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B3A7451-3BB6-4C93-B8CA-DAC874511F1F}">
          <p14:sldIdLst>
            <p14:sldId id="256"/>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3A82F5-D743-4999-8C72-9498EA8FEF6C}" type="datetimeFigureOut">
              <a:rPr lang="en-US" smtClean="0"/>
              <a:t>30-Aug-21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840DA0A-D15B-4CD7-9BEA-CD684F0B7478}"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A82F5-D743-4999-8C72-9498EA8FEF6C}" type="datetimeFigureOut">
              <a:rPr lang="en-US" smtClean="0"/>
              <a:t>30-Aug-21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A82F5-D743-4999-8C72-9498EA8FEF6C}" type="datetimeFigureOut">
              <a:rPr lang="en-US" smtClean="0"/>
              <a:t>30-Aug-21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3A82F5-D743-4999-8C72-9498EA8FEF6C}" type="datetimeFigureOut">
              <a:rPr lang="en-US" smtClean="0"/>
              <a:t>30-Aug-21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3A82F5-D743-4999-8C72-9498EA8FEF6C}" type="datetimeFigureOut">
              <a:rPr lang="en-US" smtClean="0"/>
              <a:t>30-Aug-21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0DA0A-D15B-4CD7-9BEA-CD684F0B7478}"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A82F5-D743-4999-8C72-9498EA8FEF6C}" type="datetimeFigureOut">
              <a:rPr lang="en-US" smtClean="0"/>
              <a:t>30-Aug-21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A82F5-D743-4999-8C72-9498EA8FEF6C}" type="datetimeFigureOut">
              <a:rPr lang="en-US" smtClean="0"/>
              <a:t>30-Aug-21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3A82F5-D743-4999-8C72-9498EA8FEF6C}" type="datetimeFigureOut">
              <a:rPr lang="en-US" smtClean="0"/>
              <a:t>30-Aug-21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33A82F5-D743-4999-8C72-9498EA8FEF6C}" type="datetimeFigureOut">
              <a:rPr lang="en-US" smtClean="0"/>
              <a:t>30-Aug-21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0DA0A-D15B-4CD7-9BEA-CD684F0B74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A82F5-D743-4999-8C72-9498EA8FEF6C}" type="datetimeFigureOut">
              <a:rPr lang="en-US" smtClean="0"/>
              <a:t>30-Aug-21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0DA0A-D15B-4CD7-9BEA-CD684F0B7478}"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C33A82F5-D743-4999-8C72-9498EA8FEF6C}" type="datetimeFigureOut">
              <a:rPr lang="en-US" smtClean="0"/>
              <a:t>30-Aug-21</a:t>
            </a:fld>
            <a:endParaRPr lang="en-US"/>
          </a:p>
        </p:txBody>
      </p:sp>
      <p:sp>
        <p:nvSpPr>
          <p:cNvPr id="7" name="Slide Number Placeholder 6"/>
          <p:cNvSpPr>
            <a:spLocks noGrp="1"/>
          </p:cNvSpPr>
          <p:nvPr>
            <p:ph type="sldNum" sz="quarter" idx="12"/>
          </p:nvPr>
        </p:nvSpPr>
        <p:spPr/>
        <p:txBody>
          <a:bodyPr/>
          <a:lstStyle/>
          <a:p>
            <a:fld id="{2840DA0A-D15B-4CD7-9BEA-CD684F0B7478}"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33A82F5-D743-4999-8C72-9498EA8FEF6C}" type="datetimeFigureOut">
              <a:rPr lang="en-US" smtClean="0"/>
              <a:t>30-Aug-21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840DA0A-D15B-4CD7-9BEA-CD684F0B7478}"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533400" y="2895600"/>
            <a:ext cx="7117180" cy="2286000"/>
          </a:xfrm>
        </p:spPr>
        <p:txBody>
          <a:bodyPr>
            <a:normAutofit/>
          </a:bodyPr>
          <a:lstStyle/>
          <a:p>
            <a:r>
              <a:rPr lang="en-US" sz="2800" dirty="0" smtClean="0">
                <a:solidFill>
                  <a:schemeClr val="tx1"/>
                </a:solidFill>
              </a:rPr>
              <a:t>				</a:t>
            </a:r>
            <a:endParaRPr lang="en-US" sz="2800" dirty="0" smtClean="0">
              <a:solidFill>
                <a:schemeClr val="tx1"/>
              </a:solidFill>
            </a:endParaRPr>
          </a:p>
          <a:p>
            <a:r>
              <a:rPr lang="en-US" sz="4000" dirty="0">
                <a:solidFill>
                  <a:schemeClr val="tx1"/>
                </a:solidFill>
                <a:latin typeface="Verdana" panose="020B0604030504040204" pitchFamily="34" charset="0"/>
                <a:ea typeface="Verdana" panose="020B0604030504040204" pitchFamily="34" charset="0"/>
              </a:rPr>
              <a:t>Week # 05</a:t>
            </a:r>
          </a:p>
          <a:p>
            <a:r>
              <a:rPr lang="en-US" sz="4000" dirty="0" smtClean="0">
                <a:solidFill>
                  <a:schemeClr val="tx1"/>
                </a:solidFill>
                <a:latin typeface="Verdana" panose="020B0604030504040204" pitchFamily="34" charset="0"/>
                <a:ea typeface="Verdana" panose="020B0604030504040204" pitchFamily="34" charset="0"/>
              </a:rPr>
              <a:t> Bootstrap</a:t>
            </a:r>
            <a:endParaRPr lang="en-US" sz="4000" dirty="0">
              <a:solidFill>
                <a:schemeClr val="tx1"/>
              </a:solidFill>
              <a:latin typeface="Verdana" panose="020B0604030504040204" pitchFamily="34" charset="0"/>
              <a:ea typeface="Verdana" panose="020B0604030504040204" pitchFamily="34" charset="0"/>
            </a:endParaRPr>
          </a:p>
        </p:txBody>
      </p:sp>
      <p:sp>
        <p:nvSpPr>
          <p:cNvPr id="4" name="Title 1"/>
          <p:cNvSpPr>
            <a:spLocks noGrp="1"/>
          </p:cNvSpPr>
          <p:nvPr>
            <p:ph type="ctrTitle"/>
          </p:nvPr>
        </p:nvSpPr>
        <p:spPr>
          <a:xfrm>
            <a:off x="609600" y="1524000"/>
            <a:ext cx="7117180" cy="1470025"/>
          </a:xfrm>
        </p:spPr>
        <p:txBody>
          <a:bodyPr>
            <a:normAutofit fontScale="90000"/>
          </a:bodyPr>
          <a:lstStyle/>
          <a:p>
            <a:r>
              <a:rPr lang="en-US" sz="5400" b="1" dirty="0" smtClean="0">
                <a:latin typeface="Verdana" panose="020B0604030504040204" pitchFamily="34" charset="0"/>
                <a:ea typeface="Verdana" panose="020B0604030504040204" pitchFamily="34" charset="0"/>
              </a:rPr>
              <a:t>Muhammad Musa</a:t>
            </a:r>
            <a:endParaRPr lang="en-US" sz="5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0539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class="text-success"</a:t>
            </a:r>
            <a:r>
              <a:rPr lang="en-US" dirty="0" smtClean="0">
                <a:solidFill>
                  <a:schemeClr val="tx1"/>
                </a:solidFill>
                <a:effectLst/>
              </a:rPr>
              <a:t>&gt;</a:t>
            </a:r>
            <a:r>
              <a:rPr lang="en-US" dirty="0" smtClean="0">
                <a:solidFill>
                  <a:schemeClr val="tx1"/>
                </a:solidFill>
              </a:rPr>
              <a:t>.text-success</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green.</a:t>
            </a:r>
          </a:p>
          <a:p>
            <a:r>
              <a:rPr lang="en-US" dirty="0" smtClean="0">
                <a:solidFill>
                  <a:schemeClr val="tx1"/>
                </a:solidFill>
              </a:rPr>
              <a:t>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114800"/>
            <a:ext cx="2622707" cy="933506"/>
          </a:xfrm>
          <a:prstGeom prst="rect">
            <a:avLst/>
          </a:prstGeom>
        </p:spPr>
      </p:pic>
    </p:spTree>
    <p:extLst>
      <p:ext uri="{BB962C8B-B14F-4D97-AF65-F5344CB8AC3E}">
        <p14:creationId xmlns:p14="http://schemas.microsoft.com/office/powerpoint/2010/main" val="360514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class="text-danger"</a:t>
            </a:r>
            <a:r>
              <a:rPr lang="en-US" dirty="0" smtClean="0">
                <a:solidFill>
                  <a:schemeClr val="tx1"/>
                </a:solidFill>
                <a:effectLst/>
              </a:rPr>
              <a:t>&gt;</a:t>
            </a:r>
            <a:r>
              <a:rPr lang="en-US" dirty="0" smtClean="0">
                <a:solidFill>
                  <a:schemeClr val="tx1"/>
                </a:solidFill>
              </a:rPr>
              <a:t>.text-danger</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red. 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733800"/>
            <a:ext cx="2438400" cy="1106310"/>
          </a:xfrm>
          <a:prstGeom prst="rect">
            <a:avLst/>
          </a:prstGeom>
        </p:spPr>
      </p:pic>
    </p:spTree>
    <p:extLst>
      <p:ext uri="{BB962C8B-B14F-4D97-AF65-F5344CB8AC3E}">
        <p14:creationId xmlns:p14="http://schemas.microsoft.com/office/powerpoint/2010/main" val="3586113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class="text-warning"</a:t>
            </a:r>
            <a:r>
              <a:rPr lang="en-US" dirty="0" smtClean="0">
                <a:solidFill>
                  <a:schemeClr val="tx1"/>
                </a:solidFill>
                <a:effectLst/>
              </a:rPr>
              <a:t>&gt;</a:t>
            </a:r>
            <a:r>
              <a:rPr lang="en-US" dirty="0" smtClean="0">
                <a:solidFill>
                  <a:schemeClr val="tx1"/>
                </a:solidFill>
              </a:rPr>
              <a:t>.text-warning</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yellow. </a:t>
            </a:r>
          </a:p>
          <a:p>
            <a:r>
              <a:rPr lang="en-US" dirty="0" smtClean="0">
                <a:solidFill>
                  <a:schemeClr val="tx1"/>
                </a:solidFill>
              </a:rPr>
              <a:t>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886200"/>
            <a:ext cx="2605370" cy="847780"/>
          </a:xfrm>
          <a:prstGeom prst="rect">
            <a:avLst/>
          </a:prstGeom>
        </p:spPr>
      </p:pic>
    </p:spTree>
    <p:extLst>
      <p:ext uri="{BB962C8B-B14F-4D97-AF65-F5344CB8AC3E}">
        <p14:creationId xmlns:p14="http://schemas.microsoft.com/office/powerpoint/2010/main" val="279663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class="text-info"</a:t>
            </a:r>
            <a:r>
              <a:rPr lang="en-US" dirty="0" smtClean="0">
                <a:solidFill>
                  <a:schemeClr val="tx1"/>
                </a:solidFill>
                <a:effectLst/>
              </a:rPr>
              <a:t>&gt;</a:t>
            </a:r>
            <a:r>
              <a:rPr lang="en-US" dirty="0" smtClean="0">
                <a:solidFill>
                  <a:schemeClr val="tx1"/>
                </a:solidFill>
              </a:rPr>
              <a:t>.text-info</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blue.</a:t>
            </a:r>
          </a:p>
          <a:p>
            <a:r>
              <a:rPr lang="en-US" dirty="0" smtClean="0">
                <a:solidFill>
                  <a:schemeClr val="tx1"/>
                </a:solidFill>
              </a:rPr>
              <a:t>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810000"/>
            <a:ext cx="1981200" cy="891540"/>
          </a:xfrm>
          <a:prstGeom prst="rect">
            <a:avLst/>
          </a:prstGeom>
        </p:spPr>
      </p:pic>
    </p:spTree>
    <p:extLst>
      <p:ext uri="{BB962C8B-B14F-4D97-AF65-F5344CB8AC3E}">
        <p14:creationId xmlns:p14="http://schemas.microsoft.com/office/powerpoint/2010/main" val="216956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Light/white</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class="text-light"</a:t>
            </a:r>
            <a:r>
              <a:rPr lang="en-US" dirty="0" smtClean="0">
                <a:solidFill>
                  <a:schemeClr val="tx1"/>
                </a:solidFill>
                <a:effectLst/>
              </a:rPr>
              <a:t>&gt;</a:t>
            </a:r>
            <a:r>
              <a:rPr lang="en-US" dirty="0" smtClean="0">
                <a:solidFill>
                  <a:schemeClr val="tx1"/>
                </a:solidFill>
              </a:rPr>
              <a:t>.text-</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white. And its background is black.</a:t>
            </a:r>
          </a:p>
          <a:p>
            <a:r>
              <a:rPr lang="en-US" dirty="0" smtClean="0">
                <a:solidFill>
                  <a:schemeClr val="tx1"/>
                </a:solidFill>
              </a:rPr>
              <a:t>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56" y="4191000"/>
            <a:ext cx="1469244" cy="8668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283871"/>
            <a:ext cx="1571793" cy="681110"/>
          </a:xfrm>
          <a:prstGeom prst="rect">
            <a:avLst/>
          </a:prstGeom>
        </p:spPr>
      </p:pic>
    </p:spTree>
    <p:extLst>
      <p:ext uri="{BB962C8B-B14F-4D97-AF65-F5344CB8AC3E}">
        <p14:creationId xmlns:p14="http://schemas.microsoft.com/office/powerpoint/2010/main" val="350569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r>
              <a:rPr lang="en-US" dirty="0">
                <a:solidFill>
                  <a:schemeClr val="tx1"/>
                </a:solidFill>
              </a:rPr>
              <a:t>&lt;code</a:t>
            </a:r>
            <a:r>
              <a:rPr lang="en-US" dirty="0" smtClean="0">
                <a:solidFill>
                  <a:schemeClr val="tx1"/>
                </a:solidFill>
              </a:rPr>
              <a:t>&gt; ------ &lt;/code&gt;</a:t>
            </a:r>
          </a:p>
          <a:p>
            <a:endParaRPr lang="en-US" dirty="0">
              <a:solidFill>
                <a:schemeClr val="tx1"/>
              </a:solidFill>
            </a:endParaRPr>
          </a:p>
          <a:p>
            <a:r>
              <a:rPr lang="en-US" dirty="0">
                <a:solidFill>
                  <a:schemeClr val="tx1"/>
                </a:solidFill>
              </a:rPr>
              <a:t>The &lt;code&gt; tag is used to insert variables, fragments of program code, etc. into an HTML document.</a:t>
            </a:r>
          </a:p>
        </p:txBody>
      </p:sp>
      <p:pic>
        <p:nvPicPr>
          <p:cNvPr id="8" name="Picture 7" descr="code1.PNG"/>
          <p:cNvPicPr>
            <a:picLocks noChangeAspect="1"/>
          </p:cNvPicPr>
          <p:nvPr/>
        </p:nvPicPr>
        <p:blipFill>
          <a:blip r:embed="rId2"/>
          <a:srcRect r="3846" b="12500"/>
          <a:stretch>
            <a:fillRect/>
          </a:stretch>
        </p:blipFill>
        <p:spPr>
          <a:xfrm>
            <a:off x="3467100" y="4191000"/>
            <a:ext cx="1905000" cy="533400"/>
          </a:xfrm>
          <a:prstGeom prst="rect">
            <a:avLst/>
          </a:prstGeom>
        </p:spPr>
      </p:pic>
    </p:spTree>
    <p:extLst>
      <p:ext uri="{BB962C8B-B14F-4D97-AF65-F5344CB8AC3E}">
        <p14:creationId xmlns:p14="http://schemas.microsoft.com/office/powerpoint/2010/main" val="405464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KBD(keyboard</a:t>
            </a:r>
            <a:r>
              <a:rPr lang="en-US" dirty="0" smtClean="0"/>
              <a:t>)</a:t>
            </a:r>
            <a:endParaRPr lang="en-US" dirty="0"/>
          </a:p>
        </p:txBody>
      </p:sp>
      <p:sp>
        <p:nvSpPr>
          <p:cNvPr id="3" name="Content Placeholder 2"/>
          <p:cNvSpPr>
            <a:spLocks noGrp="1"/>
          </p:cNvSpPr>
          <p:nvPr>
            <p:ph idx="1"/>
          </p:nvPr>
        </p:nvSpPr>
        <p:spPr/>
        <p:txBody>
          <a:bodyPr/>
          <a:lstStyle/>
          <a:p>
            <a:r>
              <a:rPr lang="en-US" dirty="0">
                <a:solidFill>
                  <a:schemeClr val="tx1"/>
                </a:solidFill>
              </a:rPr>
              <a:t>&lt;</a:t>
            </a:r>
            <a:r>
              <a:rPr lang="en-US" dirty="0" err="1">
                <a:solidFill>
                  <a:schemeClr val="tx1"/>
                </a:solidFill>
              </a:rPr>
              <a:t>kbd</a:t>
            </a:r>
            <a:r>
              <a:rPr lang="en-US" dirty="0" smtClean="0">
                <a:solidFill>
                  <a:schemeClr val="tx1"/>
                </a:solidFill>
              </a:rPr>
              <a:t>&gt;--- &lt;/</a:t>
            </a:r>
            <a:r>
              <a:rPr lang="en-US" dirty="0" err="1" smtClean="0">
                <a:solidFill>
                  <a:schemeClr val="tx1"/>
                </a:solidFill>
              </a:rPr>
              <a:t>kbd</a:t>
            </a:r>
            <a:r>
              <a:rPr lang="en-US" dirty="0" smtClean="0">
                <a:solidFill>
                  <a:schemeClr val="tx1"/>
                </a:solidFill>
              </a:rPr>
              <a:t>&gt;</a:t>
            </a:r>
          </a:p>
          <a:p>
            <a:endParaRPr lang="en-US" dirty="0">
              <a:solidFill>
                <a:schemeClr val="tx1"/>
              </a:solidFill>
            </a:endParaRPr>
          </a:p>
          <a:p>
            <a:r>
              <a:rPr lang="en-US" dirty="0">
                <a:solidFill>
                  <a:schemeClr val="tx1"/>
                </a:solidFill>
              </a:rPr>
              <a:t>The &lt;</a:t>
            </a:r>
            <a:r>
              <a:rPr lang="en-US" dirty="0" err="1">
                <a:solidFill>
                  <a:schemeClr val="tx1"/>
                </a:solidFill>
              </a:rPr>
              <a:t>kbd</a:t>
            </a:r>
            <a:r>
              <a:rPr lang="en-US" dirty="0">
                <a:solidFill>
                  <a:schemeClr val="tx1"/>
                </a:solidFill>
              </a:rPr>
              <a:t>&gt; tag defines a keyboard input.</a:t>
            </a:r>
          </a:p>
        </p:txBody>
      </p:sp>
      <p:pic>
        <p:nvPicPr>
          <p:cNvPr id="4" name="Picture 3" descr="kbd.PNG"/>
          <p:cNvPicPr>
            <a:picLocks noChangeAspect="1"/>
          </p:cNvPicPr>
          <p:nvPr/>
        </p:nvPicPr>
        <p:blipFill>
          <a:blip r:embed="rId2"/>
          <a:stretch>
            <a:fillRect/>
          </a:stretch>
        </p:blipFill>
        <p:spPr>
          <a:xfrm>
            <a:off x="3962400" y="3657600"/>
            <a:ext cx="1095395" cy="876316"/>
          </a:xfrm>
          <a:prstGeom prst="rect">
            <a:avLst/>
          </a:prstGeom>
        </p:spPr>
      </p:pic>
    </p:spTree>
    <p:extLst>
      <p:ext uri="{BB962C8B-B14F-4D97-AF65-F5344CB8AC3E}">
        <p14:creationId xmlns:p14="http://schemas.microsoft.com/office/powerpoint/2010/main" val="141482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Abbr</a:t>
            </a:r>
            <a:r>
              <a:rPr lang="en-US" dirty="0" smtClean="0"/>
              <a:t>(Abbreviation)</a:t>
            </a:r>
            <a:endParaRPr lang="en-US" dirty="0"/>
          </a:p>
        </p:txBody>
      </p:sp>
      <p:sp>
        <p:nvSpPr>
          <p:cNvPr id="3" name="Content Placeholder 2"/>
          <p:cNvSpPr>
            <a:spLocks noGrp="1"/>
          </p:cNvSpPr>
          <p:nvPr>
            <p:ph idx="1"/>
          </p:nvPr>
        </p:nvSpPr>
        <p:spPr/>
        <p:txBody>
          <a:bodyPr/>
          <a:lstStyle/>
          <a:p>
            <a:r>
              <a:rPr lang="en-US" dirty="0">
                <a:solidFill>
                  <a:schemeClr val="tx1"/>
                </a:solidFill>
              </a:rPr>
              <a:t>&lt;</a:t>
            </a:r>
            <a:r>
              <a:rPr lang="en-US" dirty="0" err="1">
                <a:solidFill>
                  <a:schemeClr val="tx1"/>
                </a:solidFill>
              </a:rPr>
              <a:t>abbr</a:t>
            </a:r>
            <a:r>
              <a:rPr lang="en-US" dirty="0">
                <a:solidFill>
                  <a:schemeClr val="tx1"/>
                </a:solidFill>
              </a:rPr>
              <a:t> title="world health </a:t>
            </a:r>
            <a:r>
              <a:rPr lang="en-US" dirty="0" smtClean="0">
                <a:solidFill>
                  <a:schemeClr val="tx1"/>
                </a:solidFill>
              </a:rPr>
              <a:t>organization</a:t>
            </a:r>
            <a:r>
              <a:rPr lang="en-US" dirty="0">
                <a:solidFill>
                  <a:schemeClr val="tx1"/>
                </a:solidFill>
              </a:rPr>
              <a:t>"&gt;WHO&lt;/</a:t>
            </a:r>
            <a:r>
              <a:rPr lang="en-US" dirty="0" err="1">
                <a:solidFill>
                  <a:schemeClr val="tx1"/>
                </a:solidFill>
              </a:rPr>
              <a:t>abbr</a:t>
            </a:r>
            <a:r>
              <a:rPr lang="en-US" dirty="0" smtClean="0">
                <a:solidFill>
                  <a:schemeClr val="tx1"/>
                </a:solidFill>
              </a:rPr>
              <a:t>&gt;</a:t>
            </a:r>
          </a:p>
          <a:p>
            <a:endParaRPr lang="en-US" dirty="0">
              <a:solidFill>
                <a:schemeClr val="tx1"/>
              </a:solidFill>
            </a:endParaRPr>
          </a:p>
          <a:p>
            <a:endParaRPr lang="en-US" dirty="0">
              <a:solidFill>
                <a:schemeClr val="tx1"/>
              </a:solidFill>
            </a:endParaRPr>
          </a:p>
          <a:p>
            <a:r>
              <a:rPr lang="en-US" dirty="0">
                <a:solidFill>
                  <a:schemeClr val="tx1"/>
                </a:solidFill>
              </a:rPr>
              <a:t>The HTML &lt;</a:t>
            </a:r>
            <a:r>
              <a:rPr lang="en-US" dirty="0" err="1">
                <a:solidFill>
                  <a:schemeClr val="tx1"/>
                </a:solidFill>
              </a:rPr>
              <a:t>abbr</a:t>
            </a:r>
            <a:r>
              <a:rPr lang="en-US" dirty="0">
                <a:solidFill>
                  <a:schemeClr val="tx1"/>
                </a:solidFill>
              </a:rPr>
              <a:t>&gt; title attribute is used to specify the extra information about an element.</a:t>
            </a:r>
          </a:p>
        </p:txBody>
      </p:sp>
      <p:pic>
        <p:nvPicPr>
          <p:cNvPr id="33794" name="Picture 2" descr="Create abbr abbreviation tag with Title using Bootstrap classes in HTML,PHP  - Android Examples"/>
          <p:cNvPicPr>
            <a:picLocks noChangeAspect="1" noChangeArrowheads="1"/>
          </p:cNvPicPr>
          <p:nvPr/>
        </p:nvPicPr>
        <p:blipFill>
          <a:blip r:embed="rId2"/>
          <a:srcRect l="6723" t="37383" r="3641" b="21495"/>
          <a:stretch>
            <a:fillRect/>
          </a:stretch>
        </p:blipFill>
        <p:spPr bwMode="auto">
          <a:xfrm>
            <a:off x="3955473" y="4419600"/>
            <a:ext cx="4987636" cy="1371600"/>
          </a:xfrm>
          <a:prstGeom prst="rect">
            <a:avLst/>
          </a:prstGeom>
          <a:noFill/>
        </p:spPr>
      </p:pic>
    </p:spTree>
    <p:extLst>
      <p:ext uri="{BB962C8B-B14F-4D97-AF65-F5344CB8AC3E}">
        <p14:creationId xmlns:p14="http://schemas.microsoft.com/office/powerpoint/2010/main" val="303645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r>
              <a:rPr lang="en-US" dirty="0" err="1" smtClean="0"/>
              <a:t>jumbotron</a:t>
            </a:r>
            <a:endParaRPr lang="en-US" dirty="0"/>
          </a:p>
        </p:txBody>
      </p:sp>
      <p:sp>
        <p:nvSpPr>
          <p:cNvPr id="3" name="Content Placeholder 2"/>
          <p:cNvSpPr>
            <a:spLocks noGrp="1"/>
          </p:cNvSpPr>
          <p:nvPr>
            <p:ph idx="1"/>
          </p:nvPr>
        </p:nvSpPr>
        <p:spPr/>
        <p:txBody>
          <a:bodyPr/>
          <a:lstStyle/>
          <a:p>
            <a:r>
              <a:rPr lang="en-US" dirty="0">
                <a:solidFill>
                  <a:schemeClr val="tx1"/>
                </a:solidFill>
              </a:rPr>
              <a:t>&lt;div class="</a:t>
            </a:r>
            <a:r>
              <a:rPr lang="en-US" dirty="0" err="1">
                <a:solidFill>
                  <a:schemeClr val="tx1"/>
                </a:solidFill>
              </a:rPr>
              <a:t>jumbotron</a:t>
            </a:r>
            <a:r>
              <a:rPr lang="en-US" dirty="0" smtClean="0">
                <a:solidFill>
                  <a:schemeClr val="tx1"/>
                </a:solidFill>
              </a:rPr>
              <a:t>"&gt; ------ &lt;/div&gt;</a:t>
            </a:r>
          </a:p>
          <a:p>
            <a:endParaRPr lang="en-US" dirty="0">
              <a:solidFill>
                <a:schemeClr val="tx1"/>
              </a:solidFill>
            </a:endParaRPr>
          </a:p>
          <a:p>
            <a:r>
              <a:rPr lang="en-US" dirty="0">
                <a:solidFill>
                  <a:schemeClr val="tx1"/>
                </a:solidFill>
              </a:rPr>
              <a:t>A </a:t>
            </a:r>
            <a:r>
              <a:rPr lang="en-US" b="1" dirty="0" err="1">
                <a:solidFill>
                  <a:schemeClr val="tx1"/>
                </a:solidFill>
              </a:rPr>
              <a:t>jumbotron</a:t>
            </a:r>
            <a:r>
              <a:rPr lang="en-US" dirty="0">
                <a:solidFill>
                  <a:schemeClr val="tx1"/>
                </a:solidFill>
              </a:rPr>
              <a:t> indicates a big box for calling extra attention to some special content or information.</a:t>
            </a:r>
          </a:p>
        </p:txBody>
      </p:sp>
      <p:pic>
        <p:nvPicPr>
          <p:cNvPr id="5" name="Picture 4" descr="jumbo.PNG"/>
          <p:cNvPicPr>
            <a:picLocks noChangeAspect="1"/>
          </p:cNvPicPr>
          <p:nvPr/>
        </p:nvPicPr>
        <p:blipFill>
          <a:blip r:embed="rId2"/>
          <a:stretch>
            <a:fillRect/>
          </a:stretch>
        </p:blipFill>
        <p:spPr>
          <a:xfrm>
            <a:off x="533400" y="3962400"/>
            <a:ext cx="8413750" cy="1295400"/>
          </a:xfrm>
          <a:prstGeom prst="rect">
            <a:avLst/>
          </a:prstGeom>
        </p:spPr>
      </p:pic>
    </p:spTree>
    <p:extLst>
      <p:ext uri="{BB962C8B-B14F-4D97-AF65-F5344CB8AC3E}">
        <p14:creationId xmlns:p14="http://schemas.microsoft.com/office/powerpoint/2010/main" val="280475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Table-striped</a:t>
            </a:r>
            <a:endParaRPr lang="en-US" dirty="0"/>
          </a:p>
        </p:txBody>
      </p:sp>
      <p:sp>
        <p:nvSpPr>
          <p:cNvPr id="3" name="Content Placeholder 2"/>
          <p:cNvSpPr>
            <a:spLocks noGrp="1"/>
          </p:cNvSpPr>
          <p:nvPr>
            <p:ph idx="1"/>
          </p:nvPr>
        </p:nvSpPr>
        <p:spPr/>
        <p:txBody>
          <a:bodyPr/>
          <a:lstStyle/>
          <a:p>
            <a:r>
              <a:rPr lang="en-US" dirty="0">
                <a:solidFill>
                  <a:schemeClr val="tx1"/>
                </a:solidFill>
              </a:rPr>
              <a:t>&lt;table class="table table-striped</a:t>
            </a:r>
            <a:r>
              <a:rPr lang="en-US" dirty="0" smtClean="0">
                <a:solidFill>
                  <a:schemeClr val="tx1"/>
                </a:solidFill>
              </a:rPr>
              <a:t>"&gt; ----- &lt;/table&gt;</a:t>
            </a:r>
          </a:p>
          <a:p>
            <a:endParaRPr lang="en-US" dirty="0">
              <a:solidFill>
                <a:schemeClr val="tx1"/>
              </a:solidFill>
            </a:endParaRPr>
          </a:p>
          <a:p>
            <a:r>
              <a:rPr lang="en-US" dirty="0" smtClean="0">
                <a:solidFill>
                  <a:schemeClr val="tx1"/>
                </a:solidFill>
              </a:rPr>
              <a:t>Use</a:t>
            </a:r>
            <a:r>
              <a:rPr lang="en-US" dirty="0">
                <a:solidFill>
                  <a:schemeClr val="tx1"/>
                </a:solidFill>
              </a:rPr>
              <a:t> </a:t>
            </a:r>
            <a:r>
              <a:rPr lang="en-US" dirty="0" smtClean="0">
                <a:solidFill>
                  <a:schemeClr val="tx1"/>
                </a:solidFill>
              </a:rPr>
              <a:t>table-striped</a:t>
            </a:r>
            <a:r>
              <a:rPr lang="en-US" dirty="0">
                <a:solidFill>
                  <a:schemeClr val="tx1"/>
                </a:solidFill>
              </a:rPr>
              <a:t> to add zebra-striping to any table row within the &lt;</a:t>
            </a:r>
            <a:r>
              <a:rPr lang="en-US" dirty="0" err="1">
                <a:solidFill>
                  <a:schemeClr val="tx1"/>
                </a:solidFill>
              </a:rPr>
              <a:t>tbody</a:t>
            </a:r>
            <a:r>
              <a:rPr lang="en-US" dirty="0">
                <a:solidFill>
                  <a:schemeClr val="tx1"/>
                </a:solidFill>
              </a:rPr>
              <a:t>&gt;.</a:t>
            </a:r>
          </a:p>
        </p:txBody>
      </p:sp>
      <p:pic>
        <p:nvPicPr>
          <p:cNvPr id="5" name="Picture 4" descr="tb striped.PNG"/>
          <p:cNvPicPr>
            <a:picLocks noChangeAspect="1"/>
          </p:cNvPicPr>
          <p:nvPr/>
        </p:nvPicPr>
        <p:blipFill>
          <a:blip r:embed="rId2"/>
          <a:srcRect r="6093"/>
          <a:stretch>
            <a:fillRect/>
          </a:stretch>
        </p:blipFill>
        <p:spPr>
          <a:xfrm>
            <a:off x="838200" y="4000500"/>
            <a:ext cx="8001000" cy="1447800"/>
          </a:xfrm>
          <a:prstGeom prst="rect">
            <a:avLst/>
          </a:prstGeom>
        </p:spPr>
      </p:pic>
    </p:spTree>
    <p:extLst>
      <p:ext uri="{BB962C8B-B14F-4D97-AF65-F5344CB8AC3E}">
        <p14:creationId xmlns:p14="http://schemas.microsoft.com/office/powerpoint/2010/main" val="4287829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Div</a:t>
            </a:r>
            <a:endParaRPr lang="en-US" dirty="0"/>
          </a:p>
        </p:txBody>
      </p:sp>
      <p:sp>
        <p:nvSpPr>
          <p:cNvPr id="3" name="Content Placeholder 2"/>
          <p:cNvSpPr>
            <a:spLocks noGrp="1"/>
          </p:cNvSpPr>
          <p:nvPr>
            <p:ph idx="1"/>
          </p:nvPr>
        </p:nvSpPr>
        <p:spPr/>
        <p:txBody>
          <a:bodyPr/>
          <a:lstStyle/>
          <a:p>
            <a:r>
              <a:rPr lang="en-US" dirty="0" smtClean="0">
                <a:solidFill>
                  <a:schemeClr val="tx1"/>
                </a:solidFill>
              </a:rPr>
              <a:t>&lt;div&gt;---&lt;/div&gt;</a:t>
            </a:r>
          </a:p>
          <a:p>
            <a:endParaRPr lang="en-US" dirty="0">
              <a:solidFill>
                <a:schemeClr val="tx1"/>
              </a:solidFill>
            </a:endParaRPr>
          </a:p>
          <a:p>
            <a:r>
              <a:rPr lang="en-US" dirty="0" smtClean="0">
                <a:solidFill>
                  <a:schemeClr val="tx1"/>
                </a:solidFill>
              </a:rPr>
              <a:t>The</a:t>
            </a:r>
            <a:r>
              <a:rPr lang="en-US" dirty="0">
                <a:solidFill>
                  <a:schemeClr val="tx1"/>
                </a:solidFill>
              </a:rPr>
              <a:t> </a:t>
            </a:r>
            <a:r>
              <a:rPr lang="en-US" dirty="0" err="1">
                <a:solidFill>
                  <a:schemeClr val="tx1"/>
                </a:solidFill>
              </a:rPr>
              <a:t>Div</a:t>
            </a:r>
            <a:r>
              <a:rPr lang="en-US" dirty="0">
                <a:solidFill>
                  <a:schemeClr val="tx1"/>
                </a:solidFill>
              </a:rPr>
              <a:t> is the most usable tag in web development because it helps us to separate out data in the web page and we can create a particular section for particular data or function in the web pages</a:t>
            </a:r>
            <a:r>
              <a:rPr lang="en-US" dirty="0" smtClean="0">
                <a:solidFill>
                  <a:schemeClr val="tx1"/>
                </a:solidFill>
              </a:rPr>
              <a:t>.</a:t>
            </a:r>
          </a:p>
          <a:p>
            <a:r>
              <a:rPr lang="en-US" dirty="0" smtClean="0">
                <a:solidFill>
                  <a:schemeClr val="tx1"/>
                </a:solidFill>
              </a:rPr>
              <a:t>We use classes in div.</a:t>
            </a:r>
            <a:endParaRPr lang="en-US" dirty="0">
              <a:solidFill>
                <a:schemeClr val="tx1"/>
              </a:solidFill>
            </a:endParaRPr>
          </a:p>
        </p:txBody>
      </p:sp>
    </p:spTree>
    <p:extLst>
      <p:ext uri="{BB962C8B-B14F-4D97-AF65-F5344CB8AC3E}">
        <p14:creationId xmlns:p14="http://schemas.microsoft.com/office/powerpoint/2010/main" val="2910777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dirty="0" smtClean="0"/>
              <a:t>hover</a:t>
            </a:r>
            <a:endParaRPr lang="en-US" dirty="0"/>
          </a:p>
        </p:txBody>
      </p:sp>
      <p:sp>
        <p:nvSpPr>
          <p:cNvPr id="3" name="Content Placeholder 2"/>
          <p:cNvSpPr>
            <a:spLocks noGrp="1"/>
          </p:cNvSpPr>
          <p:nvPr>
            <p:ph idx="1"/>
          </p:nvPr>
        </p:nvSpPr>
        <p:spPr/>
        <p:txBody>
          <a:bodyPr/>
          <a:lstStyle/>
          <a:p>
            <a:r>
              <a:rPr lang="en-US" dirty="0">
                <a:solidFill>
                  <a:schemeClr val="tx1"/>
                </a:solidFill>
              </a:rPr>
              <a:t>&lt;table class="table  table-hover</a:t>
            </a:r>
            <a:r>
              <a:rPr lang="en-US" dirty="0" smtClean="0">
                <a:solidFill>
                  <a:schemeClr val="tx1"/>
                </a:solidFill>
              </a:rPr>
              <a:t>"&gt; ------ &lt;/table&gt;</a:t>
            </a:r>
          </a:p>
          <a:p>
            <a:endParaRPr lang="en-US" dirty="0">
              <a:solidFill>
                <a:schemeClr val="tx1"/>
              </a:solidFill>
            </a:endParaRPr>
          </a:p>
          <a:p>
            <a:r>
              <a:rPr lang="en-US" dirty="0">
                <a:solidFill>
                  <a:schemeClr val="tx1"/>
                </a:solidFill>
              </a:rPr>
              <a:t>Add </a:t>
            </a:r>
            <a:r>
              <a:rPr lang="en-US" dirty="0" smtClean="0">
                <a:solidFill>
                  <a:schemeClr val="tx1"/>
                </a:solidFill>
              </a:rPr>
              <a:t>table-hover</a:t>
            </a:r>
            <a:r>
              <a:rPr lang="en-US" dirty="0">
                <a:solidFill>
                  <a:schemeClr val="tx1"/>
                </a:solidFill>
              </a:rPr>
              <a:t> to enable a hover state on table rows within a &lt;</a:t>
            </a:r>
            <a:r>
              <a:rPr lang="en-US" dirty="0" err="1">
                <a:solidFill>
                  <a:schemeClr val="tx1"/>
                </a:solidFill>
              </a:rPr>
              <a:t>tbody</a:t>
            </a:r>
            <a:r>
              <a:rPr lang="en-US" dirty="0">
                <a:solidFill>
                  <a:schemeClr val="tx1"/>
                </a:solidFill>
              </a:rPr>
              <a:t>&gt;.</a:t>
            </a:r>
          </a:p>
        </p:txBody>
      </p:sp>
      <p:pic>
        <p:nvPicPr>
          <p:cNvPr id="6" name="Picture 5" descr="Screenshot (143).png"/>
          <p:cNvPicPr>
            <a:picLocks noChangeAspect="1"/>
          </p:cNvPicPr>
          <p:nvPr/>
        </p:nvPicPr>
        <p:blipFill>
          <a:blip r:embed="rId2"/>
          <a:srcRect t="63340" r="34167" b="15909"/>
          <a:stretch>
            <a:fillRect/>
          </a:stretch>
        </p:blipFill>
        <p:spPr>
          <a:xfrm>
            <a:off x="1600200" y="4038600"/>
            <a:ext cx="6019800" cy="1066800"/>
          </a:xfrm>
          <a:prstGeom prst="rect">
            <a:avLst/>
          </a:prstGeom>
        </p:spPr>
      </p:pic>
    </p:spTree>
    <p:extLst>
      <p:ext uri="{BB962C8B-B14F-4D97-AF65-F5344CB8AC3E}">
        <p14:creationId xmlns:p14="http://schemas.microsoft.com/office/powerpoint/2010/main" val="3348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err="1" smtClean="0">
                <a:solidFill>
                  <a:schemeClr val="tx1"/>
                </a:solidFill>
              </a:rPr>
              <a:t>img</a:t>
            </a:r>
            <a:r>
              <a:rPr lang="en-US" dirty="0" smtClean="0">
                <a:solidFill>
                  <a:schemeClr val="tx1"/>
                </a:solidFill>
              </a:rPr>
              <a:t>-thumbnail“</a:t>
            </a:r>
          </a:p>
          <a:p>
            <a:endParaRPr lang="en-US" dirty="0">
              <a:solidFill>
                <a:schemeClr val="tx1"/>
              </a:solidFill>
            </a:endParaRPr>
          </a:p>
          <a:p>
            <a:r>
              <a:rPr lang="en-US" b="1" dirty="0" err="1">
                <a:solidFill>
                  <a:schemeClr val="tx1"/>
                </a:solidFill>
              </a:rPr>
              <a:t>img</a:t>
            </a:r>
            <a:r>
              <a:rPr lang="en-US" dirty="0">
                <a:solidFill>
                  <a:schemeClr val="tx1"/>
                </a:solidFill>
              </a:rPr>
              <a:t>-</a:t>
            </a:r>
            <a:r>
              <a:rPr lang="en-US" b="1" dirty="0">
                <a:solidFill>
                  <a:schemeClr val="tx1"/>
                </a:solidFill>
              </a:rPr>
              <a:t>thumbnail</a:t>
            </a:r>
            <a:r>
              <a:rPr lang="en-US" dirty="0">
                <a:solidFill>
                  <a:schemeClr val="tx1"/>
                </a:solidFill>
              </a:rPr>
              <a:t> to give an image a rounded 1px border appearance.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657600"/>
            <a:ext cx="2819400" cy="2344616"/>
          </a:xfrm>
          <a:prstGeom prst="rect">
            <a:avLst/>
          </a:prstGeom>
        </p:spPr>
      </p:pic>
    </p:spTree>
    <p:extLst>
      <p:ext uri="{BB962C8B-B14F-4D97-AF65-F5344CB8AC3E}">
        <p14:creationId xmlns:p14="http://schemas.microsoft.com/office/powerpoint/2010/main" val="38217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Rounded </a:t>
            </a:r>
            <a:r>
              <a:rPr lang="en-US" dirty="0" smtClean="0"/>
              <a:t>Corners</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err="1" smtClean="0">
                <a:solidFill>
                  <a:schemeClr val="tx1"/>
                </a:solidFill>
              </a:rPr>
              <a:t>img</a:t>
            </a:r>
            <a:r>
              <a:rPr lang="en-US" dirty="0" smtClean="0">
                <a:solidFill>
                  <a:schemeClr val="tx1"/>
                </a:solidFill>
              </a:rPr>
              <a:t>-rounded”</a:t>
            </a:r>
            <a:endParaRPr lang="en-US" dirty="0">
              <a:solidFill>
                <a:schemeClr val="tx1"/>
              </a:solidFill>
            </a:endParaRPr>
          </a:p>
          <a:p>
            <a:r>
              <a:rPr lang="en-US" dirty="0" smtClean="0">
                <a:solidFill>
                  <a:schemeClr val="tx1"/>
                </a:solidFill>
              </a:rPr>
              <a:t>The</a:t>
            </a:r>
            <a:r>
              <a:rPr lang="en-US" dirty="0">
                <a:solidFill>
                  <a:schemeClr val="tx1"/>
                </a:solidFill>
              </a:rPr>
              <a:t> </a:t>
            </a:r>
            <a:r>
              <a:rPr lang="en-US" dirty="0" smtClean="0">
                <a:solidFill>
                  <a:schemeClr val="tx1"/>
                </a:solidFill>
              </a:rPr>
              <a:t>rounded</a:t>
            </a:r>
            <a:r>
              <a:rPr lang="en-US" dirty="0">
                <a:solidFill>
                  <a:schemeClr val="tx1"/>
                </a:solidFill>
              </a:rPr>
              <a:t> class adds rounded corners to an </a:t>
            </a:r>
            <a:r>
              <a:rPr lang="en-US" dirty="0" smtClean="0">
                <a:solidFill>
                  <a:schemeClr val="tx1"/>
                </a:solidFill>
              </a:rPr>
              <a:t>image.</a:t>
            </a:r>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054" y="3352800"/>
            <a:ext cx="2229161" cy="1686160"/>
          </a:xfrm>
          <a:prstGeom prst="rect">
            <a:avLst/>
          </a:prstGeom>
        </p:spPr>
      </p:pic>
    </p:spTree>
    <p:extLst>
      <p:ext uri="{BB962C8B-B14F-4D97-AF65-F5344CB8AC3E}">
        <p14:creationId xmlns:p14="http://schemas.microsoft.com/office/powerpoint/2010/main" val="128453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err="1" smtClean="0"/>
              <a:t>img</a:t>
            </a:r>
            <a:r>
              <a:rPr lang="en-US" dirty="0" smtClean="0"/>
              <a:t>-Circle </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err="1">
                <a:solidFill>
                  <a:schemeClr val="tx1"/>
                </a:solidFill>
              </a:rPr>
              <a:t>img</a:t>
            </a:r>
            <a:r>
              <a:rPr lang="en-US" dirty="0">
                <a:solidFill>
                  <a:schemeClr val="tx1"/>
                </a:solidFill>
              </a:rPr>
              <a:t>-circle"</a:t>
            </a:r>
            <a:endParaRPr lang="en-US" dirty="0" smtClean="0">
              <a:solidFill>
                <a:schemeClr val="tx1"/>
              </a:solidFill>
            </a:endParaRPr>
          </a:p>
          <a:p>
            <a:endParaRPr lang="en-US" dirty="0">
              <a:solidFill>
                <a:schemeClr val="tx1"/>
              </a:solidFill>
            </a:endParaRPr>
          </a:p>
          <a:p>
            <a:r>
              <a:rPr lang="en-US" dirty="0" smtClean="0">
                <a:solidFill>
                  <a:schemeClr val="tx1"/>
                </a:solidFill>
              </a:rPr>
              <a:t>The</a:t>
            </a:r>
            <a:r>
              <a:rPr lang="en-US" dirty="0">
                <a:solidFill>
                  <a:schemeClr val="tx1"/>
                </a:solidFill>
              </a:rPr>
              <a:t> </a:t>
            </a:r>
            <a:r>
              <a:rPr lang="en-US" dirty="0" smtClean="0">
                <a:solidFill>
                  <a:schemeClr val="tx1"/>
                </a:solidFill>
              </a:rPr>
              <a:t>rounded-circle</a:t>
            </a:r>
            <a:r>
              <a:rPr lang="en-US" dirty="0">
                <a:solidFill>
                  <a:schemeClr val="tx1"/>
                </a:solidFill>
              </a:rPr>
              <a:t> class shapes the image to a </a:t>
            </a:r>
            <a:r>
              <a:rPr lang="en-US" dirty="0" smtClean="0">
                <a:solidFill>
                  <a:schemeClr val="tx1"/>
                </a:solidFill>
              </a:rPr>
              <a:t>circle.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429000"/>
            <a:ext cx="2581635" cy="2019582"/>
          </a:xfrm>
          <a:prstGeom prst="rect">
            <a:avLst/>
          </a:prstGeom>
        </p:spPr>
      </p:pic>
    </p:spTree>
    <p:extLst>
      <p:ext uri="{BB962C8B-B14F-4D97-AF65-F5344CB8AC3E}">
        <p14:creationId xmlns:p14="http://schemas.microsoft.com/office/powerpoint/2010/main" val="31077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t>
            </a:r>
            <a:r>
              <a:rPr lang="en-US" dirty="0" smtClean="0"/>
              <a:t>control</a:t>
            </a:r>
            <a:endParaRPr lang="en-US" dirty="0"/>
          </a:p>
        </p:txBody>
      </p:sp>
      <p:sp>
        <p:nvSpPr>
          <p:cNvPr id="3" name="Content Placeholder 2"/>
          <p:cNvSpPr>
            <a:spLocks noGrp="1"/>
          </p:cNvSpPr>
          <p:nvPr>
            <p:ph idx="1"/>
          </p:nvPr>
        </p:nvSpPr>
        <p:spPr/>
        <p:txBody>
          <a:bodyPr/>
          <a:lstStyle/>
          <a:p>
            <a:r>
              <a:rPr lang="en-US" dirty="0" smtClean="0">
                <a:solidFill>
                  <a:schemeClr val="tx1"/>
                </a:solidFill>
              </a:rPr>
              <a:t>class="form-control“</a:t>
            </a:r>
          </a:p>
          <a:p>
            <a:endParaRPr lang="en-US" dirty="0" smtClean="0">
              <a:solidFill>
                <a:schemeClr val="tx1"/>
              </a:solidFill>
            </a:endParaRPr>
          </a:p>
          <a:p>
            <a:r>
              <a:rPr lang="en-US" dirty="0" smtClean="0">
                <a:solidFill>
                  <a:schemeClr val="tx1"/>
                </a:solidFill>
              </a:rPr>
              <a:t>Form controls automatically receive some global styling with Bootstrap: All textual &lt;input&gt; , &lt;</a:t>
            </a:r>
            <a:r>
              <a:rPr lang="en-US" dirty="0" err="1" smtClean="0">
                <a:solidFill>
                  <a:schemeClr val="tx1"/>
                </a:solidFill>
              </a:rPr>
              <a:t>textarea</a:t>
            </a:r>
            <a:r>
              <a:rPr lang="en-US" dirty="0" smtClean="0">
                <a:solidFill>
                  <a:schemeClr val="tx1"/>
                </a:solidFill>
              </a:rPr>
              <a:t>&gt; , and &lt;select&gt; elements with class . form-control have a width of 100%.</a:t>
            </a:r>
            <a:endParaRPr lang="en-US" dirty="0">
              <a:solidFill>
                <a:schemeClr val="tx1"/>
              </a:solidFill>
            </a:endParaRPr>
          </a:p>
        </p:txBody>
      </p:sp>
    </p:spTree>
    <p:extLst>
      <p:ext uri="{BB962C8B-B14F-4D97-AF65-F5344CB8AC3E}">
        <p14:creationId xmlns:p14="http://schemas.microsoft.com/office/powerpoint/2010/main" val="384141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t>
            </a:r>
            <a:r>
              <a:rPr lang="en-US" dirty="0" smtClean="0"/>
              <a:t>group</a:t>
            </a:r>
            <a:endParaRPr lang="en-US" dirty="0"/>
          </a:p>
        </p:txBody>
      </p:sp>
      <p:sp>
        <p:nvSpPr>
          <p:cNvPr id="3" name="Content Placeholder 2"/>
          <p:cNvSpPr>
            <a:spLocks noGrp="1"/>
          </p:cNvSpPr>
          <p:nvPr>
            <p:ph idx="1"/>
          </p:nvPr>
        </p:nvSpPr>
        <p:spPr/>
        <p:txBody>
          <a:bodyPr/>
          <a:lstStyle/>
          <a:p>
            <a:r>
              <a:rPr lang="en-US" dirty="0">
                <a:solidFill>
                  <a:schemeClr val="tx1"/>
                </a:solidFill>
              </a:rPr>
              <a:t>&lt;div class="</a:t>
            </a:r>
            <a:r>
              <a:rPr lang="en-US" dirty="0" smtClean="0">
                <a:solidFill>
                  <a:schemeClr val="tx1"/>
                </a:solidFill>
              </a:rPr>
              <a:t>form-group”&gt; </a:t>
            </a:r>
          </a:p>
          <a:p>
            <a:endParaRPr lang="en-US" dirty="0">
              <a:solidFill>
                <a:schemeClr val="tx1"/>
              </a:solidFill>
            </a:endParaRPr>
          </a:p>
          <a:p>
            <a:r>
              <a:rPr lang="en-US" dirty="0">
                <a:solidFill>
                  <a:schemeClr val="tx1"/>
                </a:solidFill>
              </a:rPr>
              <a:t>form-group class is the easiest way to add some structure to forms. It provides a flexible class that encourages proper grouping of labels, controls, optional help text, and form validation messaging.</a:t>
            </a:r>
            <a:r>
              <a:rPr lang="en-US" dirty="0" smtClean="0">
                <a:solidFill>
                  <a:schemeClr val="tx1"/>
                </a:solidFill>
              </a:rPr>
              <a:t>-group.</a:t>
            </a:r>
            <a:endParaRPr lang="en-US" dirty="0">
              <a:solidFill>
                <a:schemeClr val="tx1"/>
              </a:solidFill>
            </a:endParaRPr>
          </a:p>
        </p:txBody>
      </p:sp>
    </p:spTree>
    <p:extLst>
      <p:ext uri="{BB962C8B-B14F-4D97-AF65-F5344CB8AC3E}">
        <p14:creationId xmlns:p14="http://schemas.microsoft.com/office/powerpoint/2010/main" val="3820127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Placeholder</a:t>
            </a:r>
            <a:endParaRPr lang="en-US" dirty="0"/>
          </a:p>
        </p:txBody>
      </p:sp>
      <p:sp>
        <p:nvSpPr>
          <p:cNvPr id="3" name="Content Placeholder 2"/>
          <p:cNvSpPr>
            <a:spLocks noGrp="1"/>
          </p:cNvSpPr>
          <p:nvPr>
            <p:ph idx="1"/>
          </p:nvPr>
        </p:nvSpPr>
        <p:spPr/>
        <p:txBody>
          <a:bodyPr/>
          <a:lstStyle/>
          <a:p>
            <a:r>
              <a:rPr lang="en-US" dirty="0">
                <a:solidFill>
                  <a:schemeClr val="tx1"/>
                </a:solidFill>
              </a:rPr>
              <a:t>placeholder="Name"</a:t>
            </a:r>
            <a:endParaRPr lang="en-US" dirty="0" smtClean="0">
              <a:solidFill>
                <a:schemeClr val="tx1"/>
              </a:solidFill>
            </a:endParaRPr>
          </a:p>
          <a:p>
            <a:endParaRPr lang="en-US" dirty="0">
              <a:solidFill>
                <a:schemeClr val="tx1"/>
              </a:solidFill>
            </a:endParaRPr>
          </a:p>
          <a:p>
            <a:r>
              <a:rPr lang="en-US" dirty="0" smtClean="0">
                <a:solidFill>
                  <a:schemeClr val="tx1"/>
                </a:solidFill>
              </a:rPr>
              <a:t>The</a:t>
            </a:r>
            <a:r>
              <a:rPr lang="en-US" dirty="0">
                <a:solidFill>
                  <a:schemeClr val="tx1"/>
                </a:solidFill>
              </a:rPr>
              <a:t> </a:t>
            </a:r>
            <a:r>
              <a:rPr lang="en-US" b="1" dirty="0">
                <a:solidFill>
                  <a:schemeClr val="tx1"/>
                </a:solidFill>
              </a:rPr>
              <a:t>placeholder</a:t>
            </a:r>
            <a:r>
              <a:rPr lang="en-US" dirty="0">
                <a:solidFill>
                  <a:schemeClr val="tx1"/>
                </a:solidFill>
              </a:rPr>
              <a:t> attribute specifies a short hint that describes the expected value of an input field (e.g. a sample value or a short description of the expected format).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445988"/>
            <a:ext cx="4108996" cy="695369"/>
          </a:xfrm>
          <a:prstGeom prst="rect">
            <a:avLst/>
          </a:prstGeom>
        </p:spPr>
      </p:pic>
    </p:spTree>
    <p:extLst>
      <p:ext uri="{BB962C8B-B14F-4D97-AF65-F5344CB8AC3E}">
        <p14:creationId xmlns:p14="http://schemas.microsoft.com/office/powerpoint/2010/main" val="210744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Navigation </a:t>
            </a:r>
            <a:r>
              <a:rPr lang="en-US" dirty="0" smtClean="0"/>
              <a:t>bar</a:t>
            </a:r>
            <a:endParaRPr lang="en-US" dirty="0"/>
          </a:p>
        </p:txBody>
      </p:sp>
      <p:sp>
        <p:nvSpPr>
          <p:cNvPr id="3" name="Content Placeholder 2"/>
          <p:cNvSpPr>
            <a:spLocks noGrp="1"/>
          </p:cNvSpPr>
          <p:nvPr>
            <p:ph idx="1"/>
          </p:nvPr>
        </p:nvSpPr>
        <p:spPr/>
        <p:txBody>
          <a:bodyPr/>
          <a:lstStyle/>
          <a:p>
            <a:r>
              <a:rPr lang="en-US" dirty="0">
                <a:solidFill>
                  <a:schemeClr val="tx1"/>
                </a:solidFill>
              </a:rPr>
              <a:t>&lt;</a:t>
            </a:r>
            <a:r>
              <a:rPr lang="en-US" dirty="0" err="1">
                <a:solidFill>
                  <a:schemeClr val="tx1"/>
                </a:solidFill>
              </a:rPr>
              <a:t>nav</a:t>
            </a:r>
            <a:r>
              <a:rPr lang="en-US" dirty="0">
                <a:solidFill>
                  <a:schemeClr val="tx1"/>
                </a:solidFill>
              </a:rPr>
              <a:t> class="</a:t>
            </a:r>
            <a:r>
              <a:rPr lang="en-US" dirty="0" err="1">
                <a:solidFill>
                  <a:schemeClr val="tx1"/>
                </a:solidFill>
              </a:rPr>
              <a:t>navbar</a:t>
            </a:r>
            <a:r>
              <a:rPr lang="en-US" dirty="0">
                <a:solidFill>
                  <a:schemeClr val="tx1"/>
                </a:solidFill>
              </a:rPr>
              <a:t>  </a:t>
            </a:r>
            <a:r>
              <a:rPr lang="en-US" dirty="0" err="1">
                <a:solidFill>
                  <a:schemeClr val="tx1"/>
                </a:solidFill>
              </a:rPr>
              <a:t>navbar</a:t>
            </a:r>
            <a:r>
              <a:rPr lang="en-US" dirty="0">
                <a:solidFill>
                  <a:schemeClr val="tx1"/>
                </a:solidFill>
              </a:rPr>
              <a:t>-default"&gt;</a:t>
            </a:r>
            <a:endParaRPr lang="en-US" dirty="0" smtClean="0">
              <a:solidFill>
                <a:schemeClr val="tx1"/>
              </a:solidFill>
            </a:endParaRPr>
          </a:p>
          <a:p>
            <a:endParaRPr lang="en-US" dirty="0">
              <a:solidFill>
                <a:schemeClr val="tx1"/>
              </a:solidFill>
            </a:endParaRPr>
          </a:p>
          <a:p>
            <a:r>
              <a:rPr lang="en-US" dirty="0" smtClean="0">
                <a:solidFill>
                  <a:schemeClr val="tx1"/>
                </a:solidFill>
              </a:rPr>
              <a:t>A </a:t>
            </a:r>
            <a:r>
              <a:rPr lang="en-US" dirty="0">
                <a:solidFill>
                  <a:schemeClr val="tx1"/>
                </a:solidFill>
              </a:rPr>
              <a:t>navigation bar is a navigation header that is placed at the top of the </a:t>
            </a:r>
            <a:r>
              <a:rPr lang="en-US" dirty="0" smtClean="0">
                <a:solidFill>
                  <a:schemeClr val="tx1"/>
                </a:solidFill>
              </a:rPr>
              <a:t>page.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052396"/>
            <a:ext cx="3697837" cy="1066917"/>
          </a:xfrm>
          <a:prstGeom prst="rect">
            <a:avLst/>
          </a:prstGeom>
        </p:spPr>
      </p:pic>
    </p:spTree>
    <p:extLst>
      <p:ext uri="{BB962C8B-B14F-4D97-AF65-F5344CB8AC3E}">
        <p14:creationId xmlns:p14="http://schemas.microsoft.com/office/powerpoint/2010/main" val="2899493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normAutofit/>
          </a:bodyPr>
          <a:lstStyle/>
          <a:p>
            <a:r>
              <a:rPr lang="en-US" dirty="0" err="1" smtClean="0"/>
              <a:t>Navbar</a:t>
            </a:r>
            <a:r>
              <a:rPr lang="en-US" dirty="0" smtClean="0"/>
              <a:t>-header</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a:solidFill>
                  <a:schemeClr val="tx1"/>
                </a:solidFill>
              </a:rPr>
              <a:t>&lt;div class="</a:t>
            </a:r>
            <a:r>
              <a:rPr lang="en-US" dirty="0" err="1">
                <a:solidFill>
                  <a:schemeClr val="tx1"/>
                </a:solidFill>
              </a:rPr>
              <a:t>navbar</a:t>
            </a:r>
            <a:r>
              <a:rPr lang="en-US" dirty="0">
                <a:solidFill>
                  <a:schemeClr val="tx1"/>
                </a:solidFill>
              </a:rPr>
              <a:t>-header</a:t>
            </a:r>
            <a:r>
              <a:rPr lang="en-US" dirty="0" smtClean="0">
                <a:solidFill>
                  <a:schemeClr val="tx1"/>
                </a:solidFill>
              </a:rPr>
              <a:t>"&gt;</a:t>
            </a:r>
          </a:p>
          <a:p>
            <a:endParaRPr lang="en-US" dirty="0">
              <a:solidFill>
                <a:schemeClr val="tx1"/>
              </a:solidFill>
            </a:endParaRPr>
          </a:p>
          <a:p>
            <a:r>
              <a:rPr lang="en-US" dirty="0">
                <a:solidFill>
                  <a:schemeClr val="tx1"/>
                </a:solidFill>
              </a:rPr>
              <a:t>The </a:t>
            </a:r>
            <a:r>
              <a:rPr lang="en-US" dirty="0" err="1">
                <a:solidFill>
                  <a:schemeClr val="tx1"/>
                </a:solidFill>
              </a:rPr>
              <a:t>navbar</a:t>
            </a:r>
            <a:r>
              <a:rPr lang="en-US" dirty="0">
                <a:solidFill>
                  <a:schemeClr val="tx1"/>
                </a:solidFill>
              </a:rPr>
              <a:t>-header is mostly an architectural class for Bootstrap </a:t>
            </a:r>
            <a:r>
              <a:rPr lang="en-US" dirty="0" err="1">
                <a:solidFill>
                  <a:schemeClr val="tx1"/>
                </a:solidFill>
              </a:rPr>
              <a:t>navbar</a:t>
            </a:r>
            <a:r>
              <a:rPr lang="en-US" dirty="0">
                <a:solidFill>
                  <a:schemeClr val="tx1"/>
                </a:solidFill>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733800"/>
            <a:ext cx="7240010" cy="1066800"/>
          </a:xfrm>
          <a:prstGeom prst="rect">
            <a:avLst/>
          </a:prstGeom>
        </p:spPr>
      </p:pic>
    </p:spTree>
    <p:extLst>
      <p:ext uri="{BB962C8B-B14F-4D97-AF65-F5344CB8AC3E}">
        <p14:creationId xmlns:p14="http://schemas.microsoft.com/office/powerpoint/2010/main" val="3293977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Navbar</a:t>
            </a:r>
            <a:r>
              <a:rPr lang="en-US" dirty="0" smtClean="0"/>
              <a:t> </a:t>
            </a:r>
            <a:r>
              <a:rPr lang="en-US" dirty="0" smtClean="0"/>
              <a:t>brand</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err="1">
                <a:solidFill>
                  <a:schemeClr val="tx1"/>
                </a:solidFill>
              </a:rPr>
              <a:t>navbar</a:t>
            </a:r>
            <a:r>
              <a:rPr lang="en-US" dirty="0">
                <a:solidFill>
                  <a:schemeClr val="tx1"/>
                </a:solidFill>
              </a:rPr>
              <a:t>-brand" </a:t>
            </a:r>
            <a:endParaRPr lang="en-US" dirty="0" smtClean="0">
              <a:solidFill>
                <a:schemeClr val="tx1"/>
              </a:solidFill>
            </a:endParaRPr>
          </a:p>
          <a:p>
            <a:endParaRPr lang="en-US" dirty="0">
              <a:solidFill>
                <a:schemeClr val="tx1"/>
              </a:solidFill>
            </a:endParaRPr>
          </a:p>
          <a:p>
            <a:r>
              <a:rPr lang="en-US" dirty="0">
                <a:solidFill>
                  <a:schemeClr val="tx1"/>
                </a:solidFill>
              </a:rPr>
              <a:t>.</a:t>
            </a:r>
            <a:r>
              <a:rPr lang="en-US" dirty="0" err="1">
                <a:solidFill>
                  <a:schemeClr val="tx1"/>
                </a:solidFill>
              </a:rPr>
              <a:t>navbar</a:t>
            </a:r>
            <a:r>
              <a:rPr lang="en-US" dirty="0">
                <a:solidFill>
                  <a:schemeClr val="tx1"/>
                </a:solidFill>
              </a:rPr>
              <a:t>-brand for your company, product, or project name.</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962400"/>
            <a:ext cx="1848129" cy="924065"/>
          </a:xfrm>
          <a:prstGeom prst="rect">
            <a:avLst/>
          </a:prstGeom>
        </p:spPr>
      </p:pic>
    </p:spTree>
    <p:extLst>
      <p:ext uri="{BB962C8B-B14F-4D97-AF65-F5344CB8AC3E}">
        <p14:creationId xmlns:p14="http://schemas.microsoft.com/office/powerpoint/2010/main" val="231637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lstStyle/>
          <a:p>
            <a:r>
              <a:rPr lang="en-US" dirty="0" smtClean="0"/>
              <a:t>Class</a:t>
            </a:r>
            <a:endParaRPr lang="en-US" dirty="0"/>
          </a:p>
        </p:txBody>
      </p:sp>
      <p:sp>
        <p:nvSpPr>
          <p:cNvPr id="3" name="Content Placeholder 2"/>
          <p:cNvSpPr>
            <a:spLocks noGrp="1"/>
          </p:cNvSpPr>
          <p:nvPr>
            <p:ph idx="1"/>
          </p:nvPr>
        </p:nvSpPr>
        <p:spPr>
          <a:xfrm>
            <a:off x="609600" y="1600200"/>
            <a:ext cx="8229600" cy="4709160"/>
          </a:xfrm>
        </p:spPr>
        <p:txBody>
          <a:bodyPr/>
          <a:lstStyle/>
          <a:p>
            <a:r>
              <a:rPr lang="en-US" dirty="0" err="1" smtClean="0">
                <a:solidFill>
                  <a:schemeClr val="tx1"/>
                </a:solidFill>
              </a:rPr>
              <a:t>E.g</a:t>
            </a:r>
            <a:r>
              <a:rPr lang="en-US" dirty="0">
                <a:solidFill>
                  <a:schemeClr val="tx1"/>
                </a:solidFill>
              </a:rPr>
              <a:t> </a:t>
            </a:r>
            <a:r>
              <a:rPr lang="en-US" dirty="0" smtClean="0">
                <a:solidFill>
                  <a:schemeClr val="tx1"/>
                </a:solidFill>
              </a:rPr>
              <a:t>&lt;div class=“col-lg-12”&gt;</a:t>
            </a:r>
          </a:p>
          <a:p>
            <a:endParaRPr lang="en-US" dirty="0">
              <a:solidFill>
                <a:schemeClr val="tx1"/>
              </a:solidFill>
            </a:endParaRPr>
          </a:p>
          <a:p>
            <a:r>
              <a:rPr lang="en-US" dirty="0" smtClean="0">
                <a:solidFill>
                  <a:schemeClr val="tx1"/>
                </a:solidFill>
              </a:rPr>
              <a:t>The</a:t>
            </a:r>
            <a:r>
              <a:rPr lang="en-US" dirty="0">
                <a:solidFill>
                  <a:schemeClr val="tx1"/>
                </a:solidFill>
              </a:rPr>
              <a:t> </a:t>
            </a:r>
            <a:r>
              <a:rPr lang="en-US" b="1" dirty="0">
                <a:solidFill>
                  <a:schemeClr val="tx1"/>
                </a:solidFill>
              </a:rPr>
              <a:t>class</a:t>
            </a:r>
            <a:r>
              <a:rPr lang="en-US" dirty="0">
                <a:solidFill>
                  <a:schemeClr val="tx1"/>
                </a:solidFill>
              </a:rPr>
              <a:t> is an attribute which specifies one or more </a:t>
            </a:r>
            <a:r>
              <a:rPr lang="en-US" b="1" dirty="0">
                <a:solidFill>
                  <a:schemeClr val="tx1"/>
                </a:solidFill>
              </a:rPr>
              <a:t>class</a:t>
            </a:r>
            <a:r>
              <a:rPr lang="en-US" dirty="0">
                <a:solidFill>
                  <a:schemeClr val="tx1"/>
                </a:solidFill>
              </a:rPr>
              <a:t> names for an </a:t>
            </a:r>
            <a:r>
              <a:rPr lang="en-US" b="1" dirty="0">
                <a:solidFill>
                  <a:schemeClr val="tx1"/>
                </a:solidFill>
              </a:rPr>
              <a:t>HTML</a:t>
            </a:r>
            <a:r>
              <a:rPr lang="en-US" dirty="0">
                <a:solidFill>
                  <a:schemeClr val="tx1"/>
                </a:solidFill>
              </a:rPr>
              <a:t> element</a:t>
            </a:r>
            <a:r>
              <a:rPr lang="en-US" dirty="0" smtClean="0">
                <a:solidFill>
                  <a:schemeClr val="tx1"/>
                </a:solidFill>
              </a:rPr>
              <a:t>.</a:t>
            </a:r>
          </a:p>
          <a:p>
            <a:r>
              <a:rPr lang="en-US" dirty="0" smtClean="0">
                <a:solidFill>
                  <a:schemeClr val="tx1"/>
                </a:solidFill>
              </a:rPr>
              <a:t>A class can be called by using a “.”.</a:t>
            </a:r>
          </a:p>
          <a:p>
            <a:r>
              <a:rPr lang="en-US" dirty="0" smtClean="0">
                <a:solidFill>
                  <a:schemeClr val="tx1"/>
                </a:solidFill>
              </a:rPr>
              <a:t>Like if a class name is </a:t>
            </a:r>
            <a:r>
              <a:rPr lang="en-US" dirty="0" err="1" smtClean="0">
                <a:solidFill>
                  <a:schemeClr val="tx1"/>
                </a:solidFill>
              </a:rPr>
              <a:t>abc</a:t>
            </a:r>
            <a:r>
              <a:rPr lang="en-US" dirty="0" smtClean="0">
                <a:solidFill>
                  <a:schemeClr val="tx1"/>
                </a:solidFill>
              </a:rPr>
              <a:t>, it can be called  as .</a:t>
            </a:r>
            <a:r>
              <a:rPr lang="en-US" dirty="0" err="1" smtClean="0">
                <a:solidFill>
                  <a:schemeClr val="tx1"/>
                </a:solidFill>
              </a:rPr>
              <a:t>abc</a:t>
            </a:r>
            <a:r>
              <a:rPr lang="en-US" dirty="0" smtClean="0">
                <a:solidFill>
                  <a:schemeClr val="tx1"/>
                </a:solidFill>
              </a:rPr>
              <a:t> </a:t>
            </a:r>
          </a:p>
        </p:txBody>
      </p:sp>
    </p:spTree>
    <p:extLst>
      <p:ext uri="{BB962C8B-B14F-4D97-AF65-F5344CB8AC3E}">
        <p14:creationId xmlns:p14="http://schemas.microsoft.com/office/powerpoint/2010/main" val="2281267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US" dirty="0" err="1" smtClean="0"/>
              <a:t>Navbar</a:t>
            </a:r>
            <a:r>
              <a:rPr lang="en-US" dirty="0" smtClean="0"/>
              <a:t> </a:t>
            </a:r>
            <a:r>
              <a:rPr lang="en-US" dirty="0" smtClean="0"/>
              <a:t>Menu</a:t>
            </a:r>
            <a:endParaRPr lang="en-US" dirty="0"/>
          </a:p>
        </p:txBody>
      </p:sp>
      <p:sp>
        <p:nvSpPr>
          <p:cNvPr id="3" name="Content Placeholder 2"/>
          <p:cNvSpPr>
            <a:spLocks noGrp="1"/>
          </p:cNvSpPr>
          <p:nvPr>
            <p:ph idx="1"/>
          </p:nvPr>
        </p:nvSpPr>
        <p:spPr>
          <a:xfrm>
            <a:off x="457200" y="2362200"/>
            <a:ext cx="8229600" cy="3763963"/>
          </a:xfrm>
        </p:spPr>
        <p:txBody>
          <a:bodyPr/>
          <a:lstStyle/>
          <a:p>
            <a:r>
              <a:rPr lang="en-US" dirty="0">
                <a:solidFill>
                  <a:schemeClr val="tx1"/>
                </a:solidFill>
              </a:rPr>
              <a:t>class="</a:t>
            </a:r>
            <a:r>
              <a:rPr lang="en-US" dirty="0" err="1">
                <a:solidFill>
                  <a:schemeClr val="tx1"/>
                </a:solidFill>
              </a:rPr>
              <a:t>nav</a:t>
            </a:r>
            <a:r>
              <a:rPr lang="en-US" dirty="0">
                <a:solidFill>
                  <a:schemeClr val="tx1"/>
                </a:solidFill>
              </a:rPr>
              <a:t> </a:t>
            </a:r>
            <a:r>
              <a:rPr lang="en-US" dirty="0" err="1">
                <a:solidFill>
                  <a:schemeClr val="tx1"/>
                </a:solidFill>
              </a:rPr>
              <a:t>navbar-nav</a:t>
            </a:r>
            <a:r>
              <a:rPr lang="en-US" dirty="0" smtClean="0">
                <a:solidFill>
                  <a:schemeClr val="tx1"/>
                </a:solidFill>
              </a:rPr>
              <a:t>"</a:t>
            </a:r>
          </a:p>
          <a:p>
            <a:endParaRPr lang="en-US" dirty="0">
              <a:solidFill>
                <a:schemeClr val="tx1"/>
              </a:solidFill>
            </a:endParaRPr>
          </a:p>
          <a:p>
            <a:r>
              <a:rPr lang="en-US" dirty="0" err="1" smtClean="0">
                <a:solidFill>
                  <a:schemeClr val="tx1"/>
                </a:solidFill>
              </a:rPr>
              <a:t>Navbar</a:t>
            </a:r>
            <a:r>
              <a:rPr lang="en-US" dirty="0">
                <a:solidFill>
                  <a:schemeClr val="tx1"/>
                </a:solidFill>
              </a:rPr>
              <a:t> Menu is the element that wraps the </a:t>
            </a:r>
            <a:r>
              <a:rPr lang="en-US" dirty="0" err="1">
                <a:solidFill>
                  <a:schemeClr val="tx1"/>
                </a:solidFill>
              </a:rPr>
              <a:t>navbar</a:t>
            </a:r>
            <a:r>
              <a:rPr lang="en-US" dirty="0">
                <a:solidFill>
                  <a:schemeClr val="tx1"/>
                </a:solidFill>
              </a:rPr>
              <a:t>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572000"/>
            <a:ext cx="2905530" cy="838317"/>
          </a:xfrm>
          <a:prstGeom prst="rect">
            <a:avLst/>
          </a:prstGeom>
        </p:spPr>
      </p:pic>
    </p:spTree>
    <p:extLst>
      <p:ext uri="{BB962C8B-B14F-4D97-AF65-F5344CB8AC3E}">
        <p14:creationId xmlns:p14="http://schemas.microsoft.com/office/powerpoint/2010/main" val="4237743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 </a:t>
            </a:r>
            <a:r>
              <a:rPr lang="en-US" dirty="0" smtClean="0"/>
              <a:t>toggles</a:t>
            </a:r>
            <a:endParaRPr lang="en-US" dirty="0"/>
          </a:p>
        </p:txBody>
      </p:sp>
      <p:sp>
        <p:nvSpPr>
          <p:cNvPr id="3" name="Content Placeholder 2"/>
          <p:cNvSpPr>
            <a:spLocks noGrp="1"/>
          </p:cNvSpPr>
          <p:nvPr>
            <p:ph idx="1"/>
          </p:nvPr>
        </p:nvSpPr>
        <p:spPr/>
        <p:txBody>
          <a:bodyPr/>
          <a:lstStyle/>
          <a:p>
            <a:r>
              <a:rPr lang="en-US" dirty="0">
                <a:solidFill>
                  <a:schemeClr val="tx1"/>
                </a:solidFill>
              </a:rPr>
              <a:t>class="dropdown-toggles"</a:t>
            </a:r>
            <a:endParaRPr lang="en-US" dirty="0" smtClean="0">
              <a:solidFill>
                <a:schemeClr val="tx1"/>
              </a:solidFill>
            </a:endParaRPr>
          </a:p>
          <a:p>
            <a:endParaRPr lang="en-US" dirty="0">
              <a:solidFill>
                <a:schemeClr val="tx1"/>
              </a:solidFill>
            </a:endParaRPr>
          </a:p>
          <a:p>
            <a:r>
              <a:rPr lang="en-US" dirty="0">
                <a:solidFill>
                  <a:schemeClr val="tx1"/>
                </a:solidFill>
              </a:rPr>
              <a:t>The dropdown-toggle class adds the outline: 0; on :focus to the button, so when you click on the button it will not have the surrounding blue border of the "active" element.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724400"/>
            <a:ext cx="4381499" cy="762000"/>
          </a:xfrm>
          <a:prstGeom prst="rect">
            <a:avLst/>
          </a:prstGeom>
        </p:spPr>
      </p:pic>
    </p:spTree>
    <p:extLst>
      <p:ext uri="{BB962C8B-B14F-4D97-AF65-F5344CB8AC3E}">
        <p14:creationId xmlns:p14="http://schemas.microsoft.com/office/powerpoint/2010/main" val="2206165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Caret</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smtClean="0">
                <a:solidFill>
                  <a:schemeClr val="tx1"/>
                </a:solidFill>
              </a:rPr>
              <a:t>caret"&gt;</a:t>
            </a:r>
          </a:p>
          <a:p>
            <a:endParaRPr lang="en-US" dirty="0">
              <a:solidFill>
                <a:schemeClr val="tx1"/>
              </a:solidFill>
            </a:endParaRPr>
          </a:p>
          <a:p>
            <a:r>
              <a:rPr lang="en-US" dirty="0">
                <a:solidFill>
                  <a:schemeClr val="tx1"/>
                </a:solidFill>
              </a:rPr>
              <a:t>Use carets to indicate dropdown functionality and direction. To get this functionality use the class caret with a &lt;span&gt; element.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648200"/>
            <a:ext cx="1181217" cy="838200"/>
          </a:xfrm>
          <a:prstGeom prst="rect">
            <a:avLst/>
          </a:prstGeom>
        </p:spPr>
      </p:pic>
    </p:spTree>
    <p:extLst>
      <p:ext uri="{BB962C8B-B14F-4D97-AF65-F5344CB8AC3E}">
        <p14:creationId xmlns:p14="http://schemas.microsoft.com/office/powerpoint/2010/main" val="220663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down menu</a:t>
            </a:r>
            <a:endParaRPr lang="en-US" dirty="0"/>
          </a:p>
        </p:txBody>
      </p:sp>
      <p:sp>
        <p:nvSpPr>
          <p:cNvPr id="3" name="Content Placeholder 2"/>
          <p:cNvSpPr>
            <a:spLocks noGrp="1"/>
          </p:cNvSpPr>
          <p:nvPr>
            <p:ph idx="1"/>
          </p:nvPr>
        </p:nvSpPr>
        <p:spPr/>
        <p:txBody>
          <a:bodyPr/>
          <a:lstStyle/>
          <a:p>
            <a:r>
              <a:rPr lang="en-US" dirty="0">
                <a:solidFill>
                  <a:schemeClr val="tx1"/>
                </a:solidFill>
              </a:rPr>
              <a:t>class="</a:t>
            </a:r>
            <a:r>
              <a:rPr lang="en-US" dirty="0" smtClean="0">
                <a:solidFill>
                  <a:schemeClr val="tx1"/>
                </a:solidFill>
              </a:rPr>
              <a:t>dropdown-menu“</a:t>
            </a:r>
          </a:p>
          <a:p>
            <a:endParaRPr lang="en-US" dirty="0">
              <a:solidFill>
                <a:schemeClr val="tx1"/>
              </a:solidFill>
            </a:endParaRPr>
          </a:p>
          <a:p>
            <a:endParaRPr lang="en-US" dirty="0" smtClean="0">
              <a:solidFill>
                <a:schemeClr val="tx1"/>
              </a:solidFill>
            </a:endParaRPr>
          </a:p>
          <a:p>
            <a:r>
              <a:rPr lang="en-US" dirty="0">
                <a:solidFill>
                  <a:schemeClr val="tx1"/>
                </a:solidFill>
              </a:rPr>
              <a:t>A dropdown menu is a </a:t>
            </a:r>
            <a:r>
              <a:rPr lang="en-US" dirty="0" err="1">
                <a:solidFill>
                  <a:schemeClr val="tx1"/>
                </a:solidFill>
              </a:rPr>
              <a:t>toggleable</a:t>
            </a:r>
            <a:r>
              <a:rPr lang="en-US" dirty="0">
                <a:solidFill>
                  <a:schemeClr val="tx1"/>
                </a:solidFill>
              </a:rPr>
              <a:t> menu that allows the user to choose one value from a predefined list: Dropdown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550" y="4585324"/>
            <a:ext cx="1590897" cy="1400370"/>
          </a:xfrm>
          <a:prstGeom prst="rect">
            <a:avLst/>
          </a:prstGeom>
        </p:spPr>
      </p:pic>
    </p:spTree>
    <p:extLst>
      <p:ext uri="{BB962C8B-B14F-4D97-AF65-F5344CB8AC3E}">
        <p14:creationId xmlns:p14="http://schemas.microsoft.com/office/powerpoint/2010/main" val="2210001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Slider/Carousel</a:t>
            </a:r>
            <a:endParaRPr lang="en-US" dirty="0"/>
          </a:p>
        </p:txBody>
      </p:sp>
      <p:sp>
        <p:nvSpPr>
          <p:cNvPr id="3" name="Content Placeholder 2"/>
          <p:cNvSpPr>
            <a:spLocks noGrp="1"/>
          </p:cNvSpPr>
          <p:nvPr>
            <p:ph idx="1"/>
          </p:nvPr>
        </p:nvSpPr>
        <p:spPr/>
        <p:txBody>
          <a:bodyPr/>
          <a:lstStyle/>
          <a:p>
            <a:r>
              <a:rPr lang="en-US" sz="2800" dirty="0" smtClean="0">
                <a:solidFill>
                  <a:schemeClr val="tx1"/>
                </a:solidFill>
              </a:rPr>
              <a:t>Three main parts;</a:t>
            </a:r>
          </a:p>
          <a:p>
            <a:endParaRPr lang="en-US" dirty="0" smtClean="0">
              <a:solidFill>
                <a:schemeClr val="tx1"/>
              </a:solidFill>
            </a:endParaRPr>
          </a:p>
          <a:p>
            <a:pPr marL="0" indent="0">
              <a:buNone/>
            </a:pPr>
            <a:r>
              <a:rPr lang="en-US" dirty="0" smtClean="0">
                <a:solidFill>
                  <a:schemeClr val="tx1"/>
                </a:solidFill>
              </a:rPr>
              <a:t>                 1)Images.</a:t>
            </a:r>
          </a:p>
          <a:p>
            <a:pPr marL="0" indent="0">
              <a:buNone/>
            </a:pPr>
            <a:r>
              <a:rPr lang="en-US" dirty="0" smtClean="0">
                <a:solidFill>
                  <a:schemeClr val="tx1"/>
                </a:solidFill>
              </a:rPr>
              <a:t>                 2)Controls.</a:t>
            </a:r>
          </a:p>
          <a:p>
            <a:pPr marL="0" indent="0">
              <a:buNone/>
            </a:pPr>
            <a:r>
              <a:rPr lang="en-US" dirty="0" smtClean="0">
                <a:solidFill>
                  <a:schemeClr val="tx1"/>
                </a:solidFill>
              </a:rPr>
              <a:t>                 3)Indicators.</a:t>
            </a:r>
            <a:endParaRPr lang="en-US" dirty="0">
              <a:solidFill>
                <a:schemeClr val="tx1"/>
              </a:solidFill>
            </a:endParaRPr>
          </a:p>
        </p:txBody>
      </p:sp>
    </p:spTree>
    <p:extLst>
      <p:ext uri="{BB962C8B-B14F-4D97-AF65-F5344CB8AC3E}">
        <p14:creationId xmlns:p14="http://schemas.microsoft.com/office/powerpoint/2010/main" val="3615482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a:t>
            </a:r>
            <a:r>
              <a:rPr lang="en-US" dirty="0" err="1" smtClean="0">
                <a:solidFill>
                  <a:schemeClr val="tx1"/>
                </a:solidFill>
              </a:rPr>
              <a:t>Glyphicons</a:t>
            </a:r>
            <a:r>
              <a:rPr lang="en-US" dirty="0" smtClean="0">
                <a:solidFill>
                  <a:schemeClr val="tx1"/>
                </a:solidFill>
              </a:rPr>
              <a:t> are a set of symbols and icons to understand more effectively and easily in web projects. The </a:t>
            </a:r>
            <a:r>
              <a:rPr lang="en-US" dirty="0" err="1" smtClean="0">
                <a:solidFill>
                  <a:schemeClr val="tx1"/>
                </a:solidFill>
              </a:rPr>
              <a:t>Glyphicons</a:t>
            </a:r>
            <a:r>
              <a:rPr lang="en-US" dirty="0" smtClean="0">
                <a:solidFill>
                  <a:schemeClr val="tx1"/>
                </a:solidFill>
              </a:rPr>
              <a:t> are used for some texts, forms, buttons, navigation, and etc.</a:t>
            </a:r>
            <a:endParaRPr lang="en-US" dirty="0">
              <a:solidFill>
                <a:schemeClr val="tx1"/>
              </a:solidFill>
            </a:endParaRPr>
          </a:p>
        </p:txBody>
      </p:sp>
      <p:pic>
        <p:nvPicPr>
          <p:cNvPr id="4" name="Picture 3" descr="glyphicon.PNG"/>
          <p:cNvPicPr>
            <a:picLocks noChangeAspect="1"/>
          </p:cNvPicPr>
          <p:nvPr/>
        </p:nvPicPr>
        <p:blipFill>
          <a:blip r:embed="rId2"/>
          <a:stretch>
            <a:fillRect/>
          </a:stretch>
        </p:blipFill>
        <p:spPr>
          <a:xfrm>
            <a:off x="1981200" y="3886200"/>
            <a:ext cx="3067478" cy="1657581"/>
          </a:xfrm>
          <a:prstGeom prst="rect">
            <a:avLst/>
          </a:prstGeom>
        </p:spPr>
      </p:pic>
    </p:spTree>
    <p:extLst>
      <p:ext uri="{BB962C8B-B14F-4D97-AF65-F5344CB8AC3E}">
        <p14:creationId xmlns:p14="http://schemas.microsoft.com/office/powerpoint/2010/main" val="2672961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Chevron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3810000"/>
            <a:ext cx="5515267" cy="2590800"/>
          </a:xfrm>
        </p:spPr>
      </p:pic>
      <p:sp>
        <p:nvSpPr>
          <p:cNvPr id="6" name="TextBox 5"/>
          <p:cNvSpPr txBox="1"/>
          <p:nvPr/>
        </p:nvSpPr>
        <p:spPr>
          <a:xfrm>
            <a:off x="387927" y="1600200"/>
            <a:ext cx="8077200" cy="4832092"/>
          </a:xfrm>
          <a:prstGeom prst="rect">
            <a:avLst/>
          </a:prstGeom>
          <a:noFill/>
        </p:spPr>
        <p:txBody>
          <a:bodyPr wrap="square" rtlCol="0">
            <a:spAutoFit/>
          </a:bodyPr>
          <a:lstStyle/>
          <a:p>
            <a:r>
              <a:rPr lang="en-US" sz="2800" dirty="0" smtClean="0"/>
              <a:t>class="</a:t>
            </a:r>
            <a:r>
              <a:rPr lang="en-US" sz="2800" dirty="0" err="1" smtClean="0"/>
              <a:t>glyphicon</a:t>
            </a:r>
            <a:r>
              <a:rPr lang="en-US" sz="2800" dirty="0" smtClean="0"/>
              <a:t> </a:t>
            </a:r>
            <a:r>
              <a:rPr lang="en-US" sz="2800" dirty="0" err="1" smtClean="0"/>
              <a:t>glyphicon</a:t>
            </a:r>
            <a:r>
              <a:rPr lang="en-US" sz="2800" dirty="0" smtClean="0"/>
              <a:t>-left” or class="</a:t>
            </a:r>
            <a:r>
              <a:rPr lang="en-US" sz="2800" dirty="0" err="1" smtClean="0"/>
              <a:t>glyphicon</a:t>
            </a:r>
            <a:r>
              <a:rPr lang="en-US" sz="2800" dirty="0" smtClean="0"/>
              <a:t> </a:t>
            </a:r>
            <a:r>
              <a:rPr lang="en-US" sz="2800" dirty="0" err="1" smtClean="0"/>
              <a:t>glyphicon</a:t>
            </a:r>
            <a:r>
              <a:rPr lang="en-US" sz="2800" dirty="0" smtClean="0"/>
              <a:t>-right”</a:t>
            </a:r>
          </a:p>
          <a:p>
            <a:endParaRPr lang="en-US" sz="2800" dirty="0" smtClean="0"/>
          </a:p>
          <a:p>
            <a:pPr>
              <a:buFont typeface="Arial" pitchFamily="34" charset="0"/>
              <a:buChar char="•"/>
            </a:pPr>
            <a:r>
              <a:rPr lang="en-US" sz="2800" dirty="0" smtClean="0"/>
              <a:t> It is used to create arrows that direct  you either left or right.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3489669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myCarousel</a:t>
            </a:r>
            <a:endParaRPr lang="en-US" dirty="0"/>
          </a:p>
        </p:txBody>
      </p:sp>
      <p:sp>
        <p:nvSpPr>
          <p:cNvPr id="3" name="Content Placeholder 2"/>
          <p:cNvSpPr>
            <a:spLocks noGrp="1"/>
          </p:cNvSpPr>
          <p:nvPr>
            <p:ph idx="1"/>
          </p:nvPr>
        </p:nvSpPr>
        <p:spPr/>
        <p:txBody>
          <a:bodyPr/>
          <a:lstStyle/>
          <a:p>
            <a:r>
              <a:rPr lang="en-US" dirty="0" smtClean="0">
                <a:solidFill>
                  <a:schemeClr val="tx1"/>
                </a:solidFill>
              </a:rPr>
              <a:t>&lt;div id=“</a:t>
            </a:r>
            <a:r>
              <a:rPr lang="en-US" dirty="0" err="1" smtClean="0">
                <a:solidFill>
                  <a:schemeClr val="tx1"/>
                </a:solidFill>
              </a:rPr>
              <a:t>myCarousel</a:t>
            </a:r>
            <a:r>
              <a:rPr lang="en-US" dirty="0" smtClean="0">
                <a:solidFill>
                  <a:schemeClr val="tx1"/>
                </a:solidFill>
              </a:rPr>
              <a:t>”&gt;</a:t>
            </a:r>
          </a:p>
          <a:p>
            <a:pPr>
              <a:buNone/>
            </a:pPr>
            <a:r>
              <a:rPr lang="en-US" dirty="0">
                <a:solidFill>
                  <a:schemeClr val="tx1"/>
                </a:solidFill>
              </a:rPr>
              <a:t> </a:t>
            </a:r>
            <a:endParaRPr lang="en-US" dirty="0" smtClean="0">
              <a:solidFill>
                <a:schemeClr val="tx1"/>
              </a:solidFill>
            </a:endParaRPr>
          </a:p>
          <a:p>
            <a:r>
              <a:rPr lang="en-US" dirty="0" smtClean="0">
                <a:solidFill>
                  <a:schemeClr val="tx1"/>
                </a:solidFill>
              </a:rPr>
              <a:t>Helps to function and controls properly.</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662691"/>
            <a:ext cx="3591426" cy="1486107"/>
          </a:xfrm>
          <a:prstGeom prst="rect">
            <a:avLst/>
          </a:prstGeom>
        </p:spPr>
      </p:pic>
    </p:spTree>
    <p:extLst>
      <p:ext uri="{BB962C8B-B14F-4D97-AF65-F5344CB8AC3E}">
        <p14:creationId xmlns:p14="http://schemas.microsoft.com/office/powerpoint/2010/main" val="1013750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 Slide</a:t>
            </a:r>
            <a:endParaRPr lang="en-US" dirty="0"/>
          </a:p>
        </p:txBody>
      </p:sp>
      <p:sp>
        <p:nvSpPr>
          <p:cNvPr id="3" name="Content Placeholder 2"/>
          <p:cNvSpPr>
            <a:spLocks noGrp="1"/>
          </p:cNvSpPr>
          <p:nvPr>
            <p:ph idx="1"/>
          </p:nvPr>
        </p:nvSpPr>
        <p:spPr/>
        <p:txBody>
          <a:bodyPr>
            <a:normAutofit/>
          </a:bodyPr>
          <a:lstStyle/>
          <a:p>
            <a:r>
              <a:rPr lang="en-US" sz="2000" dirty="0" smtClean="0">
                <a:solidFill>
                  <a:schemeClr val="tx1"/>
                </a:solidFill>
              </a:rPr>
              <a:t>Class=“carousel slide”</a:t>
            </a:r>
          </a:p>
          <a:p>
            <a:endParaRPr lang="en-US" sz="2000" dirty="0" smtClean="0">
              <a:solidFill>
                <a:schemeClr val="tx1"/>
              </a:solidFill>
            </a:endParaRPr>
          </a:p>
          <a:p>
            <a:r>
              <a:rPr lang="en-US" sz="2000" dirty="0" smtClean="0">
                <a:solidFill>
                  <a:schemeClr val="tx1"/>
                </a:solidFill>
              </a:rPr>
              <a:t>Carousel defines the slides. </a:t>
            </a:r>
          </a:p>
          <a:p>
            <a:r>
              <a:rPr lang="en-US" sz="2000" dirty="0" smtClean="0">
                <a:solidFill>
                  <a:schemeClr val="tx1"/>
                </a:solidFill>
              </a:rPr>
              <a:t>It specifies that this div contains a carousel.</a:t>
            </a:r>
            <a:endParaRPr lang="en-US" sz="2000" dirty="0">
              <a:solidFill>
                <a:schemeClr val="tx1"/>
              </a:solidFill>
            </a:endParaRPr>
          </a:p>
          <a:p>
            <a:pPr marL="0" indent="0">
              <a:buNone/>
            </a:pPr>
            <a:endParaRPr lang="en-US" sz="2000" dirty="0">
              <a:solidFill>
                <a:schemeClr val="tx1"/>
              </a:solidFill>
            </a:endParaRPr>
          </a:p>
          <a:p>
            <a:r>
              <a:rPr lang="en-US" sz="2000" dirty="0" smtClean="0">
                <a:solidFill>
                  <a:schemeClr val="tx1"/>
                </a:solidFill>
              </a:rPr>
              <a:t>These slides perform animations.</a:t>
            </a:r>
          </a:p>
          <a:p>
            <a:r>
              <a:rPr lang="en-US" sz="2000" dirty="0" smtClean="0">
                <a:solidFill>
                  <a:schemeClr val="tx1"/>
                </a:solidFill>
              </a:rPr>
              <a:t>Which makes the items slide when showing a new item. </a:t>
            </a:r>
            <a:endParaRPr lang="en-US"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724400"/>
            <a:ext cx="4333397" cy="1751167"/>
          </a:xfrm>
          <a:prstGeom prst="rect">
            <a:avLst/>
          </a:prstGeom>
        </p:spPr>
      </p:pic>
    </p:spTree>
    <p:extLst>
      <p:ext uri="{BB962C8B-B14F-4D97-AF65-F5344CB8AC3E}">
        <p14:creationId xmlns:p14="http://schemas.microsoft.com/office/powerpoint/2010/main" val="17361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Ride</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Data-ride=“carousel”</a:t>
            </a:r>
          </a:p>
          <a:p>
            <a:endParaRPr lang="en-US" dirty="0">
              <a:solidFill>
                <a:schemeClr val="tx1"/>
              </a:solidFill>
            </a:endParaRPr>
          </a:p>
          <a:p>
            <a:endParaRPr lang="en-US" dirty="0" smtClean="0">
              <a:solidFill>
                <a:schemeClr val="tx1"/>
              </a:solidFill>
            </a:endParaRPr>
          </a:p>
          <a:p>
            <a:r>
              <a:rPr lang="en-US" dirty="0" smtClean="0">
                <a:solidFill>
                  <a:schemeClr val="tx1"/>
                </a:solidFill>
              </a:rPr>
              <a:t>This attribute tells bootstrap to begin animating the carousel immediately when the page loads.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23134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Container-fluid</a:t>
            </a:r>
            <a:endParaRPr lang="en-US" dirty="0"/>
          </a:p>
        </p:txBody>
      </p:sp>
      <p:sp>
        <p:nvSpPr>
          <p:cNvPr id="3" name="Content Placeholder 2"/>
          <p:cNvSpPr>
            <a:spLocks noGrp="1"/>
          </p:cNvSpPr>
          <p:nvPr>
            <p:ph idx="1"/>
          </p:nvPr>
        </p:nvSpPr>
        <p:spPr/>
        <p:txBody>
          <a:bodyPr/>
          <a:lstStyle/>
          <a:p>
            <a:r>
              <a:rPr lang="en-US" dirty="0" smtClean="0">
                <a:solidFill>
                  <a:schemeClr val="tx1"/>
                </a:solidFill>
              </a:rPr>
              <a:t>&lt;div </a:t>
            </a:r>
            <a:r>
              <a:rPr lang="en-US" dirty="0" err="1" smtClean="0">
                <a:solidFill>
                  <a:schemeClr val="tx1"/>
                </a:solidFill>
              </a:rPr>
              <a:t>class"container</a:t>
            </a:r>
            <a:r>
              <a:rPr lang="en-US" dirty="0" smtClean="0">
                <a:solidFill>
                  <a:schemeClr val="tx1"/>
                </a:solidFill>
              </a:rPr>
              <a:t>-fluid"&gt;</a:t>
            </a:r>
          </a:p>
          <a:p>
            <a:endParaRPr lang="en-US" dirty="0">
              <a:solidFill>
                <a:schemeClr val="tx1"/>
              </a:solidFill>
            </a:endParaRPr>
          </a:p>
          <a:p>
            <a:r>
              <a:rPr lang="en-US" dirty="0" smtClean="0">
                <a:solidFill>
                  <a:schemeClr val="tx1"/>
                </a:solidFill>
              </a:rPr>
              <a:t>The </a:t>
            </a:r>
            <a:r>
              <a:rPr lang="en-US" dirty="0" smtClean="0">
                <a:solidFill>
                  <a:schemeClr val="tx1"/>
                </a:solidFill>
              </a:rPr>
              <a:t>container-fluid</a:t>
            </a:r>
            <a:r>
              <a:rPr lang="en-US" dirty="0">
                <a:solidFill>
                  <a:schemeClr val="tx1"/>
                </a:solidFill>
              </a:rPr>
              <a:t> class provides a </a:t>
            </a:r>
            <a:r>
              <a:rPr lang="en-US" dirty="0" smtClean="0">
                <a:solidFill>
                  <a:schemeClr val="tx1"/>
                </a:solidFill>
              </a:rPr>
              <a:t>full-width container</a:t>
            </a:r>
            <a:r>
              <a:rPr lang="en-US" dirty="0">
                <a:solidFill>
                  <a:schemeClr val="tx1"/>
                </a:solidFill>
              </a:rPr>
              <a:t> which spans the entire width of the viewport.</a:t>
            </a:r>
          </a:p>
        </p:txBody>
      </p:sp>
    </p:spTree>
    <p:extLst>
      <p:ext uri="{BB962C8B-B14F-4D97-AF65-F5344CB8AC3E}">
        <p14:creationId xmlns:p14="http://schemas.microsoft.com/office/powerpoint/2010/main" val="1926480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 part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chemeClr val="tx1"/>
                </a:solidFill>
              </a:rPr>
              <a:t>           </a:t>
            </a:r>
          </a:p>
          <a:p>
            <a:pPr marL="0" indent="0">
              <a:buNone/>
            </a:pPr>
            <a:r>
              <a:rPr lang="en-US" sz="3200" dirty="0">
                <a:solidFill>
                  <a:schemeClr val="tx1"/>
                </a:solidFill>
              </a:rPr>
              <a:t> </a:t>
            </a:r>
            <a:r>
              <a:rPr lang="en-US" sz="3200" dirty="0" smtClean="0">
                <a:solidFill>
                  <a:schemeClr val="tx1"/>
                </a:solidFill>
              </a:rPr>
              <a:t>                  1)Carousel indicator</a:t>
            </a:r>
          </a:p>
          <a:p>
            <a:pPr marL="0" indent="0">
              <a:buNone/>
            </a:pPr>
            <a:r>
              <a:rPr lang="en-US" sz="3200" dirty="0" smtClean="0">
                <a:solidFill>
                  <a:schemeClr val="tx1"/>
                </a:solidFill>
              </a:rPr>
              <a:t>                   2)Data-Target</a:t>
            </a:r>
          </a:p>
          <a:p>
            <a:pPr marL="0" indent="0">
              <a:buNone/>
            </a:pPr>
            <a:r>
              <a:rPr lang="en-US" sz="3200" dirty="0" smtClean="0">
                <a:solidFill>
                  <a:schemeClr val="tx1"/>
                </a:solidFill>
              </a:rPr>
              <a:t>                   3)Data-slide-to</a:t>
            </a:r>
          </a:p>
          <a:p>
            <a:endParaRPr lang="en-US" sz="3200" dirty="0">
              <a:solidFill>
                <a:schemeClr val="tx1"/>
              </a:solidFill>
            </a:endParaRPr>
          </a:p>
        </p:txBody>
      </p:sp>
    </p:spTree>
    <p:extLst>
      <p:ext uri="{BB962C8B-B14F-4D97-AF65-F5344CB8AC3E}">
        <p14:creationId xmlns:p14="http://schemas.microsoft.com/office/powerpoint/2010/main" val="4028411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Carousel-Indicator</a:t>
            </a:r>
            <a:endParaRPr lang="en-US" dirty="0"/>
          </a:p>
        </p:txBody>
      </p:sp>
      <p:sp>
        <p:nvSpPr>
          <p:cNvPr id="3" name="Content Placeholder 2"/>
          <p:cNvSpPr>
            <a:spLocks noGrp="1"/>
          </p:cNvSpPr>
          <p:nvPr>
            <p:ph idx="1"/>
          </p:nvPr>
        </p:nvSpPr>
        <p:spPr/>
        <p:txBody>
          <a:bodyPr/>
          <a:lstStyle/>
          <a:p>
            <a:r>
              <a:rPr lang="en-US" dirty="0" smtClean="0">
                <a:solidFill>
                  <a:schemeClr val="tx1"/>
                </a:solidFill>
              </a:rPr>
              <a:t>Class=“carousel-indicators”</a:t>
            </a:r>
          </a:p>
          <a:p>
            <a:endParaRPr lang="en-US" dirty="0" smtClean="0">
              <a:solidFill>
                <a:schemeClr val="tx1"/>
              </a:solidFill>
            </a:endParaRPr>
          </a:p>
          <a:p>
            <a:r>
              <a:rPr lang="en-US" dirty="0" smtClean="0">
                <a:solidFill>
                  <a:schemeClr val="tx1"/>
                </a:solidFill>
              </a:rPr>
              <a:t>The indicator are specified in an ordered list with class.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581400"/>
            <a:ext cx="4029637" cy="1381318"/>
          </a:xfrm>
          <a:prstGeom prst="rect">
            <a:avLst/>
          </a:prstGeom>
        </p:spPr>
      </p:pic>
    </p:spTree>
    <p:extLst>
      <p:ext uri="{BB962C8B-B14F-4D97-AF65-F5344CB8AC3E}">
        <p14:creationId xmlns:p14="http://schemas.microsoft.com/office/powerpoint/2010/main" val="4115456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Target</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data-target=“ ”</a:t>
            </a:r>
          </a:p>
          <a:p>
            <a:endParaRPr lang="en-US" dirty="0">
              <a:solidFill>
                <a:schemeClr val="tx1"/>
              </a:solidFill>
            </a:endParaRPr>
          </a:p>
          <a:p>
            <a:r>
              <a:rPr lang="en-US" dirty="0" smtClean="0">
                <a:solidFill>
                  <a:schemeClr val="tx1"/>
                </a:solidFill>
              </a:rPr>
              <a:t>This attribute points to the id of the carousel.</a:t>
            </a:r>
            <a:endParaRPr lang="en-US" dirty="0">
              <a:solidFill>
                <a:schemeClr val="tx1"/>
              </a:solidFill>
            </a:endParaRPr>
          </a:p>
        </p:txBody>
      </p:sp>
    </p:spTree>
    <p:extLst>
      <p:ext uri="{BB962C8B-B14F-4D97-AF65-F5344CB8AC3E}">
        <p14:creationId xmlns:p14="http://schemas.microsoft.com/office/powerpoint/2010/main" val="10560521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slide to</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data-slide-to=“”</a:t>
            </a:r>
          </a:p>
          <a:p>
            <a:endParaRPr lang="en-US" dirty="0">
              <a:solidFill>
                <a:schemeClr val="tx1"/>
              </a:solidFill>
            </a:endParaRPr>
          </a:p>
          <a:p>
            <a:r>
              <a:rPr lang="en-US" dirty="0" smtClean="0">
                <a:solidFill>
                  <a:schemeClr val="tx1"/>
                </a:solidFill>
              </a:rPr>
              <a:t>This attribute specifies which slide to go to, when clicking on the specific dot.</a:t>
            </a:r>
          </a:p>
        </p:txBody>
      </p:sp>
    </p:spTree>
    <p:extLst>
      <p:ext uri="{BB962C8B-B14F-4D97-AF65-F5344CB8AC3E}">
        <p14:creationId xmlns:p14="http://schemas.microsoft.com/office/powerpoint/2010/main" val="127295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Wrappers for slides</a:t>
            </a:r>
            <a:endParaRPr lang="en-US" dirty="0"/>
          </a:p>
        </p:txBody>
      </p:sp>
      <p:sp>
        <p:nvSpPr>
          <p:cNvPr id="3" name="Content Placeholder 2"/>
          <p:cNvSpPr>
            <a:spLocks noGrp="1"/>
          </p:cNvSpPr>
          <p:nvPr>
            <p:ph idx="1"/>
          </p:nvPr>
        </p:nvSpPr>
        <p:spPr/>
        <p:txBody>
          <a:bodyPr>
            <a:normAutofit/>
          </a:bodyPr>
          <a:lstStyle/>
          <a:p>
            <a:pPr marL="0" indent="0">
              <a:buNone/>
            </a:pPr>
            <a:endParaRPr lang="en-US" sz="3600" dirty="0" smtClean="0">
              <a:solidFill>
                <a:schemeClr val="tx1"/>
              </a:solidFill>
            </a:endParaRPr>
          </a:p>
          <a:p>
            <a:pPr marL="0" indent="0">
              <a:buNone/>
            </a:pPr>
            <a:r>
              <a:rPr lang="en-US" sz="3600" dirty="0">
                <a:solidFill>
                  <a:schemeClr val="tx1"/>
                </a:solidFill>
              </a:rPr>
              <a:t> </a:t>
            </a:r>
            <a:r>
              <a:rPr lang="en-US" sz="3600" dirty="0" smtClean="0">
                <a:solidFill>
                  <a:schemeClr val="tx1"/>
                </a:solidFill>
              </a:rPr>
              <a:t>               a) Carousel inner.</a:t>
            </a:r>
          </a:p>
          <a:p>
            <a:pPr marL="0" indent="0">
              <a:buNone/>
            </a:pPr>
            <a:r>
              <a:rPr lang="en-US" sz="3600" dirty="0" smtClean="0">
                <a:solidFill>
                  <a:schemeClr val="tx1"/>
                </a:solidFill>
              </a:rPr>
              <a:t>                b) Item.</a:t>
            </a:r>
          </a:p>
          <a:p>
            <a:pPr marL="0" indent="0">
              <a:buNone/>
            </a:pPr>
            <a:endParaRPr lang="en-US" sz="3600" dirty="0">
              <a:solidFill>
                <a:schemeClr val="tx1"/>
              </a:solidFill>
            </a:endParaRPr>
          </a:p>
        </p:txBody>
      </p:sp>
    </p:spTree>
    <p:extLst>
      <p:ext uri="{BB962C8B-B14F-4D97-AF65-F5344CB8AC3E}">
        <p14:creationId xmlns:p14="http://schemas.microsoft.com/office/powerpoint/2010/main" val="4058543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Carousel Inner</a:t>
            </a:r>
            <a:endParaRPr lang="en-US" dirty="0"/>
          </a:p>
        </p:txBody>
      </p:sp>
      <p:sp>
        <p:nvSpPr>
          <p:cNvPr id="3" name="Content Placeholder 2"/>
          <p:cNvSpPr>
            <a:spLocks noGrp="1"/>
          </p:cNvSpPr>
          <p:nvPr>
            <p:ph idx="1"/>
          </p:nvPr>
        </p:nvSpPr>
        <p:spPr/>
        <p:txBody>
          <a:bodyPr/>
          <a:lstStyle/>
          <a:p>
            <a:r>
              <a:rPr lang="en-US" dirty="0" smtClean="0">
                <a:solidFill>
                  <a:schemeClr val="tx1"/>
                </a:solidFill>
              </a:rPr>
              <a:t>Class=“carousel-inner”</a:t>
            </a:r>
          </a:p>
          <a:p>
            <a:endParaRPr lang="en-US" dirty="0">
              <a:solidFill>
                <a:schemeClr val="tx1"/>
              </a:solidFill>
            </a:endParaRPr>
          </a:p>
          <a:p>
            <a:r>
              <a:rPr lang="en-US" dirty="0" smtClean="0">
                <a:solidFill>
                  <a:schemeClr val="tx1"/>
                </a:solidFill>
              </a:rPr>
              <a:t>The slides are specified in a div with class.</a:t>
            </a:r>
            <a:endParaRPr lang="en-US" dirty="0">
              <a:solidFill>
                <a:schemeClr val="tx1"/>
              </a:solidFill>
            </a:endParaRPr>
          </a:p>
        </p:txBody>
      </p:sp>
    </p:spTree>
    <p:extLst>
      <p:ext uri="{BB962C8B-B14F-4D97-AF65-F5344CB8AC3E}">
        <p14:creationId xmlns:p14="http://schemas.microsoft.com/office/powerpoint/2010/main" val="906203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solidFill>
                  <a:schemeClr val="tx1"/>
                </a:solidFill>
              </a:rPr>
              <a:t>Class=“item”</a:t>
            </a:r>
          </a:p>
          <a:p>
            <a:endParaRPr lang="en-US" dirty="0" smtClean="0">
              <a:solidFill>
                <a:schemeClr val="tx1"/>
              </a:solidFill>
            </a:endParaRPr>
          </a:p>
          <a:p>
            <a:r>
              <a:rPr lang="en-US" dirty="0" smtClean="0">
                <a:solidFill>
                  <a:schemeClr val="tx1"/>
                </a:solidFill>
              </a:rPr>
              <a:t>The content of each slide is defined in a div with class.(this can be text or images).</a:t>
            </a:r>
            <a:endParaRPr lang="en-US" dirty="0">
              <a:solidFill>
                <a:schemeClr val="tx1"/>
              </a:solidFill>
            </a:endParaRPr>
          </a:p>
        </p:txBody>
      </p:sp>
    </p:spTree>
    <p:extLst>
      <p:ext uri="{BB962C8B-B14F-4D97-AF65-F5344CB8AC3E}">
        <p14:creationId xmlns:p14="http://schemas.microsoft.com/office/powerpoint/2010/main" val="871011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a:t>
            </a:r>
            <a:endParaRPr lang="en-US" dirty="0"/>
          </a:p>
        </p:txBody>
      </p:sp>
      <p:sp>
        <p:nvSpPr>
          <p:cNvPr id="3" name="Content Placeholder 2"/>
          <p:cNvSpPr>
            <a:spLocks noGrp="1"/>
          </p:cNvSpPr>
          <p:nvPr>
            <p:ph idx="1"/>
          </p:nvPr>
        </p:nvSpPr>
        <p:spPr/>
        <p:txBody>
          <a:bodyPr/>
          <a:lstStyle/>
          <a:p>
            <a:r>
              <a:rPr lang="en-US" dirty="0" smtClean="0"/>
              <a:t>class="item active"</a:t>
            </a:r>
          </a:p>
          <a:p>
            <a:endParaRPr lang="en-US" dirty="0" smtClean="0"/>
          </a:p>
          <a:p>
            <a:r>
              <a:rPr lang="en-US" dirty="0" smtClean="0"/>
              <a:t>The .active class needs to be added to one of the slides. Otherwise, the carousel will not be visible.</a:t>
            </a:r>
            <a:endParaRPr lang="en-US" dirty="0"/>
          </a:p>
        </p:txBody>
      </p:sp>
    </p:spTree>
    <p:extLst>
      <p:ext uri="{BB962C8B-B14F-4D97-AF65-F5344CB8AC3E}">
        <p14:creationId xmlns:p14="http://schemas.microsoft.com/office/powerpoint/2010/main" val="941889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Class=“pagination”</a:t>
            </a:r>
          </a:p>
          <a:p>
            <a:endParaRPr lang="en-US" dirty="0">
              <a:solidFill>
                <a:schemeClr val="tx1"/>
              </a:solidFill>
            </a:endParaRPr>
          </a:p>
          <a:p>
            <a:r>
              <a:rPr lang="en-US" dirty="0" smtClean="0">
                <a:solidFill>
                  <a:schemeClr val="tx1"/>
                </a:solidFill>
              </a:rPr>
              <a:t>If we have a website with lots of pages, we may wish to add some sort of pagination to each page.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0"/>
            <a:ext cx="7765258" cy="1006025"/>
          </a:xfrm>
          <a:prstGeom prst="rect">
            <a:avLst/>
          </a:prstGeom>
        </p:spPr>
      </p:pic>
    </p:spTree>
    <p:extLst>
      <p:ext uri="{BB962C8B-B14F-4D97-AF65-F5344CB8AC3E}">
        <p14:creationId xmlns:p14="http://schemas.microsoft.com/office/powerpoint/2010/main" val="143917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 </a:t>
            </a:r>
            <a:endParaRPr lang="en-US" dirty="0"/>
          </a:p>
        </p:txBody>
      </p:sp>
      <p:sp>
        <p:nvSpPr>
          <p:cNvPr id="5" name="Content Placeholder 4"/>
          <p:cNvSpPr>
            <a:spLocks noGrp="1"/>
          </p:cNvSpPr>
          <p:nvPr>
            <p:ph idx="1"/>
          </p:nvPr>
        </p:nvSpPr>
        <p:spPr/>
        <p:txBody>
          <a:bodyPr>
            <a:normAutofit/>
          </a:bodyPr>
          <a:lstStyle/>
          <a:p>
            <a:r>
              <a:rPr lang="en-US" dirty="0">
                <a:solidFill>
                  <a:schemeClr val="tx1"/>
                </a:solidFill>
              </a:rPr>
              <a:t>&lt;</a:t>
            </a:r>
            <a:r>
              <a:rPr lang="en-US" dirty="0" err="1">
                <a:solidFill>
                  <a:schemeClr val="tx1"/>
                </a:solidFill>
              </a:rPr>
              <a:t>ul</a:t>
            </a:r>
            <a:r>
              <a:rPr lang="en-US" dirty="0">
                <a:solidFill>
                  <a:schemeClr val="tx1"/>
                </a:solidFill>
              </a:rPr>
              <a:t> class="</a:t>
            </a:r>
            <a:r>
              <a:rPr lang="en-US" dirty="0" err="1">
                <a:solidFill>
                  <a:schemeClr val="tx1"/>
                </a:solidFill>
              </a:rPr>
              <a:t>nav</a:t>
            </a:r>
            <a:r>
              <a:rPr lang="en-US" dirty="0">
                <a:solidFill>
                  <a:schemeClr val="tx1"/>
                </a:solidFill>
              </a:rPr>
              <a:t> </a:t>
            </a:r>
            <a:r>
              <a:rPr lang="en-US" dirty="0" err="1">
                <a:solidFill>
                  <a:schemeClr val="tx1"/>
                </a:solidFill>
              </a:rPr>
              <a:t>nav</a:t>
            </a:r>
            <a:r>
              <a:rPr lang="en-US" dirty="0">
                <a:solidFill>
                  <a:schemeClr val="tx1"/>
                </a:solidFill>
              </a:rPr>
              <a:t>-tab"&gt;</a:t>
            </a:r>
          </a:p>
          <a:p>
            <a:pPr marL="0" indent="0">
              <a:buNone/>
            </a:pPr>
            <a:endParaRPr lang="en-US" dirty="0">
              <a:solidFill>
                <a:schemeClr val="tx1"/>
              </a:solidFill>
            </a:endParaRPr>
          </a:p>
          <a:p>
            <a:r>
              <a:rPr lang="en-US" dirty="0" smtClean="0">
                <a:solidFill>
                  <a:schemeClr val="tx1"/>
                </a:solidFill>
              </a:rPr>
              <a:t>Tabs </a:t>
            </a:r>
            <a:r>
              <a:rPr lang="en-US" dirty="0">
                <a:solidFill>
                  <a:schemeClr val="tx1"/>
                </a:solidFill>
              </a:rPr>
              <a:t>are used to separate content into different panes where each pane is viewable one at a time.</a:t>
            </a:r>
            <a:endParaRPr lang="en-US" dirty="0" smtClean="0">
              <a:solidFill>
                <a:schemeClr val="tx1"/>
              </a:solidFill>
            </a:endParaRPr>
          </a:p>
          <a:p>
            <a:endParaRPr lang="en-US" dirty="0">
              <a:solidFill>
                <a:schemeClr val="tx1"/>
              </a:solidFill>
            </a:endParaRPr>
          </a:p>
          <a:p>
            <a:r>
              <a:rPr lang="en-US" dirty="0">
                <a:solidFill>
                  <a:schemeClr val="tx1"/>
                </a:solidFill>
              </a:rPr>
              <a:t>Tabs are used to separate content into different panes where each pane is viewable one at a time.</a:t>
            </a:r>
          </a:p>
          <a:p>
            <a:endParaRPr lang="en-US" dirty="0">
              <a:solidFill>
                <a:schemeClr val="tx1"/>
              </a:solidFill>
            </a:endParaRPr>
          </a:p>
          <a:p>
            <a:pPr mar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825538"/>
            <a:ext cx="5092875" cy="965662"/>
          </a:xfrm>
          <a:prstGeom prst="rect">
            <a:avLst/>
          </a:prstGeom>
        </p:spPr>
      </p:pic>
    </p:spTree>
    <p:extLst>
      <p:ext uri="{BB962C8B-B14F-4D97-AF65-F5344CB8AC3E}">
        <p14:creationId xmlns:p14="http://schemas.microsoft.com/office/powerpoint/2010/main" val="193904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a:t>
            </a:r>
            <a:endParaRPr lang="en-US" dirty="0"/>
          </a:p>
        </p:txBody>
      </p:sp>
      <p:sp>
        <p:nvSpPr>
          <p:cNvPr id="3" name="Content Placeholder 2"/>
          <p:cNvSpPr>
            <a:spLocks noGrp="1"/>
          </p:cNvSpPr>
          <p:nvPr>
            <p:ph idx="1"/>
          </p:nvPr>
        </p:nvSpPr>
        <p:spPr/>
        <p:txBody>
          <a:bodyPr/>
          <a:lstStyle/>
          <a:p>
            <a:r>
              <a:rPr lang="en-US" dirty="0" smtClean="0">
                <a:solidFill>
                  <a:schemeClr val="tx1"/>
                </a:solidFill>
              </a:rPr>
              <a:t>&lt;div class="row"&gt;</a:t>
            </a:r>
          </a:p>
          <a:p>
            <a:endParaRPr lang="en-US" dirty="0">
              <a:solidFill>
                <a:schemeClr val="tx1"/>
              </a:solidFill>
            </a:endParaRPr>
          </a:p>
          <a:p>
            <a:r>
              <a:rPr lang="en-US" dirty="0" smtClean="0">
                <a:solidFill>
                  <a:schemeClr val="tx1"/>
                </a:solidFill>
              </a:rPr>
              <a:t>The row</a:t>
            </a:r>
            <a:r>
              <a:rPr lang="en-US" dirty="0">
                <a:solidFill>
                  <a:schemeClr val="tx1"/>
                </a:solidFill>
              </a:rPr>
              <a:t> provides the columns a place to live, ideally having columns that add up to 12.</a:t>
            </a:r>
          </a:p>
        </p:txBody>
      </p:sp>
      <p:pic>
        <p:nvPicPr>
          <p:cNvPr id="4" name="Picture 3" descr="row.PNG"/>
          <p:cNvPicPr>
            <a:picLocks noChangeAspect="1"/>
          </p:cNvPicPr>
          <p:nvPr/>
        </p:nvPicPr>
        <p:blipFill>
          <a:blip r:embed="rId2"/>
          <a:stretch>
            <a:fillRect/>
          </a:stretch>
        </p:blipFill>
        <p:spPr>
          <a:xfrm>
            <a:off x="457200" y="4495800"/>
            <a:ext cx="6781800" cy="865976"/>
          </a:xfrm>
          <a:prstGeom prst="rect">
            <a:avLst/>
          </a:prstGeom>
        </p:spPr>
      </p:pic>
      <p:cxnSp>
        <p:nvCxnSpPr>
          <p:cNvPr id="6" name="Straight Arrow Connector 5"/>
          <p:cNvCxnSpPr/>
          <p:nvPr/>
        </p:nvCxnSpPr>
        <p:spPr>
          <a:xfrm rot="10800000">
            <a:off x="7239000" y="5105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7239000" y="4648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24800" y="4495800"/>
            <a:ext cx="830677" cy="369332"/>
          </a:xfrm>
          <a:prstGeom prst="rect">
            <a:avLst/>
          </a:prstGeom>
          <a:noFill/>
        </p:spPr>
        <p:txBody>
          <a:bodyPr wrap="none" rtlCol="0">
            <a:spAutoFit/>
          </a:bodyPr>
          <a:lstStyle/>
          <a:p>
            <a:r>
              <a:rPr lang="en-US" dirty="0" smtClean="0"/>
              <a:t>Row 1</a:t>
            </a:r>
            <a:endParaRPr lang="en-US" dirty="0"/>
          </a:p>
        </p:txBody>
      </p:sp>
      <p:sp>
        <p:nvSpPr>
          <p:cNvPr id="11" name="TextBox 10"/>
          <p:cNvSpPr txBox="1"/>
          <p:nvPr/>
        </p:nvSpPr>
        <p:spPr>
          <a:xfrm>
            <a:off x="7924800" y="4953000"/>
            <a:ext cx="830677" cy="369332"/>
          </a:xfrm>
          <a:prstGeom prst="rect">
            <a:avLst/>
          </a:prstGeom>
          <a:noFill/>
        </p:spPr>
        <p:txBody>
          <a:bodyPr wrap="none" rtlCol="0">
            <a:spAutoFit/>
          </a:bodyPr>
          <a:lstStyle/>
          <a:p>
            <a:r>
              <a:rPr lang="en-US" dirty="0" smtClean="0"/>
              <a:t>Row 2</a:t>
            </a:r>
            <a:endParaRPr lang="en-US" dirty="0"/>
          </a:p>
        </p:txBody>
      </p:sp>
    </p:spTree>
    <p:extLst>
      <p:ext uri="{BB962C8B-B14F-4D97-AF65-F5344CB8AC3E}">
        <p14:creationId xmlns:p14="http://schemas.microsoft.com/office/powerpoint/2010/main" val="750213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Pills</a:t>
            </a:r>
            <a:endParaRPr lang="en-US" dirty="0"/>
          </a:p>
        </p:txBody>
      </p:sp>
      <p:sp>
        <p:nvSpPr>
          <p:cNvPr id="3" name="Content Placeholder 2"/>
          <p:cNvSpPr>
            <a:spLocks noGrp="1"/>
          </p:cNvSpPr>
          <p:nvPr>
            <p:ph idx="1"/>
          </p:nvPr>
        </p:nvSpPr>
        <p:spPr/>
        <p:txBody>
          <a:bodyPr/>
          <a:lstStyle/>
          <a:p>
            <a:pPr marL="0" indent="0">
              <a:buNone/>
            </a:pPr>
            <a:endParaRPr lang="en-US" dirty="0" smtClean="0">
              <a:solidFill>
                <a:schemeClr val="tx1"/>
              </a:solidFill>
            </a:endParaRPr>
          </a:p>
          <a:p>
            <a:r>
              <a:rPr lang="en-US" dirty="0" smtClean="0">
                <a:solidFill>
                  <a:schemeClr val="tx1"/>
                </a:solidFill>
              </a:rPr>
              <a:t>&lt;</a:t>
            </a:r>
            <a:r>
              <a:rPr lang="en-US" dirty="0" err="1" smtClean="0">
                <a:solidFill>
                  <a:schemeClr val="tx1"/>
                </a:solidFill>
              </a:rPr>
              <a:t>ul</a:t>
            </a:r>
            <a:r>
              <a:rPr lang="en-US" dirty="0" smtClean="0">
                <a:solidFill>
                  <a:schemeClr val="tx1"/>
                </a:solidFill>
              </a:rPr>
              <a:t> class="</a:t>
            </a:r>
            <a:r>
              <a:rPr lang="en-US" dirty="0" err="1" smtClean="0">
                <a:solidFill>
                  <a:schemeClr val="tx1"/>
                </a:solidFill>
              </a:rPr>
              <a:t>nav</a:t>
            </a:r>
            <a:r>
              <a:rPr lang="en-US" dirty="0" smtClean="0">
                <a:solidFill>
                  <a:schemeClr val="tx1"/>
                </a:solidFill>
              </a:rPr>
              <a:t> </a:t>
            </a:r>
            <a:r>
              <a:rPr lang="en-US" dirty="0" err="1" smtClean="0">
                <a:solidFill>
                  <a:schemeClr val="tx1"/>
                </a:solidFill>
              </a:rPr>
              <a:t>nav</a:t>
            </a:r>
            <a:r>
              <a:rPr lang="en-US" dirty="0" smtClean="0">
                <a:solidFill>
                  <a:schemeClr val="tx1"/>
                </a:solidFill>
              </a:rPr>
              <a:t>-pills"&gt;</a:t>
            </a:r>
          </a:p>
          <a:p>
            <a:endParaRPr lang="en-US" dirty="0">
              <a:solidFill>
                <a:schemeClr val="tx1"/>
              </a:solidFill>
            </a:endParaRPr>
          </a:p>
          <a:p>
            <a:r>
              <a:rPr lang="en-US" dirty="0">
                <a:solidFill>
                  <a:schemeClr val="tx1"/>
                </a:solidFill>
              </a:rPr>
              <a:t>Pills are components placed in pages to speed up browsing.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945" y="4613238"/>
            <a:ext cx="5257800" cy="859307"/>
          </a:xfrm>
          <a:prstGeom prst="rect">
            <a:avLst/>
          </a:prstGeom>
        </p:spPr>
      </p:pic>
    </p:spTree>
    <p:extLst>
      <p:ext uri="{BB962C8B-B14F-4D97-AF65-F5344CB8AC3E}">
        <p14:creationId xmlns:p14="http://schemas.microsoft.com/office/powerpoint/2010/main" val="1758330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ph type="subTitle" idx="1"/>
          </p:nvPr>
        </p:nvSpPr>
        <p:spPr>
          <a:xfrm>
            <a:off x="152400" y="2819400"/>
            <a:ext cx="7117180" cy="2286000"/>
          </a:xfrm>
        </p:spPr>
        <p:txBody>
          <a:bodyPr>
            <a:normAutofit/>
          </a:bodyPr>
          <a:lstStyle/>
          <a:p>
            <a:r>
              <a:rPr lang="en-US" sz="2800" dirty="0" smtClean="0">
                <a:solidFill>
                  <a:schemeClr val="tx1"/>
                </a:solidFill>
              </a:rPr>
              <a:t>				</a:t>
            </a:r>
            <a:endParaRPr lang="en-US" sz="2800" dirty="0" smtClean="0">
              <a:solidFill>
                <a:schemeClr val="tx1"/>
              </a:solidFill>
            </a:endParaRPr>
          </a:p>
          <a:p>
            <a:r>
              <a:rPr lang="en-US" sz="4000" dirty="0">
                <a:solidFill>
                  <a:schemeClr val="tx1"/>
                </a:solidFill>
                <a:latin typeface="Verdana" panose="020B0604030504040204" pitchFamily="34" charset="0"/>
                <a:ea typeface="Verdana" panose="020B0604030504040204" pitchFamily="34" charset="0"/>
              </a:rPr>
              <a:t>Week # </a:t>
            </a:r>
            <a:r>
              <a:rPr lang="en-US" sz="4000" dirty="0" smtClean="0">
                <a:solidFill>
                  <a:schemeClr val="tx1"/>
                </a:solidFill>
                <a:latin typeface="Verdana" panose="020B0604030504040204" pitchFamily="34" charset="0"/>
                <a:ea typeface="Verdana" panose="020B0604030504040204" pitchFamily="34" charset="0"/>
              </a:rPr>
              <a:t>06</a:t>
            </a:r>
            <a:endParaRPr lang="en-US" sz="4000" dirty="0">
              <a:solidFill>
                <a:schemeClr val="tx1"/>
              </a:solidFill>
              <a:latin typeface="Verdana" panose="020B0604030504040204" pitchFamily="34" charset="0"/>
              <a:ea typeface="Verdana" panose="020B0604030504040204" pitchFamily="34" charset="0"/>
            </a:endParaRPr>
          </a:p>
          <a:p>
            <a:r>
              <a:rPr lang="en-US" sz="4000" dirty="0" err="1" smtClean="0">
                <a:solidFill>
                  <a:schemeClr val="tx1"/>
                </a:solidFill>
                <a:latin typeface="Verdana" panose="020B0604030504040204" pitchFamily="34" charset="0"/>
                <a:ea typeface="Verdana" panose="020B0604030504040204" pitchFamily="34" charset="0"/>
              </a:rPr>
              <a:t>Javascript</a:t>
            </a:r>
            <a:endParaRPr lang="en-US" sz="4000" dirty="0">
              <a:solidFill>
                <a:schemeClr val="tx1"/>
              </a:solidFill>
              <a:latin typeface="Verdana" panose="020B0604030504040204" pitchFamily="34" charset="0"/>
              <a:ea typeface="Verdana" panose="020B0604030504040204" pitchFamily="34" charset="0"/>
            </a:endParaRPr>
          </a:p>
        </p:txBody>
      </p:sp>
      <p:sp>
        <p:nvSpPr>
          <p:cNvPr id="9" name="Title 1"/>
          <p:cNvSpPr>
            <a:spLocks noGrp="1"/>
          </p:cNvSpPr>
          <p:nvPr>
            <p:ph type="ctrTitle"/>
          </p:nvPr>
        </p:nvSpPr>
        <p:spPr>
          <a:xfrm>
            <a:off x="609600" y="1524000"/>
            <a:ext cx="7117180" cy="1470025"/>
          </a:xfrm>
        </p:spPr>
        <p:txBody>
          <a:bodyPr>
            <a:normAutofit fontScale="90000"/>
          </a:bodyPr>
          <a:lstStyle/>
          <a:p>
            <a:r>
              <a:rPr lang="en-US" sz="5400" b="1" dirty="0" smtClean="0">
                <a:latin typeface="Verdana" panose="020B0604030504040204" pitchFamily="34" charset="0"/>
                <a:ea typeface="Verdana" panose="020B0604030504040204" pitchFamily="34" charset="0"/>
              </a:rPr>
              <a:t>Muhammad Musa</a:t>
            </a:r>
            <a:endParaRPr lang="en-US" sz="5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14779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A data type is </a:t>
            </a:r>
            <a:r>
              <a:rPr lang="en-US" b="1" dirty="0" smtClean="0"/>
              <a:t>a classification of data which tells the compiler or interpreter how the programmer intends to use the data</a:t>
            </a:r>
            <a:r>
              <a:rPr lang="en-US" dirty="0" smtClean="0"/>
              <a:t>. Most programming languages support various types of data, including integer, real/float, double, character or string, and Boolean.</a:t>
            </a:r>
            <a:endParaRPr lang="en-US" dirty="0"/>
          </a:p>
        </p:txBody>
      </p:sp>
    </p:spTree>
    <p:extLst>
      <p:ext uri="{BB962C8B-B14F-4D97-AF65-F5344CB8AC3E}">
        <p14:creationId xmlns:p14="http://schemas.microsoft.com/office/powerpoint/2010/main" val="4231172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or Integer</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a=1;</a:t>
            </a:r>
          </a:p>
          <a:p>
            <a:endParaRPr lang="en-US" dirty="0" smtClean="0"/>
          </a:p>
          <a:p>
            <a:endParaRPr lang="en-US" dirty="0" smtClean="0"/>
          </a:p>
          <a:p>
            <a:r>
              <a:rPr lang="en-US" dirty="0" err="1" smtClean="0"/>
              <a:t>Int</a:t>
            </a:r>
            <a:r>
              <a:rPr lang="en-US" dirty="0" smtClean="0"/>
              <a:t>, short for "integer," is </a:t>
            </a:r>
            <a:r>
              <a:rPr lang="en-US" b="1" dirty="0" smtClean="0"/>
              <a:t>a fundamental variable type built into the compiler and used to define numeric variables holding whole numbers</a:t>
            </a:r>
            <a:r>
              <a:rPr lang="en-US" dirty="0" smtClean="0"/>
              <a:t>.</a:t>
            </a:r>
            <a:endParaRPr lang="en-US" dirty="0"/>
          </a:p>
        </p:txBody>
      </p:sp>
    </p:spTree>
    <p:extLst>
      <p:ext uri="{BB962C8B-B14F-4D97-AF65-F5344CB8AC3E}">
        <p14:creationId xmlns:p14="http://schemas.microsoft.com/office/powerpoint/2010/main" val="2014838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A float is </a:t>
            </a:r>
            <a:r>
              <a:rPr lang="en-US" b="1" dirty="0" smtClean="0"/>
              <a:t>a data type composed of a number that is not an integer</a:t>
            </a:r>
            <a:r>
              <a:rPr lang="en-US" dirty="0" smtClean="0"/>
              <a:t>, because it includes a fraction represented in decimal format.</a:t>
            </a:r>
            <a:endParaRPr lang="en-US" b="1" dirty="0"/>
          </a:p>
        </p:txBody>
      </p:sp>
    </p:spTree>
    <p:extLst>
      <p:ext uri="{BB962C8B-B14F-4D97-AF65-F5344CB8AC3E}">
        <p14:creationId xmlns:p14="http://schemas.microsoft.com/office/powerpoint/2010/main" val="254685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a:t>
            </a:r>
            <a:endParaRPr lang="en-US" dirty="0"/>
          </a:p>
        </p:txBody>
      </p:sp>
      <p:sp>
        <p:nvSpPr>
          <p:cNvPr id="3" name="Content Placeholder 2"/>
          <p:cNvSpPr>
            <a:spLocks noGrp="1"/>
          </p:cNvSpPr>
          <p:nvPr>
            <p:ph idx="1"/>
          </p:nvPr>
        </p:nvSpPr>
        <p:spPr/>
        <p:txBody>
          <a:bodyPr/>
          <a:lstStyle/>
          <a:p>
            <a:r>
              <a:rPr lang="en-US" dirty="0" smtClean="0"/>
              <a:t>The double is </a:t>
            </a:r>
            <a:r>
              <a:rPr lang="en-US" b="1" dirty="0" smtClean="0"/>
              <a:t>a fundamental data type built into the compiler</a:t>
            </a:r>
            <a:r>
              <a:rPr lang="en-US" dirty="0" smtClean="0"/>
              <a:t> and used to define numeric variables holding numbers with decimal points. </a:t>
            </a:r>
          </a:p>
          <a:p>
            <a:endParaRPr lang="en-US" dirty="0" smtClean="0"/>
          </a:p>
          <a:p>
            <a:r>
              <a:rPr lang="en-US" dirty="0" smtClean="0"/>
              <a:t>Typically it is used for large numbers </a:t>
            </a:r>
            <a:r>
              <a:rPr lang="en-US" dirty="0" err="1" smtClean="0"/>
              <a:t>upto</a:t>
            </a:r>
            <a:r>
              <a:rPr lang="en-US" dirty="0" smtClean="0"/>
              <a:t> 15 digits.</a:t>
            </a:r>
            <a:endParaRPr lang="en-US" dirty="0"/>
          </a:p>
        </p:txBody>
      </p:sp>
    </p:spTree>
    <p:extLst>
      <p:ext uri="{BB962C8B-B14F-4D97-AF65-F5344CB8AC3E}">
        <p14:creationId xmlns:p14="http://schemas.microsoft.com/office/powerpoint/2010/main" val="2975726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a:t>
            </a:r>
            <a:endParaRPr lang="en-US" dirty="0"/>
          </a:p>
        </p:txBody>
      </p:sp>
      <p:sp>
        <p:nvSpPr>
          <p:cNvPr id="3" name="Content Placeholder 2"/>
          <p:cNvSpPr>
            <a:spLocks noGrp="1"/>
          </p:cNvSpPr>
          <p:nvPr>
            <p:ph idx="1"/>
          </p:nvPr>
        </p:nvSpPr>
        <p:spPr/>
        <p:txBody>
          <a:bodyPr/>
          <a:lstStyle/>
          <a:p>
            <a:r>
              <a:rPr lang="en-US" dirty="0" smtClean="0"/>
              <a:t> A character is </a:t>
            </a:r>
            <a:r>
              <a:rPr lang="en-US" b="1" dirty="0" smtClean="0"/>
              <a:t>a display unit of information equivalent to one alphabetic letter or symbol</a:t>
            </a:r>
            <a:r>
              <a:rPr lang="en-US" dirty="0" smtClean="0"/>
              <a:t>. This relies on the general definition of a character as a single unit of written speech. Character can also be abbreviated as "</a:t>
            </a:r>
            <a:r>
              <a:rPr lang="en-US" dirty="0" err="1" smtClean="0"/>
              <a:t>chr</a:t>
            </a:r>
            <a:r>
              <a:rPr lang="en-US" dirty="0" smtClean="0"/>
              <a:t>" or "char."</a:t>
            </a:r>
            <a:endParaRPr lang="en-US" dirty="0"/>
          </a:p>
        </p:txBody>
      </p:sp>
    </p:spTree>
    <p:extLst>
      <p:ext uri="{BB962C8B-B14F-4D97-AF65-F5344CB8AC3E}">
        <p14:creationId xmlns:p14="http://schemas.microsoft.com/office/powerpoint/2010/main" val="749108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is </a:t>
            </a:r>
            <a:r>
              <a:rPr lang="en-US" b="1" dirty="0" smtClean="0"/>
              <a:t>traditionally a sequence of characters</a:t>
            </a:r>
            <a:r>
              <a:rPr lang="en-US" dirty="0" smtClean="0"/>
              <a:t>, either as a literal constant or as some kind of variable</a:t>
            </a:r>
            <a:endParaRPr lang="en-US" dirty="0"/>
          </a:p>
        </p:txBody>
      </p:sp>
    </p:spTree>
    <p:extLst>
      <p:ext uri="{BB962C8B-B14F-4D97-AF65-F5344CB8AC3E}">
        <p14:creationId xmlns:p14="http://schemas.microsoft.com/office/powerpoint/2010/main" val="1858425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boolean</a:t>
            </a:r>
            <a:r>
              <a:rPr lang="en-US" dirty="0" smtClean="0"/>
              <a:t> or </a:t>
            </a:r>
            <a:r>
              <a:rPr lang="en-US" dirty="0" err="1" smtClean="0"/>
              <a:t>bool</a:t>
            </a:r>
            <a:r>
              <a:rPr lang="en-US" dirty="0" smtClean="0"/>
              <a:t> is </a:t>
            </a:r>
            <a:r>
              <a:rPr lang="en-US" b="1" dirty="0" smtClean="0"/>
              <a:t>a data type with two possible values: true or false</a:t>
            </a:r>
            <a:r>
              <a:rPr lang="en-US" dirty="0" smtClean="0"/>
              <a:t>. </a:t>
            </a:r>
            <a:endParaRPr lang="en-US" dirty="0"/>
          </a:p>
        </p:txBody>
      </p:sp>
    </p:spTree>
    <p:extLst>
      <p:ext uri="{BB962C8B-B14F-4D97-AF65-F5344CB8AC3E}">
        <p14:creationId xmlns:p14="http://schemas.microsoft.com/office/powerpoint/2010/main" val="1826491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There are 3 ways to declare a JavaScript variable:</a:t>
            </a:r>
          </a:p>
          <a:p>
            <a:pPr lvl="1"/>
            <a:r>
              <a:rPr lang="en-US" dirty="0" smtClean="0"/>
              <a:t> </a:t>
            </a:r>
            <a:r>
              <a:rPr lang="en-US" dirty="0" err="1" smtClean="0"/>
              <a:t>var</a:t>
            </a:r>
            <a:endParaRPr lang="en-US" dirty="0" smtClean="0"/>
          </a:p>
          <a:p>
            <a:pPr lvl="1"/>
            <a:r>
              <a:rPr lang="en-US" dirty="0" smtClean="0"/>
              <a:t> let</a:t>
            </a:r>
          </a:p>
          <a:p>
            <a:pPr lvl="1"/>
            <a:r>
              <a:rPr lang="en-US" dirty="0" smtClean="0"/>
              <a:t>Const</a:t>
            </a:r>
          </a:p>
          <a:p>
            <a:pPr lvl="1">
              <a:buNone/>
            </a:pPr>
            <a:endParaRPr lang="en-US" dirty="0" smtClean="0"/>
          </a:p>
          <a:p>
            <a:r>
              <a:rPr lang="en-US" dirty="0" smtClean="0"/>
              <a:t>In programming, just like in algebra, we use variables (like price1) to hold values.</a:t>
            </a:r>
          </a:p>
          <a:p>
            <a:r>
              <a:rPr lang="en-US" dirty="0" smtClean="0"/>
              <a:t>In programming, just like in algebra, we use variables in expressions (total = price1 + price2).</a:t>
            </a:r>
          </a:p>
          <a:p>
            <a:pPr lvl="1"/>
            <a:endParaRPr lang="en-US" dirty="0" smtClean="0"/>
          </a:p>
          <a:p>
            <a:endParaRPr lang="en-US" dirty="0"/>
          </a:p>
        </p:txBody>
      </p:sp>
    </p:spTree>
    <p:extLst>
      <p:ext uri="{BB962C8B-B14F-4D97-AF65-F5344CB8AC3E}">
        <p14:creationId xmlns:p14="http://schemas.microsoft.com/office/powerpoint/2010/main" val="56482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Col-lg-12</a:t>
            </a:r>
            <a:endParaRPr lang="en-US" dirty="0"/>
          </a:p>
        </p:txBody>
      </p:sp>
      <p:sp>
        <p:nvSpPr>
          <p:cNvPr id="3" name="Content Placeholder 2"/>
          <p:cNvSpPr>
            <a:spLocks noGrp="1"/>
          </p:cNvSpPr>
          <p:nvPr>
            <p:ph idx="1"/>
          </p:nvPr>
        </p:nvSpPr>
        <p:spPr/>
        <p:txBody>
          <a:bodyPr/>
          <a:lstStyle/>
          <a:p>
            <a:r>
              <a:rPr lang="en-US" dirty="0" smtClean="0">
                <a:solidFill>
                  <a:schemeClr val="tx1"/>
                </a:solidFill>
              </a:rPr>
              <a:t>&lt;div class="col-lg-12&gt;</a:t>
            </a:r>
          </a:p>
          <a:p>
            <a:endParaRPr lang="en-US" dirty="0">
              <a:solidFill>
                <a:schemeClr val="tx1"/>
              </a:solidFill>
            </a:endParaRPr>
          </a:p>
          <a:p>
            <a:r>
              <a:rPr lang="en-US" dirty="0" smtClean="0">
                <a:solidFill>
                  <a:schemeClr val="tx1"/>
                </a:solidFill>
              </a:rPr>
              <a:t>Column classes</a:t>
            </a:r>
            <a:r>
              <a:rPr lang="en-US" dirty="0">
                <a:solidFill>
                  <a:schemeClr val="tx1"/>
                </a:solidFill>
              </a:rPr>
              <a:t> indicate the number of columns you'd like to use out of the possible 12 per row.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962400"/>
            <a:ext cx="5915025" cy="1724025"/>
          </a:xfrm>
          <a:prstGeom prst="rect">
            <a:avLst/>
          </a:prstGeom>
        </p:spPr>
      </p:pic>
    </p:spTree>
    <p:extLst>
      <p:ext uri="{BB962C8B-B14F-4D97-AF65-F5344CB8AC3E}">
        <p14:creationId xmlns:p14="http://schemas.microsoft.com/office/powerpoint/2010/main" val="2420135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endParaRPr lang="en-US" dirty="0"/>
          </a:p>
        </p:txBody>
      </p:sp>
      <p:sp>
        <p:nvSpPr>
          <p:cNvPr id="3" name="Content Placeholder 2"/>
          <p:cNvSpPr>
            <a:spLocks noGrp="1"/>
          </p:cNvSpPr>
          <p:nvPr>
            <p:ph idx="1"/>
          </p:nvPr>
        </p:nvSpPr>
        <p:spPr/>
        <p:txBody>
          <a:bodyPr/>
          <a:lstStyle/>
          <a:p>
            <a:r>
              <a:rPr lang="en-US" dirty="0" err="1" smtClean="0"/>
              <a:t>var</a:t>
            </a:r>
            <a:r>
              <a:rPr lang="en-US" dirty="0" smtClean="0"/>
              <a:t> a;</a:t>
            </a:r>
          </a:p>
          <a:p>
            <a:endParaRPr lang="en-US" dirty="0" smtClean="0"/>
          </a:p>
          <a:p>
            <a:r>
              <a:rPr lang="en-US" dirty="0" smtClean="0"/>
              <a:t>JavaScript uses reserved keyword </a:t>
            </a:r>
            <a:r>
              <a:rPr lang="en-US" dirty="0" err="1" smtClean="0"/>
              <a:t>var</a:t>
            </a:r>
            <a:r>
              <a:rPr lang="en-US" dirty="0" smtClean="0"/>
              <a:t> </a:t>
            </a:r>
            <a:r>
              <a:rPr lang="en-US" b="1" dirty="0" smtClean="0"/>
              <a:t>to declare a variable</a:t>
            </a:r>
            <a:r>
              <a:rPr lang="en-US" dirty="0" smtClean="0"/>
              <a:t>. A variable must have a unique name</a:t>
            </a:r>
            <a:endParaRPr lang="en-US" dirty="0"/>
          </a:p>
        </p:txBody>
      </p:sp>
    </p:spTree>
    <p:extLst>
      <p:ext uri="{BB962C8B-B14F-4D97-AF65-F5344CB8AC3E}">
        <p14:creationId xmlns:p14="http://schemas.microsoft.com/office/powerpoint/2010/main" val="597064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3" name="Content Placeholder 2"/>
          <p:cNvSpPr>
            <a:spLocks noGrp="1"/>
          </p:cNvSpPr>
          <p:nvPr>
            <p:ph idx="1"/>
          </p:nvPr>
        </p:nvSpPr>
        <p:spPr/>
        <p:txBody>
          <a:bodyPr/>
          <a:lstStyle/>
          <a:p>
            <a:r>
              <a:rPr lang="en-US" dirty="0" smtClean="0"/>
              <a:t>Let a;</a:t>
            </a:r>
          </a:p>
          <a:p>
            <a:endParaRPr lang="en-US" dirty="0" smtClean="0"/>
          </a:p>
          <a:p>
            <a:r>
              <a:rPr lang="en-US" dirty="0" smtClean="0"/>
              <a:t>let </a:t>
            </a:r>
            <a:r>
              <a:rPr lang="en-US" b="1" dirty="0" smtClean="0"/>
              <a:t>allows you to declare variables that are limited to the scope of a block statement</a:t>
            </a:r>
            <a:r>
              <a:rPr lang="en-US" dirty="0" smtClean="0"/>
              <a:t>, or expression on which it is used, unlike the </a:t>
            </a:r>
            <a:r>
              <a:rPr lang="en-US" dirty="0" err="1" smtClean="0"/>
              <a:t>var</a:t>
            </a:r>
            <a:r>
              <a:rPr lang="en-US" dirty="0" smtClean="0"/>
              <a:t> keyword</a:t>
            </a:r>
            <a:endParaRPr lang="en-US" dirty="0"/>
          </a:p>
        </p:txBody>
      </p:sp>
    </p:spTree>
    <p:extLst>
      <p:ext uri="{BB962C8B-B14F-4D97-AF65-F5344CB8AC3E}">
        <p14:creationId xmlns:p14="http://schemas.microsoft.com/office/powerpoint/2010/main" val="2996339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pPr lvl="1">
              <a:buNone/>
            </a:pPr>
            <a:r>
              <a:rPr lang="en-US" dirty="0" smtClean="0"/>
              <a:t>Const a;</a:t>
            </a:r>
          </a:p>
          <a:p>
            <a:endParaRPr lang="en-US" dirty="0" smtClean="0"/>
          </a:p>
          <a:p>
            <a:r>
              <a:rPr lang="en-US" dirty="0" smtClean="0"/>
              <a:t>Once a constant is initialized, we cannot change its value. Simply, a constant is a type of variable </a:t>
            </a:r>
            <a:r>
              <a:rPr lang="en-US" b="1" dirty="0" smtClean="0"/>
              <a:t>whose value cannot be changed</a:t>
            </a:r>
            <a:endParaRPr lang="en-US" dirty="0"/>
          </a:p>
        </p:txBody>
      </p:sp>
    </p:spTree>
    <p:extLst>
      <p:ext uri="{BB962C8B-B14F-4D97-AF65-F5344CB8AC3E}">
        <p14:creationId xmlns:p14="http://schemas.microsoft.com/office/powerpoint/2010/main" val="1226612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Onclick</a:t>
            </a:r>
            <a:r>
              <a:rPr lang="en-US" dirty="0" smtClean="0"/>
              <a:t>()</a:t>
            </a:r>
            <a:endParaRPr lang="en-US" dirty="0"/>
          </a:p>
        </p:txBody>
      </p:sp>
      <p:sp>
        <p:nvSpPr>
          <p:cNvPr id="3" name="Content Placeholder 2"/>
          <p:cNvSpPr>
            <a:spLocks noGrp="1"/>
          </p:cNvSpPr>
          <p:nvPr>
            <p:ph idx="1"/>
          </p:nvPr>
        </p:nvSpPr>
        <p:spPr/>
        <p:txBody>
          <a:bodyPr/>
          <a:lstStyle/>
          <a:p>
            <a:r>
              <a:rPr lang="en-US" dirty="0" err="1" smtClean="0"/>
              <a:t>onclick</a:t>
            </a:r>
            <a:r>
              <a:rPr lang="en-US" dirty="0" smtClean="0"/>
              <a:t>='</a:t>
            </a:r>
            <a:r>
              <a:rPr lang="en-US" dirty="0" err="1" smtClean="0"/>
              <a:t>document.getElementById</a:t>
            </a:r>
            <a:r>
              <a:rPr lang="en-US" dirty="0" smtClean="0"/>
              <a:t>("d").</a:t>
            </a:r>
            <a:r>
              <a:rPr lang="en-US" dirty="0" err="1" smtClean="0"/>
              <a:t>innerHTML</a:t>
            </a:r>
            <a:r>
              <a:rPr lang="en-US" dirty="0" smtClean="0"/>
              <a:t>= "Good Morning"‘</a:t>
            </a:r>
          </a:p>
          <a:p>
            <a:endParaRPr lang="en-US" dirty="0" smtClean="0"/>
          </a:p>
          <a:p>
            <a:r>
              <a:rPr lang="en-US" dirty="0" smtClean="0"/>
              <a:t>Using </a:t>
            </a:r>
            <a:r>
              <a:rPr lang="en-US" dirty="0" err="1" smtClean="0"/>
              <a:t>onclick</a:t>
            </a:r>
            <a:r>
              <a:rPr lang="en-US" dirty="0" smtClean="0"/>
              <a:t> in this specific code changes the text of that particular tag with id=“d” to “Good Morning.</a:t>
            </a:r>
          </a:p>
          <a:p>
            <a:endParaRPr lang="en-US" dirty="0" smtClean="0"/>
          </a:p>
          <a:p>
            <a:r>
              <a:rPr lang="en-US" dirty="0" smtClean="0"/>
              <a:t>The text will change only when the tag with id=“d’ is clicked.</a:t>
            </a:r>
            <a:endParaRPr lang="en-US" dirty="0"/>
          </a:p>
        </p:txBody>
      </p:sp>
    </p:spTree>
    <p:extLst>
      <p:ext uri="{BB962C8B-B14F-4D97-AF65-F5344CB8AC3E}">
        <p14:creationId xmlns:p14="http://schemas.microsoft.com/office/powerpoint/2010/main" val="2951913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innerHTML</a:t>
            </a:r>
            <a:endParaRPr lang="en-US" dirty="0"/>
          </a:p>
        </p:txBody>
      </p:sp>
      <p:sp>
        <p:nvSpPr>
          <p:cNvPr id="3" name="Content Placeholder 2"/>
          <p:cNvSpPr>
            <a:spLocks noGrp="1"/>
          </p:cNvSpPr>
          <p:nvPr>
            <p:ph idx="1"/>
          </p:nvPr>
        </p:nvSpPr>
        <p:spPr/>
        <p:txBody>
          <a:bodyPr>
            <a:normAutofit/>
          </a:bodyPr>
          <a:lstStyle/>
          <a:p>
            <a:r>
              <a:rPr lang="en-US" dirty="0" err="1" smtClean="0"/>
              <a:t>document.getElementById</a:t>
            </a:r>
            <a:r>
              <a:rPr lang="en-US" dirty="0" smtClean="0"/>
              <a:t>("d").</a:t>
            </a:r>
            <a:r>
              <a:rPr lang="en-US" dirty="0" err="1" smtClean="0"/>
              <a:t>innerHTML</a:t>
            </a:r>
            <a:r>
              <a:rPr lang="en-US" dirty="0" smtClean="0"/>
              <a:t>= "Good Morning"</a:t>
            </a:r>
          </a:p>
          <a:p>
            <a:endParaRPr lang="en-US" b="1" dirty="0" smtClean="0"/>
          </a:p>
          <a:p>
            <a:endParaRPr lang="en-US" dirty="0" smtClean="0"/>
          </a:p>
          <a:p>
            <a:r>
              <a:rPr lang="en-US" dirty="0" smtClean="0"/>
              <a:t>The </a:t>
            </a:r>
            <a:r>
              <a:rPr lang="en-US" dirty="0" err="1" smtClean="0"/>
              <a:t>innerHTML</a:t>
            </a:r>
            <a:r>
              <a:rPr lang="en-US" dirty="0" smtClean="0"/>
              <a:t> property is </a:t>
            </a:r>
            <a:r>
              <a:rPr lang="en-US" b="1" dirty="0" smtClean="0"/>
              <a:t>used to get or set the HTML content of an element node</a:t>
            </a:r>
            <a:r>
              <a:rPr lang="en-US" dirty="0" smtClean="0"/>
              <a:t>. The </a:t>
            </a:r>
            <a:r>
              <a:rPr lang="en-US" dirty="0" err="1" smtClean="0"/>
              <a:t>innerHTML</a:t>
            </a:r>
            <a:r>
              <a:rPr lang="en-US" dirty="0" smtClean="0"/>
              <a:t> property is part of the Document Object Model (DOM) that allows </a:t>
            </a:r>
            <a:r>
              <a:rPr lang="en-US" dirty="0" err="1" smtClean="0"/>
              <a:t>Javascript</a:t>
            </a:r>
            <a:r>
              <a:rPr lang="en-US" dirty="0" smtClean="0"/>
              <a:t> code to manipulate a website being displayed.</a:t>
            </a:r>
            <a:endParaRPr lang="en-US" dirty="0"/>
          </a:p>
        </p:txBody>
      </p:sp>
    </p:spTree>
    <p:extLst>
      <p:ext uri="{BB962C8B-B14F-4D97-AF65-F5344CB8AC3E}">
        <p14:creationId xmlns:p14="http://schemas.microsoft.com/office/powerpoint/2010/main" val="3026305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getElementByID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document.getElementById</a:t>
            </a:r>
            <a:r>
              <a:rPr lang="en-US" dirty="0" smtClean="0"/>
              <a:t>("d").</a:t>
            </a:r>
            <a:r>
              <a:rPr lang="en-US" dirty="0" err="1" smtClean="0"/>
              <a:t>innerHTML</a:t>
            </a:r>
            <a:r>
              <a:rPr lang="en-US" dirty="0" smtClean="0"/>
              <a:t>= "Good Morning"</a:t>
            </a:r>
          </a:p>
          <a:p>
            <a:endParaRPr lang="en-US" dirty="0" smtClean="0"/>
          </a:p>
          <a:p>
            <a:r>
              <a:rPr lang="en-US" dirty="0" smtClean="0"/>
              <a:t>The Document method </a:t>
            </a:r>
            <a:r>
              <a:rPr lang="en-US" dirty="0" err="1" smtClean="0"/>
              <a:t>getElementById</a:t>
            </a:r>
            <a:r>
              <a:rPr lang="en-US" dirty="0" smtClean="0"/>
              <a:t>()  </a:t>
            </a:r>
            <a:r>
              <a:rPr lang="en-US" b="1" dirty="0" smtClean="0"/>
              <a:t>returns an Element object representing the element</a:t>
            </a:r>
            <a:r>
              <a:rPr lang="en-US" dirty="0" smtClean="0"/>
              <a:t> whose id property matches the specified string.</a:t>
            </a:r>
            <a:endParaRPr lang="en-US" dirty="0"/>
          </a:p>
        </p:txBody>
      </p:sp>
    </p:spTree>
    <p:extLst>
      <p:ext uri="{BB962C8B-B14F-4D97-AF65-F5344CB8AC3E}">
        <p14:creationId xmlns:p14="http://schemas.microsoft.com/office/powerpoint/2010/main" val="75634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 if (</a:t>
            </a:r>
            <a:r>
              <a:rPr lang="en-US" i="1" dirty="0" smtClean="0"/>
              <a:t>condition</a:t>
            </a:r>
            <a:r>
              <a:rPr lang="en-US" dirty="0" smtClean="0"/>
              <a:t>) {</a:t>
            </a:r>
            <a:br>
              <a:rPr lang="en-US" dirty="0" smtClean="0"/>
            </a:br>
            <a:r>
              <a:rPr lang="en-US" dirty="0" smtClean="0"/>
              <a:t>  //</a:t>
            </a:r>
            <a:r>
              <a:rPr lang="en-US" i="1" dirty="0" smtClean="0"/>
              <a:t>  block of code to be executed if the condition is true</a:t>
            </a:r>
            <a:br>
              <a:rPr lang="en-US" i="1" dirty="0" smtClean="0"/>
            </a:br>
            <a:r>
              <a:rPr lang="en-US" dirty="0" smtClean="0"/>
              <a:t>}</a:t>
            </a:r>
          </a:p>
          <a:p>
            <a:endParaRPr lang="en-US" dirty="0" smtClean="0"/>
          </a:p>
          <a:p>
            <a:r>
              <a:rPr lang="en-US" dirty="0" smtClean="0"/>
              <a:t>Use the if statement to specify a block of JavaScript code to be executed if a condition is true.</a:t>
            </a:r>
            <a:endParaRPr lang="en-US" dirty="0"/>
          </a:p>
        </p:txBody>
      </p:sp>
    </p:spTree>
    <p:extLst>
      <p:ext uri="{BB962C8B-B14F-4D97-AF65-F5344CB8AC3E}">
        <p14:creationId xmlns:p14="http://schemas.microsoft.com/office/powerpoint/2010/main" val="867435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condition</a:t>
            </a:r>
            <a:endParaRPr lang="en-US" dirty="0"/>
          </a:p>
        </p:txBody>
      </p:sp>
      <p:sp>
        <p:nvSpPr>
          <p:cNvPr id="3" name="Content Placeholder 2"/>
          <p:cNvSpPr>
            <a:spLocks noGrp="1"/>
          </p:cNvSpPr>
          <p:nvPr>
            <p:ph idx="1"/>
          </p:nvPr>
        </p:nvSpPr>
        <p:spPr/>
        <p:txBody>
          <a:bodyPr/>
          <a:lstStyle/>
          <a:p>
            <a:pPr>
              <a:buNone/>
            </a:pPr>
            <a:r>
              <a:rPr lang="en-US" dirty="0" smtClean="0"/>
              <a:t>if(5&lt;8) {</a:t>
            </a:r>
          </a:p>
          <a:p>
            <a:pPr>
              <a:buNone/>
            </a:pPr>
            <a:r>
              <a:rPr lang="en-US" dirty="0" smtClean="0"/>
              <a:t>          </a:t>
            </a:r>
            <a:r>
              <a:rPr lang="en-US" dirty="0" err="1" smtClean="0"/>
              <a:t>document.getElementById</a:t>
            </a:r>
            <a:r>
              <a:rPr lang="en-US" dirty="0" smtClean="0"/>
              <a:t>("one").</a:t>
            </a:r>
            <a:r>
              <a:rPr lang="en-US" dirty="0" err="1" smtClean="0"/>
              <a:t>innerHTML</a:t>
            </a:r>
            <a:r>
              <a:rPr lang="en-US" dirty="0" smtClean="0"/>
              <a:t>="Good Morning";</a:t>
            </a:r>
          </a:p>
          <a:p>
            <a:pPr>
              <a:buNone/>
            </a:pPr>
            <a:r>
              <a:rPr lang="en-US" dirty="0" smtClean="0"/>
              <a:t>     }</a:t>
            </a:r>
            <a:endParaRPr lang="en-US" dirty="0"/>
          </a:p>
        </p:txBody>
      </p:sp>
    </p:spTree>
    <p:extLst>
      <p:ext uri="{BB962C8B-B14F-4D97-AF65-F5344CB8AC3E}">
        <p14:creationId xmlns:p14="http://schemas.microsoft.com/office/powerpoint/2010/main" val="3648017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 flow chart</a:t>
            </a:r>
            <a:endParaRPr lang="en-US" dirty="0"/>
          </a:p>
        </p:txBody>
      </p:sp>
      <p:pic>
        <p:nvPicPr>
          <p:cNvPr id="4" name="Content Placeholder 3" descr="if_0.png"/>
          <p:cNvPicPr>
            <a:picLocks noGrp="1" noChangeAspect="1"/>
          </p:cNvPicPr>
          <p:nvPr>
            <p:ph idx="1"/>
          </p:nvPr>
        </p:nvPicPr>
        <p:blipFill>
          <a:blip r:embed="rId2"/>
          <a:stretch>
            <a:fillRect/>
          </a:stretch>
        </p:blipFill>
        <p:spPr>
          <a:xfrm>
            <a:off x="1828800" y="1981200"/>
            <a:ext cx="4544340" cy="3733800"/>
          </a:xfrm>
        </p:spPr>
      </p:pic>
    </p:spTree>
    <p:extLst>
      <p:ext uri="{BB962C8B-B14F-4D97-AF65-F5344CB8AC3E}">
        <p14:creationId xmlns:p14="http://schemas.microsoft.com/office/powerpoint/2010/main" val="3996999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statement</a:t>
            </a:r>
            <a:endParaRPr lang="en-US" dirty="0"/>
          </a:p>
        </p:txBody>
      </p:sp>
      <p:sp>
        <p:nvSpPr>
          <p:cNvPr id="3" name="Content Placeholder 2"/>
          <p:cNvSpPr>
            <a:spLocks noGrp="1"/>
          </p:cNvSpPr>
          <p:nvPr>
            <p:ph idx="1"/>
          </p:nvPr>
        </p:nvSpPr>
        <p:spPr/>
        <p:txBody>
          <a:bodyPr>
            <a:normAutofit/>
          </a:bodyPr>
          <a:lstStyle/>
          <a:p>
            <a:r>
              <a:rPr lang="en-US" dirty="0" smtClean="0"/>
              <a:t>if (</a:t>
            </a:r>
            <a:r>
              <a:rPr lang="en-US" i="1" dirty="0" smtClean="0"/>
              <a:t>condition</a:t>
            </a:r>
            <a:r>
              <a:rPr lang="en-US" dirty="0" smtClean="0"/>
              <a:t>) {</a:t>
            </a:r>
            <a:br>
              <a:rPr lang="en-US" dirty="0" smtClean="0"/>
            </a:br>
            <a:r>
              <a:rPr lang="en-US" dirty="0" smtClean="0"/>
              <a:t>  //</a:t>
            </a:r>
            <a:r>
              <a:rPr lang="en-US" i="1" dirty="0" smtClean="0"/>
              <a:t>  block of code to be executed if the condition is true</a:t>
            </a:r>
            <a:br>
              <a:rPr lang="en-US" i="1" dirty="0" smtClean="0"/>
            </a:br>
            <a:r>
              <a:rPr lang="en-US" dirty="0" smtClean="0"/>
              <a:t>} else {</a:t>
            </a:r>
            <a:br>
              <a:rPr lang="en-US" dirty="0" smtClean="0"/>
            </a:br>
            <a:r>
              <a:rPr lang="en-US" dirty="0" smtClean="0"/>
              <a:t>  //</a:t>
            </a:r>
            <a:r>
              <a:rPr lang="en-US" i="1" dirty="0" smtClean="0"/>
              <a:t>  block of code to be executed if the condition is false</a:t>
            </a:r>
            <a:br>
              <a:rPr lang="en-US" i="1" dirty="0" smtClean="0"/>
            </a:br>
            <a:r>
              <a:rPr lang="en-US" dirty="0" smtClean="0"/>
              <a:t>}</a:t>
            </a:r>
          </a:p>
          <a:p>
            <a:endParaRPr lang="en-US" dirty="0" smtClean="0"/>
          </a:p>
          <a:p>
            <a:r>
              <a:rPr lang="en-US" dirty="0" smtClean="0"/>
              <a:t>Use the else statement to specify a block of code to be executed if the condition is false.</a:t>
            </a:r>
            <a:endParaRPr lang="en-US" dirty="0"/>
          </a:p>
        </p:txBody>
      </p:sp>
    </p:spTree>
    <p:extLst>
      <p:ext uri="{BB962C8B-B14F-4D97-AF65-F5344CB8AC3E}">
        <p14:creationId xmlns:p14="http://schemas.microsoft.com/office/powerpoint/2010/main" val="342845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We use colors attributes/classes to change color of labels, textboxes, buttons etc.</a:t>
            </a:r>
          </a:p>
          <a:p>
            <a:endParaRPr lang="en-US" dirty="0" smtClean="0">
              <a:solidFill>
                <a:schemeClr val="tx1"/>
              </a:solidFill>
            </a:endParaRPr>
          </a:p>
          <a:p>
            <a:endParaRPr lang="en-US" dirty="0">
              <a:solidFill>
                <a:schemeClr val="tx1"/>
              </a:solidFill>
            </a:endParaRPr>
          </a:p>
          <a:p>
            <a:r>
              <a:rPr lang="en-US" dirty="0" smtClean="0">
                <a:solidFill>
                  <a:schemeClr val="tx1"/>
                </a:solidFill>
              </a:rPr>
              <a:t> In our examples we will use it to change background as well as text color of paragraphs.</a:t>
            </a:r>
          </a:p>
          <a:p>
            <a:endParaRPr lang="en-US" dirty="0" smtClean="0">
              <a:solidFill>
                <a:schemeClr val="tx1"/>
              </a:solidFill>
            </a:endParaRPr>
          </a:p>
          <a:p>
            <a:r>
              <a:rPr lang="en-US" dirty="0" smtClean="0">
                <a:solidFill>
                  <a:schemeClr val="tx1"/>
                </a:solidFill>
              </a:rPr>
              <a:t>In buttons, It changes the color of whole button not the color of text in button.</a:t>
            </a:r>
            <a:endParaRPr lang="en-US" dirty="0">
              <a:solidFill>
                <a:schemeClr val="tx1"/>
              </a:solidFill>
            </a:endParaRPr>
          </a:p>
        </p:txBody>
      </p:sp>
    </p:spTree>
    <p:extLst>
      <p:ext uri="{BB962C8B-B14F-4D97-AF65-F5344CB8AC3E}">
        <p14:creationId xmlns:p14="http://schemas.microsoft.com/office/powerpoint/2010/main" val="990754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else condition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var</a:t>
            </a:r>
            <a:r>
              <a:rPr lang="en-US" dirty="0" smtClean="0"/>
              <a:t> a=40;</a:t>
            </a:r>
          </a:p>
          <a:p>
            <a:r>
              <a:rPr lang="en-US" dirty="0" smtClean="0"/>
              <a:t>      </a:t>
            </a:r>
            <a:r>
              <a:rPr lang="en-US" dirty="0" err="1" smtClean="0"/>
              <a:t>var</a:t>
            </a:r>
            <a:r>
              <a:rPr lang="en-US" dirty="0" smtClean="0"/>
              <a:t> b=10;</a:t>
            </a:r>
          </a:p>
          <a:p>
            <a:r>
              <a:rPr lang="en-US" dirty="0" smtClean="0"/>
              <a:t>      </a:t>
            </a:r>
            <a:r>
              <a:rPr lang="en-US" dirty="0" err="1" smtClean="0"/>
              <a:t>var</a:t>
            </a:r>
            <a:r>
              <a:rPr lang="en-US" dirty="0" smtClean="0"/>
              <a:t> answer= a/b;</a:t>
            </a:r>
          </a:p>
          <a:p>
            <a:endParaRPr lang="en-US" dirty="0" smtClean="0"/>
          </a:p>
          <a:p>
            <a:endParaRPr lang="en-US" dirty="0" smtClean="0"/>
          </a:p>
          <a:p>
            <a:r>
              <a:rPr lang="en-US" dirty="0" smtClean="0"/>
              <a:t>      if(answer&gt;b) {</a:t>
            </a:r>
          </a:p>
          <a:p>
            <a:r>
              <a:rPr lang="en-US" dirty="0" smtClean="0"/>
              <a:t>          </a:t>
            </a:r>
            <a:r>
              <a:rPr lang="en-US" dirty="0" err="1" smtClean="0"/>
              <a:t>document.getElementById</a:t>
            </a:r>
            <a:r>
              <a:rPr lang="en-US" dirty="0" smtClean="0"/>
              <a:t>("one").</a:t>
            </a:r>
            <a:r>
              <a:rPr lang="en-US" dirty="0" err="1" smtClean="0"/>
              <a:t>innerHTML</a:t>
            </a:r>
            <a:r>
              <a:rPr lang="en-US" dirty="0" smtClean="0"/>
              <a:t>="Good ";</a:t>
            </a:r>
          </a:p>
          <a:p>
            <a:r>
              <a:rPr lang="en-US" dirty="0" smtClean="0"/>
              <a:t>      }</a:t>
            </a:r>
          </a:p>
          <a:p>
            <a:endParaRPr lang="en-US" dirty="0" smtClean="0"/>
          </a:p>
          <a:p>
            <a:endParaRPr lang="en-US" dirty="0" smtClean="0"/>
          </a:p>
          <a:p>
            <a:r>
              <a:rPr lang="en-US" dirty="0" smtClean="0"/>
              <a:t>      else {</a:t>
            </a:r>
          </a:p>
          <a:p>
            <a:r>
              <a:rPr lang="en-US" dirty="0" smtClean="0"/>
              <a:t>          </a:t>
            </a:r>
            <a:r>
              <a:rPr lang="en-US" dirty="0" err="1" smtClean="0"/>
              <a:t>document.getElementById</a:t>
            </a:r>
            <a:r>
              <a:rPr lang="en-US" dirty="0" smtClean="0"/>
              <a:t>("one").</a:t>
            </a:r>
            <a:r>
              <a:rPr lang="en-US" dirty="0" err="1" smtClean="0"/>
              <a:t>innerHTML</a:t>
            </a:r>
            <a:r>
              <a:rPr lang="en-US" dirty="0" smtClean="0"/>
              <a:t>="Good Bye";</a:t>
            </a:r>
          </a:p>
          <a:p>
            <a:r>
              <a:rPr lang="en-US" dirty="0" smtClean="0"/>
              <a:t>      }</a:t>
            </a:r>
          </a:p>
          <a:p>
            <a:endParaRPr lang="en-US" dirty="0"/>
          </a:p>
        </p:txBody>
      </p:sp>
    </p:spTree>
    <p:extLst>
      <p:ext uri="{BB962C8B-B14F-4D97-AF65-F5344CB8AC3E}">
        <p14:creationId xmlns:p14="http://schemas.microsoft.com/office/powerpoint/2010/main" val="319305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condition flow chart</a:t>
            </a:r>
            <a:endParaRPr lang="en-US" dirty="0"/>
          </a:p>
        </p:txBody>
      </p:sp>
      <p:pic>
        <p:nvPicPr>
          <p:cNvPr id="4" name="Content Placeholder 3" descr="if2.png"/>
          <p:cNvPicPr>
            <a:picLocks noGrp="1" noChangeAspect="1"/>
          </p:cNvPicPr>
          <p:nvPr>
            <p:ph idx="1"/>
          </p:nvPr>
        </p:nvPicPr>
        <p:blipFill>
          <a:blip r:embed="rId2"/>
          <a:stretch>
            <a:fillRect/>
          </a:stretch>
        </p:blipFill>
        <p:spPr>
          <a:xfrm>
            <a:off x="2684674" y="1646238"/>
            <a:ext cx="3774652" cy="4525962"/>
          </a:xfrm>
        </p:spPr>
      </p:pic>
    </p:spTree>
    <p:extLst>
      <p:ext uri="{BB962C8B-B14F-4D97-AF65-F5344CB8AC3E}">
        <p14:creationId xmlns:p14="http://schemas.microsoft.com/office/powerpoint/2010/main" val="3071593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if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i="1" dirty="0" smtClean="0"/>
              <a:t>condition1</a:t>
            </a:r>
            <a:r>
              <a:rPr lang="en-US" dirty="0" smtClean="0"/>
              <a:t>) {</a:t>
            </a:r>
            <a:br>
              <a:rPr lang="en-US" dirty="0" smtClean="0"/>
            </a:br>
            <a:r>
              <a:rPr lang="en-US" dirty="0" smtClean="0"/>
              <a:t>  //</a:t>
            </a:r>
            <a:r>
              <a:rPr lang="en-US" i="1" dirty="0" smtClean="0"/>
              <a:t>  block of code to be executed if condition1 is true</a:t>
            </a:r>
            <a:br>
              <a:rPr lang="en-US" i="1" dirty="0" smtClean="0"/>
            </a:br>
            <a:r>
              <a:rPr lang="en-US" dirty="0" smtClean="0"/>
              <a:t>} else if (</a:t>
            </a:r>
            <a:r>
              <a:rPr lang="en-US" i="1" dirty="0" smtClean="0"/>
              <a:t>condition2</a:t>
            </a:r>
            <a:r>
              <a:rPr lang="en-US" dirty="0" smtClean="0"/>
              <a:t>) {</a:t>
            </a:r>
            <a:br>
              <a:rPr lang="en-US" dirty="0" smtClean="0"/>
            </a:br>
            <a:r>
              <a:rPr lang="en-US" dirty="0" smtClean="0"/>
              <a:t>  //</a:t>
            </a:r>
            <a:r>
              <a:rPr lang="en-US" i="1" dirty="0" smtClean="0"/>
              <a:t>  block of code to be executed if the condition1 is false and condition2 is true</a:t>
            </a:r>
            <a:r>
              <a:rPr lang="en-US" dirty="0" smtClean="0"/>
              <a:t/>
            </a:r>
            <a:br>
              <a:rPr lang="en-US" dirty="0" smtClean="0"/>
            </a:br>
            <a:r>
              <a:rPr lang="en-US" dirty="0" smtClean="0"/>
              <a:t>} else {</a:t>
            </a:r>
            <a:br>
              <a:rPr lang="en-US" dirty="0" smtClean="0"/>
            </a:br>
            <a:r>
              <a:rPr lang="en-US" dirty="0" smtClean="0"/>
              <a:t>  //</a:t>
            </a:r>
            <a:r>
              <a:rPr lang="en-US" i="1" dirty="0" smtClean="0"/>
              <a:t>  block of code to be executed if the condition1 is false and condition2 is false</a:t>
            </a:r>
            <a:br>
              <a:rPr lang="en-US" i="1" dirty="0" smtClean="0"/>
            </a:br>
            <a:r>
              <a:rPr lang="en-US" dirty="0" smtClean="0"/>
              <a:t>}</a:t>
            </a:r>
          </a:p>
          <a:p>
            <a:endParaRPr lang="en-US" dirty="0" smtClean="0"/>
          </a:p>
          <a:p>
            <a:endParaRPr lang="en-US" dirty="0" smtClean="0"/>
          </a:p>
          <a:p>
            <a:r>
              <a:rPr lang="en-US" dirty="0" smtClean="0"/>
              <a:t>Use the else if statement to specify a new condition if the first condition is false.</a:t>
            </a:r>
            <a:endParaRPr lang="en-US" dirty="0"/>
          </a:p>
        </p:txBody>
      </p:sp>
    </p:spTree>
    <p:extLst>
      <p:ext uri="{BB962C8B-B14F-4D97-AF65-F5344CB8AC3E}">
        <p14:creationId xmlns:p14="http://schemas.microsoft.com/office/powerpoint/2010/main" val="3451066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else-if</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a:t>
            </a:r>
            <a:r>
              <a:rPr lang="en-US" dirty="0" err="1" smtClean="0"/>
              <a:t>var</a:t>
            </a:r>
            <a:r>
              <a:rPr lang="en-US" dirty="0" smtClean="0"/>
              <a:t> b=10;</a:t>
            </a:r>
          </a:p>
          <a:p>
            <a:r>
              <a:rPr lang="en-US" dirty="0" smtClean="0"/>
              <a:t>      </a:t>
            </a:r>
            <a:r>
              <a:rPr lang="en-US" dirty="0" err="1" smtClean="0"/>
              <a:t>var</a:t>
            </a:r>
            <a:r>
              <a:rPr lang="en-US" dirty="0" smtClean="0"/>
              <a:t> f=9;</a:t>
            </a:r>
          </a:p>
          <a:p>
            <a:r>
              <a:rPr lang="en-US" dirty="0" err="1" smtClean="0"/>
              <a:t>var</a:t>
            </a:r>
            <a:r>
              <a:rPr lang="en-US" dirty="0" smtClean="0"/>
              <a:t> c=</a:t>
            </a:r>
            <a:r>
              <a:rPr lang="en-US" dirty="0" err="1" smtClean="0"/>
              <a:t>b+f</a:t>
            </a:r>
            <a:endParaRPr lang="en-US" dirty="0" smtClean="0"/>
          </a:p>
          <a:p>
            <a:r>
              <a:rPr lang="en-US" dirty="0" smtClean="0"/>
              <a:t>      console.log(c);</a:t>
            </a:r>
          </a:p>
          <a:p>
            <a:r>
              <a:rPr lang="en-US" dirty="0" smtClean="0"/>
              <a:t>      </a:t>
            </a:r>
            <a:r>
              <a:rPr lang="en-US" dirty="0" err="1" smtClean="0"/>
              <a:t>document.getElementById</a:t>
            </a:r>
            <a:r>
              <a:rPr lang="en-US" dirty="0" smtClean="0"/>
              <a:t>("a").</a:t>
            </a:r>
            <a:r>
              <a:rPr lang="en-US" dirty="0" err="1" smtClean="0"/>
              <a:t>innerHTML</a:t>
            </a:r>
            <a:r>
              <a:rPr lang="en-US" dirty="0" smtClean="0"/>
              <a:t>=c;</a:t>
            </a:r>
          </a:p>
          <a:p>
            <a:pPr>
              <a:buNone/>
            </a:pPr>
            <a:endParaRPr lang="en-US" dirty="0" smtClean="0"/>
          </a:p>
          <a:p>
            <a:endParaRPr lang="en-US" dirty="0" smtClean="0"/>
          </a:p>
          <a:p>
            <a:r>
              <a:rPr lang="en-US" dirty="0" smtClean="0"/>
              <a:t>      if(c&gt;f) {</a:t>
            </a:r>
          </a:p>
          <a:p>
            <a:r>
              <a:rPr lang="en-US" dirty="0" smtClean="0"/>
              <a:t>          </a:t>
            </a:r>
            <a:r>
              <a:rPr lang="en-US" dirty="0" err="1" smtClean="0"/>
              <a:t>document.getElementById</a:t>
            </a:r>
            <a:r>
              <a:rPr lang="en-US" dirty="0" smtClean="0"/>
              <a:t>("one").</a:t>
            </a:r>
            <a:r>
              <a:rPr lang="en-US" dirty="0" err="1" smtClean="0"/>
              <a:t>innerHTML</a:t>
            </a:r>
            <a:r>
              <a:rPr lang="en-US" dirty="0" smtClean="0"/>
              <a:t>="C is greater than f ";</a:t>
            </a:r>
          </a:p>
          <a:p>
            <a:r>
              <a:rPr lang="en-US" dirty="0" smtClean="0"/>
              <a:t>      }</a:t>
            </a:r>
          </a:p>
          <a:p>
            <a:endParaRPr lang="en-US" dirty="0" smtClean="0"/>
          </a:p>
          <a:p>
            <a:r>
              <a:rPr lang="en-US" dirty="0" smtClean="0"/>
              <a:t>      else if(c&lt;f) {</a:t>
            </a:r>
          </a:p>
          <a:p>
            <a:r>
              <a:rPr lang="en-US" dirty="0" smtClean="0"/>
              <a:t>          </a:t>
            </a:r>
            <a:r>
              <a:rPr lang="en-US" dirty="0" err="1" smtClean="0"/>
              <a:t>document.getElementById</a:t>
            </a:r>
            <a:r>
              <a:rPr lang="en-US" dirty="0" smtClean="0"/>
              <a:t>("one").</a:t>
            </a:r>
            <a:r>
              <a:rPr lang="en-US" dirty="0" err="1" smtClean="0"/>
              <a:t>innerHTML</a:t>
            </a:r>
            <a:r>
              <a:rPr lang="en-US" dirty="0" smtClean="0"/>
              <a:t>="C is smaller than f";</a:t>
            </a:r>
          </a:p>
          <a:p>
            <a:r>
              <a:rPr lang="en-US" dirty="0" smtClean="0"/>
              <a:t>      }</a:t>
            </a:r>
          </a:p>
          <a:p>
            <a:r>
              <a:rPr lang="en-US" dirty="0" smtClean="0"/>
              <a:t>      else if(c==f) {</a:t>
            </a:r>
          </a:p>
          <a:p>
            <a:r>
              <a:rPr lang="en-US" dirty="0" smtClean="0"/>
              <a:t>          </a:t>
            </a:r>
            <a:r>
              <a:rPr lang="en-US" dirty="0" err="1" smtClean="0"/>
              <a:t>document.getElementById</a:t>
            </a:r>
            <a:r>
              <a:rPr lang="en-US" dirty="0" smtClean="0"/>
              <a:t>("one").</a:t>
            </a:r>
            <a:r>
              <a:rPr lang="en-US" dirty="0" err="1" smtClean="0"/>
              <a:t>innerHTML</a:t>
            </a:r>
            <a:r>
              <a:rPr lang="en-US" dirty="0" smtClean="0"/>
              <a:t>="C is equal to F";</a:t>
            </a:r>
          </a:p>
          <a:p>
            <a:r>
              <a:rPr lang="en-US" dirty="0" smtClean="0"/>
              <a:t>      }</a:t>
            </a:r>
          </a:p>
          <a:p>
            <a:endParaRPr lang="en-US" dirty="0" smtClean="0"/>
          </a:p>
          <a:p>
            <a:r>
              <a:rPr lang="en-US" dirty="0" smtClean="0"/>
              <a:t>      else {</a:t>
            </a:r>
          </a:p>
          <a:p>
            <a:r>
              <a:rPr lang="en-US" dirty="0" smtClean="0"/>
              <a:t>          </a:t>
            </a:r>
            <a:r>
              <a:rPr lang="en-US" dirty="0" err="1" smtClean="0"/>
              <a:t>document.getElementById</a:t>
            </a:r>
            <a:r>
              <a:rPr lang="en-US" dirty="0" smtClean="0"/>
              <a:t>("one").</a:t>
            </a:r>
            <a:r>
              <a:rPr lang="en-US" dirty="0" err="1" smtClean="0"/>
              <a:t>innerHTML</a:t>
            </a:r>
            <a:r>
              <a:rPr lang="en-US" dirty="0" smtClean="0"/>
              <a:t>="Good Bye";</a:t>
            </a:r>
          </a:p>
          <a:p>
            <a:r>
              <a:rPr lang="en-US" dirty="0" smtClean="0"/>
              <a:t>      }</a:t>
            </a:r>
            <a:endParaRPr lang="en-US" dirty="0"/>
          </a:p>
        </p:txBody>
      </p:sp>
    </p:spTree>
    <p:extLst>
      <p:ext uri="{BB962C8B-B14F-4D97-AF65-F5344CB8AC3E}">
        <p14:creationId xmlns:p14="http://schemas.microsoft.com/office/powerpoint/2010/main" val="1816267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else-if condition flow chart</a:t>
            </a:r>
            <a:endParaRPr lang="en-US" dirty="0"/>
          </a:p>
        </p:txBody>
      </p:sp>
      <p:pic>
        <p:nvPicPr>
          <p:cNvPr id="4" name="Content Placeholder 3" descr="decision-making-c-4.png"/>
          <p:cNvPicPr>
            <a:picLocks noGrp="1" noChangeAspect="1"/>
          </p:cNvPicPr>
          <p:nvPr>
            <p:ph idx="1"/>
          </p:nvPr>
        </p:nvPicPr>
        <p:blipFill>
          <a:blip r:embed="rId2">
            <a:lum/>
          </a:blip>
          <a:stretch>
            <a:fillRect/>
          </a:stretch>
        </p:blipFill>
        <p:spPr>
          <a:xfrm>
            <a:off x="2804943" y="1646238"/>
            <a:ext cx="3534113" cy="4525962"/>
          </a:xfrm>
        </p:spPr>
      </p:pic>
    </p:spTree>
    <p:extLst>
      <p:ext uri="{BB962C8B-B14F-4D97-AF65-F5344CB8AC3E}">
        <p14:creationId xmlns:p14="http://schemas.microsoft.com/office/powerpoint/2010/main" val="23182809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switch(</a:t>
            </a:r>
            <a:r>
              <a:rPr lang="en-US" i="1" dirty="0" smtClean="0"/>
              <a:t>expression</a:t>
            </a:r>
            <a:r>
              <a:rPr lang="en-US" dirty="0" smtClean="0"/>
              <a:t>) {</a:t>
            </a:r>
            <a:br>
              <a:rPr lang="en-US" dirty="0" smtClean="0"/>
            </a:br>
            <a:r>
              <a:rPr lang="en-US" dirty="0" smtClean="0"/>
              <a:t>  case </a:t>
            </a:r>
            <a:r>
              <a:rPr lang="en-US" i="1" dirty="0" smtClean="0"/>
              <a:t>x</a:t>
            </a:r>
            <a:r>
              <a:rPr lang="en-US" dirty="0" smtClean="0"/>
              <a:t>:</a:t>
            </a:r>
            <a:br>
              <a:rPr lang="en-US" dirty="0" smtClean="0"/>
            </a:br>
            <a:r>
              <a:rPr lang="en-US" i="1" dirty="0" smtClean="0"/>
              <a:t>    // code block</a:t>
            </a:r>
            <a:br>
              <a:rPr lang="en-US" i="1" dirty="0" smtClean="0"/>
            </a:br>
            <a:r>
              <a:rPr lang="en-US" dirty="0" smtClean="0"/>
              <a:t>    break;</a:t>
            </a:r>
            <a:br>
              <a:rPr lang="en-US" dirty="0" smtClean="0"/>
            </a:br>
            <a:r>
              <a:rPr lang="en-US" dirty="0" smtClean="0"/>
              <a:t>  case </a:t>
            </a:r>
            <a:r>
              <a:rPr lang="en-US" i="1" dirty="0" smtClean="0"/>
              <a:t>y</a:t>
            </a:r>
            <a:r>
              <a:rPr lang="en-US" dirty="0" smtClean="0"/>
              <a:t>:</a:t>
            </a:r>
            <a:br>
              <a:rPr lang="en-US" dirty="0" smtClean="0"/>
            </a:br>
            <a:r>
              <a:rPr lang="en-US" i="1" dirty="0" smtClean="0"/>
              <a:t>    // code block</a:t>
            </a:r>
            <a:br>
              <a:rPr lang="en-US" i="1" dirty="0" smtClean="0"/>
            </a:br>
            <a:r>
              <a:rPr lang="en-US" dirty="0" smtClean="0"/>
              <a:t>    break;</a:t>
            </a:r>
            <a:br>
              <a:rPr lang="en-US" dirty="0" smtClean="0"/>
            </a:br>
            <a:r>
              <a:rPr lang="en-US" dirty="0" smtClean="0"/>
              <a:t>  default:</a:t>
            </a:r>
            <a:br>
              <a:rPr lang="en-US" dirty="0" smtClean="0"/>
            </a:br>
            <a:r>
              <a:rPr lang="en-US" dirty="0" smtClean="0"/>
              <a:t>    // </a:t>
            </a:r>
            <a:r>
              <a:rPr lang="en-US" i="1" dirty="0" smtClean="0"/>
              <a:t>code block</a:t>
            </a:r>
            <a:r>
              <a:rPr lang="en-US" dirty="0" smtClean="0"/>
              <a:t/>
            </a:r>
            <a:br>
              <a:rPr lang="en-US" dirty="0" smtClean="0"/>
            </a:br>
            <a:r>
              <a:rPr lang="en-US" dirty="0" smtClean="0"/>
              <a:t>}</a:t>
            </a:r>
          </a:p>
          <a:p>
            <a:endParaRPr lang="en-US" dirty="0" smtClean="0"/>
          </a:p>
          <a:p>
            <a:r>
              <a:rPr lang="en-US" dirty="0" smtClean="0"/>
              <a:t>Use the switch statement to select one of many code blocks to be executed.</a:t>
            </a:r>
            <a:endParaRPr lang="en-US" dirty="0"/>
          </a:p>
        </p:txBody>
      </p:sp>
    </p:spTree>
    <p:extLst>
      <p:ext uri="{BB962C8B-B14F-4D97-AF65-F5344CB8AC3E}">
        <p14:creationId xmlns:p14="http://schemas.microsoft.com/office/powerpoint/2010/main" val="2534386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Switch</a:t>
            </a:r>
            <a:endParaRPr lang="en-US" dirty="0"/>
          </a:p>
        </p:txBody>
      </p:sp>
      <p:sp>
        <p:nvSpPr>
          <p:cNvPr id="3" name="Content Placeholder 2"/>
          <p:cNvSpPr>
            <a:spLocks noGrp="1"/>
          </p:cNvSpPr>
          <p:nvPr>
            <p:ph idx="1"/>
          </p:nvPr>
        </p:nvSpPr>
        <p:spPr/>
        <p:txBody>
          <a:bodyPr>
            <a:normAutofit/>
          </a:bodyPr>
          <a:lstStyle/>
          <a:p>
            <a:r>
              <a:rPr lang="en-US" dirty="0" smtClean="0"/>
              <a:t>This is how it works:</a:t>
            </a:r>
          </a:p>
          <a:p>
            <a:pPr lvl="1"/>
            <a:r>
              <a:rPr lang="en-US" dirty="0" smtClean="0"/>
              <a:t>The switch expression is evaluated once.</a:t>
            </a:r>
          </a:p>
          <a:p>
            <a:pPr lvl="1"/>
            <a:r>
              <a:rPr lang="en-US" dirty="0" smtClean="0"/>
              <a:t>The value of the expression is compared with the values of each case.</a:t>
            </a:r>
          </a:p>
          <a:p>
            <a:pPr lvl="1"/>
            <a:r>
              <a:rPr lang="en-US" dirty="0" smtClean="0"/>
              <a:t>If there is a match, the associated block of code is executed.</a:t>
            </a:r>
          </a:p>
          <a:p>
            <a:pPr lvl="1"/>
            <a:r>
              <a:rPr lang="en-US" dirty="0" smtClean="0"/>
              <a:t>If there is no match, the default code block is executed.</a:t>
            </a:r>
          </a:p>
          <a:p>
            <a:r>
              <a:rPr lang="en-US" dirty="0" smtClean="0"/>
              <a:t>The default keyword specifies the code to run if there is no case match</a:t>
            </a:r>
            <a:endParaRPr lang="en-US" dirty="0"/>
          </a:p>
        </p:txBody>
      </p:sp>
    </p:spTree>
    <p:extLst>
      <p:ext uri="{BB962C8B-B14F-4D97-AF65-F5344CB8AC3E}">
        <p14:creationId xmlns:p14="http://schemas.microsoft.com/office/powerpoint/2010/main" val="2815997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JavaScript reaches a break keyword, it breaks out of the switch block.</a:t>
            </a:r>
          </a:p>
          <a:p>
            <a:r>
              <a:rPr lang="en-US" dirty="0" smtClean="0"/>
              <a:t>This will stop the execution inside the switch block.</a:t>
            </a:r>
          </a:p>
          <a:p>
            <a:r>
              <a:rPr lang="en-US" dirty="0" smtClean="0"/>
              <a:t>It is not necessary to break the last case in a switch block. The block breaks (ends) there anyway.</a:t>
            </a:r>
          </a:p>
          <a:p>
            <a:endParaRPr lang="en-US" dirty="0"/>
          </a:p>
        </p:txBody>
      </p:sp>
    </p:spTree>
    <p:extLst>
      <p:ext uri="{BB962C8B-B14F-4D97-AF65-F5344CB8AC3E}">
        <p14:creationId xmlns:p14="http://schemas.microsoft.com/office/powerpoint/2010/main" val="2332056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92500" lnSpcReduction="10000"/>
          </a:bodyPr>
          <a:lstStyle/>
          <a:p>
            <a:pPr>
              <a:spcBef>
                <a:spcPct val="0"/>
              </a:spcBef>
              <a:buFont typeface="Wingdings" panose="05000000000000000000" pitchFamily="2" charset="2"/>
              <a:buNone/>
            </a:pPr>
            <a:r>
              <a:rPr lang="en-US" altLang="en-US" b="1" dirty="0" smtClean="0">
                <a:latin typeface="Courier New" panose="02070309020205020404" pitchFamily="49" charset="0"/>
              </a:rPr>
              <a:t>for</a:t>
            </a:r>
            <a:r>
              <a:rPr lang="en-US" altLang="en-US" b="1" dirty="0" smtClean="0"/>
              <a:t> ( </a:t>
            </a:r>
            <a:r>
              <a:rPr lang="en-US" altLang="en-US" b="1" i="1" dirty="0" smtClean="0"/>
              <a:t>initialization condition </a:t>
            </a:r>
            <a:r>
              <a:rPr lang="en-US" altLang="en-US" b="1" dirty="0" smtClean="0"/>
              <a:t>; </a:t>
            </a:r>
            <a:r>
              <a:rPr lang="en-US" altLang="en-US" b="1" i="1" dirty="0" smtClean="0"/>
              <a:t>termination condition </a:t>
            </a:r>
            <a:r>
              <a:rPr lang="en-US" altLang="en-US" b="1" dirty="0" smtClean="0"/>
              <a:t>; </a:t>
            </a:r>
            <a:r>
              <a:rPr lang="en-US" altLang="en-US" b="1" i="1" dirty="0" smtClean="0"/>
              <a:t>increment condition</a:t>
            </a:r>
            <a:r>
              <a:rPr lang="en-US" altLang="en-US" b="1" dirty="0" smtClean="0"/>
              <a:t> ) </a:t>
            </a:r>
          </a:p>
          <a:p>
            <a:pPr>
              <a:spcBef>
                <a:spcPct val="0"/>
              </a:spcBef>
              <a:buFont typeface="Wingdings" panose="05000000000000000000" pitchFamily="2" charset="2"/>
              <a:buNone/>
            </a:pPr>
            <a:r>
              <a:rPr lang="en-US" altLang="en-US" b="1" dirty="0" smtClean="0"/>
              <a:t>{   </a:t>
            </a:r>
          </a:p>
          <a:p>
            <a:pPr>
              <a:spcBef>
                <a:spcPct val="0"/>
              </a:spcBef>
              <a:buFont typeface="Wingdings" panose="05000000000000000000" pitchFamily="2" charset="2"/>
              <a:buNone/>
            </a:pPr>
            <a:r>
              <a:rPr lang="en-US" altLang="en-US" b="1" dirty="0" smtClean="0"/>
              <a:t>	</a:t>
            </a:r>
            <a:r>
              <a:rPr lang="en-US" altLang="en-US" b="1" i="1" dirty="0" smtClean="0"/>
              <a:t>statement ( s ) ;</a:t>
            </a:r>
          </a:p>
          <a:p>
            <a:pPr>
              <a:spcBef>
                <a:spcPct val="0"/>
              </a:spcBef>
              <a:buFont typeface="Wingdings" panose="05000000000000000000" pitchFamily="2" charset="2"/>
              <a:buNone/>
            </a:pPr>
            <a:r>
              <a:rPr lang="en-US" altLang="en-US" b="1" dirty="0" smtClean="0"/>
              <a:t>}</a:t>
            </a:r>
          </a:p>
          <a:p>
            <a:endParaRPr lang="en-US" dirty="0" smtClean="0"/>
          </a:p>
          <a:p>
            <a:endParaRPr lang="en-US" dirty="0" smtClean="0"/>
          </a:p>
          <a:p>
            <a:endParaRPr lang="en-US" dirty="0" smtClean="0"/>
          </a:p>
          <a:p>
            <a:r>
              <a:rPr lang="en-US" dirty="0" smtClean="0"/>
              <a:t>For loops are </a:t>
            </a:r>
            <a:r>
              <a:rPr lang="en-US" b="1" dirty="0" smtClean="0"/>
              <a:t>commonly used to count a certain number of iterations to repeat a statement</a:t>
            </a:r>
            <a:r>
              <a:rPr lang="en-US" dirty="0" smtClean="0"/>
              <a:t>. Use a break statement to exit the loop before the condition expression evaluates to false.</a:t>
            </a:r>
            <a:endParaRPr lang="en-US" dirty="0"/>
          </a:p>
        </p:txBody>
      </p:sp>
    </p:spTree>
    <p:extLst>
      <p:ext uri="{BB962C8B-B14F-4D97-AF65-F5344CB8AC3E}">
        <p14:creationId xmlns:p14="http://schemas.microsoft.com/office/powerpoint/2010/main" val="200239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cont…</a:t>
            </a:r>
            <a:endParaRPr lang="en-US" dirty="0"/>
          </a:p>
        </p:txBody>
      </p:sp>
      <p:sp>
        <p:nvSpPr>
          <p:cNvPr id="3" name="Content Placeholder 2"/>
          <p:cNvSpPr>
            <a:spLocks noGrp="1"/>
          </p:cNvSpPr>
          <p:nvPr>
            <p:ph idx="1"/>
          </p:nvPr>
        </p:nvSpPr>
        <p:spPr/>
        <p:txBody>
          <a:bodyPr>
            <a:normAutofit/>
          </a:bodyPr>
          <a:lstStyle/>
          <a:p>
            <a:r>
              <a:rPr lang="en-GB" dirty="0" smtClean="0"/>
              <a:t>We see that a '</a:t>
            </a:r>
            <a:r>
              <a:rPr lang="en-GB" i="1" dirty="0" smtClean="0"/>
              <a:t>for statement' </a:t>
            </a:r>
            <a:r>
              <a:rPr lang="en-GB" dirty="0" smtClean="0"/>
              <a:t>consists of three parts. </a:t>
            </a:r>
          </a:p>
          <a:p>
            <a:r>
              <a:rPr lang="en-GB" dirty="0" smtClean="0"/>
              <a:t>In initialization condition, we initialize some variable while in continuation condition, </a:t>
            </a:r>
          </a:p>
          <a:p>
            <a:r>
              <a:rPr lang="en-GB" dirty="0" smtClean="0"/>
              <a:t>we set a condition for the continuation of the loop. </a:t>
            </a:r>
          </a:p>
          <a:p>
            <a:r>
              <a:rPr lang="en-GB" dirty="0" smtClean="0"/>
              <a:t>In third part, we increment the value of the variable for which the termination condition is set.</a:t>
            </a:r>
          </a:p>
          <a:p>
            <a:endParaRPr lang="en-US" dirty="0"/>
          </a:p>
        </p:txBody>
      </p:sp>
    </p:spTree>
    <p:extLst>
      <p:ext uri="{BB962C8B-B14F-4D97-AF65-F5344CB8AC3E}">
        <p14:creationId xmlns:p14="http://schemas.microsoft.com/office/powerpoint/2010/main" val="271808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Primary</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a:solidFill>
                  <a:schemeClr val="tx1"/>
                </a:solidFill>
              </a:rPr>
              <a:t>p</a:t>
            </a:r>
            <a:r>
              <a:rPr lang="en-US" dirty="0" smtClean="0">
                <a:solidFill>
                  <a:schemeClr val="tx1"/>
                </a:solidFill>
              </a:rPr>
              <a:t> </a:t>
            </a:r>
            <a:r>
              <a:rPr lang="en-US" dirty="0">
                <a:solidFill>
                  <a:schemeClr val="tx1"/>
                </a:solidFill>
              </a:rPr>
              <a:t>class="text-primary</a:t>
            </a:r>
            <a:r>
              <a:rPr lang="en-US" dirty="0" smtClean="0">
                <a:solidFill>
                  <a:schemeClr val="tx1"/>
                </a:solidFill>
              </a:rPr>
              <a:t>"</a:t>
            </a:r>
            <a:r>
              <a:rPr lang="en-US" dirty="0" smtClean="0">
                <a:solidFill>
                  <a:schemeClr val="tx1"/>
                </a:solidFill>
                <a:effectLst/>
              </a:rPr>
              <a:t>&gt;.</a:t>
            </a:r>
            <a:r>
              <a:rPr lang="en-US" dirty="0" smtClean="0">
                <a:solidFill>
                  <a:schemeClr val="tx1"/>
                </a:solidFill>
              </a:rPr>
              <a:t>text-primary</a:t>
            </a:r>
            <a:r>
              <a:rPr lang="en-US" dirty="0" smtClean="0">
                <a:solidFill>
                  <a:schemeClr val="tx1"/>
                </a:solidFill>
                <a:effectLst/>
              </a:rPr>
              <a:t>&lt;/</a:t>
            </a:r>
            <a:r>
              <a:rPr lang="en-US" dirty="0">
                <a:solidFill>
                  <a:schemeClr val="tx1"/>
                </a:solidFill>
              </a:rPr>
              <a:t>p</a:t>
            </a:r>
            <a:r>
              <a:rPr lang="en-US" dirty="0" smtClean="0">
                <a:solidFill>
                  <a:schemeClr val="tx1"/>
                </a:solidFill>
                <a:effectLst/>
              </a:rPr>
              <a:t>&gt;</a:t>
            </a:r>
          </a:p>
          <a:p>
            <a:endParaRPr lang="en-US" dirty="0">
              <a:solidFill>
                <a:schemeClr val="tx1"/>
              </a:solidFill>
            </a:endParaRPr>
          </a:p>
          <a:p>
            <a:r>
              <a:rPr lang="en-US" dirty="0" smtClean="0">
                <a:solidFill>
                  <a:schemeClr val="tx1"/>
                </a:solidFill>
              </a:rPr>
              <a:t>It is used to change color of text to blue.</a:t>
            </a:r>
          </a:p>
          <a:p>
            <a:r>
              <a:rPr lang="en-US" dirty="0" smtClean="0">
                <a:solidFill>
                  <a:schemeClr val="tx1"/>
                </a:solidFill>
              </a:rPr>
              <a:t>It might work differently when used in buttons.</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962400"/>
            <a:ext cx="3787519" cy="1362159"/>
          </a:xfrm>
          <a:prstGeom prst="rect">
            <a:avLst/>
          </a:prstGeom>
        </p:spPr>
      </p:pic>
    </p:spTree>
    <p:extLst>
      <p:ext uri="{BB962C8B-B14F-4D97-AF65-F5344CB8AC3E}">
        <p14:creationId xmlns:p14="http://schemas.microsoft.com/office/powerpoint/2010/main" val="9080695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java-for-loop.png"/>
          <p:cNvPicPr>
            <a:picLocks noGrp="1" noChangeAspect="1"/>
          </p:cNvPicPr>
          <p:nvPr>
            <p:ph idx="1"/>
          </p:nvPr>
        </p:nvPicPr>
        <p:blipFill>
          <a:blip r:embed="rId2"/>
          <a:stretch>
            <a:fillRect/>
          </a:stretch>
        </p:blipFill>
        <p:spPr>
          <a:xfrm>
            <a:off x="2333941" y="1371600"/>
            <a:ext cx="4149852" cy="5486400"/>
          </a:xfrm>
        </p:spPr>
      </p:pic>
    </p:spTree>
    <p:extLst>
      <p:ext uri="{BB962C8B-B14F-4D97-AF65-F5344CB8AC3E}">
        <p14:creationId xmlns:p14="http://schemas.microsoft.com/office/powerpoint/2010/main" val="246391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dirty="0" smtClean="0"/>
              <a:t>	while (condition)</a:t>
            </a:r>
          </a:p>
          <a:p>
            <a:pPr>
              <a:buFont typeface="Wingdings" panose="05000000000000000000" pitchFamily="2" charset="2"/>
              <a:buNone/>
            </a:pPr>
            <a:r>
              <a:rPr lang="en-US" altLang="en-US" dirty="0" smtClean="0"/>
              <a:t>		{</a:t>
            </a:r>
          </a:p>
          <a:p>
            <a:pPr>
              <a:buFont typeface="Wingdings" panose="05000000000000000000" pitchFamily="2" charset="2"/>
              <a:buNone/>
            </a:pPr>
            <a:r>
              <a:rPr lang="en-US" altLang="en-US" dirty="0" smtClean="0"/>
              <a:t>			statements;						</a:t>
            </a:r>
          </a:p>
          <a:p>
            <a:pPr>
              <a:buFont typeface="Wingdings" panose="05000000000000000000" pitchFamily="2" charset="2"/>
              <a:buNone/>
            </a:pPr>
            <a:r>
              <a:rPr lang="en-US" altLang="en-US" dirty="0" smtClean="0"/>
              <a:t>		}</a:t>
            </a:r>
          </a:p>
          <a:p>
            <a:endParaRPr lang="en-US" altLang="en-US" dirty="0" smtClean="0"/>
          </a:p>
          <a:p>
            <a:r>
              <a:rPr lang="en-GB" dirty="0" smtClean="0"/>
              <a:t> In </a:t>
            </a:r>
            <a:r>
              <a:rPr lang="en-GB" i="1" dirty="0" smtClean="0"/>
              <a:t>while </a:t>
            </a:r>
            <a:r>
              <a:rPr lang="en-GB" dirty="0" smtClean="0"/>
              <a:t>loop, the condition is tested first and the statements in the body are executed only when this condition is true. If the condition is false, then the control goes directly to the statement after the closed brace of the </a:t>
            </a:r>
            <a:r>
              <a:rPr lang="en-GB" i="1" dirty="0" smtClean="0"/>
              <a:t>while loop</a:t>
            </a:r>
            <a:r>
              <a:rPr lang="en-GB" dirty="0" smtClean="0"/>
              <a:t>.</a:t>
            </a:r>
          </a:p>
          <a:p>
            <a:endParaRPr lang="en-US" dirty="0"/>
          </a:p>
        </p:txBody>
      </p:sp>
    </p:spTree>
    <p:extLst>
      <p:ext uri="{BB962C8B-B14F-4D97-AF65-F5344CB8AC3E}">
        <p14:creationId xmlns:p14="http://schemas.microsoft.com/office/powerpoint/2010/main" val="242204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loop</a:t>
            </a:r>
            <a:endParaRPr lang="en-US"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None/>
            </a:pPr>
            <a:r>
              <a:rPr lang="en-US" altLang="en-US" dirty="0" smtClean="0"/>
              <a:t>do</a:t>
            </a:r>
          </a:p>
          <a:p>
            <a:pPr>
              <a:lnSpc>
                <a:spcPct val="90000"/>
              </a:lnSpc>
              <a:buFont typeface="Wingdings" panose="05000000000000000000" pitchFamily="2" charset="2"/>
              <a:buNone/>
            </a:pPr>
            <a:r>
              <a:rPr lang="en-US" altLang="en-US" dirty="0" smtClean="0"/>
              <a:t>	{</a:t>
            </a:r>
          </a:p>
          <a:p>
            <a:pPr>
              <a:lnSpc>
                <a:spcPct val="90000"/>
              </a:lnSpc>
              <a:buFont typeface="Wingdings" panose="05000000000000000000" pitchFamily="2" charset="2"/>
              <a:buNone/>
            </a:pPr>
            <a:r>
              <a:rPr lang="en-US" altLang="en-US" dirty="0" smtClean="0"/>
              <a:t>		statements ;</a:t>
            </a:r>
          </a:p>
          <a:p>
            <a:pPr>
              <a:lnSpc>
                <a:spcPct val="90000"/>
              </a:lnSpc>
              <a:buFont typeface="Wingdings" panose="05000000000000000000" pitchFamily="2" charset="2"/>
              <a:buNone/>
            </a:pPr>
            <a:endParaRPr lang="en-US" altLang="en-US" dirty="0" smtClean="0"/>
          </a:p>
          <a:p>
            <a:pPr>
              <a:lnSpc>
                <a:spcPct val="90000"/>
              </a:lnSpc>
              <a:buFont typeface="Wingdings" panose="05000000000000000000" pitchFamily="2" charset="2"/>
              <a:buNone/>
            </a:pPr>
            <a:r>
              <a:rPr lang="en-US" altLang="en-US" dirty="0" smtClean="0"/>
              <a:t>	}</a:t>
            </a:r>
          </a:p>
          <a:p>
            <a:pPr>
              <a:lnSpc>
                <a:spcPct val="90000"/>
              </a:lnSpc>
              <a:buFont typeface="Wingdings" panose="05000000000000000000" pitchFamily="2" charset="2"/>
              <a:buNone/>
            </a:pPr>
            <a:r>
              <a:rPr lang="en-US" altLang="en-US" dirty="0" smtClean="0"/>
              <a:t>while ( condition ) ;</a:t>
            </a:r>
          </a:p>
          <a:p>
            <a:pPr>
              <a:lnSpc>
                <a:spcPct val="90000"/>
              </a:lnSpc>
              <a:buFont typeface="Wingdings" panose="05000000000000000000" pitchFamily="2" charset="2"/>
              <a:buNone/>
            </a:pPr>
            <a:endParaRPr lang="en-US" altLang="en-US" dirty="0" smtClean="0"/>
          </a:p>
          <a:p>
            <a:pPr>
              <a:lnSpc>
                <a:spcPct val="90000"/>
              </a:lnSpc>
              <a:buFont typeface="Wingdings" panose="05000000000000000000" pitchFamily="2" charset="2"/>
              <a:buNone/>
            </a:pPr>
            <a:r>
              <a:rPr lang="en-US" dirty="0" smtClean="0"/>
              <a:t>The do-while loop statement </a:t>
            </a:r>
            <a:r>
              <a:rPr lang="en-US" b="1" dirty="0" smtClean="0"/>
              <a:t>creates a loop that executes a block of code until a test condition evaluates to false</a:t>
            </a:r>
            <a:r>
              <a:rPr lang="en-US" dirty="0" smtClean="0"/>
              <a:t> </a:t>
            </a:r>
            <a:r>
              <a:rPr lang="en-US" altLang="en-US" dirty="0" smtClean="0"/>
              <a:t> </a:t>
            </a:r>
          </a:p>
          <a:p>
            <a:endParaRPr lang="en-US" dirty="0"/>
          </a:p>
        </p:txBody>
      </p:sp>
    </p:spTree>
    <p:extLst>
      <p:ext uri="{BB962C8B-B14F-4D97-AF65-F5344CB8AC3E}">
        <p14:creationId xmlns:p14="http://schemas.microsoft.com/office/powerpoint/2010/main" val="14974570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smtClean="0"/>
              <a:t>Increment operator</a:t>
            </a:r>
            <a:endParaRPr lang="en-US" dirty="0"/>
          </a:p>
        </p:txBody>
      </p:sp>
      <p:sp>
        <p:nvSpPr>
          <p:cNvPr id="3" name="Content Placeholder 2"/>
          <p:cNvSpPr>
            <a:spLocks noGrp="1"/>
          </p:cNvSpPr>
          <p:nvPr>
            <p:ph idx="1"/>
          </p:nvPr>
        </p:nvSpPr>
        <p:spPr/>
        <p:txBody>
          <a:bodyPr/>
          <a:lstStyle/>
          <a:p>
            <a:r>
              <a:rPr lang="en-US" altLang="en-US" b="1" dirty="0" smtClean="0"/>
              <a:t>counter ++ ; </a:t>
            </a:r>
            <a:r>
              <a:rPr lang="en-US" altLang="en-US" b="1" dirty="0" smtClean="0">
                <a:sym typeface="Wingdings" panose="05000000000000000000" pitchFamily="2" charset="2"/>
              </a:rPr>
              <a:t> 		</a:t>
            </a:r>
          </a:p>
          <a:p>
            <a:pPr>
              <a:buFont typeface="Wingdings" panose="05000000000000000000" pitchFamily="2" charset="2"/>
              <a:buNone/>
            </a:pPr>
            <a:r>
              <a:rPr lang="en-US" altLang="en-US" b="1" dirty="0" smtClean="0">
                <a:sym typeface="Wingdings" panose="05000000000000000000" pitchFamily="2" charset="2"/>
              </a:rPr>
              <a:t>			same as  </a:t>
            </a:r>
            <a:r>
              <a:rPr lang="en-US" altLang="en-US" b="1" dirty="0" smtClean="0"/>
              <a:t> </a:t>
            </a:r>
          </a:p>
          <a:p>
            <a:r>
              <a:rPr lang="en-US" altLang="en-US" b="1" dirty="0" smtClean="0"/>
              <a:t>counter = counter + 1;</a:t>
            </a:r>
          </a:p>
          <a:p>
            <a:endParaRPr lang="en-US" altLang="en-US" b="1" dirty="0" smtClean="0"/>
          </a:p>
          <a:p>
            <a:endParaRPr lang="en-US" altLang="en-US" b="1" dirty="0" smtClean="0"/>
          </a:p>
          <a:p>
            <a:endParaRPr lang="en-US" dirty="0"/>
          </a:p>
        </p:txBody>
      </p:sp>
    </p:spTree>
    <p:extLst>
      <p:ext uri="{BB962C8B-B14F-4D97-AF65-F5344CB8AC3E}">
        <p14:creationId xmlns:p14="http://schemas.microsoft.com/office/powerpoint/2010/main" val="265000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smtClean="0"/>
              <a:t>Decrement operator</a:t>
            </a:r>
            <a:endParaRPr lang="en-US" dirty="0"/>
          </a:p>
        </p:txBody>
      </p:sp>
      <p:sp>
        <p:nvSpPr>
          <p:cNvPr id="3" name="Content Placeholder 2"/>
          <p:cNvSpPr>
            <a:spLocks noGrp="1"/>
          </p:cNvSpPr>
          <p:nvPr>
            <p:ph idx="1"/>
          </p:nvPr>
        </p:nvSpPr>
        <p:spPr/>
        <p:txBody>
          <a:bodyPr/>
          <a:lstStyle/>
          <a:p>
            <a:r>
              <a:rPr lang="en-US" altLang="en-US" b="1" dirty="0" smtClean="0"/>
              <a:t>counter -- ;	</a:t>
            </a:r>
          </a:p>
          <a:p>
            <a:pPr algn="ctr">
              <a:buFont typeface="Wingdings" panose="05000000000000000000" pitchFamily="2" charset="2"/>
              <a:buNone/>
            </a:pPr>
            <a:r>
              <a:rPr lang="en-US" altLang="en-US" b="1" dirty="0" smtClean="0"/>
              <a:t>same as</a:t>
            </a:r>
          </a:p>
          <a:p>
            <a:r>
              <a:rPr lang="en-US" altLang="en-US" b="1" dirty="0" smtClean="0"/>
              <a:t>counter = counter - 1</a:t>
            </a:r>
          </a:p>
          <a:p>
            <a:endParaRPr lang="en-US" dirty="0"/>
          </a:p>
        </p:txBody>
      </p:sp>
    </p:spTree>
    <p:extLst>
      <p:ext uri="{BB962C8B-B14F-4D97-AF65-F5344CB8AC3E}">
        <p14:creationId xmlns:p14="http://schemas.microsoft.com/office/powerpoint/2010/main" val="37750023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Font typeface="Wingdings" panose="05000000000000000000" pitchFamily="2" charset="2"/>
              <a:buNone/>
            </a:pPr>
            <a:r>
              <a:rPr lang="en-US" altLang="en-US" sz="9600" b="1" dirty="0" smtClean="0"/>
              <a:t>+=</a:t>
            </a:r>
          </a:p>
          <a:p>
            <a:r>
              <a:rPr lang="en-US" altLang="en-US" b="1" dirty="0" smtClean="0"/>
              <a:t>counter += 3 ;          </a:t>
            </a:r>
          </a:p>
          <a:p>
            <a:pPr algn="ctr">
              <a:buFont typeface="Wingdings" panose="05000000000000000000" pitchFamily="2" charset="2"/>
              <a:buNone/>
            </a:pPr>
            <a:r>
              <a:rPr lang="en-US" altLang="en-US" b="1" dirty="0" smtClean="0"/>
              <a:t>same as</a:t>
            </a:r>
          </a:p>
          <a:p>
            <a:r>
              <a:rPr lang="en-US" altLang="en-US" b="1" dirty="0" smtClean="0"/>
              <a:t>counter = counter + 3 ;</a:t>
            </a:r>
          </a:p>
          <a:p>
            <a:endParaRPr lang="en-US" dirty="0"/>
          </a:p>
        </p:txBody>
      </p:sp>
    </p:spTree>
    <p:extLst>
      <p:ext uri="{BB962C8B-B14F-4D97-AF65-F5344CB8AC3E}">
        <p14:creationId xmlns:p14="http://schemas.microsoft.com/office/powerpoint/2010/main" val="2867394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None/>
            </a:pPr>
            <a:r>
              <a:rPr lang="en-US" altLang="en-US" b="1" dirty="0" smtClean="0"/>
              <a:t>				</a:t>
            </a:r>
            <a:r>
              <a:rPr lang="en-US" altLang="en-US" sz="10600" b="1" dirty="0" smtClean="0"/>
              <a:t>-=</a:t>
            </a:r>
          </a:p>
          <a:p>
            <a:r>
              <a:rPr lang="en-US" altLang="en-US" b="1" dirty="0" smtClean="0"/>
              <a:t>counter -= 5 ;              </a:t>
            </a:r>
          </a:p>
          <a:p>
            <a:pPr lvl="1">
              <a:buNone/>
            </a:pPr>
            <a:r>
              <a:rPr lang="en-US" altLang="en-US" b="1" dirty="0" smtClean="0"/>
              <a:t>			same as</a:t>
            </a:r>
          </a:p>
          <a:p>
            <a:r>
              <a:rPr lang="en-US" altLang="en-US" b="1" dirty="0" smtClean="0"/>
              <a:t>counter = counter – 5 ;</a:t>
            </a:r>
          </a:p>
          <a:p>
            <a:endParaRPr lang="en-US" altLang="en-US" b="1" dirty="0" smtClean="0"/>
          </a:p>
          <a:p>
            <a:endParaRPr lang="en-US" dirty="0"/>
          </a:p>
        </p:txBody>
      </p:sp>
    </p:spTree>
    <p:extLst>
      <p:ext uri="{BB962C8B-B14F-4D97-AF65-F5344CB8AC3E}">
        <p14:creationId xmlns:p14="http://schemas.microsoft.com/office/powerpoint/2010/main" val="1539753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Font typeface="Wingdings" panose="05000000000000000000" pitchFamily="2" charset="2"/>
              <a:buNone/>
            </a:pPr>
            <a:r>
              <a:rPr lang="en-US" altLang="en-US" sz="9600" b="1" dirty="0" smtClean="0"/>
              <a:t>*=</a:t>
            </a:r>
          </a:p>
          <a:p>
            <a:pPr algn="ctr">
              <a:buFont typeface="Wingdings" panose="05000000000000000000" pitchFamily="2" charset="2"/>
              <a:buNone/>
            </a:pPr>
            <a:r>
              <a:rPr lang="en-US" altLang="en-US" b="1" dirty="0" smtClean="0"/>
              <a:t>x*=2</a:t>
            </a:r>
          </a:p>
          <a:p>
            <a:pPr algn="ctr">
              <a:buFont typeface="Wingdings" panose="05000000000000000000" pitchFamily="2" charset="2"/>
              <a:buNone/>
            </a:pPr>
            <a:r>
              <a:rPr lang="en-US" altLang="en-US" b="1" dirty="0" smtClean="0"/>
              <a:t>x = x * 2</a:t>
            </a:r>
          </a:p>
          <a:p>
            <a:endParaRPr lang="en-US" dirty="0"/>
          </a:p>
        </p:txBody>
      </p:sp>
    </p:spTree>
    <p:extLst>
      <p:ext uri="{BB962C8B-B14F-4D97-AF65-F5344CB8AC3E}">
        <p14:creationId xmlns:p14="http://schemas.microsoft.com/office/powerpoint/2010/main" val="16452461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lnSpc>
                <a:spcPct val="90000"/>
              </a:lnSpc>
              <a:buFont typeface="Wingdings" panose="05000000000000000000" pitchFamily="2" charset="2"/>
              <a:buNone/>
            </a:pPr>
            <a:r>
              <a:rPr lang="en-US" altLang="en-US" sz="6600" b="1" dirty="0" smtClean="0"/>
              <a:t>/=</a:t>
            </a:r>
          </a:p>
          <a:p>
            <a:pPr>
              <a:lnSpc>
                <a:spcPct val="90000"/>
              </a:lnSpc>
              <a:buFont typeface="Wingdings" panose="05000000000000000000" pitchFamily="2" charset="2"/>
              <a:buNone/>
            </a:pPr>
            <a:r>
              <a:rPr lang="en-US" altLang="en-US" b="1" dirty="0" smtClean="0"/>
              <a:t>					</a:t>
            </a:r>
          </a:p>
          <a:p>
            <a:pPr>
              <a:lnSpc>
                <a:spcPct val="90000"/>
              </a:lnSpc>
              <a:buFont typeface="Wingdings" panose="05000000000000000000" pitchFamily="2" charset="2"/>
              <a:buNone/>
            </a:pPr>
            <a:r>
              <a:rPr lang="en-US" altLang="en-US" b="1" dirty="0" smtClean="0"/>
              <a:t>				x /= 2</a:t>
            </a:r>
          </a:p>
          <a:p>
            <a:pPr>
              <a:lnSpc>
                <a:spcPct val="90000"/>
              </a:lnSpc>
              <a:buFont typeface="Wingdings" panose="05000000000000000000" pitchFamily="2" charset="2"/>
              <a:buNone/>
            </a:pPr>
            <a:endParaRPr lang="en-US" altLang="en-US" b="1" dirty="0" smtClean="0"/>
          </a:p>
          <a:p>
            <a:pPr>
              <a:lnSpc>
                <a:spcPct val="90000"/>
              </a:lnSpc>
              <a:buFont typeface="Wingdings" panose="05000000000000000000" pitchFamily="2" charset="2"/>
              <a:buNone/>
            </a:pPr>
            <a:r>
              <a:rPr lang="en-US" altLang="en-US" b="1" dirty="0" smtClean="0"/>
              <a:t>				x = x / 2 </a:t>
            </a:r>
          </a:p>
          <a:p>
            <a:endParaRPr lang="en-US" dirty="0"/>
          </a:p>
        </p:txBody>
      </p:sp>
    </p:spTree>
    <p:extLst>
      <p:ext uri="{BB962C8B-B14F-4D97-AF65-F5344CB8AC3E}">
        <p14:creationId xmlns:p14="http://schemas.microsoft.com/office/powerpoint/2010/main" val="1827208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09600" indent="-609600" algn="ctr">
              <a:buNone/>
            </a:pPr>
            <a:r>
              <a:rPr lang="en-US" altLang="en-US" sz="9600" b="1" dirty="0" smtClean="0"/>
              <a:t>%=</a:t>
            </a:r>
          </a:p>
          <a:p>
            <a:pPr marL="609600" indent="-609600"/>
            <a:r>
              <a:rPr lang="en-US" altLang="en-US" b="1" dirty="0" smtClean="0"/>
              <a:t>x %= 2 ;      </a:t>
            </a:r>
          </a:p>
          <a:p>
            <a:pPr marL="609600" indent="-609600">
              <a:buNone/>
            </a:pPr>
            <a:r>
              <a:rPr lang="en-US" altLang="en-US" b="1" dirty="0" smtClean="0"/>
              <a:t>			same as </a:t>
            </a:r>
          </a:p>
          <a:p>
            <a:pPr marL="609600" indent="-609600"/>
            <a:r>
              <a:rPr lang="en-US" altLang="en-US" b="1" dirty="0" smtClean="0"/>
              <a:t>x = x % 2 ;</a:t>
            </a:r>
          </a:p>
          <a:p>
            <a:endParaRPr lang="en-US" dirty="0"/>
          </a:p>
        </p:txBody>
      </p:sp>
    </p:spTree>
    <p:extLst>
      <p:ext uri="{BB962C8B-B14F-4D97-AF65-F5344CB8AC3E}">
        <p14:creationId xmlns:p14="http://schemas.microsoft.com/office/powerpoint/2010/main" val="108897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a:t>
            </a:r>
            <a:endParaRPr lang="en-US" dirty="0"/>
          </a:p>
        </p:txBody>
      </p:sp>
      <p:sp>
        <p:nvSpPr>
          <p:cNvPr id="3" name="Content Placeholder 2"/>
          <p:cNvSpPr>
            <a:spLocks noGrp="1"/>
          </p:cNvSpPr>
          <p:nvPr>
            <p:ph idx="1"/>
          </p:nvPr>
        </p:nvSpPr>
        <p:spPr/>
        <p:txBody>
          <a:bodyPr/>
          <a:lstStyle/>
          <a:p>
            <a:r>
              <a:rPr lang="en-US" dirty="0" smtClean="0">
                <a:solidFill>
                  <a:schemeClr val="tx1"/>
                </a:solidFill>
                <a:effectLst/>
              </a:rPr>
              <a:t>&lt;</a:t>
            </a:r>
            <a:r>
              <a:rPr lang="en-US" dirty="0" smtClean="0">
                <a:solidFill>
                  <a:schemeClr val="tx1"/>
                </a:solidFill>
              </a:rPr>
              <a:t>p class="text-secondary"</a:t>
            </a:r>
            <a:r>
              <a:rPr lang="en-US" dirty="0" smtClean="0">
                <a:solidFill>
                  <a:schemeClr val="tx1"/>
                </a:solidFill>
                <a:effectLst/>
              </a:rPr>
              <a:t>&gt;</a:t>
            </a:r>
            <a:r>
              <a:rPr lang="en-US" dirty="0" smtClean="0">
                <a:solidFill>
                  <a:schemeClr val="tx1"/>
                </a:solidFill>
              </a:rPr>
              <a:t>.text-secondary</a:t>
            </a:r>
            <a:r>
              <a:rPr lang="en-US" dirty="0" smtClean="0">
                <a:solidFill>
                  <a:schemeClr val="tx1"/>
                </a:solidFill>
                <a:effectLst/>
              </a:rPr>
              <a:t>&lt;/</a:t>
            </a:r>
            <a:r>
              <a:rPr lang="en-US" dirty="0" smtClean="0">
                <a:solidFill>
                  <a:schemeClr val="tx1"/>
                </a:solidFill>
              </a:rPr>
              <a:t>p</a:t>
            </a:r>
            <a:r>
              <a:rPr lang="en-US" dirty="0" smtClean="0">
                <a:solidFill>
                  <a:schemeClr val="tx1"/>
                </a:solidFill>
                <a:effectLst/>
              </a:rPr>
              <a:t>&gt;</a:t>
            </a:r>
          </a:p>
          <a:p>
            <a:endParaRPr lang="en-US" dirty="0" smtClean="0">
              <a:solidFill>
                <a:schemeClr val="tx1"/>
              </a:solidFill>
            </a:endParaRPr>
          </a:p>
          <a:p>
            <a:r>
              <a:rPr lang="en-US" dirty="0" smtClean="0">
                <a:solidFill>
                  <a:schemeClr val="tx1"/>
                </a:solidFill>
              </a:rPr>
              <a:t>It is used to change color of text to grey.</a:t>
            </a:r>
          </a:p>
          <a:p>
            <a:r>
              <a:rPr lang="en-US" dirty="0" smtClean="0">
                <a:solidFill>
                  <a:schemeClr val="tx1"/>
                </a:solidFill>
              </a:rPr>
              <a:t>It might work differently when used in buttons.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1619"/>
            <a:ext cx="4419599" cy="1219253"/>
          </a:xfrm>
          <a:prstGeom prst="rect">
            <a:avLst/>
          </a:prstGeom>
        </p:spPr>
      </p:pic>
    </p:spTree>
    <p:extLst>
      <p:ext uri="{BB962C8B-B14F-4D97-AF65-F5344CB8AC3E}">
        <p14:creationId xmlns:p14="http://schemas.microsoft.com/office/powerpoint/2010/main" val="316787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42</TotalTime>
  <Words>1397</Words>
  <Application>Microsoft Office PowerPoint</Application>
  <PresentationFormat>On-screen Show (4:3)</PresentationFormat>
  <Paragraphs>418</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Apothecary</vt:lpstr>
      <vt:lpstr>Muhammad Musa</vt:lpstr>
      <vt:lpstr>Div</vt:lpstr>
      <vt:lpstr>Class</vt:lpstr>
      <vt:lpstr>Container-fluid</vt:lpstr>
      <vt:lpstr>Row</vt:lpstr>
      <vt:lpstr>Col-lg-12</vt:lpstr>
      <vt:lpstr>Colors</vt:lpstr>
      <vt:lpstr> Primary</vt:lpstr>
      <vt:lpstr>Secondary</vt:lpstr>
      <vt:lpstr>Success</vt:lpstr>
      <vt:lpstr>Danger</vt:lpstr>
      <vt:lpstr>Warning</vt:lpstr>
      <vt:lpstr>Info</vt:lpstr>
      <vt:lpstr>Light/white</vt:lpstr>
      <vt:lpstr>Code</vt:lpstr>
      <vt:lpstr>KBD(keyboard)</vt:lpstr>
      <vt:lpstr>Abbr(Abbreviation)</vt:lpstr>
      <vt:lpstr>Class=jumbotron</vt:lpstr>
      <vt:lpstr>Table-striped</vt:lpstr>
      <vt:lpstr>Table hover</vt:lpstr>
      <vt:lpstr>Thumbnail</vt:lpstr>
      <vt:lpstr>Rounded Corners</vt:lpstr>
      <vt:lpstr> img-Circle </vt:lpstr>
      <vt:lpstr>Form control</vt:lpstr>
      <vt:lpstr>Form group</vt:lpstr>
      <vt:lpstr>Placeholder</vt:lpstr>
      <vt:lpstr>Navigation bar</vt:lpstr>
      <vt:lpstr>Navbar-header</vt:lpstr>
      <vt:lpstr>Navbar brand</vt:lpstr>
      <vt:lpstr>Navbar Menu</vt:lpstr>
      <vt:lpstr>Dropdown toggles</vt:lpstr>
      <vt:lpstr>Caret</vt:lpstr>
      <vt:lpstr>Drop down menu</vt:lpstr>
      <vt:lpstr>Slider/Carousel</vt:lpstr>
      <vt:lpstr>Glyphicon</vt:lpstr>
      <vt:lpstr>Chevron</vt:lpstr>
      <vt:lpstr>myCarousel</vt:lpstr>
      <vt:lpstr>Carousel Slide</vt:lpstr>
      <vt:lpstr>Data Ride</vt:lpstr>
      <vt:lpstr>Indicators part</vt:lpstr>
      <vt:lpstr>Carousel-Indicator</vt:lpstr>
      <vt:lpstr>Data Target</vt:lpstr>
      <vt:lpstr>Data slide to</vt:lpstr>
      <vt:lpstr>Wrappers for slides</vt:lpstr>
      <vt:lpstr>Carousel Inner</vt:lpstr>
      <vt:lpstr>Item</vt:lpstr>
      <vt:lpstr>Active</vt:lpstr>
      <vt:lpstr>Pagination</vt:lpstr>
      <vt:lpstr>Tabs </vt:lpstr>
      <vt:lpstr>Pills</vt:lpstr>
      <vt:lpstr>Muhammad Musa</vt:lpstr>
      <vt:lpstr>Data Types</vt:lpstr>
      <vt:lpstr>Int or Integer</vt:lpstr>
      <vt:lpstr>Float</vt:lpstr>
      <vt:lpstr>Double</vt:lpstr>
      <vt:lpstr>Character</vt:lpstr>
      <vt:lpstr>String</vt:lpstr>
      <vt:lpstr>Boolean</vt:lpstr>
      <vt:lpstr>Variables</vt:lpstr>
      <vt:lpstr>var</vt:lpstr>
      <vt:lpstr>Let</vt:lpstr>
      <vt:lpstr>Constant</vt:lpstr>
      <vt:lpstr>Onclick()</vt:lpstr>
      <vt:lpstr>innerHTML</vt:lpstr>
      <vt:lpstr>getElementByID()</vt:lpstr>
      <vt:lpstr>If Statement</vt:lpstr>
      <vt:lpstr>Example of if condition</vt:lpstr>
      <vt:lpstr>If condition flow chart</vt:lpstr>
      <vt:lpstr>If else statement</vt:lpstr>
      <vt:lpstr>Example of if else condition</vt:lpstr>
      <vt:lpstr>If else condition flow chart</vt:lpstr>
      <vt:lpstr>If else if</vt:lpstr>
      <vt:lpstr>Example of if else-if</vt:lpstr>
      <vt:lpstr>If else-if condition flow chart</vt:lpstr>
      <vt:lpstr>Switch Statement</vt:lpstr>
      <vt:lpstr>Working of Switch</vt:lpstr>
      <vt:lpstr>Break</vt:lpstr>
      <vt:lpstr>For loop</vt:lpstr>
      <vt:lpstr>For loop cont…</vt:lpstr>
      <vt:lpstr>PowerPoint Presentation</vt:lpstr>
      <vt:lpstr>While loop</vt:lpstr>
      <vt:lpstr>Do-while loop</vt:lpstr>
      <vt:lpstr>Increment operator</vt:lpstr>
      <vt:lpstr>Decrement operator</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Musa</dc:title>
  <dc:creator>Lenovo</dc:creator>
  <cp:lastModifiedBy>Lenovo</cp:lastModifiedBy>
  <cp:revision>5</cp:revision>
  <dcterms:created xsi:type="dcterms:W3CDTF">2021-08-30T06:31:16Z</dcterms:created>
  <dcterms:modified xsi:type="dcterms:W3CDTF">2021-08-30T07:13:28Z</dcterms:modified>
</cp:coreProperties>
</file>