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73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882" y="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50BEDD-A454-426C-A9B2-CF77927DB357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604259-800F-429A-B61A-9B08B67BBAFF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BEDD-A454-426C-A9B2-CF77927DB357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04259-800F-429A-B61A-9B08B67BBAFF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BEDD-A454-426C-A9B2-CF77927DB357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04259-800F-429A-B61A-9B08B67BBAFF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BEDD-A454-426C-A9B2-CF77927DB357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04259-800F-429A-B61A-9B08B67BBAF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BEDD-A454-426C-A9B2-CF77927DB357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04259-800F-429A-B61A-9B08B67BBAF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BEDD-A454-426C-A9B2-CF77927DB357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04259-800F-429A-B61A-9B08B67BBAF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BEDD-A454-426C-A9B2-CF77927DB357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04259-800F-429A-B61A-9B08B67BBAFF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BEDD-A454-426C-A9B2-CF77927DB357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04259-800F-429A-B61A-9B08B67BBAFF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BEDD-A454-426C-A9B2-CF77927DB357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04259-800F-429A-B61A-9B08B67BBA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BEDD-A454-426C-A9B2-CF77927DB357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04259-800F-429A-B61A-9B08B67BBA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BEDD-A454-426C-A9B2-CF77927DB357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04259-800F-429A-B61A-9B08B67BBA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950BEDD-A454-426C-A9B2-CF77927DB357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73604259-800F-429A-B61A-9B08B67BBAF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ww.w3schools.com/tags/tag_li.asp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ul.asp" TargetMode="External"/><Relationship Id="rId2" Type="http://schemas.openxmlformats.org/officeDocument/2006/relationships/hyperlink" Target="https://www.w3schools.com/tags/tag_ol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600" b="1" i="1" dirty="0" smtClean="0">
                <a:solidFill>
                  <a:schemeClr val="accent1">
                    <a:lumMod val="75000"/>
                  </a:schemeClr>
                </a:solidFill>
              </a:rPr>
              <a:t>Muhammad Musa</a:t>
            </a:r>
            <a:endParaRPr lang="en-US" sz="66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914400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chemeClr val="accent6">
                    <a:lumMod val="75000"/>
                  </a:schemeClr>
                </a:solidFill>
              </a:rPr>
              <a:t>Week # 03</a:t>
            </a:r>
            <a:endParaRPr lang="en-US" sz="5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808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&lt;a&gt;</a:t>
            </a:r>
            <a:r>
              <a:rPr lang="en-US" dirty="0" smtClean="0"/>
              <a:t> tag is used for showing the link.</a:t>
            </a:r>
          </a:p>
          <a:p>
            <a:r>
              <a:rPr lang="en-US" dirty="0"/>
              <a:t>The </a:t>
            </a:r>
            <a:r>
              <a:rPr lang="en-US" dirty="0" smtClean="0">
                <a:solidFill>
                  <a:srgbClr val="FF0000"/>
                </a:solidFill>
              </a:rPr>
              <a:t>&lt;a&gt;</a:t>
            </a:r>
            <a:r>
              <a:rPr lang="en-US" dirty="0"/>
              <a:t> tag defines a hyperlink, which is used to link from one page to another</a:t>
            </a:r>
            <a:r>
              <a:rPr lang="en-US" dirty="0" smtClean="0"/>
              <a:t>.</a:t>
            </a:r>
          </a:p>
          <a:p>
            <a:r>
              <a:rPr lang="en-US" dirty="0"/>
              <a:t>The most important attribute of the </a:t>
            </a:r>
            <a:r>
              <a:rPr lang="en-US" dirty="0" smtClean="0"/>
              <a:t>&lt;a&gt;</a:t>
            </a:r>
            <a:r>
              <a:rPr lang="en-US" dirty="0"/>
              <a:t> element is the </a:t>
            </a:r>
            <a:r>
              <a:rPr lang="en-US" i="1" dirty="0" err="1" smtClean="0">
                <a:solidFill>
                  <a:srgbClr val="000099"/>
                </a:solidFill>
              </a:rPr>
              <a:t>href</a:t>
            </a:r>
            <a:r>
              <a:rPr lang="en-US" dirty="0"/>
              <a:t> attribute, which indicates the link's destination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Code; </a:t>
            </a:r>
            <a:r>
              <a:rPr lang="en-US" dirty="0" smtClean="0">
                <a:solidFill>
                  <a:srgbClr val="000099"/>
                </a:solidFill>
              </a:rPr>
              <a:t>&lt;a </a:t>
            </a:r>
            <a:r>
              <a:rPr lang="en-US" dirty="0" err="1" smtClean="0">
                <a:solidFill>
                  <a:srgbClr val="000099"/>
                </a:solidFill>
              </a:rPr>
              <a:t>href</a:t>
            </a:r>
            <a:r>
              <a:rPr lang="en-US" dirty="0" smtClean="0">
                <a:solidFill>
                  <a:srgbClr val="000099"/>
                </a:solidFill>
              </a:rPr>
              <a:t>=“link name”&gt;……&lt;/a&gt;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&lt;a&gt; Tag</a:t>
            </a:r>
            <a:endParaRPr lang="en-US" dirty="0"/>
          </a:p>
        </p:txBody>
      </p:sp>
      <p:pic>
        <p:nvPicPr>
          <p:cNvPr id="4098" name="Picture 2" descr="C:\Users\Lenovo\OneDrive\Desktop\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5562601"/>
            <a:ext cx="19812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2005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 </a:t>
            </a: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img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r>
              <a:rPr lang="en-US" dirty="0"/>
              <a:t> tag is used to embed an image in an HTML page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img</a:t>
            </a:r>
            <a:r>
              <a:rPr lang="en-US" dirty="0">
                <a:solidFill>
                  <a:srgbClr val="FF0000"/>
                </a:solidFill>
              </a:rPr>
              <a:t>&gt;</a:t>
            </a:r>
            <a:r>
              <a:rPr lang="en-US" dirty="0"/>
              <a:t> tag has two required attributes:</a:t>
            </a:r>
          </a:p>
          <a:p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src</a:t>
            </a:r>
            <a:r>
              <a:rPr lang="en-US" dirty="0" smtClean="0"/>
              <a:t> </a:t>
            </a:r>
            <a:r>
              <a:rPr lang="en-US" dirty="0"/>
              <a:t>- Specifies the path to the image</a:t>
            </a:r>
          </a:p>
          <a:p>
            <a:r>
              <a:rPr lang="en-US" dirty="0" smtClean="0">
                <a:solidFill>
                  <a:srgbClr val="000099"/>
                </a:solidFill>
              </a:rPr>
              <a:t> alt </a:t>
            </a:r>
            <a:r>
              <a:rPr lang="en-US" dirty="0"/>
              <a:t>- Specifies an alternate text for the image, if the image for some reason cannot be </a:t>
            </a:r>
            <a:r>
              <a:rPr lang="en-US" dirty="0" smtClean="0"/>
              <a:t>displayed.</a:t>
            </a:r>
          </a:p>
          <a:p>
            <a:r>
              <a:rPr lang="en-US" dirty="0" smtClean="0"/>
              <a:t>Code; </a:t>
            </a:r>
            <a:r>
              <a:rPr lang="en-US" dirty="0" smtClean="0">
                <a:solidFill>
                  <a:srgbClr val="000099"/>
                </a:solidFill>
              </a:rPr>
              <a:t>&lt;</a:t>
            </a:r>
            <a:r>
              <a:rPr lang="en-US" dirty="0" err="1" smtClean="0">
                <a:solidFill>
                  <a:srgbClr val="000099"/>
                </a:solidFill>
              </a:rPr>
              <a:t>img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src</a:t>
            </a:r>
            <a:r>
              <a:rPr lang="en-US" dirty="0" smtClean="0">
                <a:solidFill>
                  <a:srgbClr val="000099"/>
                </a:solidFill>
              </a:rPr>
              <a:t>=“image.jpg” alt=“hello”&gt;</a:t>
            </a:r>
            <a:endParaRPr lang="en-US" dirty="0">
              <a:solidFill>
                <a:srgbClr val="000099"/>
              </a:solidFill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&gt; Tag</a:t>
            </a:r>
            <a:endParaRPr lang="en-US" dirty="0"/>
          </a:p>
        </p:txBody>
      </p:sp>
      <p:pic>
        <p:nvPicPr>
          <p:cNvPr id="5122" name="Picture 2" descr="C:\Users\Lenovo\OneDrive\Desktop\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768994"/>
            <a:ext cx="1253981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3034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dirty="0" smtClean="0">
                <a:solidFill>
                  <a:srgbClr val="FF0000"/>
                </a:solidFill>
              </a:rPr>
              <a:t>&lt;b&gt;</a:t>
            </a:r>
            <a:r>
              <a:rPr lang="en-US" dirty="0"/>
              <a:t> tag specifies bold text without any extra importance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&lt;b&gt;</a:t>
            </a:r>
            <a:r>
              <a:rPr lang="en-US" dirty="0" smtClean="0"/>
              <a:t> is starting tag and </a:t>
            </a:r>
            <a:r>
              <a:rPr lang="en-US" dirty="0" smtClean="0">
                <a:solidFill>
                  <a:srgbClr val="FF0000"/>
                </a:solidFill>
              </a:rPr>
              <a:t>&lt;/b&gt;</a:t>
            </a:r>
            <a:r>
              <a:rPr lang="en-US" dirty="0" smtClean="0"/>
              <a:t> is closing tag.</a:t>
            </a:r>
          </a:p>
          <a:p>
            <a:r>
              <a:rPr lang="en-US" dirty="0" smtClean="0"/>
              <a:t>Code;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000099"/>
                </a:solidFill>
              </a:rPr>
              <a:t>&lt;b&gt; This is the first text. &lt;/b&gt;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&lt;b&gt; Tag</a:t>
            </a:r>
            <a:endParaRPr lang="en-US" dirty="0"/>
          </a:p>
        </p:txBody>
      </p:sp>
      <p:pic>
        <p:nvPicPr>
          <p:cNvPr id="6146" name="Picture 2" descr="C:\Users\Lenovo\OneDrive\Desktop\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922151"/>
            <a:ext cx="3419475" cy="61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78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dirty="0" smtClean="0">
                <a:solidFill>
                  <a:srgbClr val="FF0000"/>
                </a:solidFill>
              </a:rPr>
              <a:t>&lt;strong&gt;</a:t>
            </a:r>
            <a:r>
              <a:rPr lang="en-US" dirty="0"/>
              <a:t> tag is used to define text with strong importance. The content inside is typically displayed in </a:t>
            </a:r>
            <a:r>
              <a:rPr lang="en-US" b="1" dirty="0"/>
              <a:t>bold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Code; </a:t>
            </a:r>
            <a:r>
              <a:rPr lang="en-US" dirty="0" smtClean="0">
                <a:solidFill>
                  <a:srgbClr val="000099"/>
                </a:solidFill>
              </a:rPr>
              <a:t>&lt;strong&gt;text&lt;/strong&gt;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&lt;strong&gt; Tag</a:t>
            </a:r>
            <a:endParaRPr lang="en-US" dirty="0"/>
          </a:p>
        </p:txBody>
      </p:sp>
      <p:pic>
        <p:nvPicPr>
          <p:cNvPr id="7170" name="Picture 2" descr="C:\Users\Lenovo\OneDrive\Desktop\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343400"/>
            <a:ext cx="4889501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435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r>
              <a:rPr lang="en-US" dirty="0"/>
              <a:t> tag defines a part of text in an alternate voice or mood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content inside is typically displayed in </a:t>
            </a:r>
            <a:r>
              <a:rPr lang="en-US" i="1" dirty="0"/>
              <a:t>italic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Code; </a:t>
            </a:r>
            <a:r>
              <a:rPr lang="en-US" dirty="0" smtClean="0">
                <a:solidFill>
                  <a:srgbClr val="000099"/>
                </a:solidFill>
              </a:rPr>
              <a:t>&lt;</a:t>
            </a:r>
            <a:r>
              <a:rPr lang="en-US" dirty="0" err="1" smtClean="0">
                <a:solidFill>
                  <a:srgbClr val="000099"/>
                </a:solidFill>
              </a:rPr>
              <a:t>i</a:t>
            </a:r>
            <a:r>
              <a:rPr lang="en-US" dirty="0" smtClean="0">
                <a:solidFill>
                  <a:srgbClr val="000099"/>
                </a:solidFill>
              </a:rPr>
              <a:t>&gt; text &lt;/</a:t>
            </a:r>
            <a:r>
              <a:rPr lang="en-US" dirty="0" err="1" smtClean="0">
                <a:solidFill>
                  <a:srgbClr val="000099"/>
                </a:solidFill>
              </a:rPr>
              <a:t>i</a:t>
            </a:r>
            <a:r>
              <a:rPr lang="en-US" dirty="0" smtClean="0">
                <a:solidFill>
                  <a:srgbClr val="000099"/>
                </a:solidFill>
              </a:rPr>
              <a:t>&gt;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i</a:t>
            </a:r>
            <a:r>
              <a:rPr lang="en-US" dirty="0" smtClean="0"/>
              <a:t>&gt; Tag</a:t>
            </a:r>
            <a:endParaRPr lang="en-US" dirty="0"/>
          </a:p>
        </p:txBody>
      </p:sp>
      <p:pic>
        <p:nvPicPr>
          <p:cNvPr id="8194" name="Picture 2" descr="C:\Users\Lenovo\OneDrive\Desktop\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648200"/>
            <a:ext cx="3429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762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em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r>
              <a:rPr lang="en-US" dirty="0"/>
              <a:t> tag is used to define emphasized text</a:t>
            </a:r>
            <a:r>
              <a:rPr lang="en-US" dirty="0" smtClean="0"/>
              <a:t>.</a:t>
            </a:r>
          </a:p>
          <a:p>
            <a:r>
              <a:rPr lang="en-US" dirty="0"/>
              <a:t>The content inside is typically displayed in </a:t>
            </a:r>
            <a:r>
              <a:rPr lang="en-US" i="1" dirty="0"/>
              <a:t>italic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Code; </a:t>
            </a:r>
            <a:r>
              <a:rPr lang="en-US" dirty="0" smtClean="0">
                <a:solidFill>
                  <a:srgbClr val="000099"/>
                </a:solidFill>
              </a:rPr>
              <a:t>&lt;</a:t>
            </a:r>
            <a:r>
              <a:rPr lang="en-US" dirty="0" err="1" smtClean="0">
                <a:solidFill>
                  <a:srgbClr val="000099"/>
                </a:solidFill>
              </a:rPr>
              <a:t>em</a:t>
            </a:r>
            <a:r>
              <a:rPr lang="en-US" dirty="0" smtClean="0">
                <a:solidFill>
                  <a:srgbClr val="000099"/>
                </a:solidFill>
              </a:rPr>
              <a:t>&gt; text &lt;/</a:t>
            </a:r>
            <a:r>
              <a:rPr lang="en-US" dirty="0" err="1" smtClean="0">
                <a:solidFill>
                  <a:srgbClr val="000099"/>
                </a:solidFill>
              </a:rPr>
              <a:t>em</a:t>
            </a:r>
            <a:r>
              <a:rPr lang="en-US" dirty="0" smtClean="0">
                <a:solidFill>
                  <a:srgbClr val="000099"/>
                </a:solidFill>
              </a:rPr>
              <a:t>&gt;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em</a:t>
            </a:r>
            <a:r>
              <a:rPr lang="en-US" dirty="0" smtClean="0"/>
              <a:t>&gt; Tag</a:t>
            </a:r>
            <a:endParaRPr lang="en-US" dirty="0"/>
          </a:p>
        </p:txBody>
      </p:sp>
      <p:pic>
        <p:nvPicPr>
          <p:cNvPr id="9218" name="Picture 2" descr="C:\Users\Lenovo\OneDrive\Desktop\j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490679"/>
            <a:ext cx="5057378" cy="113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2790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dirty="0" smtClean="0">
                <a:solidFill>
                  <a:srgbClr val="FF0000"/>
                </a:solidFill>
              </a:rPr>
              <a:t>&lt;mark&gt;</a:t>
            </a:r>
            <a:r>
              <a:rPr lang="en-US" dirty="0"/>
              <a:t> tag defines text that should be marked or highlighted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&lt;mark&gt; </a:t>
            </a:r>
            <a:r>
              <a:rPr lang="en-US" dirty="0" smtClean="0"/>
              <a:t>starting tag.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&lt;/mark&gt;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smtClean="0"/>
              <a:t>closing tag.</a:t>
            </a:r>
          </a:p>
          <a:p>
            <a:r>
              <a:rPr lang="en-US" dirty="0" smtClean="0"/>
              <a:t>Code; </a:t>
            </a:r>
            <a:r>
              <a:rPr lang="en-US" dirty="0" smtClean="0">
                <a:solidFill>
                  <a:srgbClr val="000099"/>
                </a:solidFill>
              </a:rPr>
              <a:t>&lt;mark&gt; text &lt;/mark&gt;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&lt;mark&gt; Tag</a:t>
            </a:r>
            <a:endParaRPr lang="en-US" dirty="0"/>
          </a:p>
        </p:txBody>
      </p:sp>
      <p:pic>
        <p:nvPicPr>
          <p:cNvPr id="10242" name="Picture 2" descr="C:\Users\Lenovo\OneDrive\Desktop\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648200"/>
            <a:ext cx="4270437" cy="76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913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dirty="0" smtClean="0">
                <a:solidFill>
                  <a:srgbClr val="FF0000"/>
                </a:solidFill>
              </a:rPr>
              <a:t>&lt;small&gt;</a:t>
            </a:r>
            <a:r>
              <a:rPr lang="en-US" dirty="0"/>
              <a:t> tag defines smaller text (like copyright and other side-comments</a:t>
            </a:r>
            <a:r>
              <a:rPr lang="en-US" dirty="0" smtClean="0"/>
              <a:t>).</a:t>
            </a:r>
          </a:p>
          <a:p>
            <a:r>
              <a:rPr lang="en-US" dirty="0" smtClean="0"/>
              <a:t>Code; </a:t>
            </a:r>
            <a:r>
              <a:rPr lang="en-US" dirty="0" smtClean="0">
                <a:solidFill>
                  <a:srgbClr val="000099"/>
                </a:solidFill>
              </a:rPr>
              <a:t>&lt;small&gt; text &lt;/small&gt;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&lt;small&gt; Tag</a:t>
            </a:r>
            <a:endParaRPr lang="en-US" dirty="0"/>
          </a:p>
        </p:txBody>
      </p:sp>
      <p:pic>
        <p:nvPicPr>
          <p:cNvPr id="11266" name="Picture 2" descr="C:\Users\Lenovo\OneDrive\Desktop\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038600"/>
            <a:ext cx="41148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194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dirty="0" smtClean="0">
                <a:solidFill>
                  <a:srgbClr val="FF0000"/>
                </a:solidFill>
              </a:rPr>
              <a:t>&lt;del&gt;</a:t>
            </a:r>
            <a:r>
              <a:rPr lang="en-US" dirty="0"/>
              <a:t> tag defines text that has been deleted from a document</a:t>
            </a:r>
            <a:r>
              <a:rPr lang="en-US" dirty="0" smtClean="0"/>
              <a:t>.</a:t>
            </a:r>
          </a:p>
          <a:p>
            <a:r>
              <a:rPr lang="en-US" dirty="0"/>
              <a:t>Browsers will usually strike a line through deleted text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Code; </a:t>
            </a:r>
            <a:r>
              <a:rPr lang="en-US" dirty="0" smtClean="0">
                <a:solidFill>
                  <a:srgbClr val="000099"/>
                </a:solidFill>
              </a:rPr>
              <a:t>&lt;del&gt; text &lt;/del&gt;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&lt;del&gt; Tag</a:t>
            </a:r>
            <a:endParaRPr lang="en-US" dirty="0"/>
          </a:p>
        </p:txBody>
      </p:sp>
      <p:pic>
        <p:nvPicPr>
          <p:cNvPr id="12290" name="Picture 2" descr="C:\Users\Lenovo\OneDrive\Desktop\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419600"/>
            <a:ext cx="5334000" cy="1470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14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dirty="0" smtClean="0">
                <a:solidFill>
                  <a:srgbClr val="FF0000"/>
                </a:solidFill>
              </a:rPr>
              <a:t>&lt;ins&gt;</a:t>
            </a:r>
            <a:r>
              <a:rPr lang="en-US" dirty="0"/>
              <a:t> tag defines a text that has been inserted into a document</a:t>
            </a:r>
            <a:r>
              <a:rPr lang="en-US" dirty="0" smtClean="0"/>
              <a:t>.</a:t>
            </a:r>
          </a:p>
          <a:p>
            <a:r>
              <a:rPr lang="en-US" dirty="0"/>
              <a:t>Browsers will usually underline inserted text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Code; </a:t>
            </a:r>
            <a:r>
              <a:rPr lang="en-US" dirty="0" smtClean="0">
                <a:solidFill>
                  <a:srgbClr val="000099"/>
                </a:solidFill>
              </a:rPr>
              <a:t>&lt;ins&gt; text &lt;/ins&gt;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&lt;ins&gt; Tag</a:t>
            </a:r>
            <a:endParaRPr lang="en-US" dirty="0"/>
          </a:p>
        </p:txBody>
      </p:sp>
      <p:pic>
        <p:nvPicPr>
          <p:cNvPr id="13314" name="Picture 2" descr="C:\Users\Lenovo\OneDrive\Desktop\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433094"/>
            <a:ext cx="3886200" cy="1093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6602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It </a:t>
            </a:r>
            <a:r>
              <a:rPr lang="en-US" dirty="0" smtClean="0"/>
              <a:t>is used to link the browser.</a:t>
            </a:r>
          </a:p>
          <a:p>
            <a:r>
              <a:rPr lang="en-US" dirty="0" smtClean="0"/>
              <a:t>It </a:t>
            </a:r>
            <a:r>
              <a:rPr lang="en-US" dirty="0"/>
              <a:t>informs the web browser about the type and version of HTML used in building the web document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87562"/>
          </a:xfrm>
        </p:spPr>
        <p:txBody>
          <a:bodyPr/>
          <a:lstStyle/>
          <a:p>
            <a:r>
              <a:rPr lang="en-US" dirty="0" smtClean="0"/>
              <a:t>&lt;!DOCTYPE 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2621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dirty="0" smtClean="0">
                <a:solidFill>
                  <a:srgbClr val="FF0000"/>
                </a:solidFill>
              </a:rPr>
              <a:t>&lt;sub&gt;</a:t>
            </a:r>
            <a:r>
              <a:rPr lang="en-US" dirty="0"/>
              <a:t> tag defines subscript text. </a:t>
            </a:r>
            <a:endParaRPr lang="en-US" dirty="0" smtClean="0"/>
          </a:p>
          <a:p>
            <a:r>
              <a:rPr lang="en-US" dirty="0"/>
              <a:t>Subscript text appears half a character below the normal line, and is sometimes rendered in a smaller font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Code; </a:t>
            </a:r>
            <a:r>
              <a:rPr lang="en-US" dirty="0" smtClean="0">
                <a:solidFill>
                  <a:srgbClr val="000099"/>
                </a:solidFill>
              </a:rPr>
              <a:t>&lt;sub&gt; text &lt;/sub&gt;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&lt;sub&gt; Tag</a:t>
            </a:r>
            <a:endParaRPr lang="en-US" dirty="0"/>
          </a:p>
        </p:txBody>
      </p:sp>
      <p:pic>
        <p:nvPicPr>
          <p:cNvPr id="14338" name="Picture 2" descr="C:\Users\Lenovo\OneDrive\Desktop\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419600"/>
            <a:ext cx="3352800" cy="139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575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dirty="0" smtClean="0">
                <a:solidFill>
                  <a:srgbClr val="FF0000"/>
                </a:solidFill>
              </a:rPr>
              <a:t>&lt;sup&gt;</a:t>
            </a:r>
            <a:r>
              <a:rPr lang="en-US" dirty="0"/>
              <a:t> tag defines superscript text</a:t>
            </a:r>
            <a:r>
              <a:rPr lang="en-US" dirty="0" smtClean="0"/>
              <a:t>.</a:t>
            </a:r>
          </a:p>
          <a:p>
            <a:r>
              <a:rPr lang="en-US" dirty="0"/>
              <a:t>Superscript text appears half a character above the normal line, and is sometimes rendered in a smaller font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Code; </a:t>
            </a:r>
            <a:r>
              <a:rPr lang="en-US" dirty="0" smtClean="0">
                <a:solidFill>
                  <a:srgbClr val="000099"/>
                </a:solidFill>
              </a:rPr>
              <a:t>&lt;sup&gt; text &lt;/sup&gt;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&lt;sup&gt; Tag</a:t>
            </a:r>
            <a:endParaRPr lang="en-US" dirty="0"/>
          </a:p>
        </p:txBody>
      </p:sp>
      <p:pic>
        <p:nvPicPr>
          <p:cNvPr id="15362" name="Picture 2" descr="C:\Users\Lenovo\OneDrive\Desktop\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724400"/>
            <a:ext cx="4191000" cy="106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6108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br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r>
              <a:rPr lang="en-US" dirty="0"/>
              <a:t> tag inserts a single line break</a:t>
            </a:r>
            <a:r>
              <a:rPr lang="en-US" dirty="0" smtClean="0"/>
              <a:t>.</a:t>
            </a:r>
          </a:p>
          <a:p>
            <a:r>
              <a:rPr lang="en-US" dirty="0"/>
              <a:t>The </a:t>
            </a: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br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r>
              <a:rPr lang="en-US" dirty="0"/>
              <a:t> tag is an empty tag which means that it has no end tag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Code; </a:t>
            </a:r>
            <a:r>
              <a:rPr lang="en-US" dirty="0" smtClean="0">
                <a:solidFill>
                  <a:srgbClr val="000099"/>
                </a:solidFill>
              </a:rPr>
              <a:t>………line………&lt;</a:t>
            </a:r>
            <a:r>
              <a:rPr lang="en-US" dirty="0" err="1" smtClean="0">
                <a:solidFill>
                  <a:srgbClr val="000099"/>
                </a:solidFill>
              </a:rPr>
              <a:t>br</a:t>
            </a:r>
            <a:r>
              <a:rPr lang="en-US" dirty="0" smtClean="0">
                <a:solidFill>
                  <a:srgbClr val="000099"/>
                </a:solidFill>
              </a:rPr>
              <a:t>&gt;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br</a:t>
            </a:r>
            <a:r>
              <a:rPr lang="en-US" dirty="0" smtClean="0"/>
              <a:t>&gt; Tag</a:t>
            </a:r>
            <a:endParaRPr lang="en-US" dirty="0"/>
          </a:p>
        </p:txBody>
      </p:sp>
      <p:pic>
        <p:nvPicPr>
          <p:cNvPr id="16386" name="Picture 2" descr="C:\Users\Lenovo\OneDrive\Desktop\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495800"/>
            <a:ext cx="381000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40604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hr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r>
              <a:rPr lang="en-US" dirty="0"/>
              <a:t> tag defines a thematic break in an HTML </a:t>
            </a:r>
            <a:r>
              <a:rPr lang="en-US" dirty="0" smtClean="0"/>
              <a:t>page.</a:t>
            </a:r>
          </a:p>
          <a:p>
            <a:r>
              <a:rPr lang="en-US" dirty="0"/>
              <a:t>The </a:t>
            </a: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hr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r>
              <a:rPr lang="en-US" dirty="0"/>
              <a:t> element is most often displayed as a horizontal rule that is used to separate content (or define a change) in an HTML page.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hr</a:t>
            </a:r>
            <a:r>
              <a:rPr lang="en-US" dirty="0" smtClean="0"/>
              <a:t>&gt; Tag</a:t>
            </a:r>
            <a:endParaRPr lang="en-US" dirty="0"/>
          </a:p>
        </p:txBody>
      </p:sp>
      <p:pic>
        <p:nvPicPr>
          <p:cNvPr id="17410" name="Picture 2" descr="C:\Users\Lenovo\OneDrive\Desktop\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480560"/>
            <a:ext cx="7162800" cy="1386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3682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dirty="0" smtClean="0">
                <a:solidFill>
                  <a:srgbClr val="FF0000"/>
                </a:solidFill>
              </a:rPr>
              <a:t>&lt;u&gt;</a:t>
            </a:r>
            <a:r>
              <a:rPr lang="en-US" dirty="0"/>
              <a:t> tag represents some text that is unarticulated and styled differently from normal </a:t>
            </a:r>
            <a:r>
              <a:rPr lang="en-US" dirty="0" smtClean="0"/>
              <a:t>text.</a:t>
            </a:r>
          </a:p>
          <a:p>
            <a:r>
              <a:rPr lang="en-US" dirty="0"/>
              <a:t>The content inside is typically displayed with an underline.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&lt;u&gt; Tag</a:t>
            </a:r>
            <a:endParaRPr lang="en-US" dirty="0"/>
          </a:p>
        </p:txBody>
      </p:sp>
      <p:pic>
        <p:nvPicPr>
          <p:cNvPr id="18434" name="Picture 2" descr="C:\Users\Lenovo\OneDrive\Desktop\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625975"/>
            <a:ext cx="4724399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9163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7745505" cy="3877815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tt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/>
              <a:t>tag was </a:t>
            </a:r>
            <a:r>
              <a:rPr lang="en-US" dirty="0" smtClean="0"/>
              <a:t>used </a:t>
            </a:r>
            <a:r>
              <a:rPr lang="en-US" dirty="0"/>
              <a:t>to define teletype text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Code; </a:t>
            </a:r>
            <a:r>
              <a:rPr lang="en-US" dirty="0" smtClean="0">
                <a:solidFill>
                  <a:srgbClr val="000099"/>
                </a:solidFill>
              </a:rPr>
              <a:t>&lt;</a:t>
            </a:r>
            <a:r>
              <a:rPr lang="en-US" dirty="0" err="1" smtClean="0">
                <a:solidFill>
                  <a:srgbClr val="000099"/>
                </a:solidFill>
              </a:rPr>
              <a:t>tt</a:t>
            </a:r>
            <a:r>
              <a:rPr lang="en-US" dirty="0" smtClean="0">
                <a:solidFill>
                  <a:srgbClr val="000099"/>
                </a:solidFill>
              </a:rPr>
              <a:t>&gt; text &lt;/</a:t>
            </a:r>
            <a:r>
              <a:rPr lang="en-US" dirty="0" err="1" smtClean="0">
                <a:solidFill>
                  <a:srgbClr val="000099"/>
                </a:solidFill>
              </a:rPr>
              <a:t>tt</a:t>
            </a:r>
            <a:r>
              <a:rPr lang="en-US" dirty="0" smtClean="0">
                <a:solidFill>
                  <a:srgbClr val="000099"/>
                </a:solidFill>
              </a:rPr>
              <a:t>&gt;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tt</a:t>
            </a:r>
            <a:r>
              <a:rPr lang="en-US" dirty="0" smtClean="0"/>
              <a:t>&gt; Tag</a:t>
            </a:r>
            <a:endParaRPr lang="en-US" dirty="0"/>
          </a:p>
        </p:txBody>
      </p:sp>
      <p:pic>
        <p:nvPicPr>
          <p:cNvPr id="19458" name="Picture 2" descr="C:\Users\Lenovo\OneDrive\Desktop\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733800"/>
            <a:ext cx="4071938" cy="152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20272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ol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r>
              <a:rPr lang="en-US" dirty="0"/>
              <a:t> tag defines an ordered list</a:t>
            </a:r>
            <a:r>
              <a:rPr lang="en-US" dirty="0" smtClean="0"/>
              <a:t>.</a:t>
            </a:r>
          </a:p>
          <a:p>
            <a:r>
              <a:rPr lang="en-US" dirty="0"/>
              <a:t>An ordered list can be numerical or alphabetical.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ol</a:t>
            </a:r>
            <a:r>
              <a:rPr lang="en-US" dirty="0" smtClean="0"/>
              <a:t>&gt; Tag</a:t>
            </a:r>
            <a:endParaRPr lang="en-US" dirty="0"/>
          </a:p>
        </p:txBody>
      </p:sp>
      <p:pic>
        <p:nvPicPr>
          <p:cNvPr id="20482" name="Picture 2" descr="C:\Users\Lenovo\OneDrive\Desktop\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768724"/>
            <a:ext cx="4953000" cy="187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4718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ul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r>
              <a:rPr lang="en-US" dirty="0"/>
              <a:t> tag defines an unordered (bulleted) list</a:t>
            </a:r>
            <a:r>
              <a:rPr lang="en-US" dirty="0" smtClean="0"/>
              <a:t>.</a:t>
            </a:r>
          </a:p>
          <a:p>
            <a:r>
              <a:rPr lang="en-US" dirty="0"/>
              <a:t>Use the </a:t>
            </a: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ul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r>
              <a:rPr lang="en-US" dirty="0"/>
              <a:t> tag together with the </a:t>
            </a:r>
            <a:r>
              <a:rPr lang="en-US" dirty="0">
                <a:solidFill>
                  <a:srgbClr val="FF0000"/>
                </a:solidFill>
                <a:hlinkClick r:id="rId2"/>
              </a:rPr>
              <a:t>&lt;li&gt;</a:t>
            </a:r>
            <a:r>
              <a:rPr lang="en-US" dirty="0"/>
              <a:t> tag to create unordered lists.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&gt; Tag</a:t>
            </a:r>
            <a:endParaRPr lang="en-US" dirty="0"/>
          </a:p>
        </p:txBody>
      </p:sp>
      <p:pic>
        <p:nvPicPr>
          <p:cNvPr id="21506" name="Picture 2" descr="C:\Users\Lenovo\OneDrive\Desktop\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775364"/>
            <a:ext cx="44196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3927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dirty="0" smtClean="0">
                <a:solidFill>
                  <a:srgbClr val="FF0000"/>
                </a:solidFill>
              </a:rPr>
              <a:t>&lt;li&gt;</a:t>
            </a:r>
            <a:r>
              <a:rPr lang="en-US" dirty="0"/>
              <a:t> tag defines a list item</a:t>
            </a:r>
            <a:r>
              <a:rPr lang="en-US" dirty="0" smtClean="0"/>
              <a:t>.</a:t>
            </a:r>
          </a:p>
          <a:p>
            <a:r>
              <a:rPr lang="en-US" dirty="0"/>
              <a:t>The </a:t>
            </a:r>
            <a:r>
              <a:rPr lang="en-US" dirty="0" smtClean="0">
                <a:solidFill>
                  <a:srgbClr val="FF0000"/>
                </a:solidFill>
              </a:rPr>
              <a:t>&lt;li&gt;</a:t>
            </a:r>
            <a:r>
              <a:rPr lang="en-US" dirty="0"/>
              <a:t> tag is used inside ordered lists(</a:t>
            </a:r>
            <a:r>
              <a:rPr lang="en-US" dirty="0">
                <a:solidFill>
                  <a:srgbClr val="FF0000"/>
                </a:solidFill>
                <a:hlinkClick r:id="rId2"/>
              </a:rPr>
              <a:t>&lt;</a:t>
            </a:r>
            <a:r>
              <a:rPr lang="en-US" dirty="0" err="1">
                <a:solidFill>
                  <a:srgbClr val="FF0000"/>
                </a:solidFill>
                <a:hlinkClick r:id="rId2"/>
              </a:rPr>
              <a:t>ol</a:t>
            </a:r>
            <a:r>
              <a:rPr lang="en-US" dirty="0">
                <a:solidFill>
                  <a:srgbClr val="FF0000"/>
                </a:solidFill>
                <a:hlinkClick r:id="rId2"/>
              </a:rPr>
              <a:t>&gt;</a:t>
            </a:r>
            <a:r>
              <a:rPr lang="en-US" dirty="0"/>
              <a:t>), </a:t>
            </a:r>
            <a:r>
              <a:rPr lang="en-US" dirty="0" smtClean="0"/>
              <a:t>and unordered </a:t>
            </a:r>
            <a:r>
              <a:rPr lang="en-US" dirty="0"/>
              <a:t>lists (</a:t>
            </a:r>
            <a:r>
              <a:rPr lang="en-US" dirty="0">
                <a:solidFill>
                  <a:srgbClr val="FF0000"/>
                </a:solidFill>
                <a:hlinkClick r:id="rId3"/>
              </a:rPr>
              <a:t>&lt;</a:t>
            </a:r>
            <a:r>
              <a:rPr lang="en-US" dirty="0" err="1">
                <a:solidFill>
                  <a:srgbClr val="FF0000"/>
                </a:solidFill>
                <a:hlinkClick r:id="rId3"/>
              </a:rPr>
              <a:t>ul</a:t>
            </a:r>
            <a:r>
              <a:rPr lang="en-US" dirty="0" smtClean="0">
                <a:solidFill>
                  <a:srgbClr val="FF0000"/>
                </a:solidFill>
                <a:hlinkClick r:id="rId3"/>
              </a:rPr>
              <a:t>&gt;</a:t>
            </a:r>
            <a:r>
              <a:rPr lang="en-US" dirty="0" smtClean="0"/>
              <a:t>).</a:t>
            </a:r>
          </a:p>
          <a:p>
            <a:r>
              <a:rPr lang="en-US" dirty="0"/>
              <a:t>In </a:t>
            </a: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ul</a:t>
            </a:r>
            <a:r>
              <a:rPr lang="en-US" dirty="0">
                <a:solidFill>
                  <a:srgbClr val="FF0000"/>
                </a:solidFill>
              </a:rPr>
              <a:t>&gt;</a:t>
            </a:r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en-US" dirty="0" smtClean="0"/>
              <a:t>, </a:t>
            </a:r>
            <a:r>
              <a:rPr lang="en-US" dirty="0"/>
              <a:t>the list items will usually be displayed with bullet points</a:t>
            </a:r>
            <a:r>
              <a:rPr lang="en-US" dirty="0" smtClean="0"/>
              <a:t>.</a:t>
            </a:r>
          </a:p>
          <a:p>
            <a:r>
              <a:rPr lang="en-US" dirty="0"/>
              <a:t>In </a:t>
            </a: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ol</a:t>
            </a:r>
            <a:r>
              <a:rPr lang="en-US" dirty="0">
                <a:solidFill>
                  <a:srgbClr val="FF0000"/>
                </a:solidFill>
              </a:rPr>
              <a:t>&gt;</a:t>
            </a:r>
            <a:r>
              <a:rPr lang="en-US" dirty="0"/>
              <a:t>, the list items will usually be displayed with numbers or letters.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&lt;li&gt; Tag</a:t>
            </a:r>
            <a:endParaRPr lang="en-US" dirty="0"/>
          </a:p>
        </p:txBody>
      </p:sp>
      <p:pic>
        <p:nvPicPr>
          <p:cNvPr id="22530" name="Picture 2" descr="C:\Users\Lenovo\OneDrive\Desktop\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881438"/>
            <a:ext cx="4267200" cy="46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1" name="Picture 3" descr="C:\Users\Lenovo\OneDrive\Desktop\x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800600"/>
            <a:ext cx="3810903" cy="60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2864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dirty="0">
                <a:solidFill>
                  <a:srgbClr val="FF0000"/>
                </a:solidFill>
              </a:rPr>
              <a:t>&lt;video&gt;</a:t>
            </a:r>
            <a:r>
              <a:rPr lang="en-US" dirty="0"/>
              <a:t> tag is used to embed video content in a document, such as a movie clip or other video streams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Code; </a:t>
            </a:r>
            <a:r>
              <a:rPr lang="en-US" dirty="0" smtClean="0">
                <a:solidFill>
                  <a:srgbClr val="000099"/>
                </a:solidFill>
              </a:rPr>
              <a:t>&lt;video width=“320” height=“300” controls&gt;&lt;source </a:t>
            </a:r>
            <a:r>
              <a:rPr lang="en-US" dirty="0" err="1" smtClean="0">
                <a:solidFill>
                  <a:srgbClr val="000099"/>
                </a:solidFill>
              </a:rPr>
              <a:t>src</a:t>
            </a:r>
            <a:r>
              <a:rPr lang="en-US" dirty="0" smtClean="0">
                <a:solidFill>
                  <a:srgbClr val="000099"/>
                </a:solidFill>
              </a:rPr>
              <a:t>=“video.mp4” type=“video/mp4”&gt;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en-US" dirty="0" smtClean="0">
                <a:solidFill>
                  <a:srgbClr val="000099"/>
                </a:solidFill>
              </a:rPr>
              <a:t>   &lt;/video&gt;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&lt;video&gt; Tag</a:t>
            </a:r>
            <a:endParaRPr lang="en-US" dirty="0"/>
          </a:p>
        </p:txBody>
      </p:sp>
      <p:pic>
        <p:nvPicPr>
          <p:cNvPr id="23554" name="Picture 2" descr="C:\Users\Lenovo\OneDrive\Desktop\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267200"/>
            <a:ext cx="3733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308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stands for “</a:t>
            </a:r>
            <a:r>
              <a:rPr lang="en-US" dirty="0" err="1" smtClean="0"/>
              <a:t>HyperText</a:t>
            </a:r>
            <a:r>
              <a:rPr lang="en-US" dirty="0" smtClean="0"/>
              <a:t> Markup Language”.</a:t>
            </a:r>
          </a:p>
          <a:p>
            <a:r>
              <a:rPr lang="en-US" dirty="0"/>
              <a:t>The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 smtClean="0">
                <a:solidFill>
                  <a:srgbClr val="FF0000"/>
                </a:solidFill>
              </a:rPr>
              <a:t>&lt;html&gt;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/>
              <a:t>tag represents the root of an HTML document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has two legs; starting tag </a:t>
            </a:r>
            <a:r>
              <a:rPr lang="en-US" dirty="0" smtClean="0">
                <a:solidFill>
                  <a:srgbClr val="FF0000"/>
                </a:solidFill>
              </a:rPr>
              <a:t>&lt;html&gt;</a:t>
            </a:r>
            <a:r>
              <a:rPr lang="en-US" dirty="0" smtClean="0"/>
              <a:t>,and closing tag </a:t>
            </a:r>
            <a:r>
              <a:rPr lang="en-US" dirty="0" smtClean="0">
                <a:solidFill>
                  <a:srgbClr val="FF0000"/>
                </a:solidFill>
              </a:rPr>
              <a:t>&lt;/html&gt;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</a:t>
            </a:r>
            <a:r>
              <a:rPr lang="en-US" dirty="0"/>
              <a:t> is used to specify that the document is html.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&lt;html&gt; 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9929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dirty="0">
                <a:solidFill>
                  <a:srgbClr val="FF0000"/>
                </a:solidFill>
              </a:rPr>
              <a:t>&lt;audio&gt;</a:t>
            </a:r>
            <a:r>
              <a:rPr lang="en-US" dirty="0"/>
              <a:t> tag is used to embed sound content in a document, such as music or other audio streams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Code; </a:t>
            </a:r>
            <a:r>
              <a:rPr lang="en-US" dirty="0" smtClean="0">
                <a:solidFill>
                  <a:srgbClr val="000099"/>
                </a:solidFill>
              </a:rPr>
              <a:t>&lt;audio controls&gt;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en-US" dirty="0" smtClean="0">
                <a:solidFill>
                  <a:srgbClr val="000099"/>
                </a:solidFill>
              </a:rPr>
              <a:t>   &lt;source </a:t>
            </a:r>
            <a:r>
              <a:rPr lang="en-US" dirty="0" err="1" smtClean="0">
                <a:solidFill>
                  <a:srgbClr val="000099"/>
                </a:solidFill>
              </a:rPr>
              <a:t>src</a:t>
            </a:r>
            <a:r>
              <a:rPr lang="en-US" dirty="0" smtClean="0">
                <a:solidFill>
                  <a:srgbClr val="000099"/>
                </a:solidFill>
              </a:rPr>
              <a:t>=“audio.mp3” type=“audio/mp3”&gt;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en-US" dirty="0" smtClean="0">
                <a:solidFill>
                  <a:srgbClr val="000099"/>
                </a:solidFill>
              </a:rPr>
              <a:t>   &lt;/audio&gt;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&lt;Audio&gt; Tag</a:t>
            </a:r>
            <a:endParaRPr lang="en-US" dirty="0"/>
          </a:p>
        </p:txBody>
      </p:sp>
      <p:pic>
        <p:nvPicPr>
          <p:cNvPr id="24578" name="Picture 2" descr="C:\Users\Lenovo\OneDrive\Desktop\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648200"/>
            <a:ext cx="44958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21023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svg</a:t>
            </a:r>
            <a:r>
              <a:rPr lang="en-US" dirty="0">
                <a:solidFill>
                  <a:srgbClr val="FF0000"/>
                </a:solidFill>
              </a:rPr>
              <a:t>&gt;</a:t>
            </a:r>
            <a:r>
              <a:rPr lang="en-US" dirty="0"/>
              <a:t> tag </a:t>
            </a:r>
            <a:r>
              <a:rPr lang="en-US" dirty="0" smtClean="0"/>
              <a:t>is used </a:t>
            </a:r>
            <a:r>
              <a:rPr lang="en-US" dirty="0"/>
              <a:t>for </a:t>
            </a:r>
            <a:r>
              <a:rPr lang="en-US" dirty="0" smtClean="0"/>
              <a:t>drawing a circle.</a:t>
            </a:r>
          </a:p>
          <a:p>
            <a:r>
              <a:rPr lang="en-US" dirty="0" smtClean="0"/>
              <a:t>Code; </a:t>
            </a:r>
            <a:r>
              <a:rPr lang="en-US" dirty="0" smtClean="0">
                <a:solidFill>
                  <a:srgbClr val="000099"/>
                </a:solidFill>
              </a:rPr>
              <a:t>&lt;</a:t>
            </a:r>
            <a:r>
              <a:rPr lang="en-US" dirty="0" err="1" smtClean="0">
                <a:solidFill>
                  <a:srgbClr val="000099"/>
                </a:solidFill>
              </a:rPr>
              <a:t>svg</a:t>
            </a:r>
            <a:r>
              <a:rPr lang="en-US" dirty="0" smtClean="0">
                <a:solidFill>
                  <a:srgbClr val="000099"/>
                </a:solidFill>
              </a:rPr>
              <a:t> width=“100” height=“100”&gt;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en-US" dirty="0" smtClean="0">
                <a:solidFill>
                  <a:srgbClr val="000099"/>
                </a:solidFill>
              </a:rPr>
              <a:t>   &lt;circle cx=“50” cy=“50” r=“40” stroke=“green”</a:t>
            </a:r>
          </a:p>
          <a:p>
            <a:pPr marL="0" indent="0">
              <a:buNone/>
            </a:pPr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en-US" dirty="0" smtClean="0">
                <a:solidFill>
                  <a:srgbClr val="000099"/>
                </a:solidFill>
              </a:rPr>
              <a:t>    stroke-width=“7” fill=“yellow” /&gt;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en-US" dirty="0" smtClean="0">
                <a:solidFill>
                  <a:srgbClr val="000099"/>
                </a:solidFill>
              </a:rPr>
              <a:t>    &lt;/</a:t>
            </a:r>
            <a:r>
              <a:rPr lang="en-US" dirty="0" err="1" smtClean="0">
                <a:solidFill>
                  <a:srgbClr val="000099"/>
                </a:solidFill>
              </a:rPr>
              <a:t>svg</a:t>
            </a:r>
            <a:r>
              <a:rPr lang="en-US" dirty="0" smtClean="0">
                <a:solidFill>
                  <a:srgbClr val="000099"/>
                </a:solidFill>
              </a:rPr>
              <a:t>&gt;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Graphics</a:t>
            </a:r>
            <a:br>
              <a:rPr lang="en-US" dirty="0" smtClean="0"/>
            </a:br>
            <a:r>
              <a:rPr lang="en-US" dirty="0" smtClean="0"/>
              <a:t>For Circle</a:t>
            </a:r>
            <a:endParaRPr lang="en-US" dirty="0"/>
          </a:p>
        </p:txBody>
      </p:sp>
      <p:pic>
        <p:nvPicPr>
          <p:cNvPr id="25602" name="Picture 2" descr="C:\Users\Lenovo\OneDrive\Desktop\a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224338"/>
            <a:ext cx="2417763" cy="179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8826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svg</a:t>
            </a:r>
            <a:r>
              <a:rPr lang="en-US" dirty="0">
                <a:solidFill>
                  <a:srgbClr val="FF0000"/>
                </a:solidFill>
              </a:rPr>
              <a:t>&gt;</a:t>
            </a:r>
            <a:r>
              <a:rPr lang="en-US" dirty="0"/>
              <a:t> tag </a:t>
            </a:r>
            <a:r>
              <a:rPr lang="en-US" dirty="0" smtClean="0"/>
              <a:t>is also </a:t>
            </a:r>
            <a:r>
              <a:rPr lang="en-US" dirty="0"/>
              <a:t>used for drawing a </a:t>
            </a:r>
            <a:r>
              <a:rPr lang="en-US" dirty="0" smtClean="0"/>
              <a:t>rectangle.</a:t>
            </a:r>
          </a:p>
          <a:p>
            <a:r>
              <a:rPr lang="en-US" dirty="0" smtClean="0"/>
              <a:t>Code; </a:t>
            </a:r>
            <a:r>
              <a:rPr lang="en-US" dirty="0" smtClean="0">
                <a:solidFill>
                  <a:srgbClr val="000099"/>
                </a:solidFill>
              </a:rPr>
              <a:t>&lt;</a:t>
            </a:r>
            <a:r>
              <a:rPr lang="en-US" dirty="0" err="1" smtClean="0">
                <a:solidFill>
                  <a:srgbClr val="000099"/>
                </a:solidFill>
              </a:rPr>
              <a:t>svg</a:t>
            </a:r>
            <a:r>
              <a:rPr lang="en-US" dirty="0" smtClean="0">
                <a:solidFill>
                  <a:srgbClr val="000099"/>
                </a:solidFill>
              </a:rPr>
              <a:t> width=“400” height=“100”&gt;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99"/>
                </a:solidFill>
              </a:rPr>
              <a:t>    &lt;</a:t>
            </a:r>
            <a:r>
              <a:rPr lang="en-US" dirty="0" err="1" smtClean="0">
                <a:solidFill>
                  <a:srgbClr val="000099"/>
                </a:solidFill>
              </a:rPr>
              <a:t>rect</a:t>
            </a:r>
            <a:r>
              <a:rPr lang="en-US" dirty="0" smtClean="0">
                <a:solidFill>
                  <a:srgbClr val="000099"/>
                </a:solidFill>
              </a:rPr>
              <a:t> width=“400” height=“100” style=“fill:</a:t>
            </a:r>
          </a:p>
          <a:p>
            <a:pPr marL="0" indent="0">
              <a:buNone/>
            </a:pPr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en-US" dirty="0" smtClean="0">
                <a:solidFill>
                  <a:srgbClr val="000099"/>
                </a:solidFill>
              </a:rPr>
              <a:t>    </a:t>
            </a:r>
            <a:r>
              <a:rPr lang="en-US" dirty="0" err="1" smtClean="0">
                <a:solidFill>
                  <a:srgbClr val="000099"/>
                </a:solidFill>
              </a:rPr>
              <a:t>rgb</a:t>
            </a:r>
            <a:r>
              <a:rPr lang="en-US" dirty="0" smtClean="0">
                <a:solidFill>
                  <a:srgbClr val="000099"/>
                </a:solidFill>
              </a:rPr>
              <a:t>(0,0,255); </a:t>
            </a:r>
            <a:r>
              <a:rPr lang="en-US" dirty="0" err="1" smtClean="0">
                <a:solidFill>
                  <a:srgbClr val="000099"/>
                </a:solidFill>
              </a:rPr>
              <a:t>stroke:rgb</a:t>
            </a:r>
            <a:r>
              <a:rPr lang="en-US" dirty="0" smtClean="0">
                <a:solidFill>
                  <a:srgbClr val="000099"/>
                </a:solidFill>
              </a:rPr>
              <a:t>(0,0,0); stroke-width</a:t>
            </a:r>
          </a:p>
          <a:p>
            <a:pPr marL="0" indent="0">
              <a:buNone/>
            </a:pPr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en-US" dirty="0" smtClean="0">
                <a:solidFill>
                  <a:srgbClr val="000099"/>
                </a:solidFill>
              </a:rPr>
              <a:t>     :10; ” /&gt;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en-US" dirty="0" smtClean="0">
                <a:solidFill>
                  <a:srgbClr val="000099"/>
                </a:solidFill>
              </a:rPr>
              <a:t>    &lt;/</a:t>
            </a:r>
            <a:r>
              <a:rPr lang="en-US" dirty="0" err="1" smtClean="0">
                <a:solidFill>
                  <a:srgbClr val="000099"/>
                </a:solidFill>
              </a:rPr>
              <a:t>svg</a:t>
            </a:r>
            <a:r>
              <a:rPr lang="en-US" dirty="0" smtClean="0">
                <a:solidFill>
                  <a:srgbClr val="000099"/>
                </a:solidFill>
              </a:rPr>
              <a:t>&gt;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Graphics</a:t>
            </a:r>
            <a:br>
              <a:rPr lang="en-US" dirty="0" smtClean="0"/>
            </a:br>
            <a:r>
              <a:rPr lang="en-US" dirty="0" smtClean="0"/>
              <a:t>For Rectangle</a:t>
            </a:r>
            <a:endParaRPr lang="en-US" dirty="0"/>
          </a:p>
        </p:txBody>
      </p:sp>
      <p:pic>
        <p:nvPicPr>
          <p:cNvPr id="26626" name="Picture 2" descr="C:\Users\Lenovo\OneDrive\Desktop\b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565650"/>
            <a:ext cx="5486400" cy="153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200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45505" cy="26670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Head tag has two legs; starting tag </a:t>
            </a:r>
            <a:r>
              <a:rPr lang="en-US" dirty="0" smtClean="0">
                <a:solidFill>
                  <a:srgbClr val="FF0000"/>
                </a:solidFill>
              </a:rPr>
              <a:t>&lt;head&gt; </a:t>
            </a:r>
            <a:r>
              <a:rPr lang="en-US" dirty="0" smtClean="0"/>
              <a:t>, and closing tag </a:t>
            </a:r>
            <a:r>
              <a:rPr lang="en-US" dirty="0" smtClean="0">
                <a:solidFill>
                  <a:srgbClr val="FF0000"/>
                </a:solidFill>
              </a:rPr>
              <a:t>&lt;/head&gt;</a:t>
            </a:r>
            <a:r>
              <a:rPr lang="en-US" dirty="0" smtClean="0"/>
              <a:t>.</a:t>
            </a:r>
          </a:p>
          <a:p>
            <a:r>
              <a:rPr lang="en-US" dirty="0"/>
              <a:t>The </a:t>
            </a:r>
            <a:r>
              <a:rPr lang="en-US" dirty="0" smtClean="0">
                <a:solidFill>
                  <a:srgbClr val="FF0000"/>
                </a:solidFill>
              </a:rPr>
              <a:t>&lt;head&gt;</a:t>
            </a:r>
            <a:r>
              <a:rPr lang="en-US" dirty="0"/>
              <a:t> </a:t>
            </a:r>
            <a:r>
              <a:rPr lang="en-US" dirty="0" smtClean="0"/>
              <a:t>element is </a:t>
            </a:r>
            <a:r>
              <a:rPr lang="en-US" dirty="0"/>
              <a:t>placed between the </a:t>
            </a:r>
            <a:r>
              <a:rPr lang="en-US" dirty="0">
                <a:solidFill>
                  <a:srgbClr val="FF0000"/>
                </a:solidFill>
              </a:rPr>
              <a:t>&lt;html&gt;</a:t>
            </a:r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en-US" dirty="0"/>
              <a:t>tag and the </a:t>
            </a:r>
            <a:r>
              <a:rPr lang="en-US" dirty="0">
                <a:solidFill>
                  <a:srgbClr val="FF0000"/>
                </a:solidFill>
              </a:rPr>
              <a:t>&lt;body&gt;</a:t>
            </a:r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en-US" dirty="0" smtClean="0"/>
              <a:t>tag</a:t>
            </a:r>
            <a:r>
              <a:rPr lang="en-US" dirty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</a:t>
            </a:r>
            <a:r>
              <a:rPr lang="en-US" dirty="0" smtClean="0"/>
              <a:t>head&gt; 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471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 </a:t>
            </a:r>
            <a:r>
              <a:rPr lang="en-US" dirty="0" smtClean="0">
                <a:solidFill>
                  <a:srgbClr val="FF0000"/>
                </a:solidFill>
              </a:rPr>
              <a:t>&lt;title&gt;</a:t>
            </a:r>
            <a:r>
              <a:rPr lang="en-US" dirty="0"/>
              <a:t> tag defines the title of the document. The title must be text-only, and it is shown in the browser's title bar or in the page's tab.</a:t>
            </a:r>
            <a:endParaRPr lang="en-US" dirty="0" smtClean="0"/>
          </a:p>
          <a:p>
            <a:r>
              <a:rPr lang="en-US" dirty="0" smtClean="0"/>
              <a:t>It has two legs in html; starting tag </a:t>
            </a:r>
            <a:r>
              <a:rPr lang="en-US" dirty="0" smtClean="0">
                <a:solidFill>
                  <a:srgbClr val="FF0000"/>
                </a:solidFill>
              </a:rPr>
              <a:t>&lt;title&gt; </a:t>
            </a:r>
            <a:r>
              <a:rPr lang="en-US" dirty="0" smtClean="0"/>
              <a:t>, and closing tag </a:t>
            </a:r>
            <a:r>
              <a:rPr lang="en-US" dirty="0" smtClean="0">
                <a:solidFill>
                  <a:srgbClr val="FF0000"/>
                </a:solidFill>
              </a:rPr>
              <a:t>&lt;/title&gt;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Code;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&lt;title&gt; INU &lt;/title&gt;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&lt;title&gt; Tag</a:t>
            </a:r>
            <a:endParaRPr lang="en-US" dirty="0"/>
          </a:p>
        </p:txBody>
      </p:sp>
      <p:pic>
        <p:nvPicPr>
          <p:cNvPr id="1026" name="Picture 2" descr="C:\Users\Lenovo\OneDrive\Desktop\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419600"/>
            <a:ext cx="3555444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5522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 </a:t>
            </a:r>
            <a:r>
              <a:rPr lang="en-US" dirty="0" smtClean="0">
                <a:solidFill>
                  <a:srgbClr val="FF0000"/>
                </a:solidFill>
              </a:rPr>
              <a:t>&lt;body&gt;</a:t>
            </a:r>
            <a:r>
              <a:rPr lang="en-US" dirty="0"/>
              <a:t> tag defines the document's body.</a:t>
            </a:r>
            <a:endParaRPr lang="en-US" dirty="0" smtClean="0"/>
          </a:p>
          <a:p>
            <a:r>
              <a:rPr lang="en-US" dirty="0" smtClean="0"/>
              <a:t>It contains two tags; starting tag </a:t>
            </a:r>
            <a:r>
              <a:rPr lang="en-US" dirty="0" smtClean="0">
                <a:solidFill>
                  <a:srgbClr val="FF0000"/>
                </a:solidFill>
              </a:rPr>
              <a:t>&lt;body&gt; </a:t>
            </a:r>
            <a:r>
              <a:rPr lang="en-US" dirty="0" smtClean="0"/>
              <a:t>, and closing tag </a:t>
            </a:r>
            <a:r>
              <a:rPr lang="en-US" dirty="0" smtClean="0">
                <a:solidFill>
                  <a:srgbClr val="FF0000"/>
                </a:solidFill>
              </a:rPr>
              <a:t>&lt;/body&gt;</a:t>
            </a:r>
            <a:r>
              <a:rPr lang="en-US" dirty="0" smtClean="0"/>
              <a:t>.</a:t>
            </a:r>
          </a:p>
          <a:p>
            <a:r>
              <a:rPr lang="en-US" dirty="0"/>
              <a:t>The </a:t>
            </a:r>
            <a:r>
              <a:rPr lang="en-US" dirty="0" smtClean="0">
                <a:solidFill>
                  <a:srgbClr val="FF0000"/>
                </a:solidFill>
              </a:rPr>
              <a:t>&lt;body&gt;</a:t>
            </a:r>
            <a:r>
              <a:rPr lang="en-US" dirty="0"/>
              <a:t> element contains all the contents of an HTML document, such as headings, paragraphs, images, hyperlinks, tables, lists, etc</a:t>
            </a:r>
            <a:r>
              <a:rPr lang="en-US" dirty="0" smtClean="0"/>
              <a:t>.</a:t>
            </a:r>
          </a:p>
          <a:p>
            <a:r>
              <a:rPr lang="en-US" b="1" dirty="0"/>
              <a:t>Note:</a:t>
            </a:r>
            <a:r>
              <a:rPr lang="en-US" dirty="0"/>
              <a:t> There can only be one </a:t>
            </a:r>
            <a:r>
              <a:rPr lang="en-US" dirty="0" smtClean="0">
                <a:solidFill>
                  <a:srgbClr val="FF0000"/>
                </a:solidFill>
              </a:rPr>
              <a:t>&lt;body&gt;</a:t>
            </a:r>
            <a:r>
              <a:rPr lang="en-US" dirty="0"/>
              <a:t> element in an HTML document.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&lt;body&gt; 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74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html the comment code is </a:t>
            </a:r>
            <a:r>
              <a:rPr lang="en-US" dirty="0" smtClean="0">
                <a:solidFill>
                  <a:srgbClr val="FF0000"/>
                </a:solidFill>
              </a:rPr>
              <a:t>&lt;!--…..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--&gt;</a:t>
            </a:r>
          </a:p>
          <a:p>
            <a:r>
              <a:rPr lang="en-US" dirty="0"/>
              <a:t>The comment tag is used to insert comments in the source code. Comments are not displayed in the browsers</a:t>
            </a:r>
            <a:r>
              <a:rPr lang="en-US" dirty="0" smtClean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772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 </a:t>
            </a:r>
            <a:r>
              <a:rPr lang="en-US" dirty="0" smtClean="0">
                <a:solidFill>
                  <a:srgbClr val="FF0000"/>
                </a:solidFill>
              </a:rPr>
              <a:t>&lt;h1&gt;</a:t>
            </a:r>
            <a:r>
              <a:rPr lang="en-US" dirty="0"/>
              <a:t> to </a:t>
            </a:r>
            <a:r>
              <a:rPr lang="en-US" dirty="0" smtClean="0">
                <a:solidFill>
                  <a:srgbClr val="FF0000"/>
                </a:solidFill>
              </a:rPr>
              <a:t>&lt;h6&gt;</a:t>
            </a:r>
            <a:r>
              <a:rPr lang="en-US" dirty="0"/>
              <a:t> tags are used to define HTML headings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&lt;h1&gt;</a:t>
            </a:r>
            <a:r>
              <a:rPr lang="en-US" dirty="0"/>
              <a:t> defines the most important heading. </a:t>
            </a:r>
            <a:r>
              <a:rPr lang="en-US" dirty="0" smtClean="0">
                <a:solidFill>
                  <a:srgbClr val="FF0000"/>
                </a:solidFill>
              </a:rPr>
              <a:t>&lt;h6&gt;</a:t>
            </a:r>
            <a:r>
              <a:rPr lang="en-US" dirty="0"/>
              <a:t> defines the least important heading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Every heading tags there has starting tag and closing tag.</a:t>
            </a:r>
          </a:p>
          <a:p>
            <a:r>
              <a:rPr lang="en-US" dirty="0" smtClean="0"/>
              <a:t>Code; </a:t>
            </a:r>
            <a:r>
              <a:rPr lang="en-US" dirty="0" smtClean="0">
                <a:solidFill>
                  <a:srgbClr val="000099"/>
                </a:solidFill>
              </a:rPr>
              <a:t>&lt;h1&gt;……….&lt;/h1&gt;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Heading Tags</a:t>
            </a:r>
            <a:endParaRPr lang="en-US" dirty="0"/>
          </a:p>
        </p:txBody>
      </p:sp>
      <p:pic>
        <p:nvPicPr>
          <p:cNvPr id="2050" name="Picture 2" descr="C:\Users\Lenovo\OneDrive\Desktop\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5432497"/>
            <a:ext cx="2438400" cy="50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0767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dirty="0" smtClean="0">
                <a:solidFill>
                  <a:srgbClr val="FF0000"/>
                </a:solidFill>
              </a:rPr>
              <a:t>&lt;p&gt;</a:t>
            </a:r>
            <a:r>
              <a:rPr lang="en-US" dirty="0"/>
              <a:t> tag defines a paragraph.</a:t>
            </a:r>
            <a:endParaRPr lang="en-US" dirty="0" smtClean="0"/>
          </a:p>
          <a:p>
            <a:r>
              <a:rPr lang="en-US" dirty="0" smtClean="0"/>
              <a:t>In html, paragraph is shown as starting tag </a:t>
            </a:r>
            <a:r>
              <a:rPr lang="en-US" dirty="0" smtClean="0">
                <a:solidFill>
                  <a:srgbClr val="FF0000"/>
                </a:solidFill>
              </a:rPr>
              <a:t>&lt;p&gt;</a:t>
            </a:r>
            <a:r>
              <a:rPr lang="en-US" dirty="0" smtClean="0"/>
              <a:t> and closing tag </a:t>
            </a:r>
            <a:r>
              <a:rPr lang="en-US" dirty="0" smtClean="0">
                <a:solidFill>
                  <a:srgbClr val="FF0000"/>
                </a:solidFill>
              </a:rPr>
              <a:t>&lt;/p&gt;</a:t>
            </a:r>
            <a:r>
              <a:rPr lang="en-US" dirty="0" smtClean="0"/>
              <a:t>.</a:t>
            </a:r>
          </a:p>
          <a:p>
            <a:r>
              <a:rPr lang="en-US" dirty="0"/>
              <a:t> </a:t>
            </a:r>
            <a:r>
              <a:rPr lang="en-US" dirty="0" smtClean="0"/>
              <a:t>Code;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smtClean="0">
                <a:solidFill>
                  <a:srgbClr val="000099"/>
                </a:solidFill>
              </a:rPr>
              <a:t>&lt;p&gt; This is the first paragraph &lt;/p&gt;.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&lt;p&gt; Tag</a:t>
            </a:r>
            <a:endParaRPr lang="en-US" dirty="0"/>
          </a:p>
        </p:txBody>
      </p:sp>
      <p:pic>
        <p:nvPicPr>
          <p:cNvPr id="3074" name="Picture 2" descr="C:\Users\Lenovo\OneDrive\Desktop\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876800"/>
            <a:ext cx="57150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5036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315</TotalTime>
  <Words>240</Words>
  <Application>Microsoft Office PowerPoint</Application>
  <PresentationFormat>On-screen Show (4:3)</PresentationFormat>
  <Paragraphs>147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Hardcover</vt:lpstr>
      <vt:lpstr>Muhammad Musa</vt:lpstr>
      <vt:lpstr>&lt;!DOCTYPE html&gt;</vt:lpstr>
      <vt:lpstr>&lt;html&gt; Tag</vt:lpstr>
      <vt:lpstr>&lt;head&gt; Tag</vt:lpstr>
      <vt:lpstr>&lt;title&gt; Tag</vt:lpstr>
      <vt:lpstr>&lt;body&gt; Tag</vt:lpstr>
      <vt:lpstr>Comments</vt:lpstr>
      <vt:lpstr>Heading Tags</vt:lpstr>
      <vt:lpstr>&lt;p&gt; Tag</vt:lpstr>
      <vt:lpstr>&lt;a&gt; Tag</vt:lpstr>
      <vt:lpstr>&lt;img&gt; Tag</vt:lpstr>
      <vt:lpstr>&lt;b&gt; Tag</vt:lpstr>
      <vt:lpstr>&lt;strong&gt; Tag</vt:lpstr>
      <vt:lpstr>&lt;i&gt; Tag</vt:lpstr>
      <vt:lpstr>&lt;em&gt; Tag</vt:lpstr>
      <vt:lpstr>&lt;mark&gt; Tag</vt:lpstr>
      <vt:lpstr>&lt;small&gt; Tag</vt:lpstr>
      <vt:lpstr>&lt;del&gt; Tag</vt:lpstr>
      <vt:lpstr>&lt;ins&gt; Tag</vt:lpstr>
      <vt:lpstr>&lt;sub&gt; Tag</vt:lpstr>
      <vt:lpstr>&lt;sup&gt; Tag</vt:lpstr>
      <vt:lpstr>&lt;br&gt; Tag</vt:lpstr>
      <vt:lpstr>&lt;hr&gt; Tag</vt:lpstr>
      <vt:lpstr>&lt;u&gt; Tag</vt:lpstr>
      <vt:lpstr>&lt;tt&gt; Tag</vt:lpstr>
      <vt:lpstr>&lt;ol&gt; Tag</vt:lpstr>
      <vt:lpstr>&lt;ul&gt; Tag</vt:lpstr>
      <vt:lpstr>&lt;li&gt; Tag</vt:lpstr>
      <vt:lpstr>&lt;video&gt; Tag</vt:lpstr>
      <vt:lpstr>&lt;Audio&gt; Tag</vt:lpstr>
      <vt:lpstr>Graphics For Circle</vt:lpstr>
      <vt:lpstr>Graphics For Rectangle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Muhammad Musa</dc:title>
  <dc:creator>Lenovo</dc:creator>
  <cp:lastModifiedBy>User</cp:lastModifiedBy>
  <cp:revision>24</cp:revision>
  <dcterms:created xsi:type="dcterms:W3CDTF">2021-06-10T03:40:00Z</dcterms:created>
  <dcterms:modified xsi:type="dcterms:W3CDTF">2021-06-14T06:23:26Z</dcterms:modified>
</cp:coreProperties>
</file>