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slide+xml" PartName="/ppt/slides/slide27.xml"/>
  <Override ContentType="application/vnd.openxmlformats-officedocument.presentationml.slide+xml" PartName="/ppt/slides/slide28.xml"/>
  <Override ContentType="application/vnd.openxmlformats-officedocument.presentationml.slide+xml" PartName="/ppt/slides/slide29.xml"/>
  <Override ContentType="application/vnd.openxmlformats-officedocument.presentationml.slide+xml" PartName="/ppt/slides/slide30.xml"/>
  <Override ContentType="application/vnd.openxmlformats-officedocument.presentationml.slide+xml" PartName="/ppt/slides/slide31.xml"/>
  <Override ContentType="application/vnd.openxmlformats-officedocument.presentationml.slide+xml" PartName="/ppt/slides/slide32.xml"/>
  <Override ContentType="application/vnd.openxmlformats-officedocument.presentationml.slide+xml" PartName="/ppt/slides/slide33.xml"/>
  <Override ContentType="application/vnd.openxmlformats-officedocument.presentationml.slide+xml" PartName="/ppt/slides/slide34.xml"/>
  <Override ContentType="application/vnd.openxmlformats-officedocument.presentationml.slide+xml" PartName="/ppt/slides/slide35.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Lst>
  <p:sldSz cx="18288000" cy="10287000"/>
  <p:notesSz cx="6858000" cy="9144000"/>
  <p:embeddedFontLst>
    <p:embeddedFont>
      <p:font typeface="Montserrat" charset="1" panose="00000500000000000000"/>
      <p:regular r:id="rId41"/>
    </p:embeddedFont>
    <p:embeddedFont>
      <p:font typeface="Poppins" charset="1" panose="00000500000000000000"/>
      <p:regular r:id="rId42"/>
    </p:embeddedFont>
    <p:embeddedFont>
      <p:font typeface="Montserrat Bold" charset="1" panose="00000800000000000000"/>
      <p:regular r:id="rId43"/>
    </p:embeddedFont>
    <p:embeddedFont>
      <p:font typeface="Canva Sans" charset="1" panose="020B0503030501040103"/>
      <p:regular r:id="rId44"/>
    </p:embeddedFont>
    <p:embeddedFont>
      <p:font typeface="Courier Prime" charset="1" panose="00000509000000000000"/>
      <p:regular r:id="rId45"/>
    </p:embeddedFont>
    <p:embeddedFont>
      <p:font typeface="Arial" charset="1" panose="020B0502020202020204"/>
      <p:regular r:id="rId46"/>
    </p:embeddedFont>
    <p:embeddedFont>
      <p:font typeface="Arial Bold" charset="1" panose="020B0802020202020204"/>
      <p:regular r:id="rId4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slides/slide23.xml" Type="http://schemas.openxmlformats.org/officeDocument/2006/relationships/slide"/><Relationship Id="rId29" Target="slides/slide24.xml" Type="http://schemas.openxmlformats.org/officeDocument/2006/relationships/slide"/><Relationship Id="rId3" Target="viewProps.xml" Type="http://schemas.openxmlformats.org/officeDocument/2006/relationships/viewProps"/><Relationship Id="rId30" Target="slides/slide25.xml" Type="http://schemas.openxmlformats.org/officeDocument/2006/relationships/slide"/><Relationship Id="rId31" Target="slides/slide26.xml" Type="http://schemas.openxmlformats.org/officeDocument/2006/relationships/slide"/><Relationship Id="rId32" Target="slides/slide27.xml" Type="http://schemas.openxmlformats.org/officeDocument/2006/relationships/slide"/><Relationship Id="rId33" Target="slides/slide28.xml" Type="http://schemas.openxmlformats.org/officeDocument/2006/relationships/slide"/><Relationship Id="rId34" Target="slides/slide29.xml" Type="http://schemas.openxmlformats.org/officeDocument/2006/relationships/slide"/><Relationship Id="rId35" Target="slides/slide30.xml" Type="http://schemas.openxmlformats.org/officeDocument/2006/relationships/slide"/><Relationship Id="rId36" Target="slides/slide31.xml" Type="http://schemas.openxmlformats.org/officeDocument/2006/relationships/slide"/><Relationship Id="rId37" Target="slides/slide32.xml" Type="http://schemas.openxmlformats.org/officeDocument/2006/relationships/slide"/><Relationship Id="rId38" Target="slides/slide33.xml" Type="http://schemas.openxmlformats.org/officeDocument/2006/relationships/slide"/><Relationship Id="rId39" Target="slides/slide34.xml" Type="http://schemas.openxmlformats.org/officeDocument/2006/relationships/slide"/><Relationship Id="rId4" Target="theme/theme1.xml" Type="http://schemas.openxmlformats.org/officeDocument/2006/relationships/theme"/><Relationship Id="rId40" Target="slides/slide35.xml" Type="http://schemas.openxmlformats.org/officeDocument/2006/relationships/slide"/><Relationship Id="rId41" Target="fonts/font41.fntdata" Type="http://schemas.openxmlformats.org/officeDocument/2006/relationships/font"/><Relationship Id="rId42" Target="fonts/font42.fntdata" Type="http://schemas.openxmlformats.org/officeDocument/2006/relationships/font"/><Relationship Id="rId43" Target="fonts/font43.fntdata" Type="http://schemas.openxmlformats.org/officeDocument/2006/relationships/font"/><Relationship Id="rId44" Target="fonts/font44.fntdata" Type="http://schemas.openxmlformats.org/officeDocument/2006/relationships/font"/><Relationship Id="rId45" Target="fonts/font45.fntdata" Type="http://schemas.openxmlformats.org/officeDocument/2006/relationships/font"/><Relationship Id="rId46" Target="fonts/font46.fntdata" Type="http://schemas.openxmlformats.org/officeDocument/2006/relationships/font"/><Relationship Id="rId47" Target="fonts/font47.fntdata" Type="http://schemas.openxmlformats.org/officeDocument/2006/relationships/font"/><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12.pn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14.png" Type="http://schemas.openxmlformats.org/officeDocument/2006/relationships/image"/></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s>
</file>

<file path=ppt/slides/_rels/slide2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https://nawadarsana-my.sharepoint.com/:x:/r/personal/galih_nawatech_co/_layouts/15/Doc.aspx?sourcedoc=%7BB6558721-CDBC-4B45-B5DF-B42CB6A4EE5D%7D&amp;file=dataset_tweet_sentiment_cellular_service_provider.csv&amp;action=default&amp;mobileredirect=true" TargetMode="External" Type="http://schemas.openxmlformats.org/officeDocument/2006/relationships/hyperlink"/></Relationships>
</file>

<file path=ppt/slides/_rels/slide3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s>
</file>

<file path=ppt/slides/_rels/slide3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7.png" Type="http://schemas.openxmlformats.org/officeDocument/2006/relationships/image"/><Relationship Id="rId3" Target="../media/image18.png" Type="http://schemas.openxmlformats.org/officeDocument/2006/relationships/image"/></Relationships>
</file>

<file path=ppt/slides/_rels/slide3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p:cSld>
    <p:bg>
      <p:bgPr>
        <a:solidFill>
          <a:srgbClr val="FDFDFD"/>
        </a:solidFill>
      </p:bgPr>
    </p:bg>
    <p:spTree>
      <p:nvGrpSpPr>
        <p:cNvPr id="1" name=""/>
        <p:cNvGrpSpPr/>
        <p:nvPr/>
      </p:nvGrpSpPr>
      <p:grpSpPr>
        <a:xfrm>
          <a:off x="0" y="0"/>
          <a:ext cx="0" cy="0"/>
          <a:chOff x="0" y="0"/>
          <a:chExt cx="0" cy="0"/>
        </a:xfrm>
      </p:grpSpPr>
      <p:sp>
        <p:nvSpPr>
          <p:cNvPr name="TextBox 2" id="2"/>
          <p:cNvSpPr txBox="true"/>
          <p:nvPr/>
        </p:nvSpPr>
        <p:spPr>
          <a:xfrm rot="0">
            <a:off x="747857" y="970464"/>
            <a:ext cx="15024332" cy="4298145"/>
          </a:xfrm>
          <a:prstGeom prst="rect">
            <a:avLst/>
          </a:prstGeom>
        </p:spPr>
        <p:txBody>
          <a:bodyPr anchor="t" rtlCol="false" tIns="0" lIns="0" bIns="0" rIns="0">
            <a:spAutoFit/>
          </a:bodyPr>
          <a:lstStyle/>
          <a:p>
            <a:pPr algn="l">
              <a:lnSpc>
                <a:spcPts val="11419"/>
              </a:lnSpc>
            </a:pPr>
            <a:r>
              <a:rPr lang="en-US" sz="8156">
                <a:solidFill>
                  <a:srgbClr val="051D40"/>
                </a:solidFill>
                <a:latin typeface="Montserrat"/>
                <a:ea typeface="Montserrat"/>
                <a:cs typeface="Montserrat"/>
                <a:sym typeface="Montserrat"/>
              </a:rPr>
              <a:t>Nawatech</a:t>
            </a:r>
          </a:p>
          <a:p>
            <a:pPr algn="l">
              <a:lnSpc>
                <a:spcPts val="11419"/>
              </a:lnSpc>
              <a:spcBef>
                <a:spcPct val="0"/>
              </a:spcBef>
            </a:pPr>
            <a:r>
              <a:rPr lang="en-US" sz="8156">
                <a:solidFill>
                  <a:srgbClr val="051D40"/>
                </a:solidFill>
                <a:latin typeface="Montserrat"/>
                <a:ea typeface="Montserrat"/>
                <a:cs typeface="Montserrat"/>
                <a:sym typeface="Montserrat"/>
              </a:rPr>
              <a:t>Machine Learning Engineer Technical Test</a:t>
            </a:r>
          </a:p>
        </p:txBody>
      </p:sp>
      <p:grpSp>
        <p:nvGrpSpPr>
          <p:cNvPr name="Group 3" id="3"/>
          <p:cNvGrpSpPr/>
          <p:nvPr/>
        </p:nvGrpSpPr>
        <p:grpSpPr>
          <a:xfrm rot="0">
            <a:off x="16420234" y="-1717598"/>
            <a:ext cx="3735531" cy="3735531"/>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a:solidFill>
                <a:srgbClr val="145DA0"/>
              </a:solidFill>
              <a:prstDash val="solid"/>
              <a:miter/>
            </a:ln>
          </p:spPr>
        </p:sp>
        <p:sp>
          <p:nvSpPr>
            <p:cNvPr name="TextBox 5" id="5"/>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6" id="6"/>
          <p:cNvGrpSpPr/>
          <p:nvPr/>
        </p:nvGrpSpPr>
        <p:grpSpPr>
          <a:xfrm rot="0">
            <a:off x="747857" y="-643475"/>
            <a:ext cx="1286950" cy="1286950"/>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45DA0"/>
            </a:solidFill>
          </p:spPr>
        </p:sp>
        <p:sp>
          <p:nvSpPr>
            <p:cNvPr name="TextBox 8" id="8"/>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9" id="9"/>
          <p:cNvGrpSpPr/>
          <p:nvPr/>
        </p:nvGrpSpPr>
        <p:grpSpPr>
          <a:xfrm rot="0">
            <a:off x="-1929195" y="8389571"/>
            <a:ext cx="3735531" cy="3735531"/>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a:solidFill>
                <a:srgbClr val="145DA0"/>
              </a:solidFill>
              <a:prstDash val="solid"/>
              <a:miter/>
            </a:ln>
          </p:spPr>
        </p:sp>
        <p:sp>
          <p:nvSpPr>
            <p:cNvPr name="TextBox 11" id="11"/>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sp>
        <p:nvSpPr>
          <p:cNvPr name="TextBox 12" id="12"/>
          <p:cNvSpPr txBox="true"/>
          <p:nvPr/>
        </p:nvSpPr>
        <p:spPr>
          <a:xfrm rot="0">
            <a:off x="747857" y="5919467"/>
            <a:ext cx="11924221" cy="600617"/>
          </a:xfrm>
          <a:prstGeom prst="rect">
            <a:avLst/>
          </a:prstGeom>
        </p:spPr>
        <p:txBody>
          <a:bodyPr anchor="t" rtlCol="false" tIns="0" lIns="0" bIns="0" rIns="0">
            <a:spAutoFit/>
          </a:bodyPr>
          <a:lstStyle/>
          <a:p>
            <a:pPr algn="l">
              <a:lnSpc>
                <a:spcPts val="4695"/>
              </a:lnSpc>
              <a:spcBef>
                <a:spcPct val="0"/>
              </a:spcBef>
            </a:pPr>
            <a:r>
              <a:rPr lang="en-US" sz="3353" spc="-67">
                <a:solidFill>
                  <a:srgbClr val="051D40"/>
                </a:solidFill>
                <a:latin typeface="Poppins"/>
                <a:ea typeface="Poppins"/>
                <a:cs typeface="Poppins"/>
                <a:sym typeface="Poppins"/>
              </a:rPr>
              <a:t>Case #1 Sentiment Analysis Cellular Services Provider</a:t>
            </a:r>
          </a:p>
        </p:txBody>
      </p:sp>
      <p:sp>
        <p:nvSpPr>
          <p:cNvPr name="TextBox 13" id="13"/>
          <p:cNvSpPr txBox="true"/>
          <p:nvPr/>
        </p:nvSpPr>
        <p:spPr>
          <a:xfrm rot="0">
            <a:off x="2263257" y="8557895"/>
            <a:ext cx="14809440" cy="1353186"/>
          </a:xfrm>
          <a:prstGeom prst="rect">
            <a:avLst/>
          </a:prstGeom>
        </p:spPr>
        <p:txBody>
          <a:bodyPr anchor="t" rtlCol="false" tIns="0" lIns="0" bIns="0" rIns="0">
            <a:spAutoFit/>
          </a:bodyPr>
          <a:lstStyle/>
          <a:p>
            <a:pPr algn="l">
              <a:lnSpc>
                <a:spcPts val="3639"/>
              </a:lnSpc>
              <a:spcBef>
                <a:spcPct val="0"/>
              </a:spcBef>
            </a:pPr>
            <a:r>
              <a:rPr lang="en-US" sz="2599">
                <a:solidFill>
                  <a:srgbClr val="051D40"/>
                </a:solidFill>
                <a:latin typeface="Montserrat"/>
                <a:ea typeface="Montserrat"/>
                <a:cs typeface="Montserrat"/>
                <a:sym typeface="Montserrat"/>
              </a:rPr>
              <a:t>Nama : Muhammad Nafish Zaldinanda</a:t>
            </a:r>
          </a:p>
          <a:p>
            <a:pPr algn="l">
              <a:lnSpc>
                <a:spcPts val="3639"/>
              </a:lnSpc>
              <a:spcBef>
                <a:spcPct val="0"/>
              </a:spcBef>
            </a:pPr>
            <a:r>
              <a:rPr lang="en-US" sz="2599">
                <a:solidFill>
                  <a:srgbClr val="051D40"/>
                </a:solidFill>
                <a:latin typeface="Montserrat"/>
                <a:ea typeface="Montserrat"/>
                <a:cs typeface="Montserrat"/>
                <a:sym typeface="Montserrat"/>
              </a:rPr>
              <a:t>Email : muhammadnafishzaldinanda@gmail.com</a:t>
            </a:r>
          </a:p>
          <a:p>
            <a:pPr algn="l">
              <a:lnSpc>
                <a:spcPts val="3639"/>
              </a:lnSpc>
              <a:spcBef>
                <a:spcPct val="0"/>
              </a:spcBef>
            </a:pPr>
            <a:r>
              <a:rPr lang="en-US" sz="2599">
                <a:solidFill>
                  <a:srgbClr val="051D40"/>
                </a:solidFill>
                <a:latin typeface="Montserrat"/>
                <a:ea typeface="Montserrat"/>
                <a:cs typeface="Montserrat"/>
                <a:sym typeface="Montserrat"/>
              </a:rPr>
              <a:t>Link Repo : https://github.com/MuhammadNafishZaldinanda/sentiment-analysis-provider</a:t>
            </a:r>
          </a:p>
        </p:txBody>
      </p:sp>
    </p:spTree>
  </p:cSld>
  <p:clrMapOvr>
    <a:masterClrMapping/>
  </p:clrMapOvr>
</p:sld>
</file>

<file path=ppt/slides/slide10.xml><?xml version="1.0" encoding="utf-8"?>
<p:sld xmlns:p="http://schemas.openxmlformats.org/presentationml/2006/main" xmlns:a="http://schemas.openxmlformats.org/drawingml/2006/main">
  <p:cSld>
    <p:bg>
      <p:bgPr>
        <a:solidFill>
          <a:srgbClr val="FDFDFD"/>
        </a:solidFill>
      </p:bgPr>
    </p:bg>
    <p:spTree>
      <p:nvGrpSpPr>
        <p:cNvPr id="1" name=""/>
        <p:cNvGrpSpPr/>
        <p:nvPr/>
      </p:nvGrpSpPr>
      <p:grpSpPr>
        <a:xfrm>
          <a:off x="0" y="0"/>
          <a:ext cx="0" cy="0"/>
          <a:chOff x="0" y="0"/>
          <a:chExt cx="0" cy="0"/>
        </a:xfrm>
      </p:grpSpPr>
      <p:grpSp>
        <p:nvGrpSpPr>
          <p:cNvPr name="Group 2" id="2"/>
          <p:cNvGrpSpPr/>
          <p:nvPr/>
        </p:nvGrpSpPr>
        <p:grpSpPr>
          <a:xfrm rot="0">
            <a:off x="-1766494" y="9340175"/>
            <a:ext cx="21820987" cy="946825"/>
            <a:chOff x="0" y="0"/>
            <a:chExt cx="6110362" cy="265132"/>
          </a:xfrm>
        </p:grpSpPr>
        <p:sp>
          <p:nvSpPr>
            <p:cNvPr name="Freeform 3" id="3"/>
            <p:cNvSpPr/>
            <p:nvPr/>
          </p:nvSpPr>
          <p:spPr>
            <a:xfrm flipH="false" flipV="false" rot="0">
              <a:off x="0" y="0"/>
              <a:ext cx="6110362" cy="265132"/>
            </a:xfrm>
            <a:custGeom>
              <a:avLst/>
              <a:gdLst/>
              <a:ahLst/>
              <a:cxnLst/>
              <a:rect r="r" b="b" t="t" l="l"/>
              <a:pathLst>
                <a:path h="265132" w="6110362">
                  <a:moveTo>
                    <a:pt x="0" y="0"/>
                  </a:moveTo>
                  <a:lnTo>
                    <a:pt x="6110362" y="0"/>
                  </a:lnTo>
                  <a:lnTo>
                    <a:pt x="6110362" y="265132"/>
                  </a:lnTo>
                  <a:lnTo>
                    <a:pt x="0" y="265132"/>
                  </a:lnTo>
                  <a:close/>
                </a:path>
              </a:pathLst>
            </a:custGeom>
            <a:solidFill>
              <a:srgbClr val="145DA0"/>
            </a:solidFill>
            <a:ln cap="sq">
              <a:noFill/>
              <a:prstDash val="solid"/>
              <a:miter/>
            </a:ln>
          </p:spPr>
        </p:sp>
        <p:sp>
          <p:nvSpPr>
            <p:cNvPr name="TextBox 4" id="4"/>
            <p:cNvSpPr txBox="true"/>
            <p:nvPr/>
          </p:nvSpPr>
          <p:spPr>
            <a:xfrm>
              <a:off x="0" y="-38100"/>
              <a:ext cx="6110362" cy="303232"/>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5" id="5"/>
          <p:cNvGrpSpPr/>
          <p:nvPr/>
        </p:nvGrpSpPr>
        <p:grpSpPr>
          <a:xfrm rot="0">
            <a:off x="-1766494" y="-816076"/>
            <a:ext cx="21820987" cy="1762900"/>
            <a:chOff x="0" y="0"/>
            <a:chExt cx="6110362" cy="493651"/>
          </a:xfrm>
        </p:grpSpPr>
        <p:sp>
          <p:nvSpPr>
            <p:cNvPr name="Freeform 6" id="6"/>
            <p:cNvSpPr/>
            <p:nvPr/>
          </p:nvSpPr>
          <p:spPr>
            <a:xfrm flipH="false" flipV="false" rot="0">
              <a:off x="0" y="0"/>
              <a:ext cx="6110362" cy="493651"/>
            </a:xfrm>
            <a:custGeom>
              <a:avLst/>
              <a:gdLst/>
              <a:ahLst/>
              <a:cxnLst/>
              <a:rect r="r" b="b" t="t" l="l"/>
              <a:pathLst>
                <a:path h="493651" w="6110362">
                  <a:moveTo>
                    <a:pt x="0" y="0"/>
                  </a:moveTo>
                  <a:lnTo>
                    <a:pt x="6110362" y="0"/>
                  </a:lnTo>
                  <a:lnTo>
                    <a:pt x="6110362" y="493651"/>
                  </a:lnTo>
                  <a:lnTo>
                    <a:pt x="0" y="493651"/>
                  </a:lnTo>
                  <a:close/>
                </a:path>
              </a:pathLst>
            </a:custGeom>
            <a:solidFill>
              <a:srgbClr val="145DA0"/>
            </a:solidFill>
            <a:ln cap="sq">
              <a:noFill/>
              <a:prstDash val="solid"/>
              <a:miter/>
            </a:ln>
          </p:spPr>
        </p:sp>
        <p:sp>
          <p:nvSpPr>
            <p:cNvPr name="TextBox 7" id="7"/>
            <p:cNvSpPr txBox="true"/>
            <p:nvPr/>
          </p:nvSpPr>
          <p:spPr>
            <a:xfrm>
              <a:off x="0" y="-38100"/>
              <a:ext cx="6110362" cy="531751"/>
            </a:xfrm>
            <a:prstGeom prst="rect">
              <a:avLst/>
            </a:prstGeom>
          </p:spPr>
          <p:txBody>
            <a:bodyPr anchor="ctr" rtlCol="false" tIns="50800" lIns="50800" bIns="50800" rIns="50800"/>
            <a:lstStyle/>
            <a:p>
              <a:pPr algn="ctr" marL="0" indent="0" lvl="0">
                <a:lnSpc>
                  <a:spcPts val="2659"/>
                </a:lnSpc>
                <a:spcBef>
                  <a:spcPct val="0"/>
                </a:spcBef>
              </a:pPr>
            </a:p>
          </p:txBody>
        </p:sp>
      </p:grpSp>
      <p:sp>
        <p:nvSpPr>
          <p:cNvPr name="TextBox 8" id="8"/>
          <p:cNvSpPr txBox="true"/>
          <p:nvPr/>
        </p:nvSpPr>
        <p:spPr>
          <a:xfrm rot="0">
            <a:off x="718066" y="2060061"/>
            <a:ext cx="13469064" cy="5843129"/>
          </a:xfrm>
          <a:prstGeom prst="rect">
            <a:avLst/>
          </a:prstGeom>
        </p:spPr>
        <p:txBody>
          <a:bodyPr anchor="t" rtlCol="false" tIns="0" lIns="0" bIns="0" rIns="0">
            <a:spAutoFit/>
          </a:bodyPr>
          <a:lstStyle/>
          <a:p>
            <a:pPr algn="l">
              <a:lnSpc>
                <a:spcPts val="4612"/>
              </a:lnSpc>
            </a:pPr>
            <a:r>
              <a:rPr lang="en-US" sz="3294">
                <a:solidFill>
                  <a:srgbClr val="000000"/>
                </a:solidFill>
                <a:latin typeface="Arial"/>
                <a:ea typeface="Arial"/>
                <a:cs typeface="Arial"/>
                <a:sym typeface="Arial"/>
              </a:rPr>
              <a:t>Tinjau keseluruhan “Text Tweet” didapatkan beberapa strategi:</a:t>
            </a:r>
          </a:p>
          <a:p>
            <a:pPr algn="l">
              <a:lnSpc>
                <a:spcPts val="4612"/>
              </a:lnSpc>
            </a:pPr>
            <a:r>
              <a:rPr lang="en-US" sz="3294">
                <a:solidFill>
                  <a:srgbClr val="000000"/>
                </a:solidFill>
                <a:latin typeface="Arial"/>
                <a:ea typeface="Arial"/>
                <a:cs typeface="Arial"/>
                <a:sym typeface="Arial"/>
              </a:rPr>
              <a:t>1. Penghapusan Entitas Bertanda Khusus (&lt;...&gt;) </a:t>
            </a:r>
          </a:p>
          <a:p>
            <a:pPr algn="l">
              <a:lnSpc>
                <a:spcPts val="4612"/>
              </a:lnSpc>
            </a:pPr>
            <a:r>
              <a:rPr lang="en-US" sz="3294">
                <a:solidFill>
                  <a:srgbClr val="000000"/>
                </a:solidFill>
                <a:latin typeface="Arial"/>
                <a:ea typeface="Arial"/>
                <a:cs typeface="Arial"/>
                <a:sym typeface="Arial"/>
              </a:rPr>
              <a:t>2. Ekstraksi Entitas dari Hashtag (#)</a:t>
            </a:r>
          </a:p>
          <a:p>
            <a:pPr algn="l">
              <a:lnSpc>
                <a:spcPts val="4612"/>
              </a:lnSpc>
            </a:pPr>
            <a:r>
              <a:rPr lang="en-US" sz="3294">
                <a:solidFill>
                  <a:srgbClr val="000000"/>
                </a:solidFill>
                <a:latin typeface="Arial"/>
                <a:ea typeface="Arial"/>
                <a:cs typeface="Arial"/>
                <a:sym typeface="Arial"/>
              </a:rPr>
              <a:t>3. Standar Preprocessing Teks (Pembersihan Teks)</a:t>
            </a:r>
          </a:p>
          <a:p>
            <a:pPr algn="l">
              <a:lnSpc>
                <a:spcPts val="4612"/>
              </a:lnSpc>
            </a:pPr>
            <a:r>
              <a:rPr lang="en-US" sz="3294">
                <a:solidFill>
                  <a:srgbClr val="000000"/>
                </a:solidFill>
                <a:latin typeface="Arial"/>
                <a:ea typeface="Arial"/>
                <a:cs typeface="Arial"/>
                <a:sym typeface="Arial"/>
              </a:rPr>
              <a:t>4. Case Folding</a:t>
            </a:r>
          </a:p>
          <a:p>
            <a:pPr algn="l">
              <a:lnSpc>
                <a:spcPts val="4612"/>
              </a:lnSpc>
            </a:pPr>
            <a:r>
              <a:rPr lang="en-US" sz="3294">
                <a:solidFill>
                  <a:srgbClr val="000000"/>
                </a:solidFill>
                <a:latin typeface="Arial"/>
                <a:ea typeface="Arial"/>
                <a:cs typeface="Arial"/>
                <a:sym typeface="Arial"/>
              </a:rPr>
              <a:t>5. Tokenisasi</a:t>
            </a:r>
          </a:p>
          <a:p>
            <a:pPr algn="l">
              <a:lnSpc>
                <a:spcPts val="4612"/>
              </a:lnSpc>
            </a:pPr>
            <a:r>
              <a:rPr lang="en-US" sz="3294">
                <a:solidFill>
                  <a:srgbClr val="000000"/>
                </a:solidFill>
                <a:latin typeface="Arial"/>
                <a:ea typeface="Arial"/>
                <a:cs typeface="Arial"/>
                <a:sym typeface="Arial"/>
              </a:rPr>
              <a:t>6. Normalisasi Teks Informal ke Bentuk Formal </a:t>
            </a:r>
          </a:p>
          <a:p>
            <a:pPr algn="l">
              <a:lnSpc>
                <a:spcPts val="4612"/>
              </a:lnSpc>
            </a:pPr>
            <a:r>
              <a:rPr lang="en-US" sz="3294">
                <a:solidFill>
                  <a:srgbClr val="000000"/>
                </a:solidFill>
                <a:latin typeface="Arial"/>
                <a:ea typeface="Arial"/>
                <a:cs typeface="Arial"/>
                <a:sym typeface="Arial"/>
              </a:rPr>
              <a:t>7. Penghapusan Stopwords dengan Penyesuaian </a:t>
            </a:r>
          </a:p>
          <a:p>
            <a:pPr algn="l">
              <a:lnSpc>
                <a:spcPts val="4612"/>
              </a:lnSpc>
            </a:pPr>
            <a:r>
              <a:rPr lang="en-US" sz="3294">
                <a:solidFill>
                  <a:srgbClr val="000000"/>
                </a:solidFill>
                <a:latin typeface="Arial"/>
                <a:ea typeface="Arial"/>
                <a:cs typeface="Arial"/>
                <a:sym typeface="Arial"/>
              </a:rPr>
              <a:t>8. Detokenisasi </a:t>
            </a:r>
          </a:p>
          <a:p>
            <a:pPr algn="l">
              <a:lnSpc>
                <a:spcPts val="4612"/>
              </a:lnSpc>
              <a:spcBef>
                <a:spcPct val="0"/>
              </a:spcBef>
            </a:pPr>
            <a:r>
              <a:rPr lang="en-US" sz="3294">
                <a:solidFill>
                  <a:srgbClr val="000000"/>
                </a:solidFill>
                <a:latin typeface="Arial"/>
                <a:ea typeface="Arial"/>
                <a:cs typeface="Arial"/>
                <a:sym typeface="Arial"/>
              </a:rPr>
              <a:t>9. Stemming untuk Menyederhanakan Kata</a:t>
            </a:r>
          </a:p>
        </p:txBody>
      </p:sp>
      <p:grpSp>
        <p:nvGrpSpPr>
          <p:cNvPr name="Group 9" id="9"/>
          <p:cNvGrpSpPr/>
          <p:nvPr/>
        </p:nvGrpSpPr>
        <p:grpSpPr>
          <a:xfrm rot="0">
            <a:off x="500371" y="1998729"/>
            <a:ext cx="12000654" cy="6099142"/>
            <a:chOff x="0" y="0"/>
            <a:chExt cx="3160666" cy="1606358"/>
          </a:xfrm>
        </p:grpSpPr>
        <p:sp>
          <p:nvSpPr>
            <p:cNvPr name="Freeform 10" id="10"/>
            <p:cNvSpPr/>
            <p:nvPr/>
          </p:nvSpPr>
          <p:spPr>
            <a:xfrm flipH="false" flipV="false" rot="0">
              <a:off x="0" y="0"/>
              <a:ext cx="3160666" cy="1606359"/>
            </a:xfrm>
            <a:custGeom>
              <a:avLst/>
              <a:gdLst/>
              <a:ahLst/>
              <a:cxnLst/>
              <a:rect r="r" b="b" t="t" l="l"/>
              <a:pathLst>
                <a:path h="1606359" w="3160666">
                  <a:moveTo>
                    <a:pt x="32901" y="0"/>
                  </a:moveTo>
                  <a:lnTo>
                    <a:pt x="3127765" y="0"/>
                  </a:lnTo>
                  <a:cubicBezTo>
                    <a:pt x="3136491" y="0"/>
                    <a:pt x="3144859" y="3466"/>
                    <a:pt x="3151029" y="9637"/>
                  </a:cubicBezTo>
                  <a:cubicBezTo>
                    <a:pt x="3157200" y="15807"/>
                    <a:pt x="3160666" y="24175"/>
                    <a:pt x="3160666" y="32901"/>
                  </a:cubicBezTo>
                  <a:lnTo>
                    <a:pt x="3160666" y="1573457"/>
                  </a:lnTo>
                  <a:cubicBezTo>
                    <a:pt x="3160666" y="1582183"/>
                    <a:pt x="3157200" y="1590552"/>
                    <a:pt x="3151029" y="1596722"/>
                  </a:cubicBezTo>
                  <a:cubicBezTo>
                    <a:pt x="3144859" y="1602892"/>
                    <a:pt x="3136491" y="1606359"/>
                    <a:pt x="3127765" y="1606359"/>
                  </a:cubicBezTo>
                  <a:lnTo>
                    <a:pt x="32901" y="1606359"/>
                  </a:lnTo>
                  <a:cubicBezTo>
                    <a:pt x="14730" y="1606359"/>
                    <a:pt x="0" y="1591628"/>
                    <a:pt x="0" y="1573457"/>
                  </a:cubicBezTo>
                  <a:lnTo>
                    <a:pt x="0" y="32901"/>
                  </a:lnTo>
                  <a:cubicBezTo>
                    <a:pt x="0" y="24175"/>
                    <a:pt x="3466" y="15807"/>
                    <a:pt x="9637" y="9637"/>
                  </a:cubicBezTo>
                  <a:cubicBezTo>
                    <a:pt x="15807" y="3466"/>
                    <a:pt x="24175" y="0"/>
                    <a:pt x="32901" y="0"/>
                  </a:cubicBezTo>
                  <a:close/>
                </a:path>
              </a:pathLst>
            </a:custGeom>
            <a:solidFill>
              <a:srgbClr val="000000">
                <a:alpha val="0"/>
              </a:srgbClr>
            </a:solidFill>
            <a:ln w="38100" cap="rnd">
              <a:solidFill>
                <a:srgbClr val="000000"/>
              </a:solidFill>
              <a:prstDash val="solid"/>
              <a:round/>
            </a:ln>
          </p:spPr>
        </p:sp>
        <p:sp>
          <p:nvSpPr>
            <p:cNvPr name="TextBox 11" id="11"/>
            <p:cNvSpPr txBox="true"/>
            <p:nvPr/>
          </p:nvSpPr>
          <p:spPr>
            <a:xfrm>
              <a:off x="0" y="-38100"/>
              <a:ext cx="3160666" cy="1644458"/>
            </a:xfrm>
            <a:prstGeom prst="rect">
              <a:avLst/>
            </a:prstGeom>
          </p:spPr>
          <p:txBody>
            <a:bodyPr anchor="ctr" rtlCol="false" tIns="50800" lIns="50800" bIns="50800" rIns="50800"/>
            <a:lstStyle/>
            <a:p>
              <a:pPr algn="ctr">
                <a:lnSpc>
                  <a:spcPts val="2659"/>
                </a:lnSpc>
              </a:pPr>
            </a:p>
          </p:txBody>
        </p:sp>
      </p:grpSp>
      <p:sp>
        <p:nvSpPr>
          <p:cNvPr name="TextBox 12" id="12"/>
          <p:cNvSpPr txBox="true"/>
          <p:nvPr/>
        </p:nvSpPr>
        <p:spPr>
          <a:xfrm rot="0">
            <a:off x="156101" y="962025"/>
            <a:ext cx="9749258" cy="629921"/>
          </a:xfrm>
          <a:prstGeom prst="rect">
            <a:avLst/>
          </a:prstGeom>
        </p:spPr>
        <p:txBody>
          <a:bodyPr anchor="t" rtlCol="false" tIns="0" lIns="0" bIns="0" rIns="0">
            <a:spAutoFit/>
          </a:bodyPr>
          <a:lstStyle/>
          <a:p>
            <a:pPr algn="l">
              <a:lnSpc>
                <a:spcPts val="5179"/>
              </a:lnSpc>
              <a:spcBef>
                <a:spcPct val="0"/>
              </a:spcBef>
            </a:pPr>
            <a:r>
              <a:rPr lang="en-US" b="true" sz="3699">
                <a:solidFill>
                  <a:srgbClr val="000000"/>
                </a:solidFill>
                <a:latin typeface="Montserrat Bold"/>
                <a:ea typeface="Montserrat Bold"/>
                <a:cs typeface="Montserrat Bold"/>
                <a:sym typeface="Montserrat Bold"/>
              </a:rPr>
              <a:t>Preprocessing Data</a:t>
            </a:r>
          </a:p>
        </p:txBody>
      </p:sp>
      <p:sp>
        <p:nvSpPr>
          <p:cNvPr name="TextBox 13" id="13"/>
          <p:cNvSpPr txBox="true"/>
          <p:nvPr/>
        </p:nvSpPr>
        <p:spPr>
          <a:xfrm rot="0">
            <a:off x="9553524" y="7253210"/>
            <a:ext cx="7112591" cy="332740"/>
          </a:xfrm>
          <a:prstGeom prst="rect">
            <a:avLst/>
          </a:prstGeom>
        </p:spPr>
        <p:txBody>
          <a:bodyPr anchor="t" rtlCol="false" tIns="0" lIns="0" bIns="0" rIns="0">
            <a:spAutoFit/>
          </a:bodyPr>
          <a:lstStyle/>
          <a:p>
            <a:pPr algn="ctr">
              <a:lnSpc>
                <a:spcPts val="2659"/>
              </a:lnSpc>
              <a:spcBef>
                <a:spcPct val="0"/>
              </a:spcBef>
            </a:pPr>
          </a:p>
        </p:txBody>
      </p:sp>
    </p:spTree>
  </p:cSld>
  <p:clrMapOvr>
    <a:masterClrMapping/>
  </p:clrMapOvr>
</p:sld>
</file>

<file path=ppt/slides/slide11.xml><?xml version="1.0" encoding="utf-8"?>
<p:sld xmlns:p="http://schemas.openxmlformats.org/presentationml/2006/main" xmlns:a="http://schemas.openxmlformats.org/drawingml/2006/main">
  <p:cSld>
    <p:bg>
      <p:bgPr>
        <a:solidFill>
          <a:srgbClr val="FDFDFD"/>
        </a:solidFill>
      </p:bgPr>
    </p:bg>
    <p:spTree>
      <p:nvGrpSpPr>
        <p:cNvPr id="1" name=""/>
        <p:cNvGrpSpPr/>
        <p:nvPr/>
      </p:nvGrpSpPr>
      <p:grpSpPr>
        <a:xfrm>
          <a:off x="0" y="0"/>
          <a:ext cx="0" cy="0"/>
          <a:chOff x="0" y="0"/>
          <a:chExt cx="0" cy="0"/>
        </a:xfrm>
      </p:grpSpPr>
      <p:grpSp>
        <p:nvGrpSpPr>
          <p:cNvPr name="Group 2" id="2"/>
          <p:cNvGrpSpPr/>
          <p:nvPr/>
        </p:nvGrpSpPr>
        <p:grpSpPr>
          <a:xfrm rot="0">
            <a:off x="-1766494" y="9340175"/>
            <a:ext cx="21820987" cy="946825"/>
            <a:chOff x="0" y="0"/>
            <a:chExt cx="6110362" cy="265132"/>
          </a:xfrm>
        </p:grpSpPr>
        <p:sp>
          <p:nvSpPr>
            <p:cNvPr name="Freeform 3" id="3"/>
            <p:cNvSpPr/>
            <p:nvPr/>
          </p:nvSpPr>
          <p:spPr>
            <a:xfrm flipH="false" flipV="false" rot="0">
              <a:off x="0" y="0"/>
              <a:ext cx="6110362" cy="265132"/>
            </a:xfrm>
            <a:custGeom>
              <a:avLst/>
              <a:gdLst/>
              <a:ahLst/>
              <a:cxnLst/>
              <a:rect r="r" b="b" t="t" l="l"/>
              <a:pathLst>
                <a:path h="265132" w="6110362">
                  <a:moveTo>
                    <a:pt x="0" y="0"/>
                  </a:moveTo>
                  <a:lnTo>
                    <a:pt x="6110362" y="0"/>
                  </a:lnTo>
                  <a:lnTo>
                    <a:pt x="6110362" y="265132"/>
                  </a:lnTo>
                  <a:lnTo>
                    <a:pt x="0" y="265132"/>
                  </a:lnTo>
                  <a:close/>
                </a:path>
              </a:pathLst>
            </a:custGeom>
            <a:solidFill>
              <a:srgbClr val="145DA0"/>
            </a:solidFill>
            <a:ln cap="sq">
              <a:noFill/>
              <a:prstDash val="solid"/>
              <a:miter/>
            </a:ln>
          </p:spPr>
        </p:sp>
        <p:sp>
          <p:nvSpPr>
            <p:cNvPr name="TextBox 4" id="4"/>
            <p:cNvSpPr txBox="true"/>
            <p:nvPr/>
          </p:nvSpPr>
          <p:spPr>
            <a:xfrm>
              <a:off x="0" y="-38100"/>
              <a:ext cx="6110362" cy="303232"/>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5" id="5"/>
          <p:cNvGrpSpPr/>
          <p:nvPr/>
        </p:nvGrpSpPr>
        <p:grpSpPr>
          <a:xfrm rot="0">
            <a:off x="-1766494" y="-816076"/>
            <a:ext cx="21820987" cy="1762900"/>
            <a:chOff x="0" y="0"/>
            <a:chExt cx="6110362" cy="493651"/>
          </a:xfrm>
        </p:grpSpPr>
        <p:sp>
          <p:nvSpPr>
            <p:cNvPr name="Freeform 6" id="6"/>
            <p:cNvSpPr/>
            <p:nvPr/>
          </p:nvSpPr>
          <p:spPr>
            <a:xfrm flipH="false" flipV="false" rot="0">
              <a:off x="0" y="0"/>
              <a:ext cx="6110362" cy="493651"/>
            </a:xfrm>
            <a:custGeom>
              <a:avLst/>
              <a:gdLst/>
              <a:ahLst/>
              <a:cxnLst/>
              <a:rect r="r" b="b" t="t" l="l"/>
              <a:pathLst>
                <a:path h="493651" w="6110362">
                  <a:moveTo>
                    <a:pt x="0" y="0"/>
                  </a:moveTo>
                  <a:lnTo>
                    <a:pt x="6110362" y="0"/>
                  </a:lnTo>
                  <a:lnTo>
                    <a:pt x="6110362" y="493651"/>
                  </a:lnTo>
                  <a:lnTo>
                    <a:pt x="0" y="493651"/>
                  </a:lnTo>
                  <a:close/>
                </a:path>
              </a:pathLst>
            </a:custGeom>
            <a:solidFill>
              <a:srgbClr val="145DA0"/>
            </a:solidFill>
            <a:ln cap="sq">
              <a:noFill/>
              <a:prstDash val="solid"/>
              <a:miter/>
            </a:ln>
          </p:spPr>
        </p:sp>
        <p:sp>
          <p:nvSpPr>
            <p:cNvPr name="TextBox 7" id="7"/>
            <p:cNvSpPr txBox="true"/>
            <p:nvPr/>
          </p:nvSpPr>
          <p:spPr>
            <a:xfrm>
              <a:off x="0" y="-38100"/>
              <a:ext cx="6110362" cy="531751"/>
            </a:xfrm>
            <a:prstGeom prst="rect">
              <a:avLst/>
            </a:prstGeom>
          </p:spPr>
          <p:txBody>
            <a:bodyPr anchor="ctr" rtlCol="false" tIns="50800" lIns="50800" bIns="50800" rIns="50800"/>
            <a:lstStyle/>
            <a:p>
              <a:pPr algn="ctr" marL="0" indent="0" lvl="0">
                <a:lnSpc>
                  <a:spcPts val="2659"/>
                </a:lnSpc>
                <a:spcBef>
                  <a:spcPct val="0"/>
                </a:spcBef>
              </a:pPr>
            </a:p>
          </p:txBody>
        </p:sp>
      </p:grpSp>
      <p:sp>
        <p:nvSpPr>
          <p:cNvPr name="TextBox 8" id="8"/>
          <p:cNvSpPr txBox="true"/>
          <p:nvPr/>
        </p:nvSpPr>
        <p:spPr>
          <a:xfrm rot="0">
            <a:off x="356792" y="4791460"/>
            <a:ext cx="17040307" cy="1867536"/>
          </a:xfrm>
          <a:prstGeom prst="rect">
            <a:avLst/>
          </a:prstGeom>
        </p:spPr>
        <p:txBody>
          <a:bodyPr anchor="t" rtlCol="false" tIns="0" lIns="0" bIns="0" rIns="0">
            <a:spAutoFit/>
          </a:bodyPr>
          <a:lstStyle/>
          <a:p>
            <a:pPr algn="just">
              <a:lnSpc>
                <a:spcPts val="3639"/>
              </a:lnSpc>
            </a:pPr>
            <a:r>
              <a:rPr lang="en-US" sz="2599">
                <a:solidFill>
                  <a:srgbClr val="000000"/>
                </a:solidFill>
                <a:latin typeface="Arial"/>
                <a:ea typeface="Arial"/>
                <a:cs typeface="Arial"/>
                <a:sym typeface="Arial"/>
              </a:rPr>
              <a:t>Analisis:</a:t>
            </a:r>
          </a:p>
          <a:p>
            <a:pPr algn="just">
              <a:lnSpc>
                <a:spcPts val="3639"/>
              </a:lnSpc>
              <a:spcBef>
                <a:spcPct val="0"/>
              </a:spcBef>
            </a:pPr>
            <a:r>
              <a:rPr lang="en-US" sz="2599">
                <a:solidFill>
                  <a:srgbClr val="000000"/>
                </a:solidFill>
                <a:latin typeface="Arial"/>
                <a:ea typeface="Arial"/>
                <a:cs typeface="Arial"/>
                <a:sym typeface="Arial"/>
              </a:rPr>
              <a:t>Berdasarkan visualisi frekuensi kata entitas seperti `&lt;PROVIDER_NAME&gt;`, `&lt;USER_MENTION&gt;` , `&lt;PRODUCT_NAME&gt;`, `&lt;URL&gt;` sering muncul merata baik sentiment negative dan positive, oleh karena itu perlu dihapus karena bukan menjadi fitur penting dalam analisa sentimen.</a:t>
            </a:r>
          </a:p>
        </p:txBody>
      </p:sp>
      <p:grpSp>
        <p:nvGrpSpPr>
          <p:cNvPr name="Group 9" id="9"/>
          <p:cNvGrpSpPr/>
          <p:nvPr/>
        </p:nvGrpSpPr>
        <p:grpSpPr>
          <a:xfrm rot="0">
            <a:off x="356792" y="2309656"/>
            <a:ext cx="7112591" cy="1868870"/>
            <a:chOff x="0" y="0"/>
            <a:chExt cx="1873275" cy="492213"/>
          </a:xfrm>
        </p:grpSpPr>
        <p:sp>
          <p:nvSpPr>
            <p:cNvPr name="Freeform 10" id="10"/>
            <p:cNvSpPr/>
            <p:nvPr/>
          </p:nvSpPr>
          <p:spPr>
            <a:xfrm flipH="false" flipV="false" rot="0">
              <a:off x="0" y="0"/>
              <a:ext cx="1873275" cy="492213"/>
            </a:xfrm>
            <a:custGeom>
              <a:avLst/>
              <a:gdLst/>
              <a:ahLst/>
              <a:cxnLst/>
              <a:rect r="r" b="b" t="t" l="l"/>
              <a:pathLst>
                <a:path h="492213" w="1873275">
                  <a:moveTo>
                    <a:pt x="55513" y="0"/>
                  </a:moveTo>
                  <a:lnTo>
                    <a:pt x="1817762" y="0"/>
                  </a:lnTo>
                  <a:cubicBezTo>
                    <a:pt x="1848421" y="0"/>
                    <a:pt x="1873275" y="24854"/>
                    <a:pt x="1873275" y="55513"/>
                  </a:cubicBezTo>
                  <a:lnTo>
                    <a:pt x="1873275" y="436700"/>
                  </a:lnTo>
                  <a:cubicBezTo>
                    <a:pt x="1873275" y="451423"/>
                    <a:pt x="1867426" y="465543"/>
                    <a:pt x="1857016" y="475953"/>
                  </a:cubicBezTo>
                  <a:cubicBezTo>
                    <a:pt x="1846605" y="486364"/>
                    <a:pt x="1832485" y="492213"/>
                    <a:pt x="1817762" y="492213"/>
                  </a:cubicBezTo>
                  <a:lnTo>
                    <a:pt x="55513" y="492213"/>
                  </a:lnTo>
                  <a:cubicBezTo>
                    <a:pt x="40790" y="492213"/>
                    <a:pt x="26670" y="486364"/>
                    <a:pt x="16259" y="475953"/>
                  </a:cubicBezTo>
                  <a:cubicBezTo>
                    <a:pt x="5849" y="465543"/>
                    <a:pt x="0" y="451423"/>
                    <a:pt x="0" y="436700"/>
                  </a:cubicBezTo>
                  <a:lnTo>
                    <a:pt x="0" y="55513"/>
                  </a:lnTo>
                  <a:cubicBezTo>
                    <a:pt x="0" y="40790"/>
                    <a:pt x="5849" y="26670"/>
                    <a:pt x="16259" y="16259"/>
                  </a:cubicBezTo>
                  <a:cubicBezTo>
                    <a:pt x="26670" y="5849"/>
                    <a:pt x="40790" y="0"/>
                    <a:pt x="55513" y="0"/>
                  </a:cubicBezTo>
                  <a:close/>
                </a:path>
              </a:pathLst>
            </a:custGeom>
            <a:solidFill>
              <a:srgbClr val="000000">
                <a:alpha val="0"/>
              </a:srgbClr>
            </a:solidFill>
            <a:ln w="38100" cap="rnd">
              <a:solidFill>
                <a:srgbClr val="000000"/>
              </a:solidFill>
              <a:prstDash val="solid"/>
              <a:round/>
            </a:ln>
          </p:spPr>
        </p:sp>
        <p:sp>
          <p:nvSpPr>
            <p:cNvPr name="TextBox 11" id="11"/>
            <p:cNvSpPr txBox="true"/>
            <p:nvPr/>
          </p:nvSpPr>
          <p:spPr>
            <a:xfrm>
              <a:off x="0" y="-38100"/>
              <a:ext cx="1873275" cy="530313"/>
            </a:xfrm>
            <a:prstGeom prst="rect">
              <a:avLst/>
            </a:prstGeom>
          </p:spPr>
          <p:txBody>
            <a:bodyPr anchor="ctr" rtlCol="false" tIns="50800" lIns="50800" bIns="50800" rIns="50800"/>
            <a:lstStyle/>
            <a:p>
              <a:pPr algn="ctr">
                <a:lnSpc>
                  <a:spcPts val="2659"/>
                </a:lnSpc>
              </a:pPr>
            </a:p>
          </p:txBody>
        </p:sp>
      </p:grpSp>
      <p:sp>
        <p:nvSpPr>
          <p:cNvPr name="TextBox 12" id="12"/>
          <p:cNvSpPr txBox="true"/>
          <p:nvPr/>
        </p:nvSpPr>
        <p:spPr>
          <a:xfrm rot="0">
            <a:off x="156101" y="962025"/>
            <a:ext cx="9749258" cy="629921"/>
          </a:xfrm>
          <a:prstGeom prst="rect">
            <a:avLst/>
          </a:prstGeom>
        </p:spPr>
        <p:txBody>
          <a:bodyPr anchor="t" rtlCol="false" tIns="0" lIns="0" bIns="0" rIns="0">
            <a:spAutoFit/>
          </a:bodyPr>
          <a:lstStyle/>
          <a:p>
            <a:pPr algn="l">
              <a:lnSpc>
                <a:spcPts val="5179"/>
              </a:lnSpc>
              <a:spcBef>
                <a:spcPct val="0"/>
              </a:spcBef>
            </a:pPr>
            <a:r>
              <a:rPr lang="en-US" b="true" sz="3699">
                <a:solidFill>
                  <a:srgbClr val="000000"/>
                </a:solidFill>
                <a:latin typeface="Montserrat Bold"/>
                <a:ea typeface="Montserrat Bold"/>
                <a:cs typeface="Montserrat Bold"/>
                <a:sym typeface="Montserrat Bold"/>
              </a:rPr>
              <a:t>Preprocessing Data</a:t>
            </a:r>
          </a:p>
        </p:txBody>
      </p:sp>
      <p:sp>
        <p:nvSpPr>
          <p:cNvPr name="TextBox 13" id="13"/>
          <p:cNvSpPr txBox="true"/>
          <p:nvPr/>
        </p:nvSpPr>
        <p:spPr>
          <a:xfrm rot="0">
            <a:off x="9553524" y="7253210"/>
            <a:ext cx="7112591" cy="332740"/>
          </a:xfrm>
          <a:prstGeom prst="rect">
            <a:avLst/>
          </a:prstGeom>
        </p:spPr>
        <p:txBody>
          <a:bodyPr anchor="t" rtlCol="false" tIns="0" lIns="0" bIns="0" rIns="0">
            <a:spAutoFit/>
          </a:bodyPr>
          <a:lstStyle/>
          <a:p>
            <a:pPr algn="ctr">
              <a:lnSpc>
                <a:spcPts val="2659"/>
              </a:lnSpc>
              <a:spcBef>
                <a:spcPct val="0"/>
              </a:spcBef>
            </a:pPr>
          </a:p>
        </p:txBody>
      </p:sp>
      <p:sp>
        <p:nvSpPr>
          <p:cNvPr name="TextBox 14" id="14"/>
          <p:cNvSpPr txBox="true"/>
          <p:nvPr/>
        </p:nvSpPr>
        <p:spPr>
          <a:xfrm rot="0">
            <a:off x="508061" y="2578632"/>
            <a:ext cx="6810053" cy="1599893"/>
          </a:xfrm>
          <a:prstGeom prst="rect">
            <a:avLst/>
          </a:prstGeom>
        </p:spPr>
        <p:txBody>
          <a:bodyPr anchor="t" rtlCol="false" tIns="0" lIns="0" bIns="0" rIns="0">
            <a:spAutoFit/>
          </a:bodyPr>
          <a:lstStyle/>
          <a:p>
            <a:pPr algn="l">
              <a:lnSpc>
                <a:spcPts val="3166"/>
              </a:lnSpc>
              <a:spcBef>
                <a:spcPct val="0"/>
              </a:spcBef>
            </a:pPr>
            <a:r>
              <a:rPr lang="en-US" sz="2262">
                <a:solidFill>
                  <a:srgbClr val="000000"/>
                </a:solidFill>
                <a:latin typeface="Courier Prime"/>
                <a:ea typeface="Courier Prime"/>
                <a:cs typeface="Courier Prime"/>
                <a:sym typeface="Courier Prime"/>
              </a:rPr>
              <a:t>#</a:t>
            </a:r>
            <a:r>
              <a:rPr lang="en-US" sz="2262">
                <a:solidFill>
                  <a:srgbClr val="000000"/>
                </a:solidFill>
                <a:latin typeface="Courier Prime"/>
                <a:ea typeface="Courier Prime"/>
                <a:cs typeface="Courier Prime"/>
                <a:sym typeface="Courier Prime"/>
              </a:rPr>
              <a:t> 1. Hapus speci</a:t>
            </a:r>
            <a:r>
              <a:rPr lang="en-US" sz="2262">
                <a:solidFill>
                  <a:srgbClr val="000000"/>
                </a:solidFill>
                <a:latin typeface="Courier Prime"/>
                <a:ea typeface="Courier Prime"/>
                <a:cs typeface="Courier Prime"/>
                <a:sym typeface="Courier Prime"/>
              </a:rPr>
              <a:t>al tokens</a:t>
            </a:r>
          </a:p>
          <a:p>
            <a:pPr algn="l">
              <a:lnSpc>
                <a:spcPts val="3166"/>
              </a:lnSpc>
              <a:spcBef>
                <a:spcPct val="0"/>
              </a:spcBef>
            </a:pPr>
            <a:r>
              <a:rPr lang="en-US" sz="2262">
                <a:solidFill>
                  <a:srgbClr val="000000"/>
                </a:solidFill>
                <a:latin typeface="Courier Prime"/>
                <a:ea typeface="Courier Prime"/>
                <a:cs typeface="Courier Prime"/>
                <a:sym typeface="Courier Prime"/>
              </a:rPr>
              <a:t> def strip_special_tokens(text):</a:t>
            </a:r>
          </a:p>
          <a:p>
            <a:pPr algn="l">
              <a:lnSpc>
                <a:spcPts val="3166"/>
              </a:lnSpc>
              <a:spcBef>
                <a:spcPct val="0"/>
              </a:spcBef>
            </a:pPr>
            <a:r>
              <a:rPr lang="en-US" sz="2262">
                <a:solidFill>
                  <a:srgbClr val="000000"/>
                </a:solidFill>
                <a:latin typeface="Courier Prime"/>
                <a:ea typeface="Courier Prime"/>
                <a:cs typeface="Courier Prime"/>
                <a:sym typeface="Courier Prime"/>
              </a:rPr>
              <a:t> return re.</a:t>
            </a:r>
            <a:r>
              <a:rPr lang="en-US" sz="2262">
                <a:solidFill>
                  <a:srgbClr val="000000"/>
                </a:solidFill>
                <a:latin typeface="Courier Prime"/>
                <a:ea typeface="Courier Prime"/>
                <a:cs typeface="Courier Prime"/>
                <a:sym typeface="Courier Prime"/>
              </a:rPr>
              <a:t>s</a:t>
            </a:r>
            <a:r>
              <a:rPr lang="en-US" sz="2262">
                <a:solidFill>
                  <a:srgbClr val="000000"/>
                </a:solidFill>
                <a:latin typeface="Courier Prime"/>
                <a:ea typeface="Courier Prime"/>
                <a:cs typeface="Courier Prime"/>
                <a:sym typeface="Courier Prime"/>
              </a:rPr>
              <a:t>ub(r'&lt;[^&lt;&gt;]+&gt;', '', text)</a:t>
            </a:r>
          </a:p>
          <a:p>
            <a:pPr algn="l">
              <a:lnSpc>
                <a:spcPts val="3166"/>
              </a:lnSpc>
              <a:spcBef>
                <a:spcPct val="0"/>
              </a:spcBef>
            </a:pPr>
          </a:p>
        </p:txBody>
      </p:sp>
    </p:spTree>
  </p:cSld>
  <p:clrMapOvr>
    <a:masterClrMapping/>
  </p:clrMapOvr>
</p:sld>
</file>

<file path=ppt/slides/slide12.xml><?xml version="1.0" encoding="utf-8"?>
<p:sld xmlns:p="http://schemas.openxmlformats.org/presentationml/2006/main" xmlns:a="http://schemas.openxmlformats.org/drawingml/2006/main">
  <p:cSld>
    <p:bg>
      <p:bgPr>
        <a:solidFill>
          <a:srgbClr val="FDFDFD"/>
        </a:solidFill>
      </p:bgPr>
    </p:bg>
    <p:spTree>
      <p:nvGrpSpPr>
        <p:cNvPr id="1" name=""/>
        <p:cNvGrpSpPr/>
        <p:nvPr/>
      </p:nvGrpSpPr>
      <p:grpSpPr>
        <a:xfrm>
          <a:off x="0" y="0"/>
          <a:ext cx="0" cy="0"/>
          <a:chOff x="0" y="0"/>
          <a:chExt cx="0" cy="0"/>
        </a:xfrm>
      </p:grpSpPr>
      <p:grpSp>
        <p:nvGrpSpPr>
          <p:cNvPr name="Group 2" id="2"/>
          <p:cNvGrpSpPr/>
          <p:nvPr/>
        </p:nvGrpSpPr>
        <p:grpSpPr>
          <a:xfrm rot="0">
            <a:off x="-1766494" y="9340175"/>
            <a:ext cx="21820987" cy="946825"/>
            <a:chOff x="0" y="0"/>
            <a:chExt cx="6110362" cy="265132"/>
          </a:xfrm>
        </p:grpSpPr>
        <p:sp>
          <p:nvSpPr>
            <p:cNvPr name="Freeform 3" id="3"/>
            <p:cNvSpPr/>
            <p:nvPr/>
          </p:nvSpPr>
          <p:spPr>
            <a:xfrm flipH="false" flipV="false" rot="0">
              <a:off x="0" y="0"/>
              <a:ext cx="6110362" cy="265132"/>
            </a:xfrm>
            <a:custGeom>
              <a:avLst/>
              <a:gdLst/>
              <a:ahLst/>
              <a:cxnLst/>
              <a:rect r="r" b="b" t="t" l="l"/>
              <a:pathLst>
                <a:path h="265132" w="6110362">
                  <a:moveTo>
                    <a:pt x="0" y="0"/>
                  </a:moveTo>
                  <a:lnTo>
                    <a:pt x="6110362" y="0"/>
                  </a:lnTo>
                  <a:lnTo>
                    <a:pt x="6110362" y="265132"/>
                  </a:lnTo>
                  <a:lnTo>
                    <a:pt x="0" y="265132"/>
                  </a:lnTo>
                  <a:close/>
                </a:path>
              </a:pathLst>
            </a:custGeom>
            <a:solidFill>
              <a:srgbClr val="145DA0"/>
            </a:solidFill>
            <a:ln cap="sq">
              <a:noFill/>
              <a:prstDash val="solid"/>
              <a:miter/>
            </a:ln>
          </p:spPr>
        </p:sp>
        <p:sp>
          <p:nvSpPr>
            <p:cNvPr name="TextBox 4" id="4"/>
            <p:cNvSpPr txBox="true"/>
            <p:nvPr/>
          </p:nvSpPr>
          <p:spPr>
            <a:xfrm>
              <a:off x="0" y="-38100"/>
              <a:ext cx="6110362" cy="303232"/>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5" id="5"/>
          <p:cNvGrpSpPr/>
          <p:nvPr/>
        </p:nvGrpSpPr>
        <p:grpSpPr>
          <a:xfrm rot="0">
            <a:off x="-1766494" y="-816076"/>
            <a:ext cx="21820987" cy="1762900"/>
            <a:chOff x="0" y="0"/>
            <a:chExt cx="6110362" cy="493651"/>
          </a:xfrm>
        </p:grpSpPr>
        <p:sp>
          <p:nvSpPr>
            <p:cNvPr name="Freeform 6" id="6"/>
            <p:cNvSpPr/>
            <p:nvPr/>
          </p:nvSpPr>
          <p:spPr>
            <a:xfrm flipH="false" flipV="false" rot="0">
              <a:off x="0" y="0"/>
              <a:ext cx="6110362" cy="493651"/>
            </a:xfrm>
            <a:custGeom>
              <a:avLst/>
              <a:gdLst/>
              <a:ahLst/>
              <a:cxnLst/>
              <a:rect r="r" b="b" t="t" l="l"/>
              <a:pathLst>
                <a:path h="493651" w="6110362">
                  <a:moveTo>
                    <a:pt x="0" y="0"/>
                  </a:moveTo>
                  <a:lnTo>
                    <a:pt x="6110362" y="0"/>
                  </a:lnTo>
                  <a:lnTo>
                    <a:pt x="6110362" y="493651"/>
                  </a:lnTo>
                  <a:lnTo>
                    <a:pt x="0" y="493651"/>
                  </a:lnTo>
                  <a:close/>
                </a:path>
              </a:pathLst>
            </a:custGeom>
            <a:solidFill>
              <a:srgbClr val="145DA0"/>
            </a:solidFill>
            <a:ln cap="sq">
              <a:noFill/>
              <a:prstDash val="solid"/>
              <a:miter/>
            </a:ln>
          </p:spPr>
        </p:sp>
        <p:sp>
          <p:nvSpPr>
            <p:cNvPr name="TextBox 7" id="7"/>
            <p:cNvSpPr txBox="true"/>
            <p:nvPr/>
          </p:nvSpPr>
          <p:spPr>
            <a:xfrm>
              <a:off x="0" y="-38100"/>
              <a:ext cx="6110362" cy="531751"/>
            </a:xfrm>
            <a:prstGeom prst="rect">
              <a:avLst/>
            </a:prstGeom>
          </p:spPr>
          <p:txBody>
            <a:bodyPr anchor="ctr" rtlCol="false" tIns="50800" lIns="50800" bIns="50800" rIns="50800"/>
            <a:lstStyle/>
            <a:p>
              <a:pPr algn="ctr" marL="0" indent="0" lvl="0">
                <a:lnSpc>
                  <a:spcPts val="2659"/>
                </a:lnSpc>
                <a:spcBef>
                  <a:spcPct val="0"/>
                </a:spcBef>
              </a:pPr>
            </a:p>
          </p:txBody>
        </p:sp>
      </p:grpSp>
      <p:sp>
        <p:nvSpPr>
          <p:cNvPr name="TextBox 8" id="8"/>
          <p:cNvSpPr txBox="true"/>
          <p:nvPr/>
        </p:nvSpPr>
        <p:spPr>
          <a:xfrm rot="0">
            <a:off x="356792" y="4791460"/>
            <a:ext cx="17040307" cy="2324736"/>
          </a:xfrm>
          <a:prstGeom prst="rect">
            <a:avLst/>
          </a:prstGeom>
        </p:spPr>
        <p:txBody>
          <a:bodyPr anchor="t" rtlCol="false" tIns="0" lIns="0" bIns="0" rIns="0">
            <a:spAutoFit/>
          </a:bodyPr>
          <a:lstStyle/>
          <a:p>
            <a:pPr algn="just">
              <a:lnSpc>
                <a:spcPts val="3639"/>
              </a:lnSpc>
            </a:pPr>
            <a:r>
              <a:rPr lang="en-US" sz="2599">
                <a:solidFill>
                  <a:srgbClr val="000000"/>
                </a:solidFill>
                <a:latin typeface="Arial"/>
                <a:ea typeface="Arial"/>
                <a:cs typeface="Arial"/>
                <a:sym typeface="Arial"/>
              </a:rPr>
              <a:t>Analisis:</a:t>
            </a:r>
          </a:p>
          <a:p>
            <a:pPr algn="just">
              <a:lnSpc>
                <a:spcPts val="3639"/>
              </a:lnSpc>
              <a:spcBef>
                <a:spcPct val="0"/>
              </a:spcBef>
            </a:pPr>
            <a:r>
              <a:rPr lang="en-US" sz="2599">
                <a:solidFill>
                  <a:srgbClr val="000000"/>
                </a:solidFill>
                <a:latin typeface="Arial"/>
                <a:ea typeface="Arial"/>
                <a:cs typeface="Arial"/>
                <a:sym typeface="Arial"/>
              </a:rPr>
              <a:t>Entitas hashtag mengandung konteks penting opini pengguna, entitas tersebut memiliki potensi sebagai fitur penting. Oleh karena itu perlu dilakukan `hashtag removal` dengan menghapus simbol `#` namun entitas nya tetap digunakan. Contoh #Boikot `→` Boikot.</a:t>
            </a:r>
          </a:p>
          <a:p>
            <a:pPr algn="just">
              <a:lnSpc>
                <a:spcPts val="3639"/>
              </a:lnSpc>
              <a:spcBef>
                <a:spcPct val="0"/>
              </a:spcBef>
            </a:pPr>
          </a:p>
        </p:txBody>
      </p:sp>
      <p:sp>
        <p:nvSpPr>
          <p:cNvPr name="TextBox 9" id="9"/>
          <p:cNvSpPr txBox="true"/>
          <p:nvPr/>
        </p:nvSpPr>
        <p:spPr>
          <a:xfrm rot="0">
            <a:off x="156101" y="962025"/>
            <a:ext cx="9749258" cy="629921"/>
          </a:xfrm>
          <a:prstGeom prst="rect">
            <a:avLst/>
          </a:prstGeom>
        </p:spPr>
        <p:txBody>
          <a:bodyPr anchor="t" rtlCol="false" tIns="0" lIns="0" bIns="0" rIns="0">
            <a:spAutoFit/>
          </a:bodyPr>
          <a:lstStyle/>
          <a:p>
            <a:pPr algn="l">
              <a:lnSpc>
                <a:spcPts val="5179"/>
              </a:lnSpc>
              <a:spcBef>
                <a:spcPct val="0"/>
              </a:spcBef>
            </a:pPr>
            <a:r>
              <a:rPr lang="en-US" b="true" sz="3699">
                <a:solidFill>
                  <a:srgbClr val="000000"/>
                </a:solidFill>
                <a:latin typeface="Montserrat Bold"/>
                <a:ea typeface="Montserrat Bold"/>
                <a:cs typeface="Montserrat Bold"/>
                <a:sym typeface="Montserrat Bold"/>
              </a:rPr>
              <a:t>Preprocessing Data</a:t>
            </a:r>
          </a:p>
        </p:txBody>
      </p:sp>
      <p:sp>
        <p:nvSpPr>
          <p:cNvPr name="TextBox 10" id="10"/>
          <p:cNvSpPr txBox="true"/>
          <p:nvPr/>
        </p:nvSpPr>
        <p:spPr>
          <a:xfrm rot="0">
            <a:off x="9553524" y="7253210"/>
            <a:ext cx="7112591" cy="332740"/>
          </a:xfrm>
          <a:prstGeom prst="rect">
            <a:avLst/>
          </a:prstGeom>
        </p:spPr>
        <p:txBody>
          <a:bodyPr anchor="t" rtlCol="false" tIns="0" lIns="0" bIns="0" rIns="0">
            <a:spAutoFit/>
          </a:bodyPr>
          <a:lstStyle/>
          <a:p>
            <a:pPr algn="ctr">
              <a:lnSpc>
                <a:spcPts val="2659"/>
              </a:lnSpc>
              <a:spcBef>
                <a:spcPct val="0"/>
              </a:spcBef>
            </a:pPr>
          </a:p>
        </p:txBody>
      </p:sp>
      <p:grpSp>
        <p:nvGrpSpPr>
          <p:cNvPr name="Group 11" id="11"/>
          <p:cNvGrpSpPr/>
          <p:nvPr/>
        </p:nvGrpSpPr>
        <p:grpSpPr>
          <a:xfrm rot="0">
            <a:off x="263131" y="2404800"/>
            <a:ext cx="10874632" cy="1853259"/>
            <a:chOff x="0" y="0"/>
            <a:chExt cx="14499510" cy="2471013"/>
          </a:xfrm>
        </p:grpSpPr>
        <p:grpSp>
          <p:nvGrpSpPr>
            <p:cNvPr name="Group 12" id="12"/>
            <p:cNvGrpSpPr/>
            <p:nvPr/>
          </p:nvGrpSpPr>
          <p:grpSpPr>
            <a:xfrm rot="0">
              <a:off x="0" y="0"/>
              <a:ext cx="14499510" cy="2471013"/>
              <a:chOff x="0" y="0"/>
              <a:chExt cx="2864101" cy="488101"/>
            </a:xfrm>
          </p:grpSpPr>
          <p:sp>
            <p:nvSpPr>
              <p:cNvPr name="Freeform 13" id="13"/>
              <p:cNvSpPr/>
              <p:nvPr/>
            </p:nvSpPr>
            <p:spPr>
              <a:xfrm flipH="false" flipV="false" rot="0">
                <a:off x="0" y="0"/>
                <a:ext cx="2864101" cy="488101"/>
              </a:xfrm>
              <a:custGeom>
                <a:avLst/>
                <a:gdLst/>
                <a:ahLst/>
                <a:cxnLst/>
                <a:rect r="r" b="b" t="t" l="l"/>
                <a:pathLst>
                  <a:path h="488101" w="2864101">
                    <a:moveTo>
                      <a:pt x="36308" y="0"/>
                    </a:moveTo>
                    <a:lnTo>
                      <a:pt x="2827793" y="0"/>
                    </a:lnTo>
                    <a:cubicBezTo>
                      <a:pt x="2847845" y="0"/>
                      <a:pt x="2864101" y="16256"/>
                      <a:pt x="2864101" y="36308"/>
                    </a:cubicBezTo>
                    <a:lnTo>
                      <a:pt x="2864101" y="451793"/>
                    </a:lnTo>
                    <a:cubicBezTo>
                      <a:pt x="2864101" y="471846"/>
                      <a:pt x="2847845" y="488101"/>
                      <a:pt x="2827793" y="488101"/>
                    </a:cubicBezTo>
                    <a:lnTo>
                      <a:pt x="36308" y="488101"/>
                    </a:lnTo>
                    <a:cubicBezTo>
                      <a:pt x="16256" y="488101"/>
                      <a:pt x="0" y="471846"/>
                      <a:pt x="0" y="451793"/>
                    </a:cubicBezTo>
                    <a:lnTo>
                      <a:pt x="0" y="36308"/>
                    </a:lnTo>
                    <a:cubicBezTo>
                      <a:pt x="0" y="16256"/>
                      <a:pt x="16256" y="0"/>
                      <a:pt x="36308" y="0"/>
                    </a:cubicBezTo>
                    <a:close/>
                  </a:path>
                </a:pathLst>
              </a:custGeom>
              <a:solidFill>
                <a:srgbClr val="000000">
                  <a:alpha val="0"/>
                </a:srgbClr>
              </a:solidFill>
              <a:ln w="38100" cap="rnd">
                <a:solidFill>
                  <a:srgbClr val="000000"/>
                </a:solidFill>
                <a:prstDash val="solid"/>
                <a:round/>
              </a:ln>
            </p:spPr>
          </p:sp>
          <p:sp>
            <p:nvSpPr>
              <p:cNvPr name="TextBox 14" id="14"/>
              <p:cNvSpPr txBox="true"/>
              <p:nvPr/>
            </p:nvSpPr>
            <p:spPr>
              <a:xfrm>
                <a:off x="0" y="-38100"/>
                <a:ext cx="2864101" cy="526201"/>
              </a:xfrm>
              <a:prstGeom prst="rect">
                <a:avLst/>
              </a:prstGeom>
            </p:spPr>
            <p:txBody>
              <a:bodyPr anchor="ctr" rtlCol="false" tIns="50800" lIns="50800" bIns="50800" rIns="50800"/>
              <a:lstStyle/>
              <a:p>
                <a:pPr algn="ctr">
                  <a:lnSpc>
                    <a:spcPts val="2659"/>
                  </a:lnSpc>
                </a:pPr>
              </a:p>
            </p:txBody>
          </p:sp>
        </p:grpSp>
        <p:sp>
          <p:nvSpPr>
            <p:cNvPr name="TextBox 15" id="15"/>
            <p:cNvSpPr txBox="true"/>
            <p:nvPr/>
          </p:nvSpPr>
          <p:spPr>
            <a:xfrm rot="0">
              <a:off x="284946" y="356871"/>
              <a:ext cx="13513348" cy="2114141"/>
            </a:xfrm>
            <a:prstGeom prst="rect">
              <a:avLst/>
            </a:prstGeom>
          </p:spPr>
          <p:txBody>
            <a:bodyPr anchor="t" rtlCol="false" tIns="0" lIns="0" bIns="0" rIns="0">
              <a:spAutoFit/>
            </a:bodyPr>
            <a:lstStyle/>
            <a:p>
              <a:pPr algn="l">
                <a:lnSpc>
                  <a:spcPts val="3166"/>
                </a:lnSpc>
                <a:spcBef>
                  <a:spcPct val="0"/>
                </a:spcBef>
              </a:pPr>
              <a:r>
                <a:rPr lang="en-US" sz="2262">
                  <a:solidFill>
                    <a:srgbClr val="000000"/>
                  </a:solidFill>
                  <a:latin typeface="Courier Prime"/>
                  <a:ea typeface="Courier Prime"/>
                  <a:cs typeface="Courier Prime"/>
                  <a:sym typeface="Courier Prime"/>
                </a:rPr>
                <a:t>#</a:t>
              </a:r>
              <a:r>
                <a:rPr lang="en-US" sz="2262">
                  <a:solidFill>
                    <a:srgbClr val="000000"/>
                  </a:solidFill>
                  <a:latin typeface="Courier Prime"/>
                  <a:ea typeface="Courier Prime"/>
                  <a:cs typeface="Courier Prime"/>
                  <a:sym typeface="Courier Prime"/>
                </a:rPr>
                <a:t> 2. Hapus simbo</a:t>
              </a:r>
              <a:r>
                <a:rPr lang="en-US" sz="2262">
                  <a:solidFill>
                    <a:srgbClr val="000000"/>
                  </a:solidFill>
                  <a:latin typeface="Courier Prime"/>
                  <a:ea typeface="Courier Prime"/>
                  <a:cs typeface="Courier Prime"/>
                  <a:sym typeface="Courier Prime"/>
                </a:rPr>
                <a:t>l (#) tetap mempertahankan kata setelahnya</a:t>
              </a:r>
            </a:p>
            <a:p>
              <a:pPr algn="l">
                <a:lnSpc>
                  <a:spcPts val="3166"/>
                </a:lnSpc>
                <a:spcBef>
                  <a:spcPct val="0"/>
                </a:spcBef>
              </a:pPr>
              <a:r>
                <a:rPr lang="en-US" sz="2262">
                  <a:solidFill>
                    <a:srgbClr val="000000"/>
                  </a:solidFill>
                  <a:latin typeface="Courier Prime"/>
                  <a:ea typeface="Courier Prime"/>
                  <a:cs typeface="Courier Prime"/>
                  <a:sym typeface="Courier Prime"/>
                </a:rPr>
                <a:t> def strip_hashtags(text):</a:t>
              </a:r>
            </a:p>
            <a:p>
              <a:pPr algn="l">
                <a:lnSpc>
                  <a:spcPts val="3166"/>
                </a:lnSpc>
                <a:spcBef>
                  <a:spcPct val="0"/>
                </a:spcBef>
              </a:pPr>
              <a:r>
                <a:rPr lang="en-US" sz="2262">
                  <a:solidFill>
                    <a:srgbClr val="000000"/>
                  </a:solidFill>
                  <a:latin typeface="Courier Prime"/>
                  <a:ea typeface="Courier Prime"/>
                  <a:cs typeface="Courier Prime"/>
                  <a:sym typeface="Courier Prime"/>
                </a:rPr>
                <a:t> return re.</a:t>
              </a:r>
              <a:r>
                <a:rPr lang="en-US" sz="2262">
                  <a:solidFill>
                    <a:srgbClr val="000000"/>
                  </a:solidFill>
                  <a:latin typeface="Courier Prime"/>
                  <a:ea typeface="Courier Prime"/>
                  <a:cs typeface="Courier Prime"/>
                  <a:sym typeface="Courier Prime"/>
                </a:rPr>
                <a:t>s</a:t>
              </a:r>
              <a:r>
                <a:rPr lang="en-US" sz="2262">
                  <a:solidFill>
                    <a:srgbClr val="000000"/>
                  </a:solidFill>
                  <a:latin typeface="Courier Prime"/>
                  <a:ea typeface="Courier Prime"/>
                  <a:cs typeface="Courier Prime"/>
                  <a:sym typeface="Courier Prime"/>
                </a:rPr>
                <a:t>ub(r"#(\w+)", r"\1", text)</a:t>
              </a:r>
            </a:p>
            <a:p>
              <a:pPr algn="l">
                <a:lnSpc>
                  <a:spcPts val="3166"/>
                </a:lnSpc>
                <a:spcBef>
                  <a:spcPct val="0"/>
                </a:spcBef>
              </a:pPr>
            </a:p>
          </p:txBody>
        </p:sp>
      </p:grpSp>
    </p:spTree>
  </p:cSld>
  <p:clrMapOvr>
    <a:masterClrMapping/>
  </p:clrMapOvr>
</p:sld>
</file>

<file path=ppt/slides/slide13.xml><?xml version="1.0" encoding="utf-8"?>
<p:sld xmlns:p="http://schemas.openxmlformats.org/presentationml/2006/main" xmlns:a="http://schemas.openxmlformats.org/drawingml/2006/main">
  <p:cSld>
    <p:bg>
      <p:bgPr>
        <a:solidFill>
          <a:srgbClr val="FDFDFD"/>
        </a:solidFill>
      </p:bgPr>
    </p:bg>
    <p:spTree>
      <p:nvGrpSpPr>
        <p:cNvPr id="1" name=""/>
        <p:cNvGrpSpPr/>
        <p:nvPr/>
      </p:nvGrpSpPr>
      <p:grpSpPr>
        <a:xfrm>
          <a:off x="0" y="0"/>
          <a:ext cx="0" cy="0"/>
          <a:chOff x="0" y="0"/>
          <a:chExt cx="0" cy="0"/>
        </a:xfrm>
      </p:grpSpPr>
      <p:grpSp>
        <p:nvGrpSpPr>
          <p:cNvPr name="Group 2" id="2"/>
          <p:cNvGrpSpPr/>
          <p:nvPr/>
        </p:nvGrpSpPr>
        <p:grpSpPr>
          <a:xfrm rot="0">
            <a:off x="-1766494" y="9340175"/>
            <a:ext cx="21820987" cy="946825"/>
            <a:chOff x="0" y="0"/>
            <a:chExt cx="6110362" cy="265132"/>
          </a:xfrm>
        </p:grpSpPr>
        <p:sp>
          <p:nvSpPr>
            <p:cNvPr name="Freeform 3" id="3"/>
            <p:cNvSpPr/>
            <p:nvPr/>
          </p:nvSpPr>
          <p:spPr>
            <a:xfrm flipH="false" flipV="false" rot="0">
              <a:off x="0" y="0"/>
              <a:ext cx="6110362" cy="265132"/>
            </a:xfrm>
            <a:custGeom>
              <a:avLst/>
              <a:gdLst/>
              <a:ahLst/>
              <a:cxnLst/>
              <a:rect r="r" b="b" t="t" l="l"/>
              <a:pathLst>
                <a:path h="265132" w="6110362">
                  <a:moveTo>
                    <a:pt x="0" y="0"/>
                  </a:moveTo>
                  <a:lnTo>
                    <a:pt x="6110362" y="0"/>
                  </a:lnTo>
                  <a:lnTo>
                    <a:pt x="6110362" y="265132"/>
                  </a:lnTo>
                  <a:lnTo>
                    <a:pt x="0" y="265132"/>
                  </a:lnTo>
                  <a:close/>
                </a:path>
              </a:pathLst>
            </a:custGeom>
            <a:solidFill>
              <a:srgbClr val="145DA0"/>
            </a:solidFill>
            <a:ln cap="sq">
              <a:noFill/>
              <a:prstDash val="solid"/>
              <a:miter/>
            </a:ln>
          </p:spPr>
        </p:sp>
        <p:sp>
          <p:nvSpPr>
            <p:cNvPr name="TextBox 4" id="4"/>
            <p:cNvSpPr txBox="true"/>
            <p:nvPr/>
          </p:nvSpPr>
          <p:spPr>
            <a:xfrm>
              <a:off x="0" y="-38100"/>
              <a:ext cx="6110362" cy="303232"/>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5" id="5"/>
          <p:cNvGrpSpPr/>
          <p:nvPr/>
        </p:nvGrpSpPr>
        <p:grpSpPr>
          <a:xfrm rot="0">
            <a:off x="-1766494" y="-816076"/>
            <a:ext cx="21820987" cy="1762900"/>
            <a:chOff x="0" y="0"/>
            <a:chExt cx="6110362" cy="493651"/>
          </a:xfrm>
        </p:grpSpPr>
        <p:sp>
          <p:nvSpPr>
            <p:cNvPr name="Freeform 6" id="6"/>
            <p:cNvSpPr/>
            <p:nvPr/>
          </p:nvSpPr>
          <p:spPr>
            <a:xfrm flipH="false" flipV="false" rot="0">
              <a:off x="0" y="0"/>
              <a:ext cx="6110362" cy="493651"/>
            </a:xfrm>
            <a:custGeom>
              <a:avLst/>
              <a:gdLst/>
              <a:ahLst/>
              <a:cxnLst/>
              <a:rect r="r" b="b" t="t" l="l"/>
              <a:pathLst>
                <a:path h="493651" w="6110362">
                  <a:moveTo>
                    <a:pt x="0" y="0"/>
                  </a:moveTo>
                  <a:lnTo>
                    <a:pt x="6110362" y="0"/>
                  </a:lnTo>
                  <a:lnTo>
                    <a:pt x="6110362" y="493651"/>
                  </a:lnTo>
                  <a:lnTo>
                    <a:pt x="0" y="493651"/>
                  </a:lnTo>
                  <a:close/>
                </a:path>
              </a:pathLst>
            </a:custGeom>
            <a:solidFill>
              <a:srgbClr val="145DA0"/>
            </a:solidFill>
            <a:ln cap="sq">
              <a:noFill/>
              <a:prstDash val="solid"/>
              <a:miter/>
            </a:ln>
          </p:spPr>
        </p:sp>
        <p:sp>
          <p:nvSpPr>
            <p:cNvPr name="TextBox 7" id="7"/>
            <p:cNvSpPr txBox="true"/>
            <p:nvPr/>
          </p:nvSpPr>
          <p:spPr>
            <a:xfrm>
              <a:off x="0" y="-38100"/>
              <a:ext cx="6110362" cy="531751"/>
            </a:xfrm>
            <a:prstGeom prst="rect">
              <a:avLst/>
            </a:prstGeom>
          </p:spPr>
          <p:txBody>
            <a:bodyPr anchor="ctr" rtlCol="false" tIns="50800" lIns="50800" bIns="50800" rIns="50800"/>
            <a:lstStyle/>
            <a:p>
              <a:pPr algn="ctr" marL="0" indent="0" lvl="0">
                <a:lnSpc>
                  <a:spcPts val="2659"/>
                </a:lnSpc>
                <a:spcBef>
                  <a:spcPct val="0"/>
                </a:spcBef>
              </a:pPr>
            </a:p>
          </p:txBody>
        </p:sp>
      </p:grpSp>
      <p:sp>
        <p:nvSpPr>
          <p:cNvPr name="TextBox 8" id="8"/>
          <p:cNvSpPr txBox="true"/>
          <p:nvPr/>
        </p:nvSpPr>
        <p:spPr>
          <a:xfrm rot="0">
            <a:off x="7724774" y="1857845"/>
            <a:ext cx="10143197" cy="2781936"/>
          </a:xfrm>
          <a:prstGeom prst="rect">
            <a:avLst/>
          </a:prstGeom>
        </p:spPr>
        <p:txBody>
          <a:bodyPr anchor="t" rtlCol="false" tIns="0" lIns="0" bIns="0" rIns="0">
            <a:spAutoFit/>
          </a:bodyPr>
          <a:lstStyle/>
          <a:p>
            <a:pPr algn="just">
              <a:lnSpc>
                <a:spcPts val="3639"/>
              </a:lnSpc>
            </a:pPr>
            <a:r>
              <a:rPr lang="en-US" sz="2599">
                <a:solidFill>
                  <a:srgbClr val="000000"/>
                </a:solidFill>
                <a:latin typeface="Arial"/>
                <a:ea typeface="Arial"/>
                <a:cs typeface="Arial"/>
                <a:sym typeface="Arial"/>
              </a:rPr>
              <a:t>Analisis:</a:t>
            </a:r>
          </a:p>
          <a:p>
            <a:pPr algn="just">
              <a:lnSpc>
                <a:spcPts val="3639"/>
              </a:lnSpc>
            </a:pPr>
            <a:r>
              <a:rPr lang="en-US" sz="2599">
                <a:solidFill>
                  <a:srgbClr val="000000"/>
                </a:solidFill>
                <a:latin typeface="Arial"/>
                <a:ea typeface="Arial"/>
                <a:cs typeface="Arial"/>
                <a:sym typeface="Arial"/>
              </a:rPr>
              <a:t>Tujuannya untuk menyederhanakan teks sehingga lebih relevan serta</a:t>
            </a:r>
          </a:p>
          <a:p>
            <a:pPr algn="just">
              <a:lnSpc>
                <a:spcPts val="3639"/>
              </a:lnSpc>
            </a:pPr>
            <a:r>
              <a:rPr lang="en-US" sz="2599">
                <a:solidFill>
                  <a:srgbClr val="000000"/>
                </a:solidFill>
                <a:latin typeface="Arial"/>
                <a:ea typeface="Arial"/>
                <a:cs typeface="Arial"/>
                <a:sym typeface="Arial"/>
              </a:rPr>
              <a:t>memastikan konsistensi dan kualitas data</a:t>
            </a:r>
          </a:p>
          <a:p>
            <a:pPr algn="just">
              <a:lnSpc>
                <a:spcPts val="3639"/>
              </a:lnSpc>
            </a:pPr>
          </a:p>
          <a:p>
            <a:pPr algn="just">
              <a:lnSpc>
                <a:spcPts val="3639"/>
              </a:lnSpc>
              <a:spcBef>
                <a:spcPct val="0"/>
              </a:spcBef>
            </a:pPr>
          </a:p>
          <a:p>
            <a:pPr algn="just">
              <a:lnSpc>
                <a:spcPts val="3639"/>
              </a:lnSpc>
              <a:spcBef>
                <a:spcPct val="0"/>
              </a:spcBef>
            </a:pPr>
          </a:p>
        </p:txBody>
      </p:sp>
      <p:sp>
        <p:nvSpPr>
          <p:cNvPr name="TextBox 9" id="9"/>
          <p:cNvSpPr txBox="true"/>
          <p:nvPr/>
        </p:nvSpPr>
        <p:spPr>
          <a:xfrm rot="0">
            <a:off x="156101" y="962025"/>
            <a:ext cx="9749258" cy="629921"/>
          </a:xfrm>
          <a:prstGeom prst="rect">
            <a:avLst/>
          </a:prstGeom>
        </p:spPr>
        <p:txBody>
          <a:bodyPr anchor="t" rtlCol="false" tIns="0" lIns="0" bIns="0" rIns="0">
            <a:spAutoFit/>
          </a:bodyPr>
          <a:lstStyle/>
          <a:p>
            <a:pPr algn="l">
              <a:lnSpc>
                <a:spcPts val="5179"/>
              </a:lnSpc>
              <a:spcBef>
                <a:spcPct val="0"/>
              </a:spcBef>
            </a:pPr>
            <a:r>
              <a:rPr lang="en-US" b="true" sz="3699">
                <a:solidFill>
                  <a:srgbClr val="000000"/>
                </a:solidFill>
                <a:latin typeface="Montserrat Bold"/>
                <a:ea typeface="Montserrat Bold"/>
                <a:cs typeface="Montserrat Bold"/>
                <a:sym typeface="Montserrat Bold"/>
              </a:rPr>
              <a:t>Preprocessing Data</a:t>
            </a:r>
          </a:p>
        </p:txBody>
      </p:sp>
      <p:sp>
        <p:nvSpPr>
          <p:cNvPr name="TextBox 10" id="10"/>
          <p:cNvSpPr txBox="true"/>
          <p:nvPr/>
        </p:nvSpPr>
        <p:spPr>
          <a:xfrm rot="0">
            <a:off x="9553524" y="7253210"/>
            <a:ext cx="7112591" cy="332740"/>
          </a:xfrm>
          <a:prstGeom prst="rect">
            <a:avLst/>
          </a:prstGeom>
        </p:spPr>
        <p:txBody>
          <a:bodyPr anchor="t" rtlCol="false" tIns="0" lIns="0" bIns="0" rIns="0">
            <a:spAutoFit/>
          </a:bodyPr>
          <a:lstStyle/>
          <a:p>
            <a:pPr algn="ctr">
              <a:lnSpc>
                <a:spcPts val="2659"/>
              </a:lnSpc>
              <a:spcBef>
                <a:spcPct val="0"/>
              </a:spcBef>
            </a:pPr>
          </a:p>
        </p:txBody>
      </p:sp>
      <p:grpSp>
        <p:nvGrpSpPr>
          <p:cNvPr name="Group 11" id="11"/>
          <p:cNvGrpSpPr/>
          <p:nvPr/>
        </p:nvGrpSpPr>
        <p:grpSpPr>
          <a:xfrm rot="0">
            <a:off x="156101" y="1962620"/>
            <a:ext cx="7284302" cy="6361759"/>
            <a:chOff x="0" y="0"/>
            <a:chExt cx="9712403" cy="8482346"/>
          </a:xfrm>
        </p:grpSpPr>
        <p:grpSp>
          <p:nvGrpSpPr>
            <p:cNvPr name="Group 12" id="12"/>
            <p:cNvGrpSpPr/>
            <p:nvPr/>
          </p:nvGrpSpPr>
          <p:grpSpPr>
            <a:xfrm rot="0">
              <a:off x="0" y="0"/>
              <a:ext cx="9712403" cy="8482346"/>
              <a:chOff x="0" y="0"/>
              <a:chExt cx="1918499" cy="1675525"/>
            </a:xfrm>
          </p:grpSpPr>
          <p:sp>
            <p:nvSpPr>
              <p:cNvPr name="Freeform 13" id="13"/>
              <p:cNvSpPr/>
              <p:nvPr/>
            </p:nvSpPr>
            <p:spPr>
              <a:xfrm flipH="false" flipV="false" rot="0">
                <a:off x="0" y="0"/>
                <a:ext cx="1918499" cy="1675525"/>
              </a:xfrm>
              <a:custGeom>
                <a:avLst/>
                <a:gdLst/>
                <a:ahLst/>
                <a:cxnLst/>
                <a:rect r="r" b="b" t="t" l="l"/>
                <a:pathLst>
                  <a:path h="1675525" w="1918499">
                    <a:moveTo>
                      <a:pt x="54204" y="0"/>
                    </a:moveTo>
                    <a:lnTo>
                      <a:pt x="1864296" y="0"/>
                    </a:lnTo>
                    <a:cubicBezTo>
                      <a:pt x="1894231" y="0"/>
                      <a:pt x="1918499" y="24268"/>
                      <a:pt x="1918499" y="54204"/>
                    </a:cubicBezTo>
                    <a:lnTo>
                      <a:pt x="1918499" y="1621321"/>
                    </a:lnTo>
                    <a:cubicBezTo>
                      <a:pt x="1918499" y="1635697"/>
                      <a:pt x="1912789" y="1649484"/>
                      <a:pt x="1902623" y="1659649"/>
                    </a:cubicBezTo>
                    <a:cubicBezTo>
                      <a:pt x="1892458" y="1669814"/>
                      <a:pt x="1878671" y="1675525"/>
                      <a:pt x="1864296" y="1675525"/>
                    </a:cubicBezTo>
                    <a:lnTo>
                      <a:pt x="54204" y="1675525"/>
                    </a:lnTo>
                    <a:cubicBezTo>
                      <a:pt x="39828" y="1675525"/>
                      <a:pt x="26041" y="1669814"/>
                      <a:pt x="15876" y="1659649"/>
                    </a:cubicBezTo>
                    <a:cubicBezTo>
                      <a:pt x="5711" y="1649484"/>
                      <a:pt x="0" y="1635697"/>
                      <a:pt x="0" y="1621321"/>
                    </a:cubicBezTo>
                    <a:lnTo>
                      <a:pt x="0" y="54204"/>
                    </a:lnTo>
                    <a:cubicBezTo>
                      <a:pt x="0" y="39828"/>
                      <a:pt x="5711" y="26041"/>
                      <a:pt x="15876" y="15876"/>
                    </a:cubicBezTo>
                    <a:cubicBezTo>
                      <a:pt x="26041" y="5711"/>
                      <a:pt x="39828" y="0"/>
                      <a:pt x="54204" y="0"/>
                    </a:cubicBezTo>
                    <a:close/>
                  </a:path>
                </a:pathLst>
              </a:custGeom>
              <a:solidFill>
                <a:srgbClr val="000000">
                  <a:alpha val="0"/>
                </a:srgbClr>
              </a:solidFill>
              <a:ln w="38100" cap="rnd">
                <a:solidFill>
                  <a:srgbClr val="000000"/>
                </a:solidFill>
                <a:prstDash val="solid"/>
                <a:round/>
              </a:ln>
            </p:spPr>
          </p:sp>
          <p:sp>
            <p:nvSpPr>
              <p:cNvPr name="TextBox 14" id="14"/>
              <p:cNvSpPr txBox="true"/>
              <p:nvPr/>
            </p:nvSpPr>
            <p:spPr>
              <a:xfrm>
                <a:off x="0" y="-38100"/>
                <a:ext cx="1918499" cy="1713625"/>
              </a:xfrm>
              <a:prstGeom prst="rect">
                <a:avLst/>
              </a:prstGeom>
            </p:spPr>
            <p:txBody>
              <a:bodyPr anchor="ctr" rtlCol="false" tIns="50800" lIns="50800" bIns="50800" rIns="50800"/>
              <a:lstStyle/>
              <a:p>
                <a:pPr algn="ctr">
                  <a:lnSpc>
                    <a:spcPts val="2659"/>
                  </a:lnSpc>
                </a:pPr>
              </a:p>
            </p:txBody>
          </p:sp>
        </p:grpSp>
        <p:sp>
          <p:nvSpPr>
            <p:cNvPr name="TextBox 15" id="15"/>
            <p:cNvSpPr txBox="true"/>
            <p:nvPr/>
          </p:nvSpPr>
          <p:spPr>
            <a:xfrm rot="0">
              <a:off x="190869" y="375921"/>
              <a:ext cx="9051829" cy="8106424"/>
            </a:xfrm>
            <a:prstGeom prst="rect">
              <a:avLst/>
            </a:prstGeom>
          </p:spPr>
          <p:txBody>
            <a:bodyPr anchor="t" rtlCol="false" tIns="0" lIns="0" bIns="0" rIns="0">
              <a:spAutoFit/>
            </a:bodyPr>
            <a:lstStyle/>
            <a:p>
              <a:pPr algn="l">
                <a:lnSpc>
                  <a:spcPts val="2466"/>
                </a:lnSpc>
                <a:spcBef>
                  <a:spcPct val="0"/>
                </a:spcBef>
              </a:pPr>
              <a:r>
                <a:rPr lang="en-US" sz="1762">
                  <a:solidFill>
                    <a:srgbClr val="000000"/>
                  </a:solidFill>
                  <a:latin typeface="Courier Prime"/>
                  <a:ea typeface="Courier Prime"/>
                  <a:cs typeface="Courier Prime"/>
                  <a:sym typeface="Courier Prime"/>
                </a:rPr>
                <a:t>#</a:t>
              </a:r>
              <a:r>
                <a:rPr lang="en-US" sz="1762">
                  <a:solidFill>
                    <a:srgbClr val="000000"/>
                  </a:solidFill>
                  <a:latin typeface="Courier Prime"/>
                  <a:ea typeface="Courier Prime"/>
                  <a:cs typeface="Courier Prime"/>
                  <a:sym typeface="Courier Prime"/>
                </a:rPr>
                <a:t> 3.a Hapus tautan (link)</a:t>
              </a:r>
            </a:p>
            <a:p>
              <a:pPr algn="l">
                <a:lnSpc>
                  <a:spcPts val="2466"/>
                </a:lnSpc>
                <a:spcBef>
                  <a:spcPct val="0"/>
                </a:spcBef>
              </a:pPr>
              <a:r>
                <a:rPr lang="en-US" sz="1762">
                  <a:solidFill>
                    <a:srgbClr val="000000"/>
                  </a:solidFill>
                  <a:latin typeface="Courier Prime"/>
                  <a:ea typeface="Courier Prime"/>
                  <a:cs typeface="Courier Prime"/>
                  <a:sym typeface="Courier Prime"/>
                </a:rPr>
                <a:t> def strip_links(text):</a:t>
              </a:r>
            </a:p>
            <a:p>
              <a:pPr algn="l">
                <a:lnSpc>
                  <a:spcPts val="2466"/>
                </a:lnSpc>
                <a:spcBef>
                  <a:spcPct val="0"/>
                </a:spcBef>
              </a:pPr>
              <a:r>
                <a:rPr lang="en-US" sz="1762">
                  <a:solidFill>
                    <a:srgbClr val="000000"/>
                  </a:solidFill>
                  <a:latin typeface="Courier Prime"/>
                  <a:ea typeface="Courier Prime"/>
                  <a:cs typeface="Courier Prime"/>
                  <a:sym typeface="Courier Prime"/>
                </a:rPr>
                <a:t> return re.sub(r'http\S+', '', text)</a:t>
              </a:r>
            </a:p>
            <a:p>
              <a:pPr algn="l">
                <a:lnSpc>
                  <a:spcPts val="2466"/>
                </a:lnSpc>
                <a:spcBef>
                  <a:spcPct val="0"/>
                </a:spcBef>
              </a:pPr>
              <a:r>
                <a:rPr lang="en-US" sz="1762">
                  <a:solidFill>
                    <a:srgbClr val="000000"/>
                  </a:solidFill>
                  <a:latin typeface="Courier Prime"/>
                  <a:ea typeface="Courier Prime"/>
                  <a:cs typeface="Courier Prime"/>
                  <a:sym typeface="Courier Prime"/>
                </a:rPr>
                <a:t> </a:t>
              </a:r>
            </a:p>
            <a:p>
              <a:pPr algn="l">
                <a:lnSpc>
                  <a:spcPts val="2466"/>
                </a:lnSpc>
                <a:spcBef>
                  <a:spcPct val="0"/>
                </a:spcBef>
              </a:pPr>
              <a:r>
                <a:rPr lang="en-US" sz="1762">
                  <a:solidFill>
                    <a:srgbClr val="000000"/>
                  </a:solidFill>
                  <a:latin typeface="Courier Prime"/>
                  <a:ea typeface="Courier Prime"/>
                  <a:cs typeface="Courier Prime"/>
                  <a:sym typeface="Courier Prime"/>
                </a:rPr>
                <a:t> # 3.b Hapus mention (@username)</a:t>
              </a:r>
            </a:p>
            <a:p>
              <a:pPr algn="l">
                <a:lnSpc>
                  <a:spcPts val="2466"/>
                </a:lnSpc>
                <a:spcBef>
                  <a:spcPct val="0"/>
                </a:spcBef>
              </a:pPr>
              <a:r>
                <a:rPr lang="en-US" sz="1762">
                  <a:solidFill>
                    <a:srgbClr val="000000"/>
                  </a:solidFill>
                  <a:latin typeface="Courier Prime"/>
                  <a:ea typeface="Courier Prime"/>
                  <a:cs typeface="Courier Prime"/>
                  <a:sym typeface="Courier Prime"/>
                </a:rPr>
                <a:t> def strip_mention(text):</a:t>
              </a:r>
            </a:p>
            <a:p>
              <a:pPr algn="l">
                <a:lnSpc>
                  <a:spcPts val="2466"/>
                </a:lnSpc>
                <a:spcBef>
                  <a:spcPct val="0"/>
                </a:spcBef>
              </a:pPr>
              <a:r>
                <a:rPr lang="en-US" sz="1762">
                  <a:solidFill>
                    <a:srgbClr val="000000"/>
                  </a:solidFill>
                  <a:latin typeface="Courier Prime"/>
                  <a:ea typeface="Courier Prime"/>
                  <a:cs typeface="Courier Prime"/>
                  <a:sym typeface="Courier Prime"/>
                </a:rPr>
                <a:t> return re.sub(r'@[A-Za-z0-9_]+', '', text)</a:t>
              </a:r>
            </a:p>
            <a:p>
              <a:pPr algn="l">
                <a:lnSpc>
                  <a:spcPts val="2466"/>
                </a:lnSpc>
                <a:spcBef>
                  <a:spcPct val="0"/>
                </a:spcBef>
              </a:pPr>
              <a:r>
                <a:rPr lang="en-US" sz="1762">
                  <a:solidFill>
                    <a:srgbClr val="000000"/>
                  </a:solidFill>
                  <a:latin typeface="Courier Prime"/>
                  <a:ea typeface="Courier Prime"/>
                  <a:cs typeface="Courier Prime"/>
                  <a:sym typeface="Courier Prime"/>
                </a:rPr>
                <a:t> </a:t>
              </a:r>
            </a:p>
            <a:p>
              <a:pPr algn="l">
                <a:lnSpc>
                  <a:spcPts val="2466"/>
                </a:lnSpc>
                <a:spcBef>
                  <a:spcPct val="0"/>
                </a:spcBef>
              </a:pPr>
              <a:r>
                <a:rPr lang="en-US" sz="1762">
                  <a:solidFill>
                    <a:srgbClr val="000000"/>
                  </a:solidFill>
                  <a:latin typeface="Courier Prime"/>
                  <a:ea typeface="Courier Prime"/>
                  <a:cs typeface="Courier Prime"/>
                  <a:sym typeface="Courier Prime"/>
                </a:rPr>
                <a:t> # 3.c Hapus tag RT (retweet)</a:t>
              </a:r>
            </a:p>
            <a:p>
              <a:pPr algn="l">
                <a:lnSpc>
                  <a:spcPts val="2466"/>
                </a:lnSpc>
                <a:spcBef>
                  <a:spcPct val="0"/>
                </a:spcBef>
              </a:pPr>
              <a:r>
                <a:rPr lang="en-US" sz="1762">
                  <a:solidFill>
                    <a:srgbClr val="000000"/>
                  </a:solidFill>
                  <a:latin typeface="Courier Prime"/>
                  <a:ea typeface="Courier Prime"/>
                  <a:cs typeface="Courier Prime"/>
                  <a:sym typeface="Courier Prime"/>
                </a:rPr>
                <a:t> def strip_retweet(text):</a:t>
              </a:r>
            </a:p>
            <a:p>
              <a:pPr algn="l">
                <a:lnSpc>
                  <a:spcPts val="2466"/>
                </a:lnSpc>
                <a:spcBef>
                  <a:spcPct val="0"/>
                </a:spcBef>
              </a:pPr>
              <a:r>
                <a:rPr lang="en-US" sz="1762">
                  <a:solidFill>
                    <a:srgbClr val="000000"/>
                  </a:solidFill>
                  <a:latin typeface="Courier Prime"/>
                  <a:ea typeface="Courier Prime"/>
                  <a:cs typeface="Courier Prime"/>
                  <a:sym typeface="Courier Prime"/>
                </a:rPr>
                <a:t> return re.sub(r'\bRT\b[\s]*', '', text)</a:t>
              </a:r>
            </a:p>
            <a:p>
              <a:pPr algn="l">
                <a:lnSpc>
                  <a:spcPts val="2466"/>
                </a:lnSpc>
                <a:spcBef>
                  <a:spcPct val="0"/>
                </a:spcBef>
              </a:pPr>
              <a:r>
                <a:rPr lang="en-US" sz="1762">
                  <a:solidFill>
                    <a:srgbClr val="000000"/>
                  </a:solidFill>
                  <a:latin typeface="Courier Prime"/>
                  <a:ea typeface="Courier Prime"/>
                  <a:cs typeface="Courier Prime"/>
                  <a:sym typeface="Courier Prime"/>
                </a:rPr>
                <a:t> </a:t>
              </a:r>
            </a:p>
            <a:p>
              <a:pPr algn="l">
                <a:lnSpc>
                  <a:spcPts val="2466"/>
                </a:lnSpc>
                <a:spcBef>
                  <a:spcPct val="0"/>
                </a:spcBef>
              </a:pPr>
              <a:r>
                <a:rPr lang="en-US" sz="1762">
                  <a:solidFill>
                    <a:srgbClr val="000000"/>
                  </a:solidFill>
                  <a:latin typeface="Courier Prime"/>
                  <a:ea typeface="Courier Prime"/>
                  <a:cs typeface="Courier Prime"/>
                  <a:sym typeface="Courier Prime"/>
                </a:rPr>
                <a:t> # 3.d Hapus tanda baca (punctuation)</a:t>
              </a:r>
            </a:p>
            <a:p>
              <a:pPr algn="l">
                <a:lnSpc>
                  <a:spcPts val="2466"/>
                </a:lnSpc>
                <a:spcBef>
                  <a:spcPct val="0"/>
                </a:spcBef>
              </a:pPr>
              <a:r>
                <a:rPr lang="en-US" sz="1762">
                  <a:solidFill>
                    <a:srgbClr val="000000"/>
                  </a:solidFill>
                  <a:latin typeface="Courier Prime"/>
                  <a:ea typeface="Courier Prime"/>
                  <a:cs typeface="Courier Prime"/>
                  <a:sym typeface="Courier Prime"/>
                </a:rPr>
                <a:t> def strip_punctuation(text):</a:t>
              </a:r>
            </a:p>
            <a:p>
              <a:pPr algn="l">
                <a:lnSpc>
                  <a:spcPts val="2466"/>
                </a:lnSpc>
                <a:spcBef>
                  <a:spcPct val="0"/>
                </a:spcBef>
              </a:pPr>
              <a:r>
                <a:rPr lang="en-US" sz="1762">
                  <a:solidFill>
                    <a:srgbClr val="000000"/>
                  </a:solidFill>
                  <a:latin typeface="Courier Prime"/>
                  <a:ea typeface="Courier Prime"/>
                  <a:cs typeface="Courier Prime"/>
                  <a:sym typeface="Courier Prime"/>
                </a:rPr>
                <a:t> return re.</a:t>
              </a:r>
              <a:r>
                <a:rPr lang="en-US" sz="1762">
                  <a:solidFill>
                    <a:srgbClr val="000000"/>
                  </a:solidFill>
                  <a:latin typeface="Courier Prime"/>
                  <a:ea typeface="Courier Prime"/>
                  <a:cs typeface="Courier Prime"/>
                  <a:sym typeface="Courier Prime"/>
                </a:rPr>
                <a:t>sub(r'[^\w\s]', ' ', text)</a:t>
              </a:r>
            </a:p>
            <a:p>
              <a:pPr algn="l">
                <a:lnSpc>
                  <a:spcPts val="2466"/>
                </a:lnSpc>
                <a:spcBef>
                  <a:spcPct val="0"/>
                </a:spcBef>
              </a:pPr>
              <a:r>
                <a:rPr lang="en-US" sz="1762">
                  <a:solidFill>
                    <a:srgbClr val="000000"/>
                  </a:solidFill>
                  <a:latin typeface="Courier Prime"/>
                  <a:ea typeface="Courier Prime"/>
                  <a:cs typeface="Courier Prime"/>
                  <a:sym typeface="Courier Prime"/>
                </a:rPr>
                <a:t> </a:t>
              </a:r>
            </a:p>
            <a:p>
              <a:pPr algn="l">
                <a:lnSpc>
                  <a:spcPts val="2466"/>
                </a:lnSpc>
                <a:spcBef>
                  <a:spcPct val="0"/>
                </a:spcBef>
              </a:pPr>
              <a:r>
                <a:rPr lang="en-US" sz="1762">
                  <a:solidFill>
                    <a:srgbClr val="000000"/>
                  </a:solidFill>
                  <a:latin typeface="Courier Prime"/>
                  <a:ea typeface="Courier Prime"/>
                  <a:cs typeface="Courier Prime"/>
                  <a:sym typeface="Courier Prime"/>
                </a:rPr>
                <a:t> # 3.e Mengubah karakter newline menadi spasi.</a:t>
              </a:r>
            </a:p>
            <a:p>
              <a:pPr algn="l">
                <a:lnSpc>
                  <a:spcPts val="2466"/>
                </a:lnSpc>
                <a:spcBef>
                  <a:spcPct val="0"/>
                </a:spcBef>
              </a:pPr>
              <a:r>
                <a:rPr lang="en-US" sz="1762">
                  <a:solidFill>
                    <a:srgbClr val="000000"/>
                  </a:solidFill>
                  <a:latin typeface="Courier Prime"/>
                  <a:ea typeface="Courier Prime"/>
                  <a:cs typeface="Courier Prime"/>
                  <a:sym typeface="Courier Prime"/>
                </a:rPr>
                <a:t> def strip_newline(text):</a:t>
              </a:r>
            </a:p>
            <a:p>
              <a:pPr algn="l">
                <a:lnSpc>
                  <a:spcPts val="2466"/>
                </a:lnSpc>
                <a:spcBef>
                  <a:spcPct val="0"/>
                </a:spcBef>
              </a:pPr>
              <a:r>
                <a:rPr lang="en-US" sz="1762">
                  <a:solidFill>
                    <a:srgbClr val="000000"/>
                  </a:solidFill>
                  <a:latin typeface="Courier Prime"/>
                  <a:ea typeface="Courier Prime"/>
                  <a:cs typeface="Courier Prime"/>
                  <a:sym typeface="Courier Prime"/>
                </a:rPr>
                <a:t> return text.replace('\n', ' ')</a:t>
              </a:r>
            </a:p>
            <a:p>
              <a:pPr algn="l">
                <a:lnSpc>
                  <a:spcPts val="2466"/>
                </a:lnSpc>
                <a:spcBef>
                  <a:spcPct val="0"/>
                </a:spcBef>
              </a:pPr>
            </a:p>
          </p:txBody>
        </p:sp>
      </p:grpSp>
    </p:spTree>
  </p:cSld>
  <p:clrMapOvr>
    <a:masterClrMapping/>
  </p:clrMapOvr>
</p:sld>
</file>

<file path=ppt/slides/slide14.xml><?xml version="1.0" encoding="utf-8"?>
<p:sld xmlns:p="http://schemas.openxmlformats.org/presentationml/2006/main" xmlns:a="http://schemas.openxmlformats.org/drawingml/2006/main">
  <p:cSld>
    <p:bg>
      <p:bgPr>
        <a:solidFill>
          <a:srgbClr val="FDFDFD"/>
        </a:solidFill>
      </p:bgPr>
    </p:bg>
    <p:spTree>
      <p:nvGrpSpPr>
        <p:cNvPr id="1" name=""/>
        <p:cNvGrpSpPr/>
        <p:nvPr/>
      </p:nvGrpSpPr>
      <p:grpSpPr>
        <a:xfrm>
          <a:off x="0" y="0"/>
          <a:ext cx="0" cy="0"/>
          <a:chOff x="0" y="0"/>
          <a:chExt cx="0" cy="0"/>
        </a:xfrm>
      </p:grpSpPr>
      <p:grpSp>
        <p:nvGrpSpPr>
          <p:cNvPr name="Group 2" id="2"/>
          <p:cNvGrpSpPr/>
          <p:nvPr/>
        </p:nvGrpSpPr>
        <p:grpSpPr>
          <a:xfrm rot="0">
            <a:off x="-1766494" y="9340175"/>
            <a:ext cx="21820987" cy="946825"/>
            <a:chOff x="0" y="0"/>
            <a:chExt cx="6110362" cy="265132"/>
          </a:xfrm>
        </p:grpSpPr>
        <p:sp>
          <p:nvSpPr>
            <p:cNvPr name="Freeform 3" id="3"/>
            <p:cNvSpPr/>
            <p:nvPr/>
          </p:nvSpPr>
          <p:spPr>
            <a:xfrm flipH="false" flipV="false" rot="0">
              <a:off x="0" y="0"/>
              <a:ext cx="6110362" cy="265132"/>
            </a:xfrm>
            <a:custGeom>
              <a:avLst/>
              <a:gdLst/>
              <a:ahLst/>
              <a:cxnLst/>
              <a:rect r="r" b="b" t="t" l="l"/>
              <a:pathLst>
                <a:path h="265132" w="6110362">
                  <a:moveTo>
                    <a:pt x="0" y="0"/>
                  </a:moveTo>
                  <a:lnTo>
                    <a:pt x="6110362" y="0"/>
                  </a:lnTo>
                  <a:lnTo>
                    <a:pt x="6110362" y="265132"/>
                  </a:lnTo>
                  <a:lnTo>
                    <a:pt x="0" y="265132"/>
                  </a:lnTo>
                  <a:close/>
                </a:path>
              </a:pathLst>
            </a:custGeom>
            <a:solidFill>
              <a:srgbClr val="145DA0"/>
            </a:solidFill>
            <a:ln cap="sq">
              <a:noFill/>
              <a:prstDash val="solid"/>
              <a:miter/>
            </a:ln>
          </p:spPr>
        </p:sp>
        <p:sp>
          <p:nvSpPr>
            <p:cNvPr name="TextBox 4" id="4"/>
            <p:cNvSpPr txBox="true"/>
            <p:nvPr/>
          </p:nvSpPr>
          <p:spPr>
            <a:xfrm>
              <a:off x="0" y="-38100"/>
              <a:ext cx="6110362" cy="303232"/>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5" id="5"/>
          <p:cNvGrpSpPr/>
          <p:nvPr/>
        </p:nvGrpSpPr>
        <p:grpSpPr>
          <a:xfrm rot="0">
            <a:off x="-1766494" y="-816076"/>
            <a:ext cx="21820987" cy="1762900"/>
            <a:chOff x="0" y="0"/>
            <a:chExt cx="6110362" cy="493651"/>
          </a:xfrm>
        </p:grpSpPr>
        <p:sp>
          <p:nvSpPr>
            <p:cNvPr name="Freeform 6" id="6"/>
            <p:cNvSpPr/>
            <p:nvPr/>
          </p:nvSpPr>
          <p:spPr>
            <a:xfrm flipH="false" flipV="false" rot="0">
              <a:off x="0" y="0"/>
              <a:ext cx="6110362" cy="493651"/>
            </a:xfrm>
            <a:custGeom>
              <a:avLst/>
              <a:gdLst/>
              <a:ahLst/>
              <a:cxnLst/>
              <a:rect r="r" b="b" t="t" l="l"/>
              <a:pathLst>
                <a:path h="493651" w="6110362">
                  <a:moveTo>
                    <a:pt x="0" y="0"/>
                  </a:moveTo>
                  <a:lnTo>
                    <a:pt x="6110362" y="0"/>
                  </a:lnTo>
                  <a:lnTo>
                    <a:pt x="6110362" y="493651"/>
                  </a:lnTo>
                  <a:lnTo>
                    <a:pt x="0" y="493651"/>
                  </a:lnTo>
                  <a:close/>
                </a:path>
              </a:pathLst>
            </a:custGeom>
            <a:solidFill>
              <a:srgbClr val="145DA0"/>
            </a:solidFill>
            <a:ln cap="sq">
              <a:noFill/>
              <a:prstDash val="solid"/>
              <a:miter/>
            </a:ln>
          </p:spPr>
        </p:sp>
        <p:sp>
          <p:nvSpPr>
            <p:cNvPr name="TextBox 7" id="7"/>
            <p:cNvSpPr txBox="true"/>
            <p:nvPr/>
          </p:nvSpPr>
          <p:spPr>
            <a:xfrm>
              <a:off x="0" y="-38100"/>
              <a:ext cx="6110362" cy="531751"/>
            </a:xfrm>
            <a:prstGeom prst="rect">
              <a:avLst/>
            </a:prstGeom>
          </p:spPr>
          <p:txBody>
            <a:bodyPr anchor="ctr" rtlCol="false" tIns="50800" lIns="50800" bIns="50800" rIns="50800"/>
            <a:lstStyle/>
            <a:p>
              <a:pPr algn="ctr" marL="0" indent="0" lvl="0">
                <a:lnSpc>
                  <a:spcPts val="2659"/>
                </a:lnSpc>
                <a:spcBef>
                  <a:spcPct val="0"/>
                </a:spcBef>
              </a:pPr>
            </a:p>
          </p:txBody>
        </p:sp>
      </p:grpSp>
      <p:sp>
        <p:nvSpPr>
          <p:cNvPr name="TextBox 8" id="8"/>
          <p:cNvSpPr txBox="true"/>
          <p:nvPr/>
        </p:nvSpPr>
        <p:spPr>
          <a:xfrm rot="0">
            <a:off x="356792" y="4791460"/>
            <a:ext cx="17040307" cy="1410336"/>
          </a:xfrm>
          <a:prstGeom prst="rect">
            <a:avLst/>
          </a:prstGeom>
        </p:spPr>
        <p:txBody>
          <a:bodyPr anchor="t" rtlCol="false" tIns="0" lIns="0" bIns="0" rIns="0">
            <a:spAutoFit/>
          </a:bodyPr>
          <a:lstStyle/>
          <a:p>
            <a:pPr algn="just">
              <a:lnSpc>
                <a:spcPts val="3639"/>
              </a:lnSpc>
            </a:pPr>
            <a:r>
              <a:rPr lang="en-US" sz="2599">
                <a:solidFill>
                  <a:srgbClr val="000000"/>
                </a:solidFill>
                <a:latin typeface="Arial"/>
                <a:ea typeface="Arial"/>
                <a:cs typeface="Arial"/>
                <a:sym typeface="Arial"/>
              </a:rPr>
              <a:t>Analisis:</a:t>
            </a:r>
          </a:p>
          <a:p>
            <a:pPr algn="just">
              <a:lnSpc>
                <a:spcPts val="3639"/>
              </a:lnSpc>
              <a:spcBef>
                <a:spcPct val="0"/>
              </a:spcBef>
            </a:pPr>
            <a:r>
              <a:rPr lang="en-US" sz="2599">
                <a:solidFill>
                  <a:srgbClr val="000000"/>
                </a:solidFill>
                <a:latin typeface="Arial"/>
                <a:ea typeface="Arial"/>
                <a:cs typeface="Arial"/>
                <a:sym typeface="Arial"/>
              </a:rPr>
              <a:t>Mengubah setiap karakter kata menjadi huruf kecil (lowercase) agar semuanya konsisten.</a:t>
            </a:r>
          </a:p>
          <a:p>
            <a:pPr algn="just">
              <a:lnSpc>
                <a:spcPts val="3639"/>
              </a:lnSpc>
              <a:spcBef>
                <a:spcPct val="0"/>
              </a:spcBef>
            </a:pPr>
          </a:p>
        </p:txBody>
      </p:sp>
      <p:sp>
        <p:nvSpPr>
          <p:cNvPr name="TextBox 9" id="9"/>
          <p:cNvSpPr txBox="true"/>
          <p:nvPr/>
        </p:nvSpPr>
        <p:spPr>
          <a:xfrm rot="0">
            <a:off x="156101" y="962025"/>
            <a:ext cx="9749258" cy="629921"/>
          </a:xfrm>
          <a:prstGeom prst="rect">
            <a:avLst/>
          </a:prstGeom>
        </p:spPr>
        <p:txBody>
          <a:bodyPr anchor="t" rtlCol="false" tIns="0" lIns="0" bIns="0" rIns="0">
            <a:spAutoFit/>
          </a:bodyPr>
          <a:lstStyle/>
          <a:p>
            <a:pPr algn="l">
              <a:lnSpc>
                <a:spcPts val="5179"/>
              </a:lnSpc>
              <a:spcBef>
                <a:spcPct val="0"/>
              </a:spcBef>
            </a:pPr>
            <a:r>
              <a:rPr lang="en-US" b="true" sz="3699">
                <a:solidFill>
                  <a:srgbClr val="000000"/>
                </a:solidFill>
                <a:latin typeface="Montserrat Bold"/>
                <a:ea typeface="Montserrat Bold"/>
                <a:cs typeface="Montserrat Bold"/>
                <a:sym typeface="Montserrat Bold"/>
              </a:rPr>
              <a:t>Preprocessing Data</a:t>
            </a:r>
          </a:p>
        </p:txBody>
      </p:sp>
      <p:sp>
        <p:nvSpPr>
          <p:cNvPr name="TextBox 10" id="10"/>
          <p:cNvSpPr txBox="true"/>
          <p:nvPr/>
        </p:nvSpPr>
        <p:spPr>
          <a:xfrm rot="0">
            <a:off x="9553524" y="7253210"/>
            <a:ext cx="7112591" cy="332740"/>
          </a:xfrm>
          <a:prstGeom prst="rect">
            <a:avLst/>
          </a:prstGeom>
        </p:spPr>
        <p:txBody>
          <a:bodyPr anchor="t" rtlCol="false" tIns="0" lIns="0" bIns="0" rIns="0">
            <a:spAutoFit/>
          </a:bodyPr>
          <a:lstStyle/>
          <a:p>
            <a:pPr algn="ctr">
              <a:lnSpc>
                <a:spcPts val="2659"/>
              </a:lnSpc>
              <a:spcBef>
                <a:spcPct val="0"/>
              </a:spcBef>
            </a:pPr>
          </a:p>
        </p:txBody>
      </p:sp>
      <p:grpSp>
        <p:nvGrpSpPr>
          <p:cNvPr name="Group 11" id="11"/>
          <p:cNvGrpSpPr/>
          <p:nvPr/>
        </p:nvGrpSpPr>
        <p:grpSpPr>
          <a:xfrm rot="0">
            <a:off x="156101" y="2139428"/>
            <a:ext cx="11733189" cy="1853259"/>
            <a:chOff x="0" y="0"/>
            <a:chExt cx="15644253" cy="2471013"/>
          </a:xfrm>
        </p:grpSpPr>
        <p:grpSp>
          <p:nvGrpSpPr>
            <p:cNvPr name="Group 12" id="12"/>
            <p:cNvGrpSpPr/>
            <p:nvPr/>
          </p:nvGrpSpPr>
          <p:grpSpPr>
            <a:xfrm rot="0">
              <a:off x="0" y="0"/>
              <a:ext cx="15644253" cy="2471013"/>
              <a:chOff x="0" y="0"/>
              <a:chExt cx="3090223" cy="488101"/>
            </a:xfrm>
          </p:grpSpPr>
          <p:sp>
            <p:nvSpPr>
              <p:cNvPr name="Freeform 13" id="13"/>
              <p:cNvSpPr/>
              <p:nvPr/>
            </p:nvSpPr>
            <p:spPr>
              <a:xfrm flipH="false" flipV="false" rot="0">
                <a:off x="0" y="0"/>
                <a:ext cx="3090223" cy="488101"/>
              </a:xfrm>
              <a:custGeom>
                <a:avLst/>
                <a:gdLst/>
                <a:ahLst/>
                <a:cxnLst/>
                <a:rect r="r" b="b" t="t" l="l"/>
                <a:pathLst>
                  <a:path h="488101" w="3090223">
                    <a:moveTo>
                      <a:pt x="33651" y="0"/>
                    </a:moveTo>
                    <a:lnTo>
                      <a:pt x="3056571" y="0"/>
                    </a:lnTo>
                    <a:cubicBezTo>
                      <a:pt x="3065496" y="0"/>
                      <a:pt x="3074056" y="3545"/>
                      <a:pt x="3080367" y="9856"/>
                    </a:cubicBezTo>
                    <a:cubicBezTo>
                      <a:pt x="3086677" y="16167"/>
                      <a:pt x="3090223" y="24726"/>
                      <a:pt x="3090223" y="33651"/>
                    </a:cubicBezTo>
                    <a:lnTo>
                      <a:pt x="3090223" y="454450"/>
                    </a:lnTo>
                    <a:cubicBezTo>
                      <a:pt x="3090223" y="473035"/>
                      <a:pt x="3075157" y="488101"/>
                      <a:pt x="3056571" y="488101"/>
                    </a:cubicBezTo>
                    <a:lnTo>
                      <a:pt x="33651" y="488101"/>
                    </a:lnTo>
                    <a:cubicBezTo>
                      <a:pt x="15066" y="488101"/>
                      <a:pt x="0" y="473035"/>
                      <a:pt x="0" y="454450"/>
                    </a:cubicBezTo>
                    <a:lnTo>
                      <a:pt x="0" y="33651"/>
                    </a:lnTo>
                    <a:cubicBezTo>
                      <a:pt x="0" y="15066"/>
                      <a:pt x="15066" y="0"/>
                      <a:pt x="33651" y="0"/>
                    </a:cubicBezTo>
                    <a:close/>
                  </a:path>
                </a:pathLst>
              </a:custGeom>
              <a:solidFill>
                <a:srgbClr val="000000">
                  <a:alpha val="0"/>
                </a:srgbClr>
              </a:solidFill>
              <a:ln w="38100" cap="rnd">
                <a:solidFill>
                  <a:srgbClr val="000000"/>
                </a:solidFill>
                <a:prstDash val="solid"/>
                <a:round/>
              </a:ln>
            </p:spPr>
          </p:sp>
          <p:sp>
            <p:nvSpPr>
              <p:cNvPr name="TextBox 14" id="14"/>
              <p:cNvSpPr txBox="true"/>
              <p:nvPr/>
            </p:nvSpPr>
            <p:spPr>
              <a:xfrm>
                <a:off x="0" y="-38100"/>
                <a:ext cx="3090223" cy="526201"/>
              </a:xfrm>
              <a:prstGeom prst="rect">
                <a:avLst/>
              </a:prstGeom>
            </p:spPr>
            <p:txBody>
              <a:bodyPr anchor="ctr" rtlCol="false" tIns="50800" lIns="50800" bIns="50800" rIns="50800"/>
              <a:lstStyle/>
              <a:p>
                <a:pPr algn="ctr">
                  <a:lnSpc>
                    <a:spcPts val="2659"/>
                  </a:lnSpc>
                </a:pPr>
              </a:p>
            </p:txBody>
          </p:sp>
        </p:grpSp>
        <p:sp>
          <p:nvSpPr>
            <p:cNvPr name="TextBox 15" id="15"/>
            <p:cNvSpPr txBox="true"/>
            <p:nvPr/>
          </p:nvSpPr>
          <p:spPr>
            <a:xfrm rot="0">
              <a:off x="307443" y="356871"/>
              <a:ext cx="14580233" cy="2114141"/>
            </a:xfrm>
            <a:prstGeom prst="rect">
              <a:avLst/>
            </a:prstGeom>
          </p:spPr>
          <p:txBody>
            <a:bodyPr anchor="t" rtlCol="false" tIns="0" lIns="0" bIns="0" rIns="0">
              <a:spAutoFit/>
            </a:bodyPr>
            <a:lstStyle/>
            <a:p>
              <a:pPr algn="l">
                <a:lnSpc>
                  <a:spcPts val="3166"/>
                </a:lnSpc>
                <a:spcBef>
                  <a:spcPct val="0"/>
                </a:spcBef>
              </a:pPr>
              <a:r>
                <a:rPr lang="en-US" sz="2262">
                  <a:solidFill>
                    <a:srgbClr val="000000"/>
                  </a:solidFill>
                  <a:latin typeface="Courier Prime"/>
                  <a:ea typeface="Courier Prime"/>
                  <a:cs typeface="Courier Prime"/>
                  <a:sym typeface="Courier Prime"/>
                </a:rPr>
                <a:t>#</a:t>
              </a:r>
              <a:r>
                <a:rPr lang="en-US" sz="2262">
                  <a:solidFill>
                    <a:srgbClr val="000000"/>
                  </a:solidFill>
                  <a:latin typeface="Courier Prime"/>
                  <a:ea typeface="Courier Prime"/>
                  <a:cs typeface="Courier Prime"/>
                  <a:sym typeface="Courier Prime"/>
                </a:rPr>
                <a:t> 4. Mengubah</a:t>
              </a:r>
              <a:r>
                <a:rPr lang="en-US" sz="2262">
                  <a:solidFill>
                    <a:srgbClr val="000000"/>
                  </a:solidFill>
                  <a:latin typeface="Courier Prime"/>
                  <a:ea typeface="Courier Prime"/>
                  <a:cs typeface="Courier Prime"/>
                  <a:sym typeface="Courier Prime"/>
                </a:rPr>
                <a:t> karakter kata menjadi huruf kecil (lowercase)</a:t>
              </a:r>
            </a:p>
            <a:p>
              <a:pPr algn="l">
                <a:lnSpc>
                  <a:spcPts val="3166"/>
                </a:lnSpc>
                <a:spcBef>
                  <a:spcPct val="0"/>
                </a:spcBef>
              </a:pPr>
              <a:r>
                <a:rPr lang="en-US" sz="2262">
                  <a:solidFill>
                    <a:srgbClr val="000000"/>
                  </a:solidFill>
                  <a:latin typeface="Courier Prime"/>
                  <a:ea typeface="Courier Prime"/>
                  <a:cs typeface="Courier Prime"/>
                  <a:sym typeface="Courier Prime"/>
                </a:rPr>
                <a:t> def case_folding(text):</a:t>
              </a:r>
            </a:p>
            <a:p>
              <a:pPr algn="l">
                <a:lnSpc>
                  <a:spcPts val="3166"/>
                </a:lnSpc>
                <a:spcBef>
                  <a:spcPct val="0"/>
                </a:spcBef>
              </a:pPr>
              <a:r>
                <a:rPr lang="en-US" sz="2262">
                  <a:solidFill>
                    <a:srgbClr val="000000"/>
                  </a:solidFill>
                  <a:latin typeface="Courier Prime"/>
                  <a:ea typeface="Courier Prime"/>
                  <a:cs typeface="Courier Prime"/>
                  <a:sym typeface="Courier Prime"/>
                </a:rPr>
                <a:t> return text.lowe</a:t>
              </a:r>
              <a:r>
                <a:rPr lang="en-US" sz="2262">
                  <a:solidFill>
                    <a:srgbClr val="000000"/>
                  </a:solidFill>
                  <a:latin typeface="Courier Prime"/>
                  <a:ea typeface="Courier Prime"/>
                  <a:cs typeface="Courier Prime"/>
                  <a:sym typeface="Courier Prime"/>
                </a:rPr>
                <a:t>r()</a:t>
              </a:r>
            </a:p>
            <a:p>
              <a:pPr algn="l">
                <a:lnSpc>
                  <a:spcPts val="3166"/>
                </a:lnSpc>
                <a:spcBef>
                  <a:spcPct val="0"/>
                </a:spcBef>
              </a:pPr>
            </a:p>
          </p:txBody>
        </p:sp>
      </p:grpSp>
    </p:spTree>
  </p:cSld>
  <p:clrMapOvr>
    <a:masterClrMapping/>
  </p:clrMapOvr>
</p:sld>
</file>

<file path=ppt/slides/slide15.xml><?xml version="1.0" encoding="utf-8"?>
<p:sld xmlns:p="http://schemas.openxmlformats.org/presentationml/2006/main" xmlns:a="http://schemas.openxmlformats.org/drawingml/2006/main">
  <p:cSld>
    <p:bg>
      <p:bgPr>
        <a:solidFill>
          <a:srgbClr val="FDFDFD"/>
        </a:solidFill>
      </p:bgPr>
    </p:bg>
    <p:spTree>
      <p:nvGrpSpPr>
        <p:cNvPr id="1" name=""/>
        <p:cNvGrpSpPr/>
        <p:nvPr/>
      </p:nvGrpSpPr>
      <p:grpSpPr>
        <a:xfrm>
          <a:off x="0" y="0"/>
          <a:ext cx="0" cy="0"/>
          <a:chOff x="0" y="0"/>
          <a:chExt cx="0" cy="0"/>
        </a:xfrm>
      </p:grpSpPr>
      <p:grpSp>
        <p:nvGrpSpPr>
          <p:cNvPr name="Group 2" id="2"/>
          <p:cNvGrpSpPr/>
          <p:nvPr/>
        </p:nvGrpSpPr>
        <p:grpSpPr>
          <a:xfrm rot="0">
            <a:off x="-1766494" y="9340175"/>
            <a:ext cx="21820987" cy="946825"/>
            <a:chOff x="0" y="0"/>
            <a:chExt cx="6110362" cy="265132"/>
          </a:xfrm>
        </p:grpSpPr>
        <p:sp>
          <p:nvSpPr>
            <p:cNvPr name="Freeform 3" id="3"/>
            <p:cNvSpPr/>
            <p:nvPr/>
          </p:nvSpPr>
          <p:spPr>
            <a:xfrm flipH="false" flipV="false" rot="0">
              <a:off x="0" y="0"/>
              <a:ext cx="6110362" cy="265132"/>
            </a:xfrm>
            <a:custGeom>
              <a:avLst/>
              <a:gdLst/>
              <a:ahLst/>
              <a:cxnLst/>
              <a:rect r="r" b="b" t="t" l="l"/>
              <a:pathLst>
                <a:path h="265132" w="6110362">
                  <a:moveTo>
                    <a:pt x="0" y="0"/>
                  </a:moveTo>
                  <a:lnTo>
                    <a:pt x="6110362" y="0"/>
                  </a:lnTo>
                  <a:lnTo>
                    <a:pt x="6110362" y="265132"/>
                  </a:lnTo>
                  <a:lnTo>
                    <a:pt x="0" y="265132"/>
                  </a:lnTo>
                  <a:close/>
                </a:path>
              </a:pathLst>
            </a:custGeom>
            <a:solidFill>
              <a:srgbClr val="145DA0"/>
            </a:solidFill>
            <a:ln cap="sq">
              <a:noFill/>
              <a:prstDash val="solid"/>
              <a:miter/>
            </a:ln>
          </p:spPr>
        </p:sp>
        <p:sp>
          <p:nvSpPr>
            <p:cNvPr name="TextBox 4" id="4"/>
            <p:cNvSpPr txBox="true"/>
            <p:nvPr/>
          </p:nvSpPr>
          <p:spPr>
            <a:xfrm>
              <a:off x="0" y="-38100"/>
              <a:ext cx="6110362" cy="303232"/>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5" id="5"/>
          <p:cNvGrpSpPr/>
          <p:nvPr/>
        </p:nvGrpSpPr>
        <p:grpSpPr>
          <a:xfrm rot="0">
            <a:off x="-1766494" y="-816076"/>
            <a:ext cx="21820987" cy="1762900"/>
            <a:chOff x="0" y="0"/>
            <a:chExt cx="6110362" cy="493651"/>
          </a:xfrm>
        </p:grpSpPr>
        <p:sp>
          <p:nvSpPr>
            <p:cNvPr name="Freeform 6" id="6"/>
            <p:cNvSpPr/>
            <p:nvPr/>
          </p:nvSpPr>
          <p:spPr>
            <a:xfrm flipH="false" flipV="false" rot="0">
              <a:off x="0" y="0"/>
              <a:ext cx="6110362" cy="493651"/>
            </a:xfrm>
            <a:custGeom>
              <a:avLst/>
              <a:gdLst/>
              <a:ahLst/>
              <a:cxnLst/>
              <a:rect r="r" b="b" t="t" l="l"/>
              <a:pathLst>
                <a:path h="493651" w="6110362">
                  <a:moveTo>
                    <a:pt x="0" y="0"/>
                  </a:moveTo>
                  <a:lnTo>
                    <a:pt x="6110362" y="0"/>
                  </a:lnTo>
                  <a:lnTo>
                    <a:pt x="6110362" y="493651"/>
                  </a:lnTo>
                  <a:lnTo>
                    <a:pt x="0" y="493651"/>
                  </a:lnTo>
                  <a:close/>
                </a:path>
              </a:pathLst>
            </a:custGeom>
            <a:solidFill>
              <a:srgbClr val="145DA0"/>
            </a:solidFill>
            <a:ln cap="sq">
              <a:noFill/>
              <a:prstDash val="solid"/>
              <a:miter/>
            </a:ln>
          </p:spPr>
        </p:sp>
        <p:sp>
          <p:nvSpPr>
            <p:cNvPr name="TextBox 7" id="7"/>
            <p:cNvSpPr txBox="true"/>
            <p:nvPr/>
          </p:nvSpPr>
          <p:spPr>
            <a:xfrm>
              <a:off x="0" y="-38100"/>
              <a:ext cx="6110362" cy="531751"/>
            </a:xfrm>
            <a:prstGeom prst="rect">
              <a:avLst/>
            </a:prstGeom>
          </p:spPr>
          <p:txBody>
            <a:bodyPr anchor="ctr" rtlCol="false" tIns="50800" lIns="50800" bIns="50800" rIns="50800"/>
            <a:lstStyle/>
            <a:p>
              <a:pPr algn="ctr" marL="0" indent="0" lvl="0">
                <a:lnSpc>
                  <a:spcPts val="2659"/>
                </a:lnSpc>
                <a:spcBef>
                  <a:spcPct val="0"/>
                </a:spcBef>
              </a:pPr>
            </a:p>
          </p:txBody>
        </p:sp>
      </p:grpSp>
      <p:sp>
        <p:nvSpPr>
          <p:cNvPr name="TextBox 8" id="8"/>
          <p:cNvSpPr txBox="true"/>
          <p:nvPr/>
        </p:nvSpPr>
        <p:spPr>
          <a:xfrm rot="0">
            <a:off x="356792" y="4791460"/>
            <a:ext cx="17040307" cy="1867536"/>
          </a:xfrm>
          <a:prstGeom prst="rect">
            <a:avLst/>
          </a:prstGeom>
        </p:spPr>
        <p:txBody>
          <a:bodyPr anchor="t" rtlCol="false" tIns="0" lIns="0" bIns="0" rIns="0">
            <a:spAutoFit/>
          </a:bodyPr>
          <a:lstStyle/>
          <a:p>
            <a:pPr algn="just">
              <a:lnSpc>
                <a:spcPts val="3639"/>
              </a:lnSpc>
            </a:pPr>
            <a:r>
              <a:rPr lang="en-US" sz="2599">
                <a:solidFill>
                  <a:srgbClr val="000000"/>
                </a:solidFill>
                <a:latin typeface="Arial"/>
                <a:ea typeface="Arial"/>
                <a:cs typeface="Arial"/>
                <a:sym typeface="Arial"/>
              </a:rPr>
              <a:t>Analisis:</a:t>
            </a:r>
          </a:p>
          <a:p>
            <a:pPr algn="just">
              <a:lnSpc>
                <a:spcPts val="3639"/>
              </a:lnSpc>
            </a:pPr>
            <a:r>
              <a:rPr lang="en-US" sz="2599">
                <a:solidFill>
                  <a:srgbClr val="000000"/>
                </a:solidFill>
                <a:latin typeface="Arial"/>
                <a:ea typeface="Arial"/>
                <a:cs typeface="Arial"/>
                <a:sym typeface="Arial"/>
              </a:rPr>
              <a:t>Mengubah teks menjadi list tokens digunakan dalam proses lanjutan seperti normalisasi teks informal ke formal dan stopwords karena prosesnya dalam level tokens. Memanfaatkan function dari library nltk yaitu word_tokenize.</a:t>
            </a:r>
          </a:p>
          <a:p>
            <a:pPr algn="just">
              <a:lnSpc>
                <a:spcPts val="3639"/>
              </a:lnSpc>
              <a:spcBef>
                <a:spcPct val="0"/>
              </a:spcBef>
            </a:pPr>
            <a:r>
              <a:rPr lang="en-US" sz="2599">
                <a:solidFill>
                  <a:srgbClr val="000000"/>
                </a:solidFill>
                <a:latin typeface="Arial"/>
                <a:ea typeface="Arial"/>
                <a:cs typeface="Arial"/>
                <a:sym typeface="Arial"/>
              </a:rPr>
              <a:t>Contoh: "Paket extra combo kok lemot" `→` ['Paket', 'extra', 'combo', 'kok', 'lemot']</a:t>
            </a:r>
          </a:p>
        </p:txBody>
      </p:sp>
      <p:sp>
        <p:nvSpPr>
          <p:cNvPr name="TextBox 9" id="9"/>
          <p:cNvSpPr txBox="true"/>
          <p:nvPr/>
        </p:nvSpPr>
        <p:spPr>
          <a:xfrm rot="0">
            <a:off x="156101" y="962025"/>
            <a:ext cx="9749258" cy="629921"/>
          </a:xfrm>
          <a:prstGeom prst="rect">
            <a:avLst/>
          </a:prstGeom>
        </p:spPr>
        <p:txBody>
          <a:bodyPr anchor="t" rtlCol="false" tIns="0" lIns="0" bIns="0" rIns="0">
            <a:spAutoFit/>
          </a:bodyPr>
          <a:lstStyle/>
          <a:p>
            <a:pPr algn="l">
              <a:lnSpc>
                <a:spcPts val="5179"/>
              </a:lnSpc>
              <a:spcBef>
                <a:spcPct val="0"/>
              </a:spcBef>
            </a:pPr>
            <a:r>
              <a:rPr lang="en-US" b="true" sz="3699">
                <a:solidFill>
                  <a:srgbClr val="000000"/>
                </a:solidFill>
                <a:latin typeface="Montserrat Bold"/>
                <a:ea typeface="Montserrat Bold"/>
                <a:cs typeface="Montserrat Bold"/>
                <a:sym typeface="Montserrat Bold"/>
              </a:rPr>
              <a:t>Preprocessing Data</a:t>
            </a:r>
          </a:p>
        </p:txBody>
      </p:sp>
      <p:sp>
        <p:nvSpPr>
          <p:cNvPr name="TextBox 10" id="10"/>
          <p:cNvSpPr txBox="true"/>
          <p:nvPr/>
        </p:nvSpPr>
        <p:spPr>
          <a:xfrm rot="0">
            <a:off x="9553524" y="7253210"/>
            <a:ext cx="7112591" cy="332740"/>
          </a:xfrm>
          <a:prstGeom prst="rect">
            <a:avLst/>
          </a:prstGeom>
        </p:spPr>
        <p:txBody>
          <a:bodyPr anchor="t" rtlCol="false" tIns="0" lIns="0" bIns="0" rIns="0">
            <a:spAutoFit/>
          </a:bodyPr>
          <a:lstStyle/>
          <a:p>
            <a:pPr algn="ctr">
              <a:lnSpc>
                <a:spcPts val="2659"/>
              </a:lnSpc>
              <a:spcBef>
                <a:spcPct val="0"/>
              </a:spcBef>
            </a:pPr>
          </a:p>
        </p:txBody>
      </p:sp>
      <p:grpSp>
        <p:nvGrpSpPr>
          <p:cNvPr name="Group 11" id="11"/>
          <p:cNvGrpSpPr/>
          <p:nvPr/>
        </p:nvGrpSpPr>
        <p:grpSpPr>
          <a:xfrm rot="0">
            <a:off x="156101" y="2139428"/>
            <a:ext cx="8189690" cy="1853259"/>
            <a:chOff x="0" y="0"/>
            <a:chExt cx="10919586" cy="2471013"/>
          </a:xfrm>
        </p:grpSpPr>
        <p:grpSp>
          <p:nvGrpSpPr>
            <p:cNvPr name="Group 12" id="12"/>
            <p:cNvGrpSpPr/>
            <p:nvPr/>
          </p:nvGrpSpPr>
          <p:grpSpPr>
            <a:xfrm rot="0">
              <a:off x="0" y="0"/>
              <a:ext cx="10919586" cy="2471013"/>
              <a:chOff x="0" y="0"/>
              <a:chExt cx="2156955" cy="488101"/>
            </a:xfrm>
          </p:grpSpPr>
          <p:sp>
            <p:nvSpPr>
              <p:cNvPr name="Freeform 13" id="13"/>
              <p:cNvSpPr/>
              <p:nvPr/>
            </p:nvSpPr>
            <p:spPr>
              <a:xfrm flipH="false" flipV="false" rot="0">
                <a:off x="0" y="0"/>
                <a:ext cx="2156955" cy="488101"/>
              </a:xfrm>
              <a:custGeom>
                <a:avLst/>
                <a:gdLst/>
                <a:ahLst/>
                <a:cxnLst/>
                <a:rect r="r" b="b" t="t" l="l"/>
                <a:pathLst>
                  <a:path h="488101" w="2156955">
                    <a:moveTo>
                      <a:pt x="48212" y="0"/>
                    </a:moveTo>
                    <a:lnTo>
                      <a:pt x="2108744" y="0"/>
                    </a:lnTo>
                    <a:cubicBezTo>
                      <a:pt x="2121530" y="0"/>
                      <a:pt x="2133793" y="5079"/>
                      <a:pt x="2142835" y="14121"/>
                    </a:cubicBezTo>
                    <a:cubicBezTo>
                      <a:pt x="2151876" y="23162"/>
                      <a:pt x="2156955" y="35425"/>
                      <a:pt x="2156955" y="48212"/>
                    </a:cubicBezTo>
                    <a:lnTo>
                      <a:pt x="2156955" y="439890"/>
                    </a:lnTo>
                    <a:cubicBezTo>
                      <a:pt x="2156955" y="452676"/>
                      <a:pt x="2151876" y="464939"/>
                      <a:pt x="2142835" y="473980"/>
                    </a:cubicBezTo>
                    <a:cubicBezTo>
                      <a:pt x="2133793" y="483022"/>
                      <a:pt x="2121530" y="488101"/>
                      <a:pt x="2108744" y="488101"/>
                    </a:cubicBezTo>
                    <a:lnTo>
                      <a:pt x="48212" y="488101"/>
                    </a:lnTo>
                    <a:cubicBezTo>
                      <a:pt x="35425" y="488101"/>
                      <a:pt x="23162" y="483022"/>
                      <a:pt x="14121" y="473980"/>
                    </a:cubicBezTo>
                    <a:cubicBezTo>
                      <a:pt x="5079" y="464939"/>
                      <a:pt x="0" y="452676"/>
                      <a:pt x="0" y="439890"/>
                    </a:cubicBezTo>
                    <a:lnTo>
                      <a:pt x="0" y="48212"/>
                    </a:lnTo>
                    <a:cubicBezTo>
                      <a:pt x="0" y="35425"/>
                      <a:pt x="5079" y="23162"/>
                      <a:pt x="14121" y="14121"/>
                    </a:cubicBezTo>
                    <a:cubicBezTo>
                      <a:pt x="23162" y="5079"/>
                      <a:pt x="35425" y="0"/>
                      <a:pt x="48212" y="0"/>
                    </a:cubicBezTo>
                    <a:close/>
                  </a:path>
                </a:pathLst>
              </a:custGeom>
              <a:solidFill>
                <a:srgbClr val="000000">
                  <a:alpha val="0"/>
                </a:srgbClr>
              </a:solidFill>
              <a:ln w="38100" cap="rnd">
                <a:solidFill>
                  <a:srgbClr val="000000"/>
                </a:solidFill>
                <a:prstDash val="solid"/>
                <a:round/>
              </a:ln>
            </p:spPr>
          </p:sp>
          <p:sp>
            <p:nvSpPr>
              <p:cNvPr name="TextBox 14" id="14"/>
              <p:cNvSpPr txBox="true"/>
              <p:nvPr/>
            </p:nvSpPr>
            <p:spPr>
              <a:xfrm>
                <a:off x="0" y="-38100"/>
                <a:ext cx="2156955" cy="526201"/>
              </a:xfrm>
              <a:prstGeom prst="rect">
                <a:avLst/>
              </a:prstGeom>
            </p:spPr>
            <p:txBody>
              <a:bodyPr anchor="ctr" rtlCol="false" tIns="50800" lIns="50800" bIns="50800" rIns="50800"/>
              <a:lstStyle/>
              <a:p>
                <a:pPr algn="ctr">
                  <a:lnSpc>
                    <a:spcPts val="2659"/>
                  </a:lnSpc>
                </a:pPr>
              </a:p>
            </p:txBody>
          </p:sp>
        </p:grpSp>
        <p:sp>
          <p:nvSpPr>
            <p:cNvPr name="TextBox 15" id="15"/>
            <p:cNvSpPr txBox="true"/>
            <p:nvPr/>
          </p:nvSpPr>
          <p:spPr>
            <a:xfrm rot="0">
              <a:off x="214593" y="356871"/>
              <a:ext cx="10176907" cy="2114141"/>
            </a:xfrm>
            <a:prstGeom prst="rect">
              <a:avLst/>
            </a:prstGeom>
          </p:spPr>
          <p:txBody>
            <a:bodyPr anchor="t" rtlCol="false" tIns="0" lIns="0" bIns="0" rIns="0">
              <a:spAutoFit/>
            </a:bodyPr>
            <a:lstStyle/>
            <a:p>
              <a:pPr algn="l">
                <a:lnSpc>
                  <a:spcPts val="3166"/>
                </a:lnSpc>
                <a:spcBef>
                  <a:spcPct val="0"/>
                </a:spcBef>
              </a:pPr>
              <a:r>
                <a:rPr lang="en-US" sz="2262">
                  <a:solidFill>
                    <a:srgbClr val="000000"/>
                  </a:solidFill>
                  <a:latin typeface="Courier Prime"/>
                  <a:ea typeface="Courier Prime"/>
                  <a:cs typeface="Courier Prime"/>
                  <a:sym typeface="Courier Prime"/>
                </a:rPr>
                <a:t>#</a:t>
              </a:r>
              <a:r>
                <a:rPr lang="en-US" sz="2262">
                  <a:solidFill>
                    <a:srgbClr val="000000"/>
                  </a:solidFill>
                  <a:latin typeface="Courier Prime"/>
                  <a:ea typeface="Courier Prime"/>
                  <a:cs typeface="Courier Prime"/>
                  <a:sym typeface="Courier Prime"/>
                </a:rPr>
                <a:t> 5. Mengubah</a:t>
              </a:r>
              <a:r>
                <a:rPr lang="en-US" sz="2262">
                  <a:solidFill>
                    <a:srgbClr val="000000"/>
                  </a:solidFill>
                  <a:latin typeface="Courier Prime"/>
                  <a:ea typeface="Courier Prime"/>
                  <a:cs typeface="Courier Prime"/>
                  <a:sym typeface="Courier Prime"/>
                </a:rPr>
                <a:t> teks menjadi list token</a:t>
              </a:r>
            </a:p>
            <a:p>
              <a:pPr algn="l">
                <a:lnSpc>
                  <a:spcPts val="3166"/>
                </a:lnSpc>
                <a:spcBef>
                  <a:spcPct val="0"/>
                </a:spcBef>
              </a:pPr>
              <a:r>
                <a:rPr lang="en-US" sz="2262">
                  <a:solidFill>
                    <a:srgbClr val="000000"/>
                  </a:solidFill>
                  <a:latin typeface="Courier Prime"/>
                  <a:ea typeface="Courier Prime"/>
                  <a:cs typeface="Courier Prime"/>
                  <a:sym typeface="Courier Prime"/>
                </a:rPr>
                <a:t> def tokenizer(text):</a:t>
              </a:r>
            </a:p>
            <a:p>
              <a:pPr algn="l">
                <a:lnSpc>
                  <a:spcPts val="3166"/>
                </a:lnSpc>
                <a:spcBef>
                  <a:spcPct val="0"/>
                </a:spcBef>
              </a:pPr>
              <a:r>
                <a:rPr lang="en-US" sz="2262">
                  <a:solidFill>
                    <a:srgbClr val="000000"/>
                  </a:solidFill>
                  <a:latin typeface="Courier Prime"/>
                  <a:ea typeface="Courier Prime"/>
                  <a:cs typeface="Courier Prime"/>
                  <a:sym typeface="Courier Prime"/>
                </a:rPr>
                <a:t> return nltk.word_tokenize</a:t>
              </a:r>
              <a:r>
                <a:rPr lang="en-US" sz="2262">
                  <a:solidFill>
                    <a:srgbClr val="000000"/>
                  </a:solidFill>
                  <a:latin typeface="Courier Prime"/>
                  <a:ea typeface="Courier Prime"/>
                  <a:cs typeface="Courier Prime"/>
                  <a:sym typeface="Courier Prime"/>
                </a:rPr>
                <a:t>(text)</a:t>
              </a:r>
            </a:p>
            <a:p>
              <a:pPr algn="l">
                <a:lnSpc>
                  <a:spcPts val="3166"/>
                </a:lnSpc>
                <a:spcBef>
                  <a:spcPct val="0"/>
                </a:spcBef>
              </a:pPr>
            </a:p>
          </p:txBody>
        </p:sp>
      </p:grpSp>
    </p:spTree>
  </p:cSld>
  <p:clrMapOvr>
    <a:masterClrMapping/>
  </p:clrMapOvr>
</p:sld>
</file>

<file path=ppt/slides/slide16.xml><?xml version="1.0" encoding="utf-8"?>
<p:sld xmlns:p="http://schemas.openxmlformats.org/presentationml/2006/main" xmlns:a="http://schemas.openxmlformats.org/drawingml/2006/main">
  <p:cSld>
    <p:bg>
      <p:bgPr>
        <a:solidFill>
          <a:srgbClr val="FDFDFD"/>
        </a:solidFill>
      </p:bgPr>
    </p:bg>
    <p:spTree>
      <p:nvGrpSpPr>
        <p:cNvPr id="1" name=""/>
        <p:cNvGrpSpPr/>
        <p:nvPr/>
      </p:nvGrpSpPr>
      <p:grpSpPr>
        <a:xfrm>
          <a:off x="0" y="0"/>
          <a:ext cx="0" cy="0"/>
          <a:chOff x="0" y="0"/>
          <a:chExt cx="0" cy="0"/>
        </a:xfrm>
      </p:grpSpPr>
      <p:grpSp>
        <p:nvGrpSpPr>
          <p:cNvPr name="Group 2" id="2"/>
          <p:cNvGrpSpPr/>
          <p:nvPr/>
        </p:nvGrpSpPr>
        <p:grpSpPr>
          <a:xfrm rot="0">
            <a:off x="-1766494" y="9340175"/>
            <a:ext cx="21820987" cy="946825"/>
            <a:chOff x="0" y="0"/>
            <a:chExt cx="6110362" cy="265132"/>
          </a:xfrm>
        </p:grpSpPr>
        <p:sp>
          <p:nvSpPr>
            <p:cNvPr name="Freeform 3" id="3"/>
            <p:cNvSpPr/>
            <p:nvPr/>
          </p:nvSpPr>
          <p:spPr>
            <a:xfrm flipH="false" flipV="false" rot="0">
              <a:off x="0" y="0"/>
              <a:ext cx="6110362" cy="265132"/>
            </a:xfrm>
            <a:custGeom>
              <a:avLst/>
              <a:gdLst/>
              <a:ahLst/>
              <a:cxnLst/>
              <a:rect r="r" b="b" t="t" l="l"/>
              <a:pathLst>
                <a:path h="265132" w="6110362">
                  <a:moveTo>
                    <a:pt x="0" y="0"/>
                  </a:moveTo>
                  <a:lnTo>
                    <a:pt x="6110362" y="0"/>
                  </a:lnTo>
                  <a:lnTo>
                    <a:pt x="6110362" y="265132"/>
                  </a:lnTo>
                  <a:lnTo>
                    <a:pt x="0" y="265132"/>
                  </a:lnTo>
                  <a:close/>
                </a:path>
              </a:pathLst>
            </a:custGeom>
            <a:solidFill>
              <a:srgbClr val="145DA0"/>
            </a:solidFill>
            <a:ln cap="sq">
              <a:noFill/>
              <a:prstDash val="solid"/>
              <a:miter/>
            </a:ln>
          </p:spPr>
        </p:sp>
        <p:sp>
          <p:nvSpPr>
            <p:cNvPr name="TextBox 4" id="4"/>
            <p:cNvSpPr txBox="true"/>
            <p:nvPr/>
          </p:nvSpPr>
          <p:spPr>
            <a:xfrm>
              <a:off x="0" y="-38100"/>
              <a:ext cx="6110362" cy="303232"/>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5" id="5"/>
          <p:cNvGrpSpPr/>
          <p:nvPr/>
        </p:nvGrpSpPr>
        <p:grpSpPr>
          <a:xfrm rot="0">
            <a:off x="-1766494" y="-816076"/>
            <a:ext cx="21820987" cy="1762900"/>
            <a:chOff x="0" y="0"/>
            <a:chExt cx="6110362" cy="493651"/>
          </a:xfrm>
        </p:grpSpPr>
        <p:sp>
          <p:nvSpPr>
            <p:cNvPr name="Freeform 6" id="6"/>
            <p:cNvSpPr/>
            <p:nvPr/>
          </p:nvSpPr>
          <p:spPr>
            <a:xfrm flipH="false" flipV="false" rot="0">
              <a:off x="0" y="0"/>
              <a:ext cx="6110362" cy="493651"/>
            </a:xfrm>
            <a:custGeom>
              <a:avLst/>
              <a:gdLst/>
              <a:ahLst/>
              <a:cxnLst/>
              <a:rect r="r" b="b" t="t" l="l"/>
              <a:pathLst>
                <a:path h="493651" w="6110362">
                  <a:moveTo>
                    <a:pt x="0" y="0"/>
                  </a:moveTo>
                  <a:lnTo>
                    <a:pt x="6110362" y="0"/>
                  </a:lnTo>
                  <a:lnTo>
                    <a:pt x="6110362" y="493651"/>
                  </a:lnTo>
                  <a:lnTo>
                    <a:pt x="0" y="493651"/>
                  </a:lnTo>
                  <a:close/>
                </a:path>
              </a:pathLst>
            </a:custGeom>
            <a:solidFill>
              <a:srgbClr val="145DA0"/>
            </a:solidFill>
            <a:ln cap="sq">
              <a:noFill/>
              <a:prstDash val="solid"/>
              <a:miter/>
            </a:ln>
          </p:spPr>
        </p:sp>
        <p:sp>
          <p:nvSpPr>
            <p:cNvPr name="TextBox 7" id="7"/>
            <p:cNvSpPr txBox="true"/>
            <p:nvPr/>
          </p:nvSpPr>
          <p:spPr>
            <a:xfrm>
              <a:off x="0" y="-38100"/>
              <a:ext cx="6110362" cy="531751"/>
            </a:xfrm>
            <a:prstGeom prst="rect">
              <a:avLst/>
            </a:prstGeom>
          </p:spPr>
          <p:txBody>
            <a:bodyPr anchor="ctr" rtlCol="false" tIns="50800" lIns="50800" bIns="50800" rIns="50800"/>
            <a:lstStyle/>
            <a:p>
              <a:pPr algn="ctr" marL="0" indent="0" lvl="0">
                <a:lnSpc>
                  <a:spcPts val="2659"/>
                </a:lnSpc>
                <a:spcBef>
                  <a:spcPct val="0"/>
                </a:spcBef>
              </a:pPr>
            </a:p>
          </p:txBody>
        </p:sp>
      </p:grpSp>
      <p:sp>
        <p:nvSpPr>
          <p:cNvPr name="TextBox 8" id="8"/>
          <p:cNvSpPr txBox="true"/>
          <p:nvPr/>
        </p:nvSpPr>
        <p:spPr>
          <a:xfrm rot="0">
            <a:off x="218993" y="6098948"/>
            <a:ext cx="17040307" cy="3239136"/>
          </a:xfrm>
          <a:prstGeom prst="rect">
            <a:avLst/>
          </a:prstGeom>
        </p:spPr>
        <p:txBody>
          <a:bodyPr anchor="t" rtlCol="false" tIns="0" lIns="0" bIns="0" rIns="0">
            <a:spAutoFit/>
          </a:bodyPr>
          <a:lstStyle/>
          <a:p>
            <a:pPr algn="just">
              <a:lnSpc>
                <a:spcPts val="3639"/>
              </a:lnSpc>
            </a:pPr>
            <a:r>
              <a:rPr lang="en-US" sz="2599">
                <a:solidFill>
                  <a:srgbClr val="000000"/>
                </a:solidFill>
                <a:latin typeface="Arial"/>
                <a:ea typeface="Arial"/>
                <a:cs typeface="Arial"/>
                <a:sym typeface="Arial"/>
              </a:rPr>
              <a:t>Analisis:</a:t>
            </a:r>
          </a:p>
          <a:p>
            <a:pPr algn="just">
              <a:lnSpc>
                <a:spcPts val="3639"/>
              </a:lnSpc>
            </a:pPr>
            <a:r>
              <a:rPr lang="en-US" sz="2599">
                <a:solidFill>
                  <a:srgbClr val="000000"/>
                </a:solidFill>
                <a:latin typeface="Arial"/>
                <a:ea typeface="Arial"/>
                <a:cs typeface="Arial"/>
                <a:sym typeface="Arial"/>
              </a:rPr>
              <a:t>karena data "Text Tweet" berasal dari media sosial X/Twitter, banyak ditemukan bahasa sehari-hari yang tidak baku/slang dan singkatan. Oleh karena itu perlu dilakukan normalisasi `informal_to_formal` dengan mengubah kata-kata slang menjadi kata baku agar lebih konsisten dan dapat diproses dengan baik oleh model. Perubahan ini memanfaatkan *dictionary* atau kamus bahasa slang yang dimiliki. </a:t>
            </a:r>
          </a:p>
          <a:p>
            <a:pPr algn="just">
              <a:lnSpc>
                <a:spcPts val="3639"/>
              </a:lnSpc>
            </a:pPr>
            <a:r>
              <a:rPr lang="en-US" sz="2599">
                <a:solidFill>
                  <a:srgbClr val="000000"/>
                </a:solidFill>
                <a:latin typeface="Arial"/>
                <a:ea typeface="Arial"/>
                <a:cs typeface="Arial"/>
                <a:sym typeface="Arial"/>
              </a:rPr>
              <a:t>Contoh: "lemot" `→` lamban | "gak" `→` "tidak".</a:t>
            </a:r>
          </a:p>
          <a:p>
            <a:pPr algn="just">
              <a:lnSpc>
                <a:spcPts val="3639"/>
              </a:lnSpc>
              <a:spcBef>
                <a:spcPct val="0"/>
              </a:spcBef>
            </a:pPr>
          </a:p>
        </p:txBody>
      </p:sp>
      <p:sp>
        <p:nvSpPr>
          <p:cNvPr name="TextBox 9" id="9"/>
          <p:cNvSpPr txBox="true"/>
          <p:nvPr/>
        </p:nvSpPr>
        <p:spPr>
          <a:xfrm rot="0">
            <a:off x="156101" y="962025"/>
            <a:ext cx="9749258" cy="629921"/>
          </a:xfrm>
          <a:prstGeom prst="rect">
            <a:avLst/>
          </a:prstGeom>
        </p:spPr>
        <p:txBody>
          <a:bodyPr anchor="t" rtlCol="false" tIns="0" lIns="0" bIns="0" rIns="0">
            <a:spAutoFit/>
          </a:bodyPr>
          <a:lstStyle/>
          <a:p>
            <a:pPr algn="l">
              <a:lnSpc>
                <a:spcPts val="5179"/>
              </a:lnSpc>
              <a:spcBef>
                <a:spcPct val="0"/>
              </a:spcBef>
            </a:pPr>
            <a:r>
              <a:rPr lang="en-US" b="true" sz="3699">
                <a:solidFill>
                  <a:srgbClr val="000000"/>
                </a:solidFill>
                <a:latin typeface="Montserrat Bold"/>
                <a:ea typeface="Montserrat Bold"/>
                <a:cs typeface="Montserrat Bold"/>
                <a:sym typeface="Montserrat Bold"/>
              </a:rPr>
              <a:t>Preprocessing Data</a:t>
            </a:r>
          </a:p>
        </p:txBody>
      </p:sp>
      <p:sp>
        <p:nvSpPr>
          <p:cNvPr name="TextBox 10" id="10"/>
          <p:cNvSpPr txBox="true"/>
          <p:nvPr/>
        </p:nvSpPr>
        <p:spPr>
          <a:xfrm rot="0">
            <a:off x="9553524" y="7253210"/>
            <a:ext cx="7112591" cy="332740"/>
          </a:xfrm>
          <a:prstGeom prst="rect">
            <a:avLst/>
          </a:prstGeom>
        </p:spPr>
        <p:txBody>
          <a:bodyPr anchor="t" rtlCol="false" tIns="0" lIns="0" bIns="0" rIns="0">
            <a:spAutoFit/>
          </a:bodyPr>
          <a:lstStyle/>
          <a:p>
            <a:pPr algn="ctr">
              <a:lnSpc>
                <a:spcPts val="2659"/>
              </a:lnSpc>
              <a:spcBef>
                <a:spcPct val="0"/>
              </a:spcBef>
            </a:pPr>
          </a:p>
        </p:txBody>
      </p:sp>
      <p:grpSp>
        <p:nvGrpSpPr>
          <p:cNvPr name="Group 11" id="11"/>
          <p:cNvGrpSpPr/>
          <p:nvPr/>
        </p:nvGrpSpPr>
        <p:grpSpPr>
          <a:xfrm rot="0">
            <a:off x="156101" y="1694726"/>
            <a:ext cx="16307082" cy="3853509"/>
            <a:chOff x="0" y="0"/>
            <a:chExt cx="21742776" cy="5138013"/>
          </a:xfrm>
        </p:grpSpPr>
        <p:grpSp>
          <p:nvGrpSpPr>
            <p:cNvPr name="Group 12" id="12"/>
            <p:cNvGrpSpPr/>
            <p:nvPr/>
          </p:nvGrpSpPr>
          <p:grpSpPr>
            <a:xfrm rot="0">
              <a:off x="0" y="0"/>
              <a:ext cx="21742776" cy="5138013"/>
              <a:chOff x="0" y="0"/>
              <a:chExt cx="4294869" cy="1014916"/>
            </a:xfrm>
          </p:grpSpPr>
          <p:sp>
            <p:nvSpPr>
              <p:cNvPr name="Freeform 13" id="13"/>
              <p:cNvSpPr/>
              <p:nvPr/>
            </p:nvSpPr>
            <p:spPr>
              <a:xfrm flipH="false" flipV="false" rot="0">
                <a:off x="0" y="0"/>
                <a:ext cx="4294869" cy="1014916"/>
              </a:xfrm>
              <a:custGeom>
                <a:avLst/>
                <a:gdLst/>
                <a:ahLst/>
                <a:cxnLst/>
                <a:rect r="r" b="b" t="t" l="l"/>
                <a:pathLst>
                  <a:path h="1014916" w="4294869">
                    <a:moveTo>
                      <a:pt x="24213" y="0"/>
                    </a:moveTo>
                    <a:lnTo>
                      <a:pt x="4270657" y="0"/>
                    </a:lnTo>
                    <a:cubicBezTo>
                      <a:pt x="4277078" y="0"/>
                      <a:pt x="4283237" y="2551"/>
                      <a:pt x="4287777" y="7092"/>
                    </a:cubicBezTo>
                    <a:cubicBezTo>
                      <a:pt x="4292318" y="11632"/>
                      <a:pt x="4294869" y="17791"/>
                      <a:pt x="4294869" y="24213"/>
                    </a:cubicBezTo>
                    <a:lnTo>
                      <a:pt x="4294869" y="990703"/>
                    </a:lnTo>
                    <a:cubicBezTo>
                      <a:pt x="4294869" y="997125"/>
                      <a:pt x="4292318" y="1003284"/>
                      <a:pt x="4287777" y="1007824"/>
                    </a:cubicBezTo>
                    <a:cubicBezTo>
                      <a:pt x="4283237" y="1012365"/>
                      <a:pt x="4277078" y="1014916"/>
                      <a:pt x="4270657" y="1014916"/>
                    </a:cubicBezTo>
                    <a:lnTo>
                      <a:pt x="24213" y="1014916"/>
                    </a:lnTo>
                    <a:cubicBezTo>
                      <a:pt x="17791" y="1014916"/>
                      <a:pt x="11632" y="1012365"/>
                      <a:pt x="7092" y="1007824"/>
                    </a:cubicBezTo>
                    <a:cubicBezTo>
                      <a:pt x="2551" y="1003284"/>
                      <a:pt x="0" y="997125"/>
                      <a:pt x="0" y="990703"/>
                    </a:cubicBezTo>
                    <a:lnTo>
                      <a:pt x="0" y="24213"/>
                    </a:lnTo>
                    <a:cubicBezTo>
                      <a:pt x="0" y="17791"/>
                      <a:pt x="2551" y="11632"/>
                      <a:pt x="7092" y="7092"/>
                    </a:cubicBezTo>
                    <a:cubicBezTo>
                      <a:pt x="11632" y="2551"/>
                      <a:pt x="17791" y="0"/>
                      <a:pt x="24213" y="0"/>
                    </a:cubicBezTo>
                    <a:close/>
                  </a:path>
                </a:pathLst>
              </a:custGeom>
              <a:solidFill>
                <a:srgbClr val="000000">
                  <a:alpha val="0"/>
                </a:srgbClr>
              </a:solidFill>
              <a:ln w="38100" cap="rnd">
                <a:solidFill>
                  <a:srgbClr val="000000"/>
                </a:solidFill>
                <a:prstDash val="solid"/>
                <a:round/>
              </a:ln>
            </p:spPr>
          </p:sp>
          <p:sp>
            <p:nvSpPr>
              <p:cNvPr name="TextBox 14" id="14"/>
              <p:cNvSpPr txBox="true"/>
              <p:nvPr/>
            </p:nvSpPr>
            <p:spPr>
              <a:xfrm>
                <a:off x="0" y="-38100"/>
                <a:ext cx="4294869" cy="1053016"/>
              </a:xfrm>
              <a:prstGeom prst="rect">
                <a:avLst/>
              </a:prstGeom>
            </p:spPr>
            <p:txBody>
              <a:bodyPr anchor="ctr" rtlCol="false" tIns="50800" lIns="50800" bIns="50800" rIns="50800"/>
              <a:lstStyle/>
              <a:p>
                <a:pPr algn="ctr">
                  <a:lnSpc>
                    <a:spcPts val="2659"/>
                  </a:lnSpc>
                </a:pPr>
              </a:p>
            </p:txBody>
          </p:sp>
        </p:grpSp>
        <p:sp>
          <p:nvSpPr>
            <p:cNvPr name="TextBox 15" id="15"/>
            <p:cNvSpPr txBox="true"/>
            <p:nvPr/>
          </p:nvSpPr>
          <p:spPr>
            <a:xfrm rot="0">
              <a:off x="427291" y="356871"/>
              <a:ext cx="20263974" cy="4781141"/>
            </a:xfrm>
            <a:prstGeom prst="rect">
              <a:avLst/>
            </a:prstGeom>
          </p:spPr>
          <p:txBody>
            <a:bodyPr anchor="t" rtlCol="false" tIns="0" lIns="0" bIns="0" rIns="0">
              <a:spAutoFit/>
            </a:bodyPr>
            <a:lstStyle/>
            <a:p>
              <a:pPr algn="l">
                <a:lnSpc>
                  <a:spcPts val="3166"/>
                </a:lnSpc>
                <a:spcBef>
                  <a:spcPct val="0"/>
                </a:spcBef>
              </a:pPr>
              <a:r>
                <a:rPr lang="en-US" sz="2262">
                  <a:solidFill>
                    <a:srgbClr val="000000"/>
                  </a:solidFill>
                  <a:latin typeface="Courier Prime"/>
                  <a:ea typeface="Courier Prime"/>
                  <a:cs typeface="Courier Prime"/>
                  <a:sym typeface="Courier Prime"/>
                </a:rPr>
                <a:t>#</a:t>
              </a:r>
              <a:r>
                <a:rPr lang="en-US" sz="2262">
                  <a:solidFill>
                    <a:srgbClr val="000000"/>
                  </a:solidFill>
                  <a:latin typeface="Courier Prime"/>
                  <a:ea typeface="Courier Prime"/>
                  <a:cs typeface="Courier Prime"/>
                  <a:sym typeface="Courier Prime"/>
                </a:rPr>
                <a:t> 6. Normalisasi kata informal/slang</a:t>
              </a:r>
              <a:r>
                <a:rPr lang="en-US" sz="2262">
                  <a:solidFill>
                    <a:srgbClr val="000000"/>
                  </a:solidFill>
                  <a:latin typeface="Courier Prime"/>
                  <a:ea typeface="Courier Prime"/>
                  <a:cs typeface="Courier Prime"/>
                  <a:sym typeface="Courier Prime"/>
                </a:rPr>
                <a:t> ke formal berdasarkan kamus slang (dictionaries)</a:t>
              </a:r>
            </a:p>
            <a:p>
              <a:pPr algn="l">
                <a:lnSpc>
                  <a:spcPts val="3166"/>
                </a:lnSpc>
                <a:spcBef>
                  <a:spcPct val="0"/>
                </a:spcBef>
              </a:pPr>
            </a:p>
            <a:p>
              <a:pPr algn="l">
                <a:lnSpc>
                  <a:spcPts val="3166"/>
                </a:lnSpc>
                <a:spcBef>
                  <a:spcPct val="0"/>
                </a:spcBef>
              </a:pPr>
              <a:r>
                <a:rPr lang="en-US" sz="2262">
                  <a:solidFill>
                    <a:srgbClr val="000000"/>
                  </a:solidFill>
                  <a:latin typeface="Courier Prime"/>
                  <a:ea typeface="Courier Prime"/>
                  <a:cs typeface="Courier Prime"/>
                  <a:sym typeface="Courier Prime"/>
                </a:rPr>
                <a:t># Load informal-to-formal dictionary</a:t>
              </a:r>
            </a:p>
            <a:p>
              <a:pPr algn="l">
                <a:lnSpc>
                  <a:spcPts val="3166"/>
                </a:lnSpc>
                <a:spcBef>
                  <a:spcPct val="0"/>
                </a:spcBef>
              </a:pPr>
              <a:r>
                <a:rPr lang="en-US" sz="2262">
                  <a:solidFill>
                    <a:srgbClr val="000000"/>
                  </a:solidFill>
                  <a:latin typeface="Courier Prime"/>
                  <a:ea typeface="Courier Prime"/>
                  <a:cs typeface="Courier Prime"/>
                  <a:sym typeface="Courier Prime"/>
                </a:rPr>
                <a:t>with open("informal_to_formal.json") as json_file:</a:t>
              </a:r>
            </a:p>
            <a:p>
              <a:pPr algn="l">
                <a:lnSpc>
                  <a:spcPts val="3166"/>
                </a:lnSpc>
                <a:spcBef>
                  <a:spcPct val="0"/>
                </a:spcBef>
              </a:pPr>
              <a:r>
                <a:rPr lang="en-US" sz="2262">
                  <a:solidFill>
                    <a:srgbClr val="000000"/>
                  </a:solidFill>
                  <a:latin typeface="Courier Prime"/>
                  <a:ea typeface="Courier Prime"/>
                  <a:cs typeface="Courier Prime"/>
                  <a:sym typeface="Courier Prime"/>
                </a:rPr>
                <a:t> dictionaries = json.load(json_file)</a:t>
              </a:r>
            </a:p>
            <a:p>
              <a:pPr algn="l">
                <a:lnSpc>
                  <a:spcPts val="3166"/>
                </a:lnSpc>
                <a:spcBef>
                  <a:spcPct val="0"/>
                </a:spcBef>
              </a:pPr>
            </a:p>
            <a:p>
              <a:pPr algn="l">
                <a:lnSpc>
                  <a:spcPts val="3166"/>
                </a:lnSpc>
                <a:spcBef>
                  <a:spcPct val="0"/>
                </a:spcBef>
              </a:pPr>
              <a:r>
                <a:rPr lang="en-US" sz="2262">
                  <a:solidFill>
                    <a:srgbClr val="000000"/>
                  </a:solidFill>
                  <a:latin typeface="Courier Prime"/>
                  <a:ea typeface="Courier Prime"/>
                  <a:cs typeface="Courier Prime"/>
                  <a:sym typeface="Courier Prime"/>
                </a:rPr>
                <a:t>def informal_to_formal(tokens):</a:t>
              </a:r>
            </a:p>
            <a:p>
              <a:pPr algn="l">
                <a:lnSpc>
                  <a:spcPts val="3166"/>
                </a:lnSpc>
                <a:spcBef>
                  <a:spcPct val="0"/>
                </a:spcBef>
              </a:pPr>
              <a:r>
                <a:rPr lang="en-US" sz="2262">
                  <a:solidFill>
                    <a:srgbClr val="000000"/>
                  </a:solidFill>
                  <a:latin typeface="Courier Prime"/>
                  <a:ea typeface="Courier Prime"/>
                  <a:cs typeface="Courier Prime"/>
                  <a:sym typeface="Courier Prime"/>
                </a:rPr>
                <a:t> return [dictionaries.get(word, word).lower() for word in tokens]</a:t>
              </a:r>
            </a:p>
            <a:p>
              <a:pPr algn="l">
                <a:lnSpc>
                  <a:spcPts val="3166"/>
                </a:lnSpc>
                <a:spcBef>
                  <a:spcPct val="0"/>
                </a:spcBef>
              </a:pPr>
            </a:p>
          </p:txBody>
        </p:sp>
      </p:grpSp>
    </p:spTree>
  </p:cSld>
  <p:clrMapOvr>
    <a:masterClrMapping/>
  </p:clrMapOvr>
</p:sld>
</file>

<file path=ppt/slides/slide17.xml><?xml version="1.0" encoding="utf-8"?>
<p:sld xmlns:p="http://schemas.openxmlformats.org/presentationml/2006/main" xmlns:a="http://schemas.openxmlformats.org/drawingml/2006/main">
  <p:cSld>
    <p:bg>
      <p:bgPr>
        <a:solidFill>
          <a:srgbClr val="FDFDFD"/>
        </a:solidFill>
      </p:bgPr>
    </p:bg>
    <p:spTree>
      <p:nvGrpSpPr>
        <p:cNvPr id="1" name=""/>
        <p:cNvGrpSpPr/>
        <p:nvPr/>
      </p:nvGrpSpPr>
      <p:grpSpPr>
        <a:xfrm>
          <a:off x="0" y="0"/>
          <a:ext cx="0" cy="0"/>
          <a:chOff x="0" y="0"/>
          <a:chExt cx="0" cy="0"/>
        </a:xfrm>
      </p:grpSpPr>
      <p:grpSp>
        <p:nvGrpSpPr>
          <p:cNvPr name="Group 2" id="2"/>
          <p:cNvGrpSpPr/>
          <p:nvPr/>
        </p:nvGrpSpPr>
        <p:grpSpPr>
          <a:xfrm rot="0">
            <a:off x="-1766494" y="9340175"/>
            <a:ext cx="21820987" cy="946825"/>
            <a:chOff x="0" y="0"/>
            <a:chExt cx="6110362" cy="265132"/>
          </a:xfrm>
        </p:grpSpPr>
        <p:sp>
          <p:nvSpPr>
            <p:cNvPr name="Freeform 3" id="3"/>
            <p:cNvSpPr/>
            <p:nvPr/>
          </p:nvSpPr>
          <p:spPr>
            <a:xfrm flipH="false" flipV="false" rot="0">
              <a:off x="0" y="0"/>
              <a:ext cx="6110362" cy="265132"/>
            </a:xfrm>
            <a:custGeom>
              <a:avLst/>
              <a:gdLst/>
              <a:ahLst/>
              <a:cxnLst/>
              <a:rect r="r" b="b" t="t" l="l"/>
              <a:pathLst>
                <a:path h="265132" w="6110362">
                  <a:moveTo>
                    <a:pt x="0" y="0"/>
                  </a:moveTo>
                  <a:lnTo>
                    <a:pt x="6110362" y="0"/>
                  </a:lnTo>
                  <a:lnTo>
                    <a:pt x="6110362" y="265132"/>
                  </a:lnTo>
                  <a:lnTo>
                    <a:pt x="0" y="265132"/>
                  </a:lnTo>
                  <a:close/>
                </a:path>
              </a:pathLst>
            </a:custGeom>
            <a:solidFill>
              <a:srgbClr val="145DA0"/>
            </a:solidFill>
            <a:ln cap="sq">
              <a:noFill/>
              <a:prstDash val="solid"/>
              <a:miter/>
            </a:ln>
          </p:spPr>
        </p:sp>
        <p:sp>
          <p:nvSpPr>
            <p:cNvPr name="TextBox 4" id="4"/>
            <p:cNvSpPr txBox="true"/>
            <p:nvPr/>
          </p:nvSpPr>
          <p:spPr>
            <a:xfrm>
              <a:off x="0" y="-38100"/>
              <a:ext cx="6110362" cy="303232"/>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5" id="5"/>
          <p:cNvGrpSpPr/>
          <p:nvPr/>
        </p:nvGrpSpPr>
        <p:grpSpPr>
          <a:xfrm rot="0">
            <a:off x="-1766494" y="-816076"/>
            <a:ext cx="21820987" cy="1762900"/>
            <a:chOff x="0" y="0"/>
            <a:chExt cx="6110362" cy="493651"/>
          </a:xfrm>
        </p:grpSpPr>
        <p:sp>
          <p:nvSpPr>
            <p:cNvPr name="Freeform 6" id="6"/>
            <p:cNvSpPr/>
            <p:nvPr/>
          </p:nvSpPr>
          <p:spPr>
            <a:xfrm flipH="false" flipV="false" rot="0">
              <a:off x="0" y="0"/>
              <a:ext cx="6110362" cy="493651"/>
            </a:xfrm>
            <a:custGeom>
              <a:avLst/>
              <a:gdLst/>
              <a:ahLst/>
              <a:cxnLst/>
              <a:rect r="r" b="b" t="t" l="l"/>
              <a:pathLst>
                <a:path h="493651" w="6110362">
                  <a:moveTo>
                    <a:pt x="0" y="0"/>
                  </a:moveTo>
                  <a:lnTo>
                    <a:pt x="6110362" y="0"/>
                  </a:lnTo>
                  <a:lnTo>
                    <a:pt x="6110362" y="493651"/>
                  </a:lnTo>
                  <a:lnTo>
                    <a:pt x="0" y="493651"/>
                  </a:lnTo>
                  <a:close/>
                </a:path>
              </a:pathLst>
            </a:custGeom>
            <a:solidFill>
              <a:srgbClr val="145DA0"/>
            </a:solidFill>
            <a:ln cap="sq">
              <a:noFill/>
              <a:prstDash val="solid"/>
              <a:miter/>
            </a:ln>
          </p:spPr>
        </p:sp>
        <p:sp>
          <p:nvSpPr>
            <p:cNvPr name="TextBox 7" id="7"/>
            <p:cNvSpPr txBox="true"/>
            <p:nvPr/>
          </p:nvSpPr>
          <p:spPr>
            <a:xfrm>
              <a:off x="0" y="-38100"/>
              <a:ext cx="6110362" cy="531751"/>
            </a:xfrm>
            <a:prstGeom prst="rect">
              <a:avLst/>
            </a:prstGeom>
          </p:spPr>
          <p:txBody>
            <a:bodyPr anchor="ctr" rtlCol="false" tIns="50800" lIns="50800" bIns="50800" rIns="50800"/>
            <a:lstStyle/>
            <a:p>
              <a:pPr algn="ctr" marL="0" indent="0" lvl="0">
                <a:lnSpc>
                  <a:spcPts val="2659"/>
                </a:lnSpc>
                <a:spcBef>
                  <a:spcPct val="0"/>
                </a:spcBef>
              </a:pPr>
            </a:p>
          </p:txBody>
        </p:sp>
      </p:grpSp>
      <p:sp>
        <p:nvSpPr>
          <p:cNvPr name="TextBox 8" id="8"/>
          <p:cNvSpPr txBox="true"/>
          <p:nvPr/>
        </p:nvSpPr>
        <p:spPr>
          <a:xfrm rot="0">
            <a:off x="218993" y="6519785"/>
            <a:ext cx="17040307" cy="2037080"/>
          </a:xfrm>
          <a:prstGeom prst="rect">
            <a:avLst/>
          </a:prstGeom>
        </p:spPr>
        <p:txBody>
          <a:bodyPr anchor="t" rtlCol="false" tIns="0" lIns="0" bIns="0" rIns="0">
            <a:spAutoFit/>
          </a:bodyPr>
          <a:lstStyle/>
          <a:p>
            <a:pPr algn="just">
              <a:lnSpc>
                <a:spcPts val="3219"/>
              </a:lnSpc>
            </a:pPr>
            <a:r>
              <a:rPr lang="en-US" sz="2299">
                <a:solidFill>
                  <a:srgbClr val="000000"/>
                </a:solidFill>
                <a:latin typeface="Arial"/>
                <a:ea typeface="Arial"/>
                <a:cs typeface="Arial"/>
                <a:sym typeface="Arial"/>
              </a:rPr>
              <a:t>Analisis:</a:t>
            </a:r>
          </a:p>
          <a:p>
            <a:pPr algn="just">
              <a:lnSpc>
                <a:spcPts val="3219"/>
              </a:lnSpc>
            </a:pPr>
            <a:r>
              <a:rPr lang="en-US" sz="2299">
                <a:solidFill>
                  <a:srgbClr val="000000"/>
                </a:solidFill>
                <a:latin typeface="Arial"/>
                <a:ea typeface="Arial"/>
                <a:cs typeface="Arial"/>
                <a:sym typeface="Arial"/>
              </a:rPr>
              <a:t>Berdasarkan hasil visualisasi frekuensi kata, banyak ditemukan stopwords perlu dilakukan filtering `stopwords removal` dengan memanfaatkan library `Sastrawi`. Tetapi perlu diperhatikan beberapa kata yang termasuk stopwords pada library tersebut tetap dipertahankan karena berperan penting dalam menentukan analisa sentimen terutama pada jenis kata negasi dan ungkapan.</a:t>
            </a:r>
          </a:p>
          <a:p>
            <a:pPr algn="just">
              <a:lnSpc>
                <a:spcPts val="3219"/>
              </a:lnSpc>
              <a:spcBef>
                <a:spcPct val="0"/>
              </a:spcBef>
            </a:pPr>
          </a:p>
        </p:txBody>
      </p:sp>
      <p:sp>
        <p:nvSpPr>
          <p:cNvPr name="TextBox 9" id="9"/>
          <p:cNvSpPr txBox="true"/>
          <p:nvPr/>
        </p:nvSpPr>
        <p:spPr>
          <a:xfrm rot="0">
            <a:off x="156101" y="962025"/>
            <a:ext cx="9749258" cy="629921"/>
          </a:xfrm>
          <a:prstGeom prst="rect">
            <a:avLst/>
          </a:prstGeom>
        </p:spPr>
        <p:txBody>
          <a:bodyPr anchor="t" rtlCol="false" tIns="0" lIns="0" bIns="0" rIns="0">
            <a:spAutoFit/>
          </a:bodyPr>
          <a:lstStyle/>
          <a:p>
            <a:pPr algn="l">
              <a:lnSpc>
                <a:spcPts val="5179"/>
              </a:lnSpc>
              <a:spcBef>
                <a:spcPct val="0"/>
              </a:spcBef>
            </a:pPr>
            <a:r>
              <a:rPr lang="en-US" b="true" sz="3699">
                <a:solidFill>
                  <a:srgbClr val="000000"/>
                </a:solidFill>
                <a:latin typeface="Montserrat Bold"/>
                <a:ea typeface="Montserrat Bold"/>
                <a:cs typeface="Montserrat Bold"/>
                <a:sym typeface="Montserrat Bold"/>
              </a:rPr>
              <a:t>Preprocessing Data</a:t>
            </a:r>
          </a:p>
        </p:txBody>
      </p:sp>
      <p:sp>
        <p:nvSpPr>
          <p:cNvPr name="TextBox 10" id="10"/>
          <p:cNvSpPr txBox="true"/>
          <p:nvPr/>
        </p:nvSpPr>
        <p:spPr>
          <a:xfrm rot="0">
            <a:off x="9553524" y="7253210"/>
            <a:ext cx="7112591" cy="332740"/>
          </a:xfrm>
          <a:prstGeom prst="rect">
            <a:avLst/>
          </a:prstGeom>
        </p:spPr>
        <p:txBody>
          <a:bodyPr anchor="t" rtlCol="false" tIns="0" lIns="0" bIns="0" rIns="0">
            <a:spAutoFit/>
          </a:bodyPr>
          <a:lstStyle/>
          <a:p>
            <a:pPr algn="ctr">
              <a:lnSpc>
                <a:spcPts val="2659"/>
              </a:lnSpc>
              <a:spcBef>
                <a:spcPct val="0"/>
              </a:spcBef>
            </a:pPr>
          </a:p>
        </p:txBody>
      </p:sp>
      <p:grpSp>
        <p:nvGrpSpPr>
          <p:cNvPr name="Group 11" id="11"/>
          <p:cNvGrpSpPr/>
          <p:nvPr/>
        </p:nvGrpSpPr>
        <p:grpSpPr>
          <a:xfrm rot="0">
            <a:off x="156101" y="1694726"/>
            <a:ext cx="17805655" cy="4375479"/>
            <a:chOff x="0" y="0"/>
            <a:chExt cx="23740873" cy="5833972"/>
          </a:xfrm>
        </p:grpSpPr>
        <p:grpSp>
          <p:nvGrpSpPr>
            <p:cNvPr name="Group 12" id="12"/>
            <p:cNvGrpSpPr/>
            <p:nvPr/>
          </p:nvGrpSpPr>
          <p:grpSpPr>
            <a:xfrm rot="0">
              <a:off x="0" y="0"/>
              <a:ext cx="23740873" cy="5833972"/>
              <a:chOff x="0" y="0"/>
              <a:chExt cx="4689555" cy="1152390"/>
            </a:xfrm>
          </p:grpSpPr>
          <p:sp>
            <p:nvSpPr>
              <p:cNvPr name="Freeform 13" id="13"/>
              <p:cNvSpPr/>
              <p:nvPr/>
            </p:nvSpPr>
            <p:spPr>
              <a:xfrm flipH="false" flipV="false" rot="0">
                <a:off x="0" y="0"/>
                <a:ext cx="4689555" cy="1152390"/>
              </a:xfrm>
              <a:custGeom>
                <a:avLst/>
                <a:gdLst/>
                <a:ahLst/>
                <a:cxnLst/>
                <a:rect r="r" b="b" t="t" l="l"/>
                <a:pathLst>
                  <a:path h="1152390" w="4689555">
                    <a:moveTo>
                      <a:pt x="22175" y="0"/>
                    </a:moveTo>
                    <a:lnTo>
                      <a:pt x="4667380" y="0"/>
                    </a:lnTo>
                    <a:cubicBezTo>
                      <a:pt x="4679627" y="0"/>
                      <a:pt x="4689555" y="9928"/>
                      <a:pt x="4689555" y="22175"/>
                    </a:cubicBezTo>
                    <a:lnTo>
                      <a:pt x="4689555" y="1130215"/>
                    </a:lnTo>
                    <a:cubicBezTo>
                      <a:pt x="4689555" y="1136096"/>
                      <a:pt x="4687219" y="1141736"/>
                      <a:pt x="4683060" y="1145895"/>
                    </a:cubicBezTo>
                    <a:cubicBezTo>
                      <a:pt x="4678902" y="1150053"/>
                      <a:pt x="4673262" y="1152390"/>
                      <a:pt x="4667380" y="1152390"/>
                    </a:cubicBezTo>
                    <a:lnTo>
                      <a:pt x="22175" y="1152390"/>
                    </a:lnTo>
                    <a:cubicBezTo>
                      <a:pt x="9928" y="1152390"/>
                      <a:pt x="0" y="1142462"/>
                      <a:pt x="0" y="1130215"/>
                    </a:cubicBezTo>
                    <a:lnTo>
                      <a:pt x="0" y="22175"/>
                    </a:lnTo>
                    <a:cubicBezTo>
                      <a:pt x="0" y="9928"/>
                      <a:pt x="9928" y="0"/>
                      <a:pt x="22175" y="0"/>
                    </a:cubicBezTo>
                    <a:close/>
                  </a:path>
                </a:pathLst>
              </a:custGeom>
              <a:solidFill>
                <a:srgbClr val="000000">
                  <a:alpha val="0"/>
                </a:srgbClr>
              </a:solidFill>
              <a:ln w="38100" cap="rnd">
                <a:solidFill>
                  <a:srgbClr val="000000"/>
                </a:solidFill>
                <a:prstDash val="solid"/>
                <a:round/>
              </a:ln>
            </p:spPr>
          </p:sp>
          <p:sp>
            <p:nvSpPr>
              <p:cNvPr name="TextBox 14" id="14"/>
              <p:cNvSpPr txBox="true"/>
              <p:nvPr/>
            </p:nvSpPr>
            <p:spPr>
              <a:xfrm>
                <a:off x="0" y="-38100"/>
                <a:ext cx="4689555" cy="1190490"/>
              </a:xfrm>
              <a:prstGeom prst="rect">
                <a:avLst/>
              </a:prstGeom>
            </p:spPr>
            <p:txBody>
              <a:bodyPr anchor="ctr" rtlCol="false" tIns="50800" lIns="50800" bIns="50800" rIns="50800"/>
              <a:lstStyle/>
              <a:p>
                <a:pPr algn="ctr">
                  <a:lnSpc>
                    <a:spcPts val="2659"/>
                  </a:lnSpc>
                </a:pPr>
              </a:p>
            </p:txBody>
          </p:sp>
        </p:grpSp>
        <p:sp>
          <p:nvSpPr>
            <p:cNvPr name="TextBox 15" id="15"/>
            <p:cNvSpPr txBox="true"/>
            <p:nvPr/>
          </p:nvSpPr>
          <p:spPr>
            <a:xfrm rot="0">
              <a:off x="466558" y="366396"/>
              <a:ext cx="22126173" cy="5467576"/>
            </a:xfrm>
            <a:prstGeom prst="rect">
              <a:avLst/>
            </a:prstGeom>
          </p:spPr>
          <p:txBody>
            <a:bodyPr anchor="t" rtlCol="false" tIns="0" lIns="0" bIns="0" rIns="0">
              <a:spAutoFit/>
            </a:bodyPr>
            <a:lstStyle/>
            <a:p>
              <a:pPr algn="l">
                <a:lnSpc>
                  <a:spcPts val="2746"/>
                </a:lnSpc>
                <a:spcBef>
                  <a:spcPct val="0"/>
                </a:spcBef>
              </a:pPr>
              <a:r>
                <a:rPr lang="en-US" sz="1962">
                  <a:solidFill>
                    <a:srgbClr val="000000"/>
                  </a:solidFill>
                  <a:latin typeface="Courier Prime"/>
                  <a:ea typeface="Courier Prime"/>
                  <a:cs typeface="Courier Prime"/>
                  <a:sym typeface="Courier Prime"/>
                </a:rPr>
                <a:t>#</a:t>
              </a:r>
              <a:r>
                <a:rPr lang="en-US" sz="1962">
                  <a:solidFill>
                    <a:srgbClr val="000000"/>
                  </a:solidFill>
                  <a:latin typeface="Courier Prime"/>
                  <a:ea typeface="Courier Prime"/>
                  <a:cs typeface="Courier Prime"/>
                  <a:sym typeface="Courier Prime"/>
                </a:rPr>
                <a:t> 7. Hapus stopwords dengan penyesuaian kustomisasi daftar stopwords</a:t>
              </a:r>
            </a:p>
            <a:p>
              <a:pPr algn="l">
                <a:lnSpc>
                  <a:spcPts val="2746"/>
                </a:lnSpc>
                <a:spcBef>
                  <a:spcPct val="0"/>
                </a:spcBef>
              </a:pPr>
            </a:p>
            <a:p>
              <a:pPr algn="l">
                <a:lnSpc>
                  <a:spcPts val="2746"/>
                </a:lnSpc>
                <a:spcBef>
                  <a:spcPct val="0"/>
                </a:spcBef>
              </a:pPr>
              <a:r>
                <a:rPr lang="en-US" sz="1962">
                  <a:solidFill>
                    <a:srgbClr val="000000"/>
                  </a:solidFill>
                  <a:latin typeface="Courier Prime"/>
                  <a:ea typeface="Courier Prime"/>
                  <a:cs typeface="Courier Prime"/>
                  <a:sym typeface="Courier Prime"/>
                </a:rPr>
                <a:t># Load Sastrawi stopwords and customize</a:t>
              </a:r>
            </a:p>
            <a:p>
              <a:pPr algn="l">
                <a:lnSpc>
                  <a:spcPts val="2746"/>
                </a:lnSpc>
                <a:spcBef>
                  <a:spcPct val="0"/>
                </a:spcBef>
              </a:pPr>
              <a:r>
                <a:rPr lang="en-US" sz="1962">
                  <a:solidFill>
                    <a:srgbClr val="000000"/>
                  </a:solidFill>
                  <a:latin typeface="Courier Prime"/>
                  <a:ea typeface="Courier Prime"/>
                  <a:cs typeface="Courier Prime"/>
                  <a:sym typeface="Courier Prime"/>
                </a:rPr>
                <a:t>factory = StopWordRemoverFactory()</a:t>
              </a:r>
            </a:p>
            <a:p>
              <a:pPr algn="l">
                <a:lnSpc>
                  <a:spcPts val="2746"/>
                </a:lnSpc>
                <a:spcBef>
                  <a:spcPct val="0"/>
                </a:spcBef>
              </a:pPr>
              <a:r>
                <a:rPr lang="en-US" sz="1962">
                  <a:solidFill>
                    <a:srgbClr val="000000"/>
                  </a:solidFill>
                  <a:latin typeface="Courier Prime"/>
                  <a:ea typeface="Courier Prime"/>
                  <a:cs typeface="Courier Prime"/>
                  <a:sym typeface="Courier Prime"/>
                </a:rPr>
                <a:t>stopwords = factory.get_stop_words()</a:t>
              </a:r>
            </a:p>
            <a:p>
              <a:pPr algn="l">
                <a:lnSpc>
                  <a:spcPts val="2746"/>
                </a:lnSpc>
                <a:spcBef>
                  <a:spcPct val="0"/>
                </a:spcBef>
              </a:pPr>
              <a:r>
                <a:rPr lang="en-US" sz="1962">
                  <a:solidFill>
                    <a:srgbClr val="000000"/>
                  </a:solidFill>
                  <a:latin typeface="Courier Prime"/>
                  <a:ea typeface="Courier Prime"/>
                  <a:cs typeface="Courier Prime"/>
                  <a:sym typeface="Courier Prime"/>
                </a:rPr>
                <a:t>important_words = {'bisa', 'tidak', 'lebih', 'baik', 'buruk', 'suka', 'benci', 'cinta', 'senang', 'marah',</a:t>
              </a:r>
            </a:p>
            <a:p>
              <a:pPr algn="l">
                <a:lnSpc>
                  <a:spcPts val="2746"/>
                </a:lnSpc>
                <a:spcBef>
                  <a:spcPct val="0"/>
                </a:spcBef>
              </a:pPr>
              <a:r>
                <a:rPr lang="en-US" sz="1962">
                  <a:solidFill>
                    <a:srgbClr val="000000"/>
                  </a:solidFill>
                  <a:latin typeface="Courier Prime"/>
                  <a:ea typeface="Courier Prime"/>
                  <a:cs typeface="Courier Prime"/>
                  <a:sym typeface="Courier Prime"/>
                </a:rPr>
                <a:t>                   'kesal', 'bagus', 'jelek'}</a:t>
              </a:r>
            </a:p>
            <a:p>
              <a:pPr algn="l">
                <a:lnSpc>
                  <a:spcPts val="2746"/>
                </a:lnSpc>
                <a:spcBef>
                  <a:spcPct val="0"/>
                </a:spcBef>
              </a:pPr>
              <a:r>
                <a:rPr lang="en-US" sz="1962">
                  <a:solidFill>
                    <a:srgbClr val="000000"/>
                  </a:solidFill>
                  <a:latin typeface="Courier Prime"/>
                  <a:ea typeface="Courier Prime"/>
                  <a:cs typeface="Courier Prime"/>
                  <a:sym typeface="Courier Prime"/>
                </a:rPr>
                <a:t>stopwords = [word for word in stopwords if word not in important_words]</a:t>
              </a:r>
            </a:p>
            <a:p>
              <a:pPr algn="l">
                <a:lnSpc>
                  <a:spcPts val="2746"/>
                </a:lnSpc>
                <a:spcBef>
                  <a:spcPct val="0"/>
                </a:spcBef>
              </a:pPr>
            </a:p>
            <a:p>
              <a:pPr algn="l">
                <a:lnSpc>
                  <a:spcPts val="2746"/>
                </a:lnSpc>
                <a:spcBef>
                  <a:spcPct val="0"/>
                </a:spcBef>
              </a:pPr>
              <a:r>
                <a:rPr lang="en-US" sz="1962">
                  <a:solidFill>
                    <a:srgbClr val="000000"/>
                  </a:solidFill>
                  <a:latin typeface="Courier Prime"/>
                  <a:ea typeface="Courier Prime"/>
                  <a:cs typeface="Courier Prime"/>
                  <a:sym typeface="Courier Prime"/>
                </a:rPr>
                <a:t>def remove_stopwords(tokens):</a:t>
              </a:r>
            </a:p>
            <a:p>
              <a:pPr algn="l">
                <a:lnSpc>
                  <a:spcPts val="2746"/>
                </a:lnSpc>
                <a:spcBef>
                  <a:spcPct val="0"/>
                </a:spcBef>
              </a:pPr>
              <a:r>
                <a:rPr lang="en-US" sz="1962">
                  <a:solidFill>
                    <a:srgbClr val="000000"/>
                  </a:solidFill>
                  <a:latin typeface="Courier Prime"/>
                  <a:ea typeface="Courier Prime"/>
                  <a:cs typeface="Courier Prime"/>
                  <a:sym typeface="Courier Prime"/>
                </a:rPr>
                <a:t> return [word for word in tokens if word not in stopwords and word != '']</a:t>
              </a:r>
            </a:p>
            <a:p>
              <a:pPr algn="l">
                <a:lnSpc>
                  <a:spcPts val="2746"/>
                </a:lnSpc>
                <a:spcBef>
                  <a:spcPct val="0"/>
                </a:spcBef>
              </a:pPr>
            </a:p>
          </p:txBody>
        </p:sp>
      </p:grpSp>
    </p:spTree>
  </p:cSld>
  <p:clrMapOvr>
    <a:masterClrMapping/>
  </p:clrMapOvr>
</p:sld>
</file>

<file path=ppt/slides/slide18.xml><?xml version="1.0" encoding="utf-8"?>
<p:sld xmlns:p="http://schemas.openxmlformats.org/presentationml/2006/main" xmlns:a="http://schemas.openxmlformats.org/drawingml/2006/main">
  <p:cSld>
    <p:bg>
      <p:bgPr>
        <a:solidFill>
          <a:srgbClr val="FDFDFD"/>
        </a:solidFill>
      </p:bgPr>
    </p:bg>
    <p:spTree>
      <p:nvGrpSpPr>
        <p:cNvPr id="1" name=""/>
        <p:cNvGrpSpPr/>
        <p:nvPr/>
      </p:nvGrpSpPr>
      <p:grpSpPr>
        <a:xfrm>
          <a:off x="0" y="0"/>
          <a:ext cx="0" cy="0"/>
          <a:chOff x="0" y="0"/>
          <a:chExt cx="0" cy="0"/>
        </a:xfrm>
      </p:grpSpPr>
      <p:grpSp>
        <p:nvGrpSpPr>
          <p:cNvPr name="Group 2" id="2"/>
          <p:cNvGrpSpPr/>
          <p:nvPr/>
        </p:nvGrpSpPr>
        <p:grpSpPr>
          <a:xfrm rot="0">
            <a:off x="-1766494" y="9340175"/>
            <a:ext cx="21820987" cy="946825"/>
            <a:chOff x="0" y="0"/>
            <a:chExt cx="6110362" cy="265132"/>
          </a:xfrm>
        </p:grpSpPr>
        <p:sp>
          <p:nvSpPr>
            <p:cNvPr name="Freeform 3" id="3"/>
            <p:cNvSpPr/>
            <p:nvPr/>
          </p:nvSpPr>
          <p:spPr>
            <a:xfrm flipH="false" flipV="false" rot="0">
              <a:off x="0" y="0"/>
              <a:ext cx="6110362" cy="265132"/>
            </a:xfrm>
            <a:custGeom>
              <a:avLst/>
              <a:gdLst/>
              <a:ahLst/>
              <a:cxnLst/>
              <a:rect r="r" b="b" t="t" l="l"/>
              <a:pathLst>
                <a:path h="265132" w="6110362">
                  <a:moveTo>
                    <a:pt x="0" y="0"/>
                  </a:moveTo>
                  <a:lnTo>
                    <a:pt x="6110362" y="0"/>
                  </a:lnTo>
                  <a:lnTo>
                    <a:pt x="6110362" y="265132"/>
                  </a:lnTo>
                  <a:lnTo>
                    <a:pt x="0" y="265132"/>
                  </a:lnTo>
                  <a:close/>
                </a:path>
              </a:pathLst>
            </a:custGeom>
            <a:solidFill>
              <a:srgbClr val="145DA0"/>
            </a:solidFill>
            <a:ln cap="sq">
              <a:noFill/>
              <a:prstDash val="solid"/>
              <a:miter/>
            </a:ln>
          </p:spPr>
        </p:sp>
        <p:sp>
          <p:nvSpPr>
            <p:cNvPr name="TextBox 4" id="4"/>
            <p:cNvSpPr txBox="true"/>
            <p:nvPr/>
          </p:nvSpPr>
          <p:spPr>
            <a:xfrm>
              <a:off x="0" y="-38100"/>
              <a:ext cx="6110362" cy="303232"/>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5" id="5"/>
          <p:cNvGrpSpPr/>
          <p:nvPr/>
        </p:nvGrpSpPr>
        <p:grpSpPr>
          <a:xfrm rot="0">
            <a:off x="-1766494" y="-816076"/>
            <a:ext cx="21820987" cy="1762900"/>
            <a:chOff x="0" y="0"/>
            <a:chExt cx="6110362" cy="493651"/>
          </a:xfrm>
        </p:grpSpPr>
        <p:sp>
          <p:nvSpPr>
            <p:cNvPr name="Freeform 6" id="6"/>
            <p:cNvSpPr/>
            <p:nvPr/>
          </p:nvSpPr>
          <p:spPr>
            <a:xfrm flipH="false" flipV="false" rot="0">
              <a:off x="0" y="0"/>
              <a:ext cx="6110362" cy="493651"/>
            </a:xfrm>
            <a:custGeom>
              <a:avLst/>
              <a:gdLst/>
              <a:ahLst/>
              <a:cxnLst/>
              <a:rect r="r" b="b" t="t" l="l"/>
              <a:pathLst>
                <a:path h="493651" w="6110362">
                  <a:moveTo>
                    <a:pt x="0" y="0"/>
                  </a:moveTo>
                  <a:lnTo>
                    <a:pt x="6110362" y="0"/>
                  </a:lnTo>
                  <a:lnTo>
                    <a:pt x="6110362" y="493651"/>
                  </a:lnTo>
                  <a:lnTo>
                    <a:pt x="0" y="493651"/>
                  </a:lnTo>
                  <a:close/>
                </a:path>
              </a:pathLst>
            </a:custGeom>
            <a:solidFill>
              <a:srgbClr val="145DA0"/>
            </a:solidFill>
            <a:ln cap="sq">
              <a:noFill/>
              <a:prstDash val="solid"/>
              <a:miter/>
            </a:ln>
          </p:spPr>
        </p:sp>
        <p:sp>
          <p:nvSpPr>
            <p:cNvPr name="TextBox 7" id="7"/>
            <p:cNvSpPr txBox="true"/>
            <p:nvPr/>
          </p:nvSpPr>
          <p:spPr>
            <a:xfrm>
              <a:off x="0" y="-38100"/>
              <a:ext cx="6110362" cy="531751"/>
            </a:xfrm>
            <a:prstGeom prst="rect">
              <a:avLst/>
            </a:prstGeom>
          </p:spPr>
          <p:txBody>
            <a:bodyPr anchor="ctr" rtlCol="false" tIns="50800" lIns="50800" bIns="50800" rIns="50800"/>
            <a:lstStyle/>
            <a:p>
              <a:pPr algn="ctr" marL="0" indent="0" lvl="0">
                <a:lnSpc>
                  <a:spcPts val="2659"/>
                </a:lnSpc>
                <a:spcBef>
                  <a:spcPct val="0"/>
                </a:spcBef>
              </a:pPr>
            </a:p>
          </p:txBody>
        </p:sp>
      </p:grpSp>
      <p:sp>
        <p:nvSpPr>
          <p:cNvPr name="TextBox 8" id="8"/>
          <p:cNvSpPr txBox="true"/>
          <p:nvPr/>
        </p:nvSpPr>
        <p:spPr>
          <a:xfrm rot="0">
            <a:off x="356792" y="4791460"/>
            <a:ext cx="17040307" cy="1410336"/>
          </a:xfrm>
          <a:prstGeom prst="rect">
            <a:avLst/>
          </a:prstGeom>
        </p:spPr>
        <p:txBody>
          <a:bodyPr anchor="t" rtlCol="false" tIns="0" lIns="0" bIns="0" rIns="0">
            <a:spAutoFit/>
          </a:bodyPr>
          <a:lstStyle/>
          <a:p>
            <a:pPr algn="just">
              <a:lnSpc>
                <a:spcPts val="3639"/>
              </a:lnSpc>
            </a:pPr>
            <a:r>
              <a:rPr lang="en-US" sz="2599">
                <a:solidFill>
                  <a:srgbClr val="000000"/>
                </a:solidFill>
                <a:latin typeface="Arial"/>
                <a:ea typeface="Arial"/>
                <a:cs typeface="Arial"/>
                <a:sym typeface="Arial"/>
              </a:rPr>
              <a:t>Analisis:</a:t>
            </a:r>
          </a:p>
          <a:p>
            <a:pPr algn="just">
              <a:lnSpc>
                <a:spcPts val="3639"/>
              </a:lnSpc>
            </a:pPr>
            <a:r>
              <a:rPr lang="en-US" sz="2599">
                <a:solidFill>
                  <a:srgbClr val="000000"/>
                </a:solidFill>
                <a:latin typeface="Arial"/>
                <a:ea typeface="Arial"/>
                <a:cs typeface="Arial"/>
                <a:sym typeface="Arial"/>
              </a:rPr>
              <a:t>Menggabungkan kembali list token hasil preprocessing ke teks utuh kembali.</a:t>
            </a:r>
          </a:p>
          <a:p>
            <a:pPr algn="just">
              <a:lnSpc>
                <a:spcPts val="3639"/>
              </a:lnSpc>
              <a:spcBef>
                <a:spcPct val="0"/>
              </a:spcBef>
            </a:pPr>
          </a:p>
        </p:txBody>
      </p:sp>
      <p:sp>
        <p:nvSpPr>
          <p:cNvPr name="TextBox 9" id="9"/>
          <p:cNvSpPr txBox="true"/>
          <p:nvPr/>
        </p:nvSpPr>
        <p:spPr>
          <a:xfrm rot="0">
            <a:off x="156101" y="962025"/>
            <a:ext cx="9749258" cy="629921"/>
          </a:xfrm>
          <a:prstGeom prst="rect">
            <a:avLst/>
          </a:prstGeom>
        </p:spPr>
        <p:txBody>
          <a:bodyPr anchor="t" rtlCol="false" tIns="0" lIns="0" bIns="0" rIns="0">
            <a:spAutoFit/>
          </a:bodyPr>
          <a:lstStyle/>
          <a:p>
            <a:pPr algn="l">
              <a:lnSpc>
                <a:spcPts val="5179"/>
              </a:lnSpc>
              <a:spcBef>
                <a:spcPct val="0"/>
              </a:spcBef>
            </a:pPr>
            <a:r>
              <a:rPr lang="en-US" b="true" sz="3699">
                <a:solidFill>
                  <a:srgbClr val="000000"/>
                </a:solidFill>
                <a:latin typeface="Montserrat Bold"/>
                <a:ea typeface="Montserrat Bold"/>
                <a:cs typeface="Montserrat Bold"/>
                <a:sym typeface="Montserrat Bold"/>
              </a:rPr>
              <a:t>Preprocessing Data</a:t>
            </a:r>
          </a:p>
        </p:txBody>
      </p:sp>
      <p:sp>
        <p:nvSpPr>
          <p:cNvPr name="TextBox 10" id="10"/>
          <p:cNvSpPr txBox="true"/>
          <p:nvPr/>
        </p:nvSpPr>
        <p:spPr>
          <a:xfrm rot="0">
            <a:off x="9553524" y="7253210"/>
            <a:ext cx="7112591" cy="332740"/>
          </a:xfrm>
          <a:prstGeom prst="rect">
            <a:avLst/>
          </a:prstGeom>
        </p:spPr>
        <p:txBody>
          <a:bodyPr anchor="t" rtlCol="false" tIns="0" lIns="0" bIns="0" rIns="0">
            <a:spAutoFit/>
          </a:bodyPr>
          <a:lstStyle/>
          <a:p>
            <a:pPr algn="ctr">
              <a:lnSpc>
                <a:spcPts val="2659"/>
              </a:lnSpc>
              <a:spcBef>
                <a:spcPct val="0"/>
              </a:spcBef>
            </a:pPr>
          </a:p>
        </p:txBody>
      </p:sp>
      <p:grpSp>
        <p:nvGrpSpPr>
          <p:cNvPr name="Group 11" id="11"/>
          <p:cNvGrpSpPr/>
          <p:nvPr/>
        </p:nvGrpSpPr>
        <p:grpSpPr>
          <a:xfrm rot="0">
            <a:off x="156101" y="2139428"/>
            <a:ext cx="11155615" cy="1853259"/>
            <a:chOff x="0" y="0"/>
            <a:chExt cx="14874153" cy="2471013"/>
          </a:xfrm>
        </p:grpSpPr>
        <p:grpSp>
          <p:nvGrpSpPr>
            <p:cNvPr name="Group 12" id="12"/>
            <p:cNvGrpSpPr/>
            <p:nvPr/>
          </p:nvGrpSpPr>
          <p:grpSpPr>
            <a:xfrm rot="0">
              <a:off x="0" y="0"/>
              <a:ext cx="14874153" cy="2471013"/>
              <a:chOff x="0" y="0"/>
              <a:chExt cx="2938104" cy="488101"/>
            </a:xfrm>
          </p:grpSpPr>
          <p:sp>
            <p:nvSpPr>
              <p:cNvPr name="Freeform 13" id="13"/>
              <p:cNvSpPr/>
              <p:nvPr/>
            </p:nvSpPr>
            <p:spPr>
              <a:xfrm flipH="false" flipV="false" rot="0">
                <a:off x="0" y="0"/>
                <a:ext cx="2938104" cy="488101"/>
              </a:xfrm>
              <a:custGeom>
                <a:avLst/>
                <a:gdLst/>
                <a:ahLst/>
                <a:cxnLst/>
                <a:rect r="r" b="b" t="t" l="l"/>
                <a:pathLst>
                  <a:path h="488101" w="2938104">
                    <a:moveTo>
                      <a:pt x="35394" y="0"/>
                    </a:moveTo>
                    <a:lnTo>
                      <a:pt x="2902711" y="0"/>
                    </a:lnTo>
                    <a:cubicBezTo>
                      <a:pt x="2922258" y="0"/>
                      <a:pt x="2938104" y="15846"/>
                      <a:pt x="2938104" y="35394"/>
                    </a:cubicBezTo>
                    <a:lnTo>
                      <a:pt x="2938104" y="452708"/>
                    </a:lnTo>
                    <a:cubicBezTo>
                      <a:pt x="2938104" y="472255"/>
                      <a:pt x="2922258" y="488101"/>
                      <a:pt x="2902711" y="488101"/>
                    </a:cubicBezTo>
                    <a:lnTo>
                      <a:pt x="35394" y="488101"/>
                    </a:lnTo>
                    <a:cubicBezTo>
                      <a:pt x="15846" y="488101"/>
                      <a:pt x="0" y="472255"/>
                      <a:pt x="0" y="452708"/>
                    </a:cubicBezTo>
                    <a:lnTo>
                      <a:pt x="0" y="35394"/>
                    </a:lnTo>
                    <a:cubicBezTo>
                      <a:pt x="0" y="15846"/>
                      <a:pt x="15846" y="0"/>
                      <a:pt x="35394" y="0"/>
                    </a:cubicBezTo>
                    <a:close/>
                  </a:path>
                </a:pathLst>
              </a:custGeom>
              <a:solidFill>
                <a:srgbClr val="000000">
                  <a:alpha val="0"/>
                </a:srgbClr>
              </a:solidFill>
              <a:ln w="38100" cap="rnd">
                <a:solidFill>
                  <a:srgbClr val="000000"/>
                </a:solidFill>
                <a:prstDash val="solid"/>
                <a:round/>
              </a:ln>
            </p:spPr>
          </p:sp>
          <p:sp>
            <p:nvSpPr>
              <p:cNvPr name="TextBox 14" id="14"/>
              <p:cNvSpPr txBox="true"/>
              <p:nvPr/>
            </p:nvSpPr>
            <p:spPr>
              <a:xfrm>
                <a:off x="0" y="-38100"/>
                <a:ext cx="2938104" cy="526201"/>
              </a:xfrm>
              <a:prstGeom prst="rect">
                <a:avLst/>
              </a:prstGeom>
            </p:spPr>
            <p:txBody>
              <a:bodyPr anchor="ctr" rtlCol="false" tIns="50800" lIns="50800" bIns="50800" rIns="50800"/>
              <a:lstStyle/>
              <a:p>
                <a:pPr algn="ctr">
                  <a:lnSpc>
                    <a:spcPts val="2659"/>
                  </a:lnSpc>
                </a:pPr>
              </a:p>
            </p:txBody>
          </p:sp>
        </p:grpSp>
        <p:sp>
          <p:nvSpPr>
            <p:cNvPr name="TextBox 15" id="15"/>
            <p:cNvSpPr txBox="true"/>
            <p:nvPr/>
          </p:nvSpPr>
          <p:spPr>
            <a:xfrm rot="0">
              <a:off x="292309" y="356871"/>
              <a:ext cx="13862510" cy="2114141"/>
            </a:xfrm>
            <a:prstGeom prst="rect">
              <a:avLst/>
            </a:prstGeom>
          </p:spPr>
          <p:txBody>
            <a:bodyPr anchor="t" rtlCol="false" tIns="0" lIns="0" bIns="0" rIns="0">
              <a:spAutoFit/>
            </a:bodyPr>
            <a:lstStyle/>
            <a:p>
              <a:pPr algn="l">
                <a:lnSpc>
                  <a:spcPts val="3166"/>
                </a:lnSpc>
                <a:spcBef>
                  <a:spcPct val="0"/>
                </a:spcBef>
              </a:pPr>
              <a:r>
                <a:rPr lang="en-US" sz="2262">
                  <a:solidFill>
                    <a:srgbClr val="000000"/>
                  </a:solidFill>
                  <a:latin typeface="Courier Prime"/>
                  <a:ea typeface="Courier Prime"/>
                  <a:cs typeface="Courier Prime"/>
                  <a:sym typeface="Courier Prime"/>
                </a:rPr>
                <a:t> #</a:t>
              </a:r>
              <a:r>
                <a:rPr lang="en-US" sz="2262">
                  <a:solidFill>
                    <a:srgbClr val="000000"/>
                  </a:solidFill>
                  <a:latin typeface="Courier Prime"/>
                  <a:ea typeface="Courier Prime"/>
                  <a:cs typeface="Courier Prime"/>
                  <a:sym typeface="Courier Prime"/>
                </a:rPr>
                <a:t> 8. Menggabungkan kembali list</a:t>
              </a:r>
              <a:r>
                <a:rPr lang="en-US" sz="2262">
                  <a:solidFill>
                    <a:srgbClr val="000000"/>
                  </a:solidFill>
                  <a:latin typeface="Courier Prime"/>
                  <a:ea typeface="Courier Prime"/>
                  <a:cs typeface="Courier Prime"/>
                  <a:sym typeface="Courier Prime"/>
                </a:rPr>
                <a:t> token menjadi teks utuh</a:t>
              </a:r>
            </a:p>
            <a:p>
              <a:pPr algn="l">
                <a:lnSpc>
                  <a:spcPts val="3166"/>
                </a:lnSpc>
                <a:spcBef>
                  <a:spcPct val="0"/>
                </a:spcBef>
              </a:pPr>
              <a:r>
                <a:rPr lang="en-US" sz="2262">
                  <a:solidFill>
                    <a:srgbClr val="000000"/>
                  </a:solidFill>
                  <a:latin typeface="Courier Prime"/>
                  <a:ea typeface="Courier Prime"/>
                  <a:cs typeface="Courier Prime"/>
                  <a:sym typeface="Courier Prime"/>
                </a:rPr>
                <a:t> def detokenizer(tokens):</a:t>
              </a:r>
            </a:p>
            <a:p>
              <a:pPr algn="l">
                <a:lnSpc>
                  <a:spcPts val="3166"/>
                </a:lnSpc>
                <a:spcBef>
                  <a:spcPct val="0"/>
                </a:spcBef>
              </a:pPr>
              <a:r>
                <a:rPr lang="en-US" sz="2262">
                  <a:solidFill>
                    <a:srgbClr val="000000"/>
                  </a:solidFill>
                  <a:latin typeface="Courier Prime"/>
                  <a:ea typeface="Courier Prime"/>
                  <a:cs typeface="Courier Prime"/>
                  <a:sym typeface="Courier Prime"/>
                </a:rPr>
                <a:t>  return ' '.join(tokens</a:t>
              </a:r>
              <a:r>
                <a:rPr lang="en-US" sz="2262">
                  <a:solidFill>
                    <a:srgbClr val="000000"/>
                  </a:solidFill>
                  <a:latin typeface="Courier Prime"/>
                  <a:ea typeface="Courier Prime"/>
                  <a:cs typeface="Courier Prime"/>
                  <a:sym typeface="Courier Prime"/>
                </a:rPr>
                <a:t>)</a:t>
              </a:r>
            </a:p>
            <a:p>
              <a:pPr algn="l">
                <a:lnSpc>
                  <a:spcPts val="3166"/>
                </a:lnSpc>
                <a:spcBef>
                  <a:spcPct val="0"/>
                </a:spcBef>
              </a:pPr>
            </a:p>
          </p:txBody>
        </p:sp>
      </p:grpSp>
    </p:spTree>
  </p:cSld>
  <p:clrMapOvr>
    <a:masterClrMapping/>
  </p:clrMapOvr>
</p:sld>
</file>

<file path=ppt/slides/slide19.xml><?xml version="1.0" encoding="utf-8"?>
<p:sld xmlns:p="http://schemas.openxmlformats.org/presentationml/2006/main" xmlns:a="http://schemas.openxmlformats.org/drawingml/2006/main">
  <p:cSld>
    <p:bg>
      <p:bgPr>
        <a:solidFill>
          <a:srgbClr val="FDFDFD"/>
        </a:solidFill>
      </p:bgPr>
    </p:bg>
    <p:spTree>
      <p:nvGrpSpPr>
        <p:cNvPr id="1" name=""/>
        <p:cNvGrpSpPr/>
        <p:nvPr/>
      </p:nvGrpSpPr>
      <p:grpSpPr>
        <a:xfrm>
          <a:off x="0" y="0"/>
          <a:ext cx="0" cy="0"/>
          <a:chOff x="0" y="0"/>
          <a:chExt cx="0" cy="0"/>
        </a:xfrm>
      </p:grpSpPr>
      <p:grpSp>
        <p:nvGrpSpPr>
          <p:cNvPr name="Group 2" id="2"/>
          <p:cNvGrpSpPr/>
          <p:nvPr/>
        </p:nvGrpSpPr>
        <p:grpSpPr>
          <a:xfrm rot="0">
            <a:off x="-1766494" y="9340175"/>
            <a:ext cx="21820987" cy="946825"/>
            <a:chOff x="0" y="0"/>
            <a:chExt cx="6110362" cy="265132"/>
          </a:xfrm>
        </p:grpSpPr>
        <p:sp>
          <p:nvSpPr>
            <p:cNvPr name="Freeform 3" id="3"/>
            <p:cNvSpPr/>
            <p:nvPr/>
          </p:nvSpPr>
          <p:spPr>
            <a:xfrm flipH="false" flipV="false" rot="0">
              <a:off x="0" y="0"/>
              <a:ext cx="6110362" cy="265132"/>
            </a:xfrm>
            <a:custGeom>
              <a:avLst/>
              <a:gdLst/>
              <a:ahLst/>
              <a:cxnLst/>
              <a:rect r="r" b="b" t="t" l="l"/>
              <a:pathLst>
                <a:path h="265132" w="6110362">
                  <a:moveTo>
                    <a:pt x="0" y="0"/>
                  </a:moveTo>
                  <a:lnTo>
                    <a:pt x="6110362" y="0"/>
                  </a:lnTo>
                  <a:lnTo>
                    <a:pt x="6110362" y="265132"/>
                  </a:lnTo>
                  <a:lnTo>
                    <a:pt x="0" y="265132"/>
                  </a:lnTo>
                  <a:close/>
                </a:path>
              </a:pathLst>
            </a:custGeom>
            <a:solidFill>
              <a:srgbClr val="145DA0"/>
            </a:solidFill>
            <a:ln cap="sq">
              <a:noFill/>
              <a:prstDash val="solid"/>
              <a:miter/>
            </a:ln>
          </p:spPr>
        </p:sp>
        <p:sp>
          <p:nvSpPr>
            <p:cNvPr name="TextBox 4" id="4"/>
            <p:cNvSpPr txBox="true"/>
            <p:nvPr/>
          </p:nvSpPr>
          <p:spPr>
            <a:xfrm>
              <a:off x="0" y="-38100"/>
              <a:ext cx="6110362" cy="303232"/>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5" id="5"/>
          <p:cNvGrpSpPr/>
          <p:nvPr/>
        </p:nvGrpSpPr>
        <p:grpSpPr>
          <a:xfrm rot="0">
            <a:off x="-1766494" y="-816076"/>
            <a:ext cx="21820987" cy="1762900"/>
            <a:chOff x="0" y="0"/>
            <a:chExt cx="6110362" cy="493651"/>
          </a:xfrm>
        </p:grpSpPr>
        <p:sp>
          <p:nvSpPr>
            <p:cNvPr name="Freeform 6" id="6"/>
            <p:cNvSpPr/>
            <p:nvPr/>
          </p:nvSpPr>
          <p:spPr>
            <a:xfrm flipH="false" flipV="false" rot="0">
              <a:off x="0" y="0"/>
              <a:ext cx="6110362" cy="493651"/>
            </a:xfrm>
            <a:custGeom>
              <a:avLst/>
              <a:gdLst/>
              <a:ahLst/>
              <a:cxnLst/>
              <a:rect r="r" b="b" t="t" l="l"/>
              <a:pathLst>
                <a:path h="493651" w="6110362">
                  <a:moveTo>
                    <a:pt x="0" y="0"/>
                  </a:moveTo>
                  <a:lnTo>
                    <a:pt x="6110362" y="0"/>
                  </a:lnTo>
                  <a:lnTo>
                    <a:pt x="6110362" y="493651"/>
                  </a:lnTo>
                  <a:lnTo>
                    <a:pt x="0" y="493651"/>
                  </a:lnTo>
                  <a:close/>
                </a:path>
              </a:pathLst>
            </a:custGeom>
            <a:solidFill>
              <a:srgbClr val="145DA0"/>
            </a:solidFill>
            <a:ln cap="sq">
              <a:noFill/>
              <a:prstDash val="solid"/>
              <a:miter/>
            </a:ln>
          </p:spPr>
        </p:sp>
        <p:sp>
          <p:nvSpPr>
            <p:cNvPr name="TextBox 7" id="7"/>
            <p:cNvSpPr txBox="true"/>
            <p:nvPr/>
          </p:nvSpPr>
          <p:spPr>
            <a:xfrm>
              <a:off x="0" y="-38100"/>
              <a:ext cx="6110362" cy="531751"/>
            </a:xfrm>
            <a:prstGeom prst="rect">
              <a:avLst/>
            </a:prstGeom>
          </p:spPr>
          <p:txBody>
            <a:bodyPr anchor="ctr" rtlCol="false" tIns="50800" lIns="50800" bIns="50800" rIns="50800"/>
            <a:lstStyle/>
            <a:p>
              <a:pPr algn="ctr" marL="0" indent="0" lvl="0">
                <a:lnSpc>
                  <a:spcPts val="2659"/>
                </a:lnSpc>
                <a:spcBef>
                  <a:spcPct val="0"/>
                </a:spcBef>
              </a:pPr>
            </a:p>
          </p:txBody>
        </p:sp>
      </p:grpSp>
      <p:sp>
        <p:nvSpPr>
          <p:cNvPr name="TextBox 8" id="8"/>
          <p:cNvSpPr txBox="true"/>
          <p:nvPr/>
        </p:nvSpPr>
        <p:spPr>
          <a:xfrm rot="0">
            <a:off x="218993" y="6685838"/>
            <a:ext cx="17040307" cy="1867536"/>
          </a:xfrm>
          <a:prstGeom prst="rect">
            <a:avLst/>
          </a:prstGeom>
        </p:spPr>
        <p:txBody>
          <a:bodyPr anchor="t" rtlCol="false" tIns="0" lIns="0" bIns="0" rIns="0">
            <a:spAutoFit/>
          </a:bodyPr>
          <a:lstStyle/>
          <a:p>
            <a:pPr algn="just">
              <a:lnSpc>
                <a:spcPts val="3639"/>
              </a:lnSpc>
            </a:pPr>
            <a:r>
              <a:rPr lang="en-US" sz="2599">
                <a:solidFill>
                  <a:srgbClr val="000000"/>
                </a:solidFill>
                <a:latin typeface="Arial"/>
                <a:ea typeface="Arial"/>
                <a:cs typeface="Arial"/>
                <a:sym typeface="Arial"/>
              </a:rPr>
              <a:t>Analisis:</a:t>
            </a:r>
          </a:p>
          <a:p>
            <a:pPr algn="just">
              <a:lnSpc>
                <a:spcPts val="3639"/>
              </a:lnSpc>
              <a:spcBef>
                <a:spcPct val="0"/>
              </a:spcBef>
            </a:pPr>
            <a:r>
              <a:rPr lang="en-US" sz="2599">
                <a:solidFill>
                  <a:srgbClr val="000000"/>
                </a:solidFill>
                <a:latin typeface="Arial"/>
                <a:ea typeface="Arial"/>
                <a:cs typeface="Arial"/>
                <a:sym typeface="Arial"/>
              </a:rPr>
              <a:t>Setelah mendapatkan kata-kata kunci dari hasil `stopwords removal`, selanjutnya adalah dilakukan proses `stemming` yaitu dengan mengubah kata ke bentuk dasarnya. Gunanya adalah mengurangi kompleksitas kosakata dan lebih representatif. Contoh: "Mengecewakan" `→` "kecewa".</a:t>
            </a:r>
          </a:p>
        </p:txBody>
      </p:sp>
      <p:sp>
        <p:nvSpPr>
          <p:cNvPr name="TextBox 9" id="9"/>
          <p:cNvSpPr txBox="true"/>
          <p:nvPr/>
        </p:nvSpPr>
        <p:spPr>
          <a:xfrm rot="0">
            <a:off x="156101" y="962025"/>
            <a:ext cx="9749258" cy="629921"/>
          </a:xfrm>
          <a:prstGeom prst="rect">
            <a:avLst/>
          </a:prstGeom>
        </p:spPr>
        <p:txBody>
          <a:bodyPr anchor="t" rtlCol="false" tIns="0" lIns="0" bIns="0" rIns="0">
            <a:spAutoFit/>
          </a:bodyPr>
          <a:lstStyle/>
          <a:p>
            <a:pPr algn="l">
              <a:lnSpc>
                <a:spcPts val="5179"/>
              </a:lnSpc>
              <a:spcBef>
                <a:spcPct val="0"/>
              </a:spcBef>
            </a:pPr>
            <a:r>
              <a:rPr lang="en-US" b="true" sz="3699">
                <a:solidFill>
                  <a:srgbClr val="000000"/>
                </a:solidFill>
                <a:latin typeface="Montserrat Bold"/>
                <a:ea typeface="Montserrat Bold"/>
                <a:cs typeface="Montserrat Bold"/>
                <a:sym typeface="Montserrat Bold"/>
              </a:rPr>
              <a:t>Preprocessing Data</a:t>
            </a:r>
          </a:p>
        </p:txBody>
      </p:sp>
      <p:sp>
        <p:nvSpPr>
          <p:cNvPr name="TextBox 10" id="10"/>
          <p:cNvSpPr txBox="true"/>
          <p:nvPr/>
        </p:nvSpPr>
        <p:spPr>
          <a:xfrm rot="0">
            <a:off x="9553524" y="7253210"/>
            <a:ext cx="7112591" cy="332740"/>
          </a:xfrm>
          <a:prstGeom prst="rect">
            <a:avLst/>
          </a:prstGeom>
        </p:spPr>
        <p:txBody>
          <a:bodyPr anchor="t" rtlCol="false" tIns="0" lIns="0" bIns="0" rIns="0">
            <a:spAutoFit/>
          </a:bodyPr>
          <a:lstStyle/>
          <a:p>
            <a:pPr algn="ctr">
              <a:lnSpc>
                <a:spcPts val="2659"/>
              </a:lnSpc>
              <a:spcBef>
                <a:spcPct val="0"/>
              </a:spcBef>
            </a:pPr>
          </a:p>
        </p:txBody>
      </p:sp>
      <p:grpSp>
        <p:nvGrpSpPr>
          <p:cNvPr name="Group 11" id="11"/>
          <p:cNvGrpSpPr/>
          <p:nvPr/>
        </p:nvGrpSpPr>
        <p:grpSpPr>
          <a:xfrm rot="0">
            <a:off x="156101" y="2139428"/>
            <a:ext cx="13918608" cy="4253559"/>
            <a:chOff x="0" y="0"/>
            <a:chExt cx="18558144" cy="5671413"/>
          </a:xfrm>
        </p:grpSpPr>
        <p:grpSp>
          <p:nvGrpSpPr>
            <p:cNvPr name="Group 12" id="12"/>
            <p:cNvGrpSpPr/>
            <p:nvPr/>
          </p:nvGrpSpPr>
          <p:grpSpPr>
            <a:xfrm rot="0">
              <a:off x="0" y="0"/>
              <a:ext cx="18558144" cy="5671413"/>
              <a:chOff x="0" y="0"/>
              <a:chExt cx="3665806" cy="1120279"/>
            </a:xfrm>
          </p:grpSpPr>
          <p:sp>
            <p:nvSpPr>
              <p:cNvPr name="Freeform 13" id="13"/>
              <p:cNvSpPr/>
              <p:nvPr/>
            </p:nvSpPr>
            <p:spPr>
              <a:xfrm flipH="false" flipV="false" rot="0">
                <a:off x="0" y="0"/>
                <a:ext cx="3665806" cy="1120279"/>
              </a:xfrm>
              <a:custGeom>
                <a:avLst/>
                <a:gdLst/>
                <a:ahLst/>
                <a:cxnLst/>
                <a:rect r="r" b="b" t="t" l="l"/>
                <a:pathLst>
                  <a:path h="1120279" w="3665806">
                    <a:moveTo>
                      <a:pt x="28368" y="0"/>
                    </a:moveTo>
                    <a:lnTo>
                      <a:pt x="3637438" y="0"/>
                    </a:lnTo>
                    <a:cubicBezTo>
                      <a:pt x="3653105" y="0"/>
                      <a:pt x="3665806" y="12701"/>
                      <a:pt x="3665806" y="28368"/>
                    </a:cubicBezTo>
                    <a:lnTo>
                      <a:pt x="3665806" y="1091911"/>
                    </a:lnTo>
                    <a:cubicBezTo>
                      <a:pt x="3665806" y="1099435"/>
                      <a:pt x="3662818" y="1106650"/>
                      <a:pt x="3657497" y="1111970"/>
                    </a:cubicBezTo>
                    <a:cubicBezTo>
                      <a:pt x="3652177" y="1117290"/>
                      <a:pt x="3644962" y="1120279"/>
                      <a:pt x="3637438" y="1120279"/>
                    </a:cubicBezTo>
                    <a:lnTo>
                      <a:pt x="28368" y="1120279"/>
                    </a:lnTo>
                    <a:cubicBezTo>
                      <a:pt x="12701" y="1120279"/>
                      <a:pt x="0" y="1107578"/>
                      <a:pt x="0" y="1091911"/>
                    </a:cubicBezTo>
                    <a:lnTo>
                      <a:pt x="0" y="28368"/>
                    </a:lnTo>
                    <a:cubicBezTo>
                      <a:pt x="0" y="12701"/>
                      <a:pt x="12701" y="0"/>
                      <a:pt x="28368" y="0"/>
                    </a:cubicBezTo>
                    <a:close/>
                  </a:path>
                </a:pathLst>
              </a:custGeom>
              <a:solidFill>
                <a:srgbClr val="000000">
                  <a:alpha val="0"/>
                </a:srgbClr>
              </a:solidFill>
              <a:ln w="38100" cap="rnd">
                <a:solidFill>
                  <a:srgbClr val="000000"/>
                </a:solidFill>
                <a:prstDash val="solid"/>
                <a:round/>
              </a:ln>
            </p:spPr>
          </p:sp>
          <p:sp>
            <p:nvSpPr>
              <p:cNvPr name="TextBox 14" id="14"/>
              <p:cNvSpPr txBox="true"/>
              <p:nvPr/>
            </p:nvSpPr>
            <p:spPr>
              <a:xfrm>
                <a:off x="0" y="-38100"/>
                <a:ext cx="3665806" cy="1158379"/>
              </a:xfrm>
              <a:prstGeom prst="rect">
                <a:avLst/>
              </a:prstGeom>
            </p:spPr>
            <p:txBody>
              <a:bodyPr anchor="ctr" rtlCol="false" tIns="50800" lIns="50800" bIns="50800" rIns="50800"/>
              <a:lstStyle/>
              <a:p>
                <a:pPr algn="ctr">
                  <a:lnSpc>
                    <a:spcPts val="2659"/>
                  </a:lnSpc>
                </a:pPr>
              </a:p>
            </p:txBody>
          </p:sp>
        </p:grpSp>
        <p:sp>
          <p:nvSpPr>
            <p:cNvPr name="TextBox 15" id="15"/>
            <p:cNvSpPr txBox="true"/>
            <p:nvPr/>
          </p:nvSpPr>
          <p:spPr>
            <a:xfrm rot="0">
              <a:off x="364707" y="356871"/>
              <a:ext cx="17295940" cy="5314541"/>
            </a:xfrm>
            <a:prstGeom prst="rect">
              <a:avLst/>
            </a:prstGeom>
          </p:spPr>
          <p:txBody>
            <a:bodyPr anchor="t" rtlCol="false" tIns="0" lIns="0" bIns="0" rIns="0">
              <a:spAutoFit/>
            </a:bodyPr>
            <a:lstStyle/>
            <a:p>
              <a:pPr algn="l">
                <a:lnSpc>
                  <a:spcPts val="3166"/>
                </a:lnSpc>
                <a:spcBef>
                  <a:spcPct val="0"/>
                </a:spcBef>
              </a:pPr>
              <a:r>
                <a:rPr lang="en-US" sz="2262">
                  <a:solidFill>
                    <a:srgbClr val="000000"/>
                  </a:solidFill>
                  <a:latin typeface="Courier Prime"/>
                  <a:ea typeface="Courier Prime"/>
                  <a:cs typeface="Courier Prime"/>
                  <a:sym typeface="Courier Prime"/>
                </a:rPr>
                <a:t>#</a:t>
              </a:r>
              <a:r>
                <a:rPr lang="en-US" sz="2262">
                  <a:solidFill>
                    <a:srgbClr val="000000"/>
                  </a:solidFill>
                  <a:latin typeface="Courier Prime"/>
                  <a:ea typeface="Courier Prime"/>
                  <a:cs typeface="Courier Prime"/>
                  <a:sym typeface="Courier Prime"/>
                </a:rPr>
                <a:t> 9. Stemming untuk mengubah kata</a:t>
              </a:r>
              <a:r>
                <a:rPr lang="en-US" sz="2262">
                  <a:solidFill>
                    <a:srgbClr val="000000"/>
                  </a:solidFill>
                  <a:latin typeface="Courier Prime"/>
                  <a:ea typeface="Courier Prime"/>
                  <a:cs typeface="Courier Prime"/>
                  <a:sym typeface="Courier Prime"/>
                </a:rPr>
                <a:t> ke bentuk dasarnya</a:t>
              </a:r>
            </a:p>
            <a:p>
              <a:pPr algn="l">
                <a:lnSpc>
                  <a:spcPts val="3166"/>
                </a:lnSpc>
                <a:spcBef>
                  <a:spcPct val="0"/>
                </a:spcBef>
              </a:pPr>
            </a:p>
            <a:p>
              <a:pPr algn="l">
                <a:lnSpc>
                  <a:spcPts val="3166"/>
                </a:lnSpc>
                <a:spcBef>
                  <a:spcPct val="0"/>
                </a:spcBef>
              </a:pPr>
              <a:r>
                <a:rPr lang="en-US" sz="2262">
                  <a:solidFill>
                    <a:srgbClr val="000000"/>
                  </a:solidFill>
                  <a:latin typeface="Courier Prime"/>
                  <a:ea typeface="Courier Prime"/>
                  <a:cs typeface="Courier Prime"/>
                  <a:sym typeface="Courier Prime"/>
                </a:rPr>
                <a:t># Inisialisasi stemmer</a:t>
              </a:r>
            </a:p>
            <a:p>
              <a:pPr algn="l">
                <a:lnSpc>
                  <a:spcPts val="3166"/>
                </a:lnSpc>
                <a:spcBef>
                  <a:spcPct val="0"/>
                </a:spcBef>
              </a:pPr>
              <a:r>
                <a:rPr lang="en-US" sz="2262">
                  <a:solidFill>
                    <a:srgbClr val="000000"/>
                  </a:solidFill>
                  <a:latin typeface="Courier Prime"/>
                  <a:ea typeface="Courier Prime"/>
                  <a:cs typeface="Courier Prime"/>
                  <a:sym typeface="Courier Prime"/>
                </a:rPr>
                <a:t>from Sastrawi.Stemmer.StemmerFactory import StemmerFactory</a:t>
              </a:r>
            </a:p>
            <a:p>
              <a:pPr algn="l">
                <a:lnSpc>
                  <a:spcPts val="3166"/>
                </a:lnSpc>
                <a:spcBef>
                  <a:spcPct val="0"/>
                </a:spcBef>
              </a:pPr>
              <a:r>
                <a:rPr lang="en-US" sz="2262">
                  <a:solidFill>
                    <a:srgbClr val="000000"/>
                  </a:solidFill>
                  <a:latin typeface="Courier Prime"/>
                  <a:ea typeface="Courier Prime"/>
                  <a:cs typeface="Courier Prime"/>
                  <a:sym typeface="Courier Prime"/>
                </a:rPr>
                <a:t>stemmer_factory = StemmerFactory()</a:t>
              </a:r>
            </a:p>
            <a:p>
              <a:pPr algn="l">
                <a:lnSpc>
                  <a:spcPts val="3166"/>
                </a:lnSpc>
                <a:spcBef>
                  <a:spcPct val="0"/>
                </a:spcBef>
              </a:pPr>
              <a:r>
                <a:rPr lang="en-US" sz="2262">
                  <a:solidFill>
                    <a:srgbClr val="000000"/>
                  </a:solidFill>
                  <a:latin typeface="Courier Prime"/>
                  <a:ea typeface="Courier Prime"/>
                  <a:cs typeface="Courier Prime"/>
                  <a:sym typeface="Courier Prime"/>
                </a:rPr>
                <a:t>stemmer = stemmer_factory.create_stemmer()</a:t>
              </a:r>
            </a:p>
            <a:p>
              <a:pPr algn="l">
                <a:lnSpc>
                  <a:spcPts val="3166"/>
                </a:lnSpc>
                <a:spcBef>
                  <a:spcPct val="0"/>
                </a:spcBef>
              </a:pPr>
            </a:p>
            <a:p>
              <a:pPr algn="l">
                <a:lnSpc>
                  <a:spcPts val="3166"/>
                </a:lnSpc>
                <a:spcBef>
                  <a:spcPct val="0"/>
                </a:spcBef>
              </a:pPr>
              <a:r>
                <a:rPr lang="en-US" sz="2262">
                  <a:solidFill>
                    <a:srgbClr val="000000"/>
                  </a:solidFill>
                  <a:latin typeface="Courier Prime"/>
                  <a:ea typeface="Courier Prime"/>
                  <a:cs typeface="Courier Prime"/>
                  <a:sym typeface="Courier Prime"/>
                </a:rPr>
                <a:t>def stemming(text):</a:t>
              </a:r>
            </a:p>
            <a:p>
              <a:pPr algn="l">
                <a:lnSpc>
                  <a:spcPts val="3166"/>
                </a:lnSpc>
                <a:spcBef>
                  <a:spcPct val="0"/>
                </a:spcBef>
              </a:pPr>
              <a:r>
                <a:rPr lang="en-US" sz="2262">
                  <a:solidFill>
                    <a:srgbClr val="000000"/>
                  </a:solidFill>
                  <a:latin typeface="Courier Prime"/>
                  <a:ea typeface="Courier Prime"/>
                  <a:cs typeface="Courier Prime"/>
                  <a:sym typeface="Courier Prime"/>
                </a:rPr>
                <a:t> return stemmer.stem(text</a:t>
              </a:r>
              <a:r>
                <a:rPr lang="en-US" sz="2262">
                  <a:solidFill>
                    <a:srgbClr val="000000"/>
                  </a:solidFill>
                  <a:latin typeface="Courier Prime"/>
                  <a:ea typeface="Courier Prime"/>
                  <a:cs typeface="Courier Prime"/>
                  <a:sym typeface="Courier Prime"/>
                </a:rPr>
                <a:t>)</a:t>
              </a:r>
            </a:p>
            <a:p>
              <a:pPr algn="l">
                <a:lnSpc>
                  <a:spcPts val="3166"/>
                </a:lnSpc>
                <a:spcBef>
                  <a:spcPct val="0"/>
                </a:spcBef>
              </a:pPr>
            </a:p>
          </p:txBody>
        </p:sp>
      </p:gr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DFDFD"/>
        </a:solidFill>
      </p:bgPr>
    </p:bg>
    <p:spTree>
      <p:nvGrpSpPr>
        <p:cNvPr id="1" name=""/>
        <p:cNvGrpSpPr/>
        <p:nvPr/>
      </p:nvGrpSpPr>
      <p:grpSpPr>
        <a:xfrm>
          <a:off x="0" y="0"/>
          <a:ext cx="0" cy="0"/>
          <a:chOff x="0" y="0"/>
          <a:chExt cx="0" cy="0"/>
        </a:xfrm>
      </p:grpSpPr>
      <p:grpSp>
        <p:nvGrpSpPr>
          <p:cNvPr name="Group 2" id="2"/>
          <p:cNvGrpSpPr/>
          <p:nvPr/>
        </p:nvGrpSpPr>
        <p:grpSpPr>
          <a:xfrm rot="0">
            <a:off x="14517814" y="-315404"/>
            <a:ext cx="3964281" cy="10917809"/>
            <a:chOff x="0" y="0"/>
            <a:chExt cx="1044090" cy="2875472"/>
          </a:xfrm>
        </p:grpSpPr>
        <p:sp>
          <p:nvSpPr>
            <p:cNvPr name="Freeform 3" id="3"/>
            <p:cNvSpPr/>
            <p:nvPr/>
          </p:nvSpPr>
          <p:spPr>
            <a:xfrm flipH="false" flipV="false" rot="0">
              <a:off x="0" y="0"/>
              <a:ext cx="1044090" cy="2875472"/>
            </a:xfrm>
            <a:custGeom>
              <a:avLst/>
              <a:gdLst/>
              <a:ahLst/>
              <a:cxnLst/>
              <a:rect r="r" b="b" t="t" l="l"/>
              <a:pathLst>
                <a:path h="2875472" w="1044090">
                  <a:moveTo>
                    <a:pt x="0" y="0"/>
                  </a:moveTo>
                  <a:lnTo>
                    <a:pt x="1044090" y="0"/>
                  </a:lnTo>
                  <a:lnTo>
                    <a:pt x="1044090" y="2875472"/>
                  </a:lnTo>
                  <a:lnTo>
                    <a:pt x="0" y="2875472"/>
                  </a:lnTo>
                  <a:close/>
                </a:path>
              </a:pathLst>
            </a:custGeom>
            <a:solidFill>
              <a:srgbClr val="145DA0"/>
            </a:solidFill>
            <a:ln cap="sq">
              <a:noFill/>
              <a:prstDash val="solid"/>
              <a:miter/>
            </a:ln>
          </p:spPr>
        </p:sp>
        <p:sp>
          <p:nvSpPr>
            <p:cNvPr name="TextBox 4" id="4"/>
            <p:cNvSpPr txBox="true"/>
            <p:nvPr/>
          </p:nvSpPr>
          <p:spPr>
            <a:xfrm>
              <a:off x="0" y="-38100"/>
              <a:ext cx="1044090" cy="2913572"/>
            </a:xfrm>
            <a:prstGeom prst="rect">
              <a:avLst/>
            </a:prstGeom>
          </p:spPr>
          <p:txBody>
            <a:bodyPr anchor="ctr" rtlCol="false" tIns="50800" lIns="50800" bIns="50800" rIns="50800"/>
            <a:lstStyle/>
            <a:p>
              <a:pPr algn="ctr" marL="0" indent="0" lvl="0">
                <a:lnSpc>
                  <a:spcPts val="2659"/>
                </a:lnSpc>
                <a:spcBef>
                  <a:spcPct val="0"/>
                </a:spcBef>
              </a:pPr>
            </a:p>
          </p:txBody>
        </p:sp>
      </p:grpSp>
      <p:sp>
        <p:nvSpPr>
          <p:cNvPr name="TextBox 5" id="5"/>
          <p:cNvSpPr txBox="true"/>
          <p:nvPr/>
        </p:nvSpPr>
        <p:spPr>
          <a:xfrm rot="0">
            <a:off x="3663160" y="1631607"/>
            <a:ext cx="6760246" cy="1252338"/>
          </a:xfrm>
          <a:prstGeom prst="rect">
            <a:avLst/>
          </a:prstGeom>
        </p:spPr>
        <p:txBody>
          <a:bodyPr anchor="t" rtlCol="false" tIns="0" lIns="0" bIns="0" rIns="0">
            <a:spAutoFit/>
          </a:bodyPr>
          <a:lstStyle/>
          <a:p>
            <a:pPr algn="l">
              <a:lnSpc>
                <a:spcPts val="10248"/>
              </a:lnSpc>
              <a:spcBef>
                <a:spcPct val="0"/>
              </a:spcBef>
            </a:pPr>
            <a:r>
              <a:rPr lang="en-US" b="true" sz="7320">
                <a:solidFill>
                  <a:srgbClr val="051D40"/>
                </a:solidFill>
                <a:latin typeface="Montserrat Bold"/>
                <a:ea typeface="Montserrat Bold"/>
                <a:cs typeface="Montserrat Bold"/>
                <a:sym typeface="Montserrat Bold"/>
              </a:rPr>
              <a:t>Overview</a:t>
            </a:r>
          </a:p>
        </p:txBody>
      </p:sp>
      <p:grpSp>
        <p:nvGrpSpPr>
          <p:cNvPr name="Group 6" id="6"/>
          <p:cNvGrpSpPr/>
          <p:nvPr/>
        </p:nvGrpSpPr>
        <p:grpSpPr>
          <a:xfrm rot="0">
            <a:off x="-1867766" y="-1614217"/>
            <a:ext cx="3735531" cy="3735531"/>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a:solidFill>
                <a:srgbClr val="145DA0"/>
              </a:solidFill>
              <a:prstDash val="solid"/>
              <a:miter/>
            </a:ln>
          </p:spPr>
        </p:sp>
        <p:sp>
          <p:nvSpPr>
            <p:cNvPr name="TextBox 8" id="8"/>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sp>
        <p:nvSpPr>
          <p:cNvPr name="Freeform 9" id="9"/>
          <p:cNvSpPr/>
          <p:nvPr/>
        </p:nvSpPr>
        <p:spPr>
          <a:xfrm flipH="false" flipV="false" rot="5400000">
            <a:off x="2912435" y="3472452"/>
            <a:ext cx="510937" cy="453341"/>
          </a:xfrm>
          <a:custGeom>
            <a:avLst/>
            <a:gdLst/>
            <a:ahLst/>
            <a:cxnLst/>
            <a:rect r="r" b="b" t="t" l="l"/>
            <a:pathLst>
              <a:path h="453341" w="510937">
                <a:moveTo>
                  <a:pt x="0" y="0"/>
                </a:moveTo>
                <a:lnTo>
                  <a:pt x="510937" y="0"/>
                </a:lnTo>
                <a:lnTo>
                  <a:pt x="510937" y="453341"/>
                </a:lnTo>
                <a:lnTo>
                  <a:pt x="0" y="45334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0" id="10"/>
          <p:cNvSpPr txBox="true"/>
          <p:nvPr/>
        </p:nvSpPr>
        <p:spPr>
          <a:xfrm rot="0">
            <a:off x="3663160" y="3397227"/>
            <a:ext cx="3773019" cy="518066"/>
          </a:xfrm>
          <a:prstGeom prst="rect">
            <a:avLst/>
          </a:prstGeom>
        </p:spPr>
        <p:txBody>
          <a:bodyPr anchor="t" rtlCol="false" tIns="0" lIns="0" bIns="0" rIns="0">
            <a:spAutoFit/>
          </a:bodyPr>
          <a:lstStyle/>
          <a:p>
            <a:pPr algn="l">
              <a:lnSpc>
                <a:spcPts val="3995"/>
              </a:lnSpc>
              <a:spcBef>
                <a:spcPct val="0"/>
              </a:spcBef>
            </a:pPr>
            <a:r>
              <a:rPr lang="en-US" sz="2853" spc="-57">
                <a:solidFill>
                  <a:srgbClr val="051D40"/>
                </a:solidFill>
                <a:latin typeface="Poppins"/>
                <a:ea typeface="Poppins"/>
                <a:cs typeface="Poppins"/>
                <a:sym typeface="Poppins"/>
              </a:rPr>
              <a:t>Preview Dataset</a:t>
            </a:r>
          </a:p>
        </p:txBody>
      </p:sp>
      <p:sp>
        <p:nvSpPr>
          <p:cNvPr name="Freeform 11" id="11"/>
          <p:cNvSpPr/>
          <p:nvPr/>
        </p:nvSpPr>
        <p:spPr>
          <a:xfrm flipH="false" flipV="false" rot="5400000">
            <a:off x="2912435" y="4097959"/>
            <a:ext cx="510937" cy="453341"/>
          </a:xfrm>
          <a:custGeom>
            <a:avLst/>
            <a:gdLst/>
            <a:ahLst/>
            <a:cxnLst/>
            <a:rect r="r" b="b" t="t" l="l"/>
            <a:pathLst>
              <a:path h="453341" w="510937">
                <a:moveTo>
                  <a:pt x="0" y="0"/>
                </a:moveTo>
                <a:lnTo>
                  <a:pt x="510937" y="0"/>
                </a:lnTo>
                <a:lnTo>
                  <a:pt x="510937" y="453341"/>
                </a:lnTo>
                <a:lnTo>
                  <a:pt x="0" y="45334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2" id="12"/>
          <p:cNvSpPr txBox="true"/>
          <p:nvPr/>
        </p:nvSpPr>
        <p:spPr>
          <a:xfrm rot="0">
            <a:off x="3663160" y="4022734"/>
            <a:ext cx="4143021" cy="518066"/>
          </a:xfrm>
          <a:prstGeom prst="rect">
            <a:avLst/>
          </a:prstGeom>
        </p:spPr>
        <p:txBody>
          <a:bodyPr anchor="t" rtlCol="false" tIns="0" lIns="0" bIns="0" rIns="0">
            <a:spAutoFit/>
          </a:bodyPr>
          <a:lstStyle/>
          <a:p>
            <a:pPr algn="l">
              <a:lnSpc>
                <a:spcPts val="3995"/>
              </a:lnSpc>
              <a:spcBef>
                <a:spcPct val="0"/>
              </a:spcBef>
            </a:pPr>
            <a:r>
              <a:rPr lang="en-US" sz="2853" spc="-57">
                <a:solidFill>
                  <a:srgbClr val="051D40"/>
                </a:solidFill>
                <a:latin typeface="Poppins"/>
                <a:ea typeface="Poppins"/>
                <a:cs typeface="Poppins"/>
                <a:sym typeface="Poppins"/>
              </a:rPr>
              <a:t>Preprocessing Dataset</a:t>
            </a:r>
          </a:p>
        </p:txBody>
      </p:sp>
      <p:sp>
        <p:nvSpPr>
          <p:cNvPr name="Freeform 13" id="13"/>
          <p:cNvSpPr/>
          <p:nvPr/>
        </p:nvSpPr>
        <p:spPr>
          <a:xfrm flipH="false" flipV="false" rot="5400000">
            <a:off x="2912435" y="4723196"/>
            <a:ext cx="510937" cy="453341"/>
          </a:xfrm>
          <a:custGeom>
            <a:avLst/>
            <a:gdLst/>
            <a:ahLst/>
            <a:cxnLst/>
            <a:rect r="r" b="b" t="t" l="l"/>
            <a:pathLst>
              <a:path h="453341" w="510937">
                <a:moveTo>
                  <a:pt x="0" y="0"/>
                </a:moveTo>
                <a:lnTo>
                  <a:pt x="510937" y="0"/>
                </a:lnTo>
                <a:lnTo>
                  <a:pt x="510937" y="453341"/>
                </a:lnTo>
                <a:lnTo>
                  <a:pt x="0" y="45334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4" id="14"/>
          <p:cNvSpPr txBox="true"/>
          <p:nvPr/>
        </p:nvSpPr>
        <p:spPr>
          <a:xfrm rot="0">
            <a:off x="3663160" y="4647971"/>
            <a:ext cx="4652520" cy="518066"/>
          </a:xfrm>
          <a:prstGeom prst="rect">
            <a:avLst/>
          </a:prstGeom>
        </p:spPr>
        <p:txBody>
          <a:bodyPr anchor="t" rtlCol="false" tIns="0" lIns="0" bIns="0" rIns="0">
            <a:spAutoFit/>
          </a:bodyPr>
          <a:lstStyle/>
          <a:p>
            <a:pPr algn="l">
              <a:lnSpc>
                <a:spcPts val="3995"/>
              </a:lnSpc>
              <a:spcBef>
                <a:spcPct val="0"/>
              </a:spcBef>
            </a:pPr>
            <a:r>
              <a:rPr lang="en-US" sz="2853" spc="-57">
                <a:solidFill>
                  <a:srgbClr val="051D40"/>
                </a:solidFill>
                <a:latin typeface="Poppins"/>
                <a:ea typeface="Poppins"/>
                <a:cs typeface="Poppins"/>
                <a:sym typeface="Poppins"/>
              </a:rPr>
              <a:t>Feature Extraction</a:t>
            </a:r>
          </a:p>
        </p:txBody>
      </p:sp>
      <p:sp>
        <p:nvSpPr>
          <p:cNvPr name="Freeform 15" id="15"/>
          <p:cNvSpPr/>
          <p:nvPr/>
        </p:nvSpPr>
        <p:spPr>
          <a:xfrm flipH="false" flipV="false" rot="5400000">
            <a:off x="2912435" y="5348703"/>
            <a:ext cx="510937" cy="453341"/>
          </a:xfrm>
          <a:custGeom>
            <a:avLst/>
            <a:gdLst/>
            <a:ahLst/>
            <a:cxnLst/>
            <a:rect r="r" b="b" t="t" l="l"/>
            <a:pathLst>
              <a:path h="453341" w="510937">
                <a:moveTo>
                  <a:pt x="0" y="0"/>
                </a:moveTo>
                <a:lnTo>
                  <a:pt x="510937" y="0"/>
                </a:lnTo>
                <a:lnTo>
                  <a:pt x="510937" y="453340"/>
                </a:lnTo>
                <a:lnTo>
                  <a:pt x="0" y="45334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6" id="16"/>
          <p:cNvSpPr txBox="true"/>
          <p:nvPr/>
        </p:nvSpPr>
        <p:spPr>
          <a:xfrm rot="0">
            <a:off x="3663160" y="5273478"/>
            <a:ext cx="4397771" cy="518066"/>
          </a:xfrm>
          <a:prstGeom prst="rect">
            <a:avLst/>
          </a:prstGeom>
        </p:spPr>
        <p:txBody>
          <a:bodyPr anchor="t" rtlCol="false" tIns="0" lIns="0" bIns="0" rIns="0">
            <a:spAutoFit/>
          </a:bodyPr>
          <a:lstStyle/>
          <a:p>
            <a:pPr algn="l">
              <a:lnSpc>
                <a:spcPts val="3995"/>
              </a:lnSpc>
              <a:spcBef>
                <a:spcPct val="0"/>
              </a:spcBef>
            </a:pPr>
            <a:r>
              <a:rPr lang="en-US" sz="2853" spc="-57">
                <a:solidFill>
                  <a:srgbClr val="051D40"/>
                </a:solidFill>
                <a:latin typeface="Poppins"/>
                <a:ea typeface="Poppins"/>
                <a:cs typeface="Poppins"/>
                <a:sym typeface="Poppins"/>
              </a:rPr>
              <a:t>Modelling</a:t>
            </a:r>
          </a:p>
        </p:txBody>
      </p:sp>
      <p:sp>
        <p:nvSpPr>
          <p:cNvPr name="Freeform 17" id="17"/>
          <p:cNvSpPr/>
          <p:nvPr/>
        </p:nvSpPr>
        <p:spPr>
          <a:xfrm flipH="false" flipV="false" rot="5400000">
            <a:off x="2912435" y="5973940"/>
            <a:ext cx="510937" cy="453341"/>
          </a:xfrm>
          <a:custGeom>
            <a:avLst/>
            <a:gdLst/>
            <a:ahLst/>
            <a:cxnLst/>
            <a:rect r="r" b="b" t="t" l="l"/>
            <a:pathLst>
              <a:path h="453341" w="510937">
                <a:moveTo>
                  <a:pt x="0" y="0"/>
                </a:moveTo>
                <a:lnTo>
                  <a:pt x="510937" y="0"/>
                </a:lnTo>
                <a:lnTo>
                  <a:pt x="510937" y="453341"/>
                </a:lnTo>
                <a:lnTo>
                  <a:pt x="0" y="45334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8" id="18"/>
          <p:cNvSpPr txBox="true"/>
          <p:nvPr/>
        </p:nvSpPr>
        <p:spPr>
          <a:xfrm rot="0">
            <a:off x="3663160" y="5898715"/>
            <a:ext cx="4579735" cy="518066"/>
          </a:xfrm>
          <a:prstGeom prst="rect">
            <a:avLst/>
          </a:prstGeom>
        </p:spPr>
        <p:txBody>
          <a:bodyPr anchor="t" rtlCol="false" tIns="0" lIns="0" bIns="0" rIns="0">
            <a:spAutoFit/>
          </a:bodyPr>
          <a:lstStyle/>
          <a:p>
            <a:pPr algn="l">
              <a:lnSpc>
                <a:spcPts val="3995"/>
              </a:lnSpc>
              <a:spcBef>
                <a:spcPct val="0"/>
              </a:spcBef>
            </a:pPr>
            <a:r>
              <a:rPr lang="en-US" sz="2853" spc="-57">
                <a:solidFill>
                  <a:srgbClr val="051D40"/>
                </a:solidFill>
                <a:latin typeface="Poppins"/>
                <a:ea typeface="Poppins"/>
                <a:cs typeface="Poppins"/>
                <a:sym typeface="Poppins"/>
              </a:rPr>
              <a:t>Evaluation</a:t>
            </a:r>
          </a:p>
        </p:txBody>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bg>
      <p:bgPr>
        <a:solidFill>
          <a:srgbClr val="FDFDFD"/>
        </a:solidFill>
      </p:bgPr>
    </p:bg>
    <p:spTree>
      <p:nvGrpSpPr>
        <p:cNvPr id="1" name=""/>
        <p:cNvGrpSpPr/>
        <p:nvPr/>
      </p:nvGrpSpPr>
      <p:grpSpPr>
        <a:xfrm>
          <a:off x="0" y="0"/>
          <a:ext cx="0" cy="0"/>
          <a:chOff x="0" y="0"/>
          <a:chExt cx="0" cy="0"/>
        </a:xfrm>
      </p:grpSpPr>
      <p:grpSp>
        <p:nvGrpSpPr>
          <p:cNvPr name="Group 2" id="2"/>
          <p:cNvGrpSpPr/>
          <p:nvPr/>
        </p:nvGrpSpPr>
        <p:grpSpPr>
          <a:xfrm rot="0">
            <a:off x="-1766494" y="9813588"/>
            <a:ext cx="21820987" cy="946825"/>
            <a:chOff x="0" y="0"/>
            <a:chExt cx="6110362" cy="265132"/>
          </a:xfrm>
        </p:grpSpPr>
        <p:sp>
          <p:nvSpPr>
            <p:cNvPr name="Freeform 3" id="3"/>
            <p:cNvSpPr/>
            <p:nvPr/>
          </p:nvSpPr>
          <p:spPr>
            <a:xfrm flipH="false" flipV="false" rot="0">
              <a:off x="0" y="0"/>
              <a:ext cx="6110362" cy="265132"/>
            </a:xfrm>
            <a:custGeom>
              <a:avLst/>
              <a:gdLst/>
              <a:ahLst/>
              <a:cxnLst/>
              <a:rect r="r" b="b" t="t" l="l"/>
              <a:pathLst>
                <a:path h="265132" w="6110362">
                  <a:moveTo>
                    <a:pt x="0" y="0"/>
                  </a:moveTo>
                  <a:lnTo>
                    <a:pt x="6110362" y="0"/>
                  </a:lnTo>
                  <a:lnTo>
                    <a:pt x="6110362" y="265132"/>
                  </a:lnTo>
                  <a:lnTo>
                    <a:pt x="0" y="265132"/>
                  </a:lnTo>
                  <a:close/>
                </a:path>
              </a:pathLst>
            </a:custGeom>
            <a:solidFill>
              <a:srgbClr val="145DA0"/>
            </a:solidFill>
            <a:ln cap="sq">
              <a:noFill/>
              <a:prstDash val="solid"/>
              <a:miter/>
            </a:ln>
          </p:spPr>
        </p:sp>
        <p:sp>
          <p:nvSpPr>
            <p:cNvPr name="TextBox 4" id="4"/>
            <p:cNvSpPr txBox="true"/>
            <p:nvPr/>
          </p:nvSpPr>
          <p:spPr>
            <a:xfrm>
              <a:off x="0" y="-38100"/>
              <a:ext cx="6110362" cy="303232"/>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5" id="5"/>
          <p:cNvGrpSpPr/>
          <p:nvPr/>
        </p:nvGrpSpPr>
        <p:grpSpPr>
          <a:xfrm rot="0">
            <a:off x="-1766494" y="-816076"/>
            <a:ext cx="21820987" cy="1762900"/>
            <a:chOff x="0" y="0"/>
            <a:chExt cx="6110362" cy="493651"/>
          </a:xfrm>
        </p:grpSpPr>
        <p:sp>
          <p:nvSpPr>
            <p:cNvPr name="Freeform 6" id="6"/>
            <p:cNvSpPr/>
            <p:nvPr/>
          </p:nvSpPr>
          <p:spPr>
            <a:xfrm flipH="false" flipV="false" rot="0">
              <a:off x="0" y="0"/>
              <a:ext cx="6110362" cy="493651"/>
            </a:xfrm>
            <a:custGeom>
              <a:avLst/>
              <a:gdLst/>
              <a:ahLst/>
              <a:cxnLst/>
              <a:rect r="r" b="b" t="t" l="l"/>
              <a:pathLst>
                <a:path h="493651" w="6110362">
                  <a:moveTo>
                    <a:pt x="0" y="0"/>
                  </a:moveTo>
                  <a:lnTo>
                    <a:pt x="6110362" y="0"/>
                  </a:lnTo>
                  <a:lnTo>
                    <a:pt x="6110362" y="493651"/>
                  </a:lnTo>
                  <a:lnTo>
                    <a:pt x="0" y="493651"/>
                  </a:lnTo>
                  <a:close/>
                </a:path>
              </a:pathLst>
            </a:custGeom>
            <a:solidFill>
              <a:srgbClr val="145DA0"/>
            </a:solidFill>
            <a:ln cap="sq">
              <a:noFill/>
              <a:prstDash val="solid"/>
              <a:miter/>
            </a:ln>
          </p:spPr>
        </p:sp>
        <p:sp>
          <p:nvSpPr>
            <p:cNvPr name="TextBox 7" id="7"/>
            <p:cNvSpPr txBox="true"/>
            <p:nvPr/>
          </p:nvSpPr>
          <p:spPr>
            <a:xfrm>
              <a:off x="0" y="-38100"/>
              <a:ext cx="6110362" cy="531751"/>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8" id="8"/>
          <p:cNvGrpSpPr/>
          <p:nvPr/>
        </p:nvGrpSpPr>
        <p:grpSpPr>
          <a:xfrm rot="0">
            <a:off x="7680309" y="1683054"/>
            <a:ext cx="10428498" cy="7903059"/>
            <a:chOff x="0" y="0"/>
            <a:chExt cx="2746600" cy="2081464"/>
          </a:xfrm>
        </p:grpSpPr>
        <p:sp>
          <p:nvSpPr>
            <p:cNvPr name="Freeform 9" id="9"/>
            <p:cNvSpPr/>
            <p:nvPr/>
          </p:nvSpPr>
          <p:spPr>
            <a:xfrm flipH="false" flipV="false" rot="0">
              <a:off x="0" y="0"/>
              <a:ext cx="2746600" cy="2081464"/>
            </a:xfrm>
            <a:custGeom>
              <a:avLst/>
              <a:gdLst/>
              <a:ahLst/>
              <a:cxnLst/>
              <a:rect r="r" b="b" t="t" l="l"/>
              <a:pathLst>
                <a:path h="2081464" w="2746600">
                  <a:moveTo>
                    <a:pt x="37861" y="0"/>
                  </a:moveTo>
                  <a:lnTo>
                    <a:pt x="2708739" y="0"/>
                  </a:lnTo>
                  <a:cubicBezTo>
                    <a:pt x="2718780" y="0"/>
                    <a:pt x="2728411" y="3989"/>
                    <a:pt x="2735511" y="11089"/>
                  </a:cubicBezTo>
                  <a:cubicBezTo>
                    <a:pt x="2742611" y="18190"/>
                    <a:pt x="2746600" y="27820"/>
                    <a:pt x="2746600" y="37861"/>
                  </a:cubicBezTo>
                  <a:lnTo>
                    <a:pt x="2746600" y="2043603"/>
                  </a:lnTo>
                  <a:cubicBezTo>
                    <a:pt x="2746600" y="2053644"/>
                    <a:pt x="2742611" y="2063274"/>
                    <a:pt x="2735511" y="2070375"/>
                  </a:cubicBezTo>
                  <a:cubicBezTo>
                    <a:pt x="2728411" y="2077475"/>
                    <a:pt x="2718780" y="2081464"/>
                    <a:pt x="2708739" y="2081464"/>
                  </a:cubicBezTo>
                  <a:lnTo>
                    <a:pt x="37861" y="2081464"/>
                  </a:lnTo>
                  <a:cubicBezTo>
                    <a:pt x="27820" y="2081464"/>
                    <a:pt x="18190" y="2077475"/>
                    <a:pt x="11089" y="2070375"/>
                  </a:cubicBezTo>
                  <a:cubicBezTo>
                    <a:pt x="3989" y="2063274"/>
                    <a:pt x="0" y="2053644"/>
                    <a:pt x="0" y="2043603"/>
                  </a:cubicBezTo>
                  <a:lnTo>
                    <a:pt x="0" y="37861"/>
                  </a:lnTo>
                  <a:cubicBezTo>
                    <a:pt x="0" y="27820"/>
                    <a:pt x="3989" y="18190"/>
                    <a:pt x="11089" y="11089"/>
                  </a:cubicBezTo>
                  <a:cubicBezTo>
                    <a:pt x="18190" y="3989"/>
                    <a:pt x="27820" y="0"/>
                    <a:pt x="37861" y="0"/>
                  </a:cubicBezTo>
                  <a:close/>
                </a:path>
              </a:pathLst>
            </a:custGeom>
            <a:solidFill>
              <a:srgbClr val="000000">
                <a:alpha val="0"/>
              </a:srgbClr>
            </a:solidFill>
            <a:ln w="38100" cap="rnd">
              <a:solidFill>
                <a:srgbClr val="000000"/>
              </a:solidFill>
              <a:prstDash val="solid"/>
              <a:round/>
            </a:ln>
          </p:spPr>
        </p:sp>
        <p:sp>
          <p:nvSpPr>
            <p:cNvPr name="TextBox 10" id="10"/>
            <p:cNvSpPr txBox="true"/>
            <p:nvPr/>
          </p:nvSpPr>
          <p:spPr>
            <a:xfrm>
              <a:off x="0" y="-38100"/>
              <a:ext cx="2746600" cy="2119564"/>
            </a:xfrm>
            <a:prstGeom prst="rect">
              <a:avLst/>
            </a:prstGeom>
          </p:spPr>
          <p:txBody>
            <a:bodyPr anchor="ctr" rtlCol="false" tIns="50800" lIns="50800" bIns="50800" rIns="50800"/>
            <a:lstStyle/>
            <a:p>
              <a:pPr algn="ctr">
                <a:lnSpc>
                  <a:spcPts val="2659"/>
                </a:lnSpc>
              </a:pPr>
            </a:p>
          </p:txBody>
        </p:sp>
      </p:grpSp>
      <p:sp>
        <p:nvSpPr>
          <p:cNvPr name="Freeform 11" id="11"/>
          <p:cNvSpPr/>
          <p:nvPr/>
        </p:nvSpPr>
        <p:spPr>
          <a:xfrm flipH="false" flipV="false" rot="0">
            <a:off x="230431" y="1683054"/>
            <a:ext cx="6978127" cy="3789388"/>
          </a:xfrm>
          <a:custGeom>
            <a:avLst/>
            <a:gdLst/>
            <a:ahLst/>
            <a:cxnLst/>
            <a:rect r="r" b="b" t="t" l="l"/>
            <a:pathLst>
              <a:path h="3789388" w="6978127">
                <a:moveTo>
                  <a:pt x="0" y="0"/>
                </a:moveTo>
                <a:lnTo>
                  <a:pt x="6978128" y="0"/>
                </a:lnTo>
                <a:lnTo>
                  <a:pt x="6978128" y="3789388"/>
                </a:lnTo>
                <a:lnTo>
                  <a:pt x="0" y="3789388"/>
                </a:lnTo>
                <a:lnTo>
                  <a:pt x="0" y="0"/>
                </a:lnTo>
                <a:close/>
              </a:path>
            </a:pathLst>
          </a:custGeom>
          <a:blipFill>
            <a:blip r:embed="rId2"/>
            <a:stretch>
              <a:fillRect l="0" t="0" r="0" b="0"/>
            </a:stretch>
          </a:blipFill>
        </p:spPr>
      </p:sp>
      <p:sp>
        <p:nvSpPr>
          <p:cNvPr name="Freeform 12" id="12"/>
          <p:cNvSpPr/>
          <p:nvPr/>
        </p:nvSpPr>
        <p:spPr>
          <a:xfrm flipH="false" flipV="false" rot="0">
            <a:off x="230431" y="5721210"/>
            <a:ext cx="6978127" cy="3789388"/>
          </a:xfrm>
          <a:custGeom>
            <a:avLst/>
            <a:gdLst/>
            <a:ahLst/>
            <a:cxnLst/>
            <a:rect r="r" b="b" t="t" l="l"/>
            <a:pathLst>
              <a:path h="3789388" w="6978127">
                <a:moveTo>
                  <a:pt x="0" y="0"/>
                </a:moveTo>
                <a:lnTo>
                  <a:pt x="6978128" y="0"/>
                </a:lnTo>
                <a:lnTo>
                  <a:pt x="6978128" y="3789388"/>
                </a:lnTo>
                <a:lnTo>
                  <a:pt x="0" y="3789388"/>
                </a:lnTo>
                <a:lnTo>
                  <a:pt x="0" y="0"/>
                </a:lnTo>
                <a:close/>
              </a:path>
            </a:pathLst>
          </a:custGeom>
          <a:blipFill>
            <a:blip r:embed="rId3"/>
            <a:stretch>
              <a:fillRect l="0" t="0" r="0" b="0"/>
            </a:stretch>
          </a:blipFill>
        </p:spPr>
      </p:sp>
      <p:sp>
        <p:nvSpPr>
          <p:cNvPr name="TextBox 13" id="13"/>
          <p:cNvSpPr txBox="true"/>
          <p:nvPr/>
        </p:nvSpPr>
        <p:spPr>
          <a:xfrm rot="0">
            <a:off x="156101" y="981075"/>
            <a:ext cx="9749258" cy="471806"/>
          </a:xfrm>
          <a:prstGeom prst="rect">
            <a:avLst/>
          </a:prstGeom>
        </p:spPr>
        <p:txBody>
          <a:bodyPr anchor="t" rtlCol="false" tIns="0" lIns="0" bIns="0" rIns="0">
            <a:spAutoFit/>
          </a:bodyPr>
          <a:lstStyle/>
          <a:p>
            <a:pPr algn="l">
              <a:lnSpc>
                <a:spcPts val="3919"/>
              </a:lnSpc>
              <a:spcBef>
                <a:spcPct val="0"/>
              </a:spcBef>
            </a:pPr>
            <a:r>
              <a:rPr lang="en-US" b="true" sz="2799">
                <a:solidFill>
                  <a:srgbClr val="000000"/>
                </a:solidFill>
                <a:latin typeface="Montserrat Bold"/>
                <a:ea typeface="Montserrat Bold"/>
                <a:cs typeface="Montserrat Bold"/>
                <a:sym typeface="Montserrat Bold"/>
              </a:rPr>
              <a:t>Preprocessing Data</a:t>
            </a:r>
          </a:p>
        </p:txBody>
      </p:sp>
      <p:sp>
        <p:nvSpPr>
          <p:cNvPr name="TextBox 14" id="14"/>
          <p:cNvSpPr txBox="true"/>
          <p:nvPr/>
        </p:nvSpPr>
        <p:spPr>
          <a:xfrm rot="0">
            <a:off x="9553524" y="7253210"/>
            <a:ext cx="7112591" cy="332740"/>
          </a:xfrm>
          <a:prstGeom prst="rect">
            <a:avLst/>
          </a:prstGeom>
        </p:spPr>
        <p:txBody>
          <a:bodyPr anchor="t" rtlCol="false" tIns="0" lIns="0" bIns="0" rIns="0">
            <a:spAutoFit/>
          </a:bodyPr>
          <a:lstStyle/>
          <a:p>
            <a:pPr algn="ctr">
              <a:lnSpc>
                <a:spcPts val="2659"/>
              </a:lnSpc>
              <a:spcBef>
                <a:spcPct val="0"/>
              </a:spcBef>
            </a:pPr>
          </a:p>
        </p:txBody>
      </p:sp>
      <p:sp>
        <p:nvSpPr>
          <p:cNvPr name="TextBox 15" id="15"/>
          <p:cNvSpPr txBox="true"/>
          <p:nvPr/>
        </p:nvSpPr>
        <p:spPr>
          <a:xfrm rot="0">
            <a:off x="7964571" y="1986762"/>
            <a:ext cx="10003496" cy="7044244"/>
          </a:xfrm>
          <a:prstGeom prst="rect">
            <a:avLst/>
          </a:prstGeom>
        </p:spPr>
        <p:txBody>
          <a:bodyPr anchor="t" rtlCol="false" tIns="0" lIns="0" bIns="0" rIns="0">
            <a:spAutoFit/>
          </a:bodyPr>
          <a:lstStyle/>
          <a:p>
            <a:pPr algn="l" marL="0" indent="0" lvl="0">
              <a:lnSpc>
                <a:spcPts val="2130"/>
              </a:lnSpc>
              <a:spcBef>
                <a:spcPct val="0"/>
              </a:spcBef>
            </a:pPr>
            <a:r>
              <a:rPr lang="en-US" sz="1521">
                <a:solidFill>
                  <a:srgbClr val="000000"/>
                </a:solidFill>
                <a:latin typeface="Courier Prime"/>
                <a:ea typeface="Courier Prime"/>
                <a:cs typeface="Courier Prime"/>
                <a:sym typeface="Courier Prime"/>
              </a:rPr>
              <a:t>from wordcloud import Word</a:t>
            </a:r>
            <a:r>
              <a:rPr lang="en-US" sz="1521" strike="noStrike" u="none">
                <a:solidFill>
                  <a:srgbClr val="000000"/>
                </a:solidFill>
                <a:latin typeface="Courier Prime"/>
                <a:ea typeface="Courier Prime"/>
                <a:cs typeface="Courier Prime"/>
                <a:sym typeface="Courier Prime"/>
              </a:rPr>
              <a:t>Cloud</a:t>
            </a:r>
          </a:p>
          <a:p>
            <a:pPr algn="l" marL="0" indent="0" lvl="0">
              <a:lnSpc>
                <a:spcPts val="2130"/>
              </a:lnSpc>
              <a:spcBef>
                <a:spcPct val="0"/>
              </a:spcBef>
            </a:pPr>
            <a:r>
              <a:rPr lang="en-US" sz="1521" strike="noStrike" u="none">
                <a:solidFill>
                  <a:srgbClr val="000000"/>
                </a:solidFill>
                <a:latin typeface="Courier Prime"/>
                <a:ea typeface="Courier Prime"/>
                <a:cs typeface="Courier Prime"/>
                <a:sym typeface="Courier Prime"/>
              </a:rPr>
              <a:t>import matplotlib.pyplot as plt</a:t>
            </a:r>
          </a:p>
          <a:p>
            <a:pPr algn="l" marL="0" indent="0" lvl="0">
              <a:lnSpc>
                <a:spcPts val="2130"/>
              </a:lnSpc>
              <a:spcBef>
                <a:spcPct val="0"/>
              </a:spcBef>
            </a:pPr>
          </a:p>
          <a:p>
            <a:pPr algn="l" marL="0" indent="0" lvl="0">
              <a:lnSpc>
                <a:spcPts val="2130"/>
              </a:lnSpc>
              <a:spcBef>
                <a:spcPct val="0"/>
              </a:spcBef>
            </a:pPr>
            <a:r>
              <a:rPr lang="en-US" sz="1521" strike="noStrike" u="none">
                <a:solidFill>
                  <a:srgbClr val="000000"/>
                </a:solidFill>
                <a:latin typeface="Courier Prime"/>
                <a:ea typeface="Courier Prime"/>
                <a:cs typeface="Courier Prime"/>
                <a:sym typeface="Courier Prime"/>
              </a:rPr>
              <a:t># WordCloud untuk sentimen negatif</a:t>
            </a:r>
          </a:p>
          <a:p>
            <a:pPr algn="l" marL="0" indent="0" lvl="0">
              <a:lnSpc>
                <a:spcPts val="2130"/>
              </a:lnSpc>
              <a:spcBef>
                <a:spcPct val="0"/>
              </a:spcBef>
            </a:pPr>
            <a:r>
              <a:rPr lang="en-US" sz="1521" strike="noStrike" u="none">
                <a:solidFill>
                  <a:srgbClr val="000000"/>
                </a:solidFill>
                <a:latin typeface="Courier Prime"/>
                <a:ea typeface="Courier Prime"/>
                <a:cs typeface="Courier Prime"/>
                <a:sym typeface="Courier Prime"/>
              </a:rPr>
              <a:t>negatif_text = dataset[dataset["Sentiment"] == 'negative']["</a:t>
            </a:r>
            <a:r>
              <a:rPr lang="en-US" sz="1521" strike="noStrike" u="none">
                <a:solidFill>
                  <a:srgbClr val="000000"/>
                </a:solidFill>
                <a:latin typeface="Courier Prime"/>
                <a:ea typeface="Courier Prime"/>
                <a:cs typeface="Courier Prime"/>
                <a:sym typeface="Courier Prime"/>
              </a:rPr>
              <a:t>t</a:t>
            </a:r>
            <a:r>
              <a:rPr lang="en-US" sz="1521" strike="noStrike" u="none">
                <a:solidFill>
                  <a:srgbClr val="000000"/>
                </a:solidFill>
                <a:latin typeface="Courier Prime"/>
                <a:ea typeface="Courier Prime"/>
                <a:cs typeface="Courier Prime"/>
                <a:sym typeface="Courier Prime"/>
              </a:rPr>
              <a:t>ext</a:t>
            </a:r>
            <a:r>
              <a:rPr lang="en-US" sz="1521" strike="noStrike" u="none">
                <a:solidFill>
                  <a:srgbClr val="000000"/>
                </a:solidFill>
                <a:latin typeface="Courier Prime"/>
                <a:ea typeface="Courier Prime"/>
                <a:cs typeface="Courier Prime"/>
                <a:sym typeface="Courier Prime"/>
              </a:rPr>
              <a:t>_cl</a:t>
            </a:r>
            <a:r>
              <a:rPr lang="en-US" sz="1521" strike="noStrike" u="none">
                <a:solidFill>
                  <a:srgbClr val="000000"/>
                </a:solidFill>
                <a:latin typeface="Courier Prime"/>
                <a:ea typeface="Courier Prime"/>
                <a:cs typeface="Courier Prime"/>
                <a:sym typeface="Courier Prime"/>
              </a:rPr>
              <a:t>e</a:t>
            </a:r>
            <a:r>
              <a:rPr lang="en-US" sz="1521" strike="noStrike" u="none">
                <a:solidFill>
                  <a:srgbClr val="000000"/>
                </a:solidFill>
                <a:latin typeface="Courier Prime"/>
                <a:ea typeface="Courier Prime"/>
                <a:cs typeface="Courier Prime"/>
                <a:sym typeface="Courier Prime"/>
              </a:rPr>
              <a:t>an</a:t>
            </a:r>
            <a:r>
              <a:rPr lang="en-US" sz="1521" strike="noStrike" u="none">
                <a:solidFill>
                  <a:srgbClr val="000000"/>
                </a:solidFill>
                <a:latin typeface="Courier Prime"/>
                <a:ea typeface="Courier Prime"/>
                <a:cs typeface="Courier Prime"/>
                <a:sym typeface="Courier Prime"/>
              </a:rPr>
              <a:t>"]</a:t>
            </a:r>
          </a:p>
          <a:p>
            <a:pPr algn="l" marL="0" indent="0" lvl="0">
              <a:lnSpc>
                <a:spcPts val="2130"/>
              </a:lnSpc>
              <a:spcBef>
                <a:spcPct val="0"/>
              </a:spcBef>
            </a:pPr>
            <a:r>
              <a:rPr lang="en-US" sz="1521" strike="noStrike" u="none">
                <a:solidFill>
                  <a:srgbClr val="000000"/>
                </a:solidFill>
                <a:latin typeface="Courier Prime"/>
                <a:ea typeface="Courier Prime"/>
                <a:cs typeface="Courier Prime"/>
                <a:sym typeface="Courier Prime"/>
              </a:rPr>
              <a:t>text_negatif_joined = " ".join(negatif_text)</a:t>
            </a:r>
          </a:p>
          <a:p>
            <a:pPr algn="l" marL="0" indent="0" lvl="0">
              <a:lnSpc>
                <a:spcPts val="2130"/>
              </a:lnSpc>
              <a:spcBef>
                <a:spcPct val="0"/>
              </a:spcBef>
            </a:pPr>
            <a:r>
              <a:rPr lang="en-US" sz="1521" strike="noStrike" u="none">
                <a:solidFill>
                  <a:srgbClr val="000000"/>
                </a:solidFill>
                <a:latin typeface="Courier Prime"/>
                <a:ea typeface="Courier Prime"/>
                <a:cs typeface="Courier Prime"/>
                <a:sym typeface="Courier Prime"/>
              </a:rPr>
              <a:t>wordcloud_negatif = WordCloud(width=800, height=400, background_color='white').generate(text_negatif_joined)</a:t>
            </a:r>
          </a:p>
          <a:p>
            <a:pPr algn="l" marL="0" indent="0" lvl="0">
              <a:lnSpc>
                <a:spcPts val="2130"/>
              </a:lnSpc>
              <a:spcBef>
                <a:spcPct val="0"/>
              </a:spcBef>
            </a:pPr>
          </a:p>
          <a:p>
            <a:pPr algn="l" marL="0" indent="0" lvl="0">
              <a:lnSpc>
                <a:spcPts val="2130"/>
              </a:lnSpc>
              <a:spcBef>
                <a:spcPct val="0"/>
              </a:spcBef>
            </a:pPr>
            <a:r>
              <a:rPr lang="en-US" sz="1521" strike="noStrike" u="none">
                <a:solidFill>
                  <a:srgbClr val="000000"/>
                </a:solidFill>
                <a:latin typeface="Courier Prime"/>
                <a:ea typeface="Courier Prime"/>
                <a:cs typeface="Courier Prime"/>
                <a:sym typeface="Courier Prime"/>
              </a:rPr>
              <a:t>plt.figure(figsize=(10, 5))</a:t>
            </a:r>
          </a:p>
          <a:p>
            <a:pPr algn="l" marL="0" indent="0" lvl="0">
              <a:lnSpc>
                <a:spcPts val="2130"/>
              </a:lnSpc>
              <a:spcBef>
                <a:spcPct val="0"/>
              </a:spcBef>
            </a:pPr>
            <a:r>
              <a:rPr lang="en-US" sz="1521" strike="noStrike" u="none">
                <a:solidFill>
                  <a:srgbClr val="000000"/>
                </a:solidFill>
                <a:latin typeface="Courier Prime"/>
                <a:ea typeface="Courier Prime"/>
                <a:cs typeface="Courier Prime"/>
                <a:sym typeface="Courier Prime"/>
              </a:rPr>
              <a:t>plt.imshow(wordcloud_negatif, interpolation='bilinear')</a:t>
            </a:r>
          </a:p>
          <a:p>
            <a:pPr algn="l" marL="0" indent="0" lvl="0">
              <a:lnSpc>
                <a:spcPts val="2130"/>
              </a:lnSpc>
              <a:spcBef>
                <a:spcPct val="0"/>
              </a:spcBef>
            </a:pPr>
            <a:r>
              <a:rPr lang="en-US" sz="1521" strike="noStrike" u="none">
                <a:solidFill>
                  <a:srgbClr val="000000"/>
                </a:solidFill>
                <a:latin typeface="Courier Prime"/>
                <a:ea typeface="Courier Prime"/>
                <a:cs typeface="Courier Prime"/>
                <a:sym typeface="Courier Prime"/>
              </a:rPr>
              <a:t>plt.axis('off')</a:t>
            </a:r>
          </a:p>
          <a:p>
            <a:pPr algn="l" marL="0" indent="0" lvl="0">
              <a:lnSpc>
                <a:spcPts val="2130"/>
              </a:lnSpc>
              <a:spcBef>
                <a:spcPct val="0"/>
              </a:spcBef>
            </a:pPr>
            <a:r>
              <a:rPr lang="en-US" sz="1521" strike="noStrike" u="none">
                <a:solidFill>
                  <a:srgbClr val="000000"/>
                </a:solidFill>
                <a:latin typeface="Courier Prime"/>
                <a:ea typeface="Courier Prime"/>
                <a:cs typeface="Courier Prime"/>
                <a:sym typeface="Courier Prime"/>
              </a:rPr>
              <a:t>plt.title("Word Cloud - Sentiment Negative (</a:t>
            </a:r>
            <a:r>
              <a:rPr lang="en-US" sz="1521" strike="noStrike" u="none">
                <a:solidFill>
                  <a:srgbClr val="000000"/>
                </a:solidFill>
                <a:latin typeface="Courier Prime"/>
                <a:ea typeface="Courier Prime"/>
                <a:cs typeface="Courier Prime"/>
                <a:sym typeface="Courier Prime"/>
              </a:rPr>
              <a:t>Aft</a:t>
            </a:r>
            <a:r>
              <a:rPr lang="en-US" sz="1521" strike="noStrike" u="none">
                <a:solidFill>
                  <a:srgbClr val="000000"/>
                </a:solidFill>
                <a:latin typeface="Courier Prime"/>
                <a:ea typeface="Courier Prime"/>
                <a:cs typeface="Courier Prime"/>
                <a:sym typeface="Courier Prime"/>
              </a:rPr>
              <a:t>er Preprocessing)", fontsize=16)</a:t>
            </a:r>
          </a:p>
          <a:p>
            <a:pPr algn="l" marL="0" indent="0" lvl="0">
              <a:lnSpc>
                <a:spcPts val="2130"/>
              </a:lnSpc>
              <a:spcBef>
                <a:spcPct val="0"/>
              </a:spcBef>
            </a:pPr>
            <a:r>
              <a:rPr lang="en-US" sz="1521" strike="noStrike" u="none">
                <a:solidFill>
                  <a:srgbClr val="000000"/>
                </a:solidFill>
                <a:latin typeface="Courier Prime"/>
                <a:ea typeface="Courier Prime"/>
                <a:cs typeface="Courier Prime"/>
                <a:sym typeface="Courier Prime"/>
              </a:rPr>
              <a:t>plt.show()</a:t>
            </a:r>
          </a:p>
          <a:p>
            <a:pPr algn="l" marL="0" indent="0" lvl="0">
              <a:lnSpc>
                <a:spcPts val="2130"/>
              </a:lnSpc>
              <a:spcBef>
                <a:spcPct val="0"/>
              </a:spcBef>
            </a:pPr>
          </a:p>
          <a:p>
            <a:pPr algn="l" marL="0" indent="0" lvl="0">
              <a:lnSpc>
                <a:spcPts val="2130"/>
              </a:lnSpc>
              <a:spcBef>
                <a:spcPct val="0"/>
              </a:spcBef>
            </a:pPr>
            <a:r>
              <a:rPr lang="en-US" sz="1521" strike="noStrike" u="none">
                <a:solidFill>
                  <a:srgbClr val="000000"/>
                </a:solidFill>
                <a:latin typeface="Courier Prime"/>
                <a:ea typeface="Courier Prime"/>
                <a:cs typeface="Courier Prime"/>
                <a:sym typeface="Courier Prime"/>
              </a:rPr>
              <a:t># WordCloud untuk sentimen positif</a:t>
            </a:r>
          </a:p>
          <a:p>
            <a:pPr algn="l" marL="0" indent="0" lvl="0">
              <a:lnSpc>
                <a:spcPts val="2130"/>
              </a:lnSpc>
              <a:spcBef>
                <a:spcPct val="0"/>
              </a:spcBef>
            </a:pPr>
            <a:r>
              <a:rPr lang="en-US" sz="1521" strike="noStrike" u="none">
                <a:solidFill>
                  <a:srgbClr val="000000"/>
                </a:solidFill>
                <a:latin typeface="Courier Prime"/>
                <a:ea typeface="Courier Prime"/>
                <a:cs typeface="Courier Prime"/>
                <a:sym typeface="Courier Prime"/>
              </a:rPr>
              <a:t>positif_text = dataset[dataset["Sentiment"] == 'positive']["</a:t>
            </a:r>
            <a:r>
              <a:rPr lang="en-US" sz="1521" strike="noStrike" u="none">
                <a:solidFill>
                  <a:srgbClr val="000000"/>
                </a:solidFill>
                <a:latin typeface="Courier Prime"/>
                <a:ea typeface="Courier Prime"/>
                <a:cs typeface="Courier Prime"/>
                <a:sym typeface="Courier Prime"/>
              </a:rPr>
              <a:t>t</a:t>
            </a:r>
            <a:r>
              <a:rPr lang="en-US" sz="1521" strike="noStrike" u="none">
                <a:solidFill>
                  <a:srgbClr val="000000"/>
                </a:solidFill>
                <a:latin typeface="Courier Prime"/>
                <a:ea typeface="Courier Prime"/>
                <a:cs typeface="Courier Prime"/>
                <a:sym typeface="Courier Prime"/>
              </a:rPr>
              <a:t>ext</a:t>
            </a:r>
            <a:r>
              <a:rPr lang="en-US" sz="1521" strike="noStrike" u="none">
                <a:solidFill>
                  <a:srgbClr val="000000"/>
                </a:solidFill>
                <a:latin typeface="Courier Prime"/>
                <a:ea typeface="Courier Prime"/>
                <a:cs typeface="Courier Prime"/>
                <a:sym typeface="Courier Prime"/>
              </a:rPr>
              <a:t>_cl</a:t>
            </a:r>
            <a:r>
              <a:rPr lang="en-US" sz="1521" strike="noStrike" u="none">
                <a:solidFill>
                  <a:srgbClr val="000000"/>
                </a:solidFill>
                <a:latin typeface="Courier Prime"/>
                <a:ea typeface="Courier Prime"/>
                <a:cs typeface="Courier Prime"/>
                <a:sym typeface="Courier Prime"/>
              </a:rPr>
              <a:t>e</a:t>
            </a:r>
            <a:r>
              <a:rPr lang="en-US" sz="1521" strike="noStrike" u="none">
                <a:solidFill>
                  <a:srgbClr val="000000"/>
                </a:solidFill>
                <a:latin typeface="Courier Prime"/>
                <a:ea typeface="Courier Prime"/>
                <a:cs typeface="Courier Prime"/>
                <a:sym typeface="Courier Prime"/>
              </a:rPr>
              <a:t>an</a:t>
            </a:r>
            <a:r>
              <a:rPr lang="en-US" sz="1521" strike="noStrike" u="none">
                <a:solidFill>
                  <a:srgbClr val="000000"/>
                </a:solidFill>
                <a:latin typeface="Courier Prime"/>
                <a:ea typeface="Courier Prime"/>
                <a:cs typeface="Courier Prime"/>
                <a:sym typeface="Courier Prime"/>
              </a:rPr>
              <a:t>"]</a:t>
            </a:r>
          </a:p>
          <a:p>
            <a:pPr algn="l" marL="0" indent="0" lvl="0">
              <a:lnSpc>
                <a:spcPts val="2130"/>
              </a:lnSpc>
              <a:spcBef>
                <a:spcPct val="0"/>
              </a:spcBef>
            </a:pPr>
            <a:r>
              <a:rPr lang="en-US" sz="1521" strike="noStrike" u="none">
                <a:solidFill>
                  <a:srgbClr val="000000"/>
                </a:solidFill>
                <a:latin typeface="Courier Prime"/>
                <a:ea typeface="Courier Prime"/>
                <a:cs typeface="Courier Prime"/>
                <a:sym typeface="Courier Prime"/>
              </a:rPr>
              <a:t>text_positif_joined = " ".join(positif_text)</a:t>
            </a:r>
          </a:p>
          <a:p>
            <a:pPr algn="l" marL="0" indent="0" lvl="0">
              <a:lnSpc>
                <a:spcPts val="2130"/>
              </a:lnSpc>
              <a:spcBef>
                <a:spcPct val="0"/>
              </a:spcBef>
            </a:pPr>
            <a:r>
              <a:rPr lang="en-US" sz="1521" strike="noStrike" u="none">
                <a:solidFill>
                  <a:srgbClr val="000000"/>
                </a:solidFill>
                <a:latin typeface="Courier Prime"/>
                <a:ea typeface="Courier Prime"/>
                <a:cs typeface="Courier Prime"/>
                <a:sym typeface="Courier Prime"/>
              </a:rPr>
              <a:t>wordcloud_positif = WordCloud(width=800, height=400, background_color='white').generate(text_positif_joined)</a:t>
            </a:r>
          </a:p>
          <a:p>
            <a:pPr algn="l" marL="0" indent="0" lvl="0">
              <a:lnSpc>
                <a:spcPts val="2130"/>
              </a:lnSpc>
              <a:spcBef>
                <a:spcPct val="0"/>
              </a:spcBef>
            </a:pPr>
          </a:p>
          <a:p>
            <a:pPr algn="l" marL="0" indent="0" lvl="0">
              <a:lnSpc>
                <a:spcPts val="2130"/>
              </a:lnSpc>
              <a:spcBef>
                <a:spcPct val="0"/>
              </a:spcBef>
            </a:pPr>
            <a:r>
              <a:rPr lang="en-US" sz="1521" strike="noStrike" u="none">
                <a:solidFill>
                  <a:srgbClr val="000000"/>
                </a:solidFill>
                <a:latin typeface="Courier Prime"/>
                <a:ea typeface="Courier Prime"/>
                <a:cs typeface="Courier Prime"/>
                <a:sym typeface="Courier Prime"/>
              </a:rPr>
              <a:t>plt.figure(figsize=(10, 5))</a:t>
            </a:r>
          </a:p>
          <a:p>
            <a:pPr algn="l" marL="0" indent="0" lvl="0">
              <a:lnSpc>
                <a:spcPts val="2130"/>
              </a:lnSpc>
              <a:spcBef>
                <a:spcPct val="0"/>
              </a:spcBef>
            </a:pPr>
            <a:r>
              <a:rPr lang="en-US" sz="1521" strike="noStrike" u="none">
                <a:solidFill>
                  <a:srgbClr val="000000"/>
                </a:solidFill>
                <a:latin typeface="Courier Prime"/>
                <a:ea typeface="Courier Prime"/>
                <a:cs typeface="Courier Prime"/>
                <a:sym typeface="Courier Prime"/>
              </a:rPr>
              <a:t>plt.imshow(wordcloud_positif, interpolation='bilinear')</a:t>
            </a:r>
          </a:p>
          <a:p>
            <a:pPr algn="l" marL="0" indent="0" lvl="0">
              <a:lnSpc>
                <a:spcPts val="2130"/>
              </a:lnSpc>
              <a:spcBef>
                <a:spcPct val="0"/>
              </a:spcBef>
            </a:pPr>
            <a:r>
              <a:rPr lang="en-US" sz="1521" strike="noStrike" u="none">
                <a:solidFill>
                  <a:srgbClr val="000000"/>
                </a:solidFill>
                <a:latin typeface="Courier Prime"/>
                <a:ea typeface="Courier Prime"/>
                <a:cs typeface="Courier Prime"/>
                <a:sym typeface="Courier Prime"/>
              </a:rPr>
              <a:t>plt.axis('off')</a:t>
            </a:r>
          </a:p>
          <a:p>
            <a:pPr algn="l" marL="0" indent="0" lvl="0">
              <a:lnSpc>
                <a:spcPts val="2130"/>
              </a:lnSpc>
              <a:spcBef>
                <a:spcPct val="0"/>
              </a:spcBef>
            </a:pPr>
            <a:r>
              <a:rPr lang="en-US" sz="1521" strike="noStrike" u="none">
                <a:solidFill>
                  <a:srgbClr val="000000"/>
                </a:solidFill>
                <a:latin typeface="Courier Prime"/>
                <a:ea typeface="Courier Prime"/>
                <a:cs typeface="Courier Prime"/>
                <a:sym typeface="Courier Prime"/>
              </a:rPr>
              <a:t>plt.title("Word Cloud - Sentiment Positive (</a:t>
            </a:r>
            <a:r>
              <a:rPr lang="en-US" sz="1521" strike="noStrike" u="none">
                <a:solidFill>
                  <a:srgbClr val="000000"/>
                </a:solidFill>
                <a:latin typeface="Courier Prime"/>
                <a:ea typeface="Courier Prime"/>
                <a:cs typeface="Courier Prime"/>
                <a:sym typeface="Courier Prime"/>
              </a:rPr>
              <a:t>Aft</a:t>
            </a:r>
            <a:r>
              <a:rPr lang="en-US" sz="1521" strike="noStrike" u="none">
                <a:solidFill>
                  <a:srgbClr val="000000"/>
                </a:solidFill>
                <a:latin typeface="Courier Prime"/>
                <a:ea typeface="Courier Prime"/>
                <a:cs typeface="Courier Prime"/>
                <a:sym typeface="Courier Prime"/>
              </a:rPr>
              <a:t>er Preprocessing)", fontsize=16)</a:t>
            </a:r>
          </a:p>
          <a:p>
            <a:pPr algn="l" marL="0" indent="0" lvl="0">
              <a:lnSpc>
                <a:spcPts val="2130"/>
              </a:lnSpc>
              <a:spcBef>
                <a:spcPct val="0"/>
              </a:spcBef>
            </a:pPr>
            <a:r>
              <a:rPr lang="en-US" sz="1521" strike="noStrike" u="none">
                <a:solidFill>
                  <a:srgbClr val="000000"/>
                </a:solidFill>
                <a:latin typeface="Courier Prime"/>
                <a:ea typeface="Courier Prime"/>
                <a:cs typeface="Courier Prime"/>
                <a:sym typeface="Courier Prime"/>
              </a:rPr>
              <a:t>plt.show()</a:t>
            </a:r>
          </a:p>
          <a:p>
            <a:pPr algn="l" marL="0" indent="0" lvl="0">
              <a:lnSpc>
                <a:spcPts val="2130"/>
              </a:lnSpc>
              <a:spcBef>
                <a:spcPct val="0"/>
              </a:spcBef>
            </a:pPr>
          </a:p>
        </p:txBody>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bg>
      <p:bgPr>
        <a:solidFill>
          <a:srgbClr val="FDFDFD"/>
        </a:solidFill>
      </p:bgPr>
    </p:bg>
    <p:spTree>
      <p:nvGrpSpPr>
        <p:cNvPr id="1" name=""/>
        <p:cNvGrpSpPr/>
        <p:nvPr/>
      </p:nvGrpSpPr>
      <p:grpSpPr>
        <a:xfrm>
          <a:off x="0" y="0"/>
          <a:ext cx="0" cy="0"/>
          <a:chOff x="0" y="0"/>
          <a:chExt cx="0" cy="0"/>
        </a:xfrm>
      </p:grpSpPr>
      <p:grpSp>
        <p:nvGrpSpPr>
          <p:cNvPr name="Group 2" id="2"/>
          <p:cNvGrpSpPr/>
          <p:nvPr/>
        </p:nvGrpSpPr>
        <p:grpSpPr>
          <a:xfrm rot="0">
            <a:off x="-1766494" y="9813588"/>
            <a:ext cx="21820987" cy="946825"/>
            <a:chOff x="0" y="0"/>
            <a:chExt cx="6110362" cy="265132"/>
          </a:xfrm>
        </p:grpSpPr>
        <p:sp>
          <p:nvSpPr>
            <p:cNvPr name="Freeform 3" id="3"/>
            <p:cNvSpPr/>
            <p:nvPr/>
          </p:nvSpPr>
          <p:spPr>
            <a:xfrm flipH="false" flipV="false" rot="0">
              <a:off x="0" y="0"/>
              <a:ext cx="6110362" cy="265132"/>
            </a:xfrm>
            <a:custGeom>
              <a:avLst/>
              <a:gdLst/>
              <a:ahLst/>
              <a:cxnLst/>
              <a:rect r="r" b="b" t="t" l="l"/>
              <a:pathLst>
                <a:path h="265132" w="6110362">
                  <a:moveTo>
                    <a:pt x="0" y="0"/>
                  </a:moveTo>
                  <a:lnTo>
                    <a:pt x="6110362" y="0"/>
                  </a:lnTo>
                  <a:lnTo>
                    <a:pt x="6110362" y="265132"/>
                  </a:lnTo>
                  <a:lnTo>
                    <a:pt x="0" y="265132"/>
                  </a:lnTo>
                  <a:close/>
                </a:path>
              </a:pathLst>
            </a:custGeom>
            <a:solidFill>
              <a:srgbClr val="145DA0"/>
            </a:solidFill>
            <a:ln cap="sq">
              <a:noFill/>
              <a:prstDash val="solid"/>
              <a:miter/>
            </a:ln>
          </p:spPr>
        </p:sp>
        <p:sp>
          <p:nvSpPr>
            <p:cNvPr name="TextBox 4" id="4"/>
            <p:cNvSpPr txBox="true"/>
            <p:nvPr/>
          </p:nvSpPr>
          <p:spPr>
            <a:xfrm>
              <a:off x="0" y="-38100"/>
              <a:ext cx="6110362" cy="303232"/>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5" id="5"/>
          <p:cNvGrpSpPr/>
          <p:nvPr/>
        </p:nvGrpSpPr>
        <p:grpSpPr>
          <a:xfrm rot="0">
            <a:off x="-1766494" y="-816076"/>
            <a:ext cx="21820987" cy="1762900"/>
            <a:chOff x="0" y="0"/>
            <a:chExt cx="6110362" cy="493651"/>
          </a:xfrm>
        </p:grpSpPr>
        <p:sp>
          <p:nvSpPr>
            <p:cNvPr name="Freeform 6" id="6"/>
            <p:cNvSpPr/>
            <p:nvPr/>
          </p:nvSpPr>
          <p:spPr>
            <a:xfrm flipH="false" flipV="false" rot="0">
              <a:off x="0" y="0"/>
              <a:ext cx="6110362" cy="493651"/>
            </a:xfrm>
            <a:custGeom>
              <a:avLst/>
              <a:gdLst/>
              <a:ahLst/>
              <a:cxnLst/>
              <a:rect r="r" b="b" t="t" l="l"/>
              <a:pathLst>
                <a:path h="493651" w="6110362">
                  <a:moveTo>
                    <a:pt x="0" y="0"/>
                  </a:moveTo>
                  <a:lnTo>
                    <a:pt x="6110362" y="0"/>
                  </a:lnTo>
                  <a:lnTo>
                    <a:pt x="6110362" y="493651"/>
                  </a:lnTo>
                  <a:lnTo>
                    <a:pt x="0" y="493651"/>
                  </a:lnTo>
                  <a:close/>
                </a:path>
              </a:pathLst>
            </a:custGeom>
            <a:solidFill>
              <a:srgbClr val="145DA0"/>
            </a:solidFill>
            <a:ln cap="sq">
              <a:noFill/>
              <a:prstDash val="solid"/>
              <a:miter/>
            </a:ln>
          </p:spPr>
        </p:sp>
        <p:sp>
          <p:nvSpPr>
            <p:cNvPr name="TextBox 7" id="7"/>
            <p:cNvSpPr txBox="true"/>
            <p:nvPr/>
          </p:nvSpPr>
          <p:spPr>
            <a:xfrm>
              <a:off x="0" y="-38100"/>
              <a:ext cx="6110362" cy="531751"/>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8" id="8"/>
          <p:cNvGrpSpPr/>
          <p:nvPr/>
        </p:nvGrpSpPr>
        <p:grpSpPr>
          <a:xfrm rot="0">
            <a:off x="7680309" y="1240790"/>
            <a:ext cx="10428498" cy="8345322"/>
            <a:chOff x="0" y="0"/>
            <a:chExt cx="2746600" cy="2197945"/>
          </a:xfrm>
        </p:grpSpPr>
        <p:sp>
          <p:nvSpPr>
            <p:cNvPr name="Freeform 9" id="9"/>
            <p:cNvSpPr/>
            <p:nvPr/>
          </p:nvSpPr>
          <p:spPr>
            <a:xfrm flipH="false" flipV="false" rot="0">
              <a:off x="0" y="0"/>
              <a:ext cx="2746600" cy="2197945"/>
            </a:xfrm>
            <a:custGeom>
              <a:avLst/>
              <a:gdLst/>
              <a:ahLst/>
              <a:cxnLst/>
              <a:rect r="r" b="b" t="t" l="l"/>
              <a:pathLst>
                <a:path h="2197945" w="2746600">
                  <a:moveTo>
                    <a:pt x="37861" y="0"/>
                  </a:moveTo>
                  <a:lnTo>
                    <a:pt x="2708739" y="0"/>
                  </a:lnTo>
                  <a:cubicBezTo>
                    <a:pt x="2718780" y="0"/>
                    <a:pt x="2728411" y="3989"/>
                    <a:pt x="2735511" y="11089"/>
                  </a:cubicBezTo>
                  <a:cubicBezTo>
                    <a:pt x="2742611" y="18190"/>
                    <a:pt x="2746600" y="27820"/>
                    <a:pt x="2746600" y="37861"/>
                  </a:cubicBezTo>
                  <a:lnTo>
                    <a:pt x="2746600" y="2160084"/>
                  </a:lnTo>
                  <a:cubicBezTo>
                    <a:pt x="2746600" y="2170125"/>
                    <a:pt x="2742611" y="2179755"/>
                    <a:pt x="2735511" y="2186856"/>
                  </a:cubicBezTo>
                  <a:cubicBezTo>
                    <a:pt x="2728411" y="2193956"/>
                    <a:pt x="2718780" y="2197945"/>
                    <a:pt x="2708739" y="2197945"/>
                  </a:cubicBezTo>
                  <a:lnTo>
                    <a:pt x="37861" y="2197945"/>
                  </a:lnTo>
                  <a:cubicBezTo>
                    <a:pt x="27820" y="2197945"/>
                    <a:pt x="18190" y="2193956"/>
                    <a:pt x="11089" y="2186856"/>
                  </a:cubicBezTo>
                  <a:cubicBezTo>
                    <a:pt x="3989" y="2179755"/>
                    <a:pt x="0" y="2170125"/>
                    <a:pt x="0" y="2160084"/>
                  </a:cubicBezTo>
                  <a:lnTo>
                    <a:pt x="0" y="37861"/>
                  </a:lnTo>
                  <a:cubicBezTo>
                    <a:pt x="0" y="27820"/>
                    <a:pt x="3989" y="18190"/>
                    <a:pt x="11089" y="11089"/>
                  </a:cubicBezTo>
                  <a:cubicBezTo>
                    <a:pt x="18190" y="3989"/>
                    <a:pt x="27820" y="0"/>
                    <a:pt x="37861" y="0"/>
                  </a:cubicBezTo>
                  <a:close/>
                </a:path>
              </a:pathLst>
            </a:custGeom>
            <a:solidFill>
              <a:srgbClr val="000000">
                <a:alpha val="0"/>
              </a:srgbClr>
            </a:solidFill>
            <a:ln w="38100" cap="rnd">
              <a:solidFill>
                <a:srgbClr val="000000"/>
              </a:solidFill>
              <a:prstDash val="solid"/>
              <a:round/>
            </a:ln>
          </p:spPr>
        </p:sp>
        <p:sp>
          <p:nvSpPr>
            <p:cNvPr name="TextBox 10" id="10"/>
            <p:cNvSpPr txBox="true"/>
            <p:nvPr/>
          </p:nvSpPr>
          <p:spPr>
            <a:xfrm>
              <a:off x="0" y="-38100"/>
              <a:ext cx="2746600" cy="2236045"/>
            </a:xfrm>
            <a:prstGeom prst="rect">
              <a:avLst/>
            </a:prstGeom>
          </p:spPr>
          <p:txBody>
            <a:bodyPr anchor="ctr" rtlCol="false" tIns="50800" lIns="50800" bIns="50800" rIns="50800"/>
            <a:lstStyle/>
            <a:p>
              <a:pPr algn="ctr">
                <a:lnSpc>
                  <a:spcPts val="2659"/>
                </a:lnSpc>
              </a:pPr>
            </a:p>
          </p:txBody>
        </p:sp>
      </p:grpSp>
      <p:sp>
        <p:nvSpPr>
          <p:cNvPr name="Freeform 11" id="11"/>
          <p:cNvSpPr/>
          <p:nvPr/>
        </p:nvSpPr>
        <p:spPr>
          <a:xfrm flipH="false" flipV="false" rot="0">
            <a:off x="156101" y="1538606"/>
            <a:ext cx="6799157" cy="4053997"/>
          </a:xfrm>
          <a:custGeom>
            <a:avLst/>
            <a:gdLst/>
            <a:ahLst/>
            <a:cxnLst/>
            <a:rect r="r" b="b" t="t" l="l"/>
            <a:pathLst>
              <a:path h="4053997" w="6799157">
                <a:moveTo>
                  <a:pt x="0" y="0"/>
                </a:moveTo>
                <a:lnTo>
                  <a:pt x="6799157" y="0"/>
                </a:lnTo>
                <a:lnTo>
                  <a:pt x="6799157" y="4053997"/>
                </a:lnTo>
                <a:lnTo>
                  <a:pt x="0" y="4053997"/>
                </a:lnTo>
                <a:lnTo>
                  <a:pt x="0" y="0"/>
                </a:lnTo>
                <a:close/>
              </a:path>
            </a:pathLst>
          </a:custGeom>
          <a:blipFill>
            <a:blip r:embed="rId2"/>
            <a:stretch>
              <a:fillRect l="0" t="0" r="0" b="0"/>
            </a:stretch>
          </a:blipFill>
        </p:spPr>
      </p:sp>
      <p:sp>
        <p:nvSpPr>
          <p:cNvPr name="Freeform 12" id="12"/>
          <p:cNvSpPr/>
          <p:nvPr/>
        </p:nvSpPr>
        <p:spPr>
          <a:xfrm flipH="false" flipV="false" rot="0">
            <a:off x="-149132" y="5592603"/>
            <a:ext cx="7104391" cy="4235993"/>
          </a:xfrm>
          <a:custGeom>
            <a:avLst/>
            <a:gdLst/>
            <a:ahLst/>
            <a:cxnLst/>
            <a:rect r="r" b="b" t="t" l="l"/>
            <a:pathLst>
              <a:path h="4235993" w="7104391">
                <a:moveTo>
                  <a:pt x="0" y="0"/>
                </a:moveTo>
                <a:lnTo>
                  <a:pt x="7104390" y="0"/>
                </a:lnTo>
                <a:lnTo>
                  <a:pt x="7104390" y="4235993"/>
                </a:lnTo>
                <a:lnTo>
                  <a:pt x="0" y="4235993"/>
                </a:lnTo>
                <a:lnTo>
                  <a:pt x="0" y="0"/>
                </a:lnTo>
                <a:close/>
              </a:path>
            </a:pathLst>
          </a:custGeom>
          <a:blipFill>
            <a:blip r:embed="rId3"/>
            <a:stretch>
              <a:fillRect l="0" t="0" r="0" b="0"/>
            </a:stretch>
          </a:blipFill>
        </p:spPr>
      </p:sp>
      <p:sp>
        <p:nvSpPr>
          <p:cNvPr name="TextBox 13" id="13"/>
          <p:cNvSpPr txBox="true"/>
          <p:nvPr/>
        </p:nvSpPr>
        <p:spPr>
          <a:xfrm rot="0">
            <a:off x="156101" y="981075"/>
            <a:ext cx="9749258" cy="471806"/>
          </a:xfrm>
          <a:prstGeom prst="rect">
            <a:avLst/>
          </a:prstGeom>
        </p:spPr>
        <p:txBody>
          <a:bodyPr anchor="t" rtlCol="false" tIns="0" lIns="0" bIns="0" rIns="0">
            <a:spAutoFit/>
          </a:bodyPr>
          <a:lstStyle/>
          <a:p>
            <a:pPr algn="l">
              <a:lnSpc>
                <a:spcPts val="3919"/>
              </a:lnSpc>
              <a:spcBef>
                <a:spcPct val="0"/>
              </a:spcBef>
            </a:pPr>
            <a:r>
              <a:rPr lang="en-US" b="true" sz="2799">
                <a:solidFill>
                  <a:srgbClr val="000000"/>
                </a:solidFill>
                <a:latin typeface="Montserrat Bold"/>
                <a:ea typeface="Montserrat Bold"/>
                <a:cs typeface="Montserrat Bold"/>
                <a:sym typeface="Montserrat Bold"/>
              </a:rPr>
              <a:t>Preprocessing Data</a:t>
            </a:r>
          </a:p>
        </p:txBody>
      </p:sp>
      <p:sp>
        <p:nvSpPr>
          <p:cNvPr name="TextBox 14" id="14"/>
          <p:cNvSpPr txBox="true"/>
          <p:nvPr/>
        </p:nvSpPr>
        <p:spPr>
          <a:xfrm rot="0">
            <a:off x="7917740" y="1414781"/>
            <a:ext cx="9953635" cy="7927340"/>
          </a:xfrm>
          <a:prstGeom prst="rect">
            <a:avLst/>
          </a:prstGeom>
        </p:spPr>
        <p:txBody>
          <a:bodyPr anchor="t" rtlCol="false" tIns="0" lIns="0" bIns="0" rIns="0">
            <a:spAutoFit/>
          </a:bodyPr>
          <a:lstStyle/>
          <a:p>
            <a:pPr algn="l">
              <a:lnSpc>
                <a:spcPts val="1960"/>
              </a:lnSpc>
            </a:pPr>
            <a:r>
              <a:rPr lang="en-US" sz="1400">
                <a:solidFill>
                  <a:srgbClr val="000000"/>
                </a:solidFill>
                <a:latin typeface="Courier Prime"/>
                <a:ea typeface="Courier Prime"/>
                <a:cs typeface="Courier Prime"/>
                <a:sym typeface="Courier Prime"/>
              </a:rPr>
              <a:t>from sklearn.feature_extraction.text import CountVectorizer</a:t>
            </a:r>
          </a:p>
          <a:p>
            <a:pPr algn="l">
              <a:lnSpc>
                <a:spcPts val="1960"/>
              </a:lnSpc>
            </a:pPr>
            <a:r>
              <a:rPr lang="en-US" sz="1400">
                <a:solidFill>
                  <a:srgbClr val="000000"/>
                </a:solidFill>
                <a:latin typeface="Courier Prime"/>
                <a:ea typeface="Courier Prime"/>
                <a:cs typeface="Courier Prime"/>
                <a:sym typeface="Courier Prime"/>
              </a:rPr>
              <a:t>import pandas as pd</a:t>
            </a:r>
          </a:p>
          <a:p>
            <a:pPr algn="l">
              <a:lnSpc>
                <a:spcPts val="1960"/>
              </a:lnSpc>
            </a:pPr>
            <a:r>
              <a:rPr lang="en-US" sz="1400">
                <a:solidFill>
                  <a:srgbClr val="000000"/>
                </a:solidFill>
                <a:latin typeface="Courier Prime"/>
                <a:ea typeface="Courier Prime"/>
                <a:cs typeface="Courier Prime"/>
                <a:sym typeface="Courier Prime"/>
              </a:rPr>
              <a:t>import matplotlib.pyplot as plt</a:t>
            </a:r>
          </a:p>
          <a:p>
            <a:pPr algn="l">
              <a:lnSpc>
                <a:spcPts val="1960"/>
              </a:lnSpc>
            </a:pPr>
          </a:p>
          <a:p>
            <a:pPr algn="l">
              <a:lnSpc>
                <a:spcPts val="1960"/>
              </a:lnSpc>
            </a:pPr>
            <a:r>
              <a:rPr lang="en-US" sz="1400">
                <a:solidFill>
                  <a:srgbClr val="000000"/>
                </a:solidFill>
                <a:latin typeface="Courier Prime"/>
                <a:ea typeface="Courier Prime"/>
                <a:cs typeface="Courier Prime"/>
                <a:sym typeface="Courier Prime"/>
              </a:rPr>
              <a:t># Fungsi untuk plot bar kata teratas</a:t>
            </a:r>
          </a:p>
          <a:p>
            <a:pPr algn="l">
              <a:lnSpc>
                <a:spcPts val="1960"/>
              </a:lnSpc>
            </a:pPr>
            <a:r>
              <a:rPr lang="en-US" sz="1400">
                <a:solidFill>
                  <a:srgbClr val="000000"/>
                </a:solidFill>
                <a:latin typeface="Courier Prime"/>
                <a:ea typeface="Courier Prime"/>
                <a:cs typeface="Courier Prime"/>
                <a:sym typeface="Courier Prime"/>
              </a:rPr>
              <a:t>def plot_top_words(text_series, title, color='skyblue'):</a:t>
            </a:r>
          </a:p>
          <a:p>
            <a:pPr algn="l">
              <a:lnSpc>
                <a:spcPts val="1960"/>
              </a:lnSpc>
            </a:pPr>
            <a:r>
              <a:rPr lang="en-US" sz="1400">
                <a:solidFill>
                  <a:srgbClr val="000000"/>
                </a:solidFill>
                <a:latin typeface="Courier Prime"/>
                <a:ea typeface="Courier Prime"/>
                <a:cs typeface="Courier Prime"/>
                <a:sym typeface="Courier Prime"/>
              </a:rPr>
              <a:t> vectorizer = CountVectorizer()</a:t>
            </a:r>
          </a:p>
          <a:p>
            <a:pPr algn="l">
              <a:lnSpc>
                <a:spcPts val="1960"/>
              </a:lnSpc>
            </a:pPr>
            <a:r>
              <a:rPr lang="en-US" sz="1400">
                <a:solidFill>
                  <a:srgbClr val="000000"/>
                </a:solidFill>
                <a:latin typeface="Courier Prime"/>
                <a:ea typeface="Courier Prime"/>
                <a:cs typeface="Courier Prime"/>
                <a:sym typeface="Courier Prime"/>
              </a:rPr>
              <a:t> X = vectorizer.fit_transform(text_series)</a:t>
            </a:r>
          </a:p>
          <a:p>
            <a:pPr algn="l">
              <a:lnSpc>
                <a:spcPts val="1960"/>
              </a:lnSpc>
            </a:pPr>
            <a:r>
              <a:rPr lang="en-US" sz="1400">
                <a:solidFill>
                  <a:srgbClr val="000000"/>
                </a:solidFill>
                <a:latin typeface="Courier Prime"/>
                <a:ea typeface="Courier Prime"/>
                <a:cs typeface="Courier Prime"/>
                <a:sym typeface="Courier Prime"/>
              </a:rPr>
              <a:t> word_counts = X.sum(axis=0).A1</a:t>
            </a:r>
          </a:p>
          <a:p>
            <a:pPr algn="l">
              <a:lnSpc>
                <a:spcPts val="1960"/>
              </a:lnSpc>
            </a:pPr>
            <a:r>
              <a:rPr lang="en-US" sz="1400">
                <a:solidFill>
                  <a:srgbClr val="000000"/>
                </a:solidFill>
                <a:latin typeface="Courier Prime"/>
                <a:ea typeface="Courier Prime"/>
                <a:cs typeface="Courier Prime"/>
                <a:sym typeface="Courier Prime"/>
              </a:rPr>
              <a:t> vocab = vectorizer.get_feature_names_out()</a:t>
            </a:r>
          </a:p>
          <a:p>
            <a:pPr algn="l">
              <a:lnSpc>
                <a:spcPts val="1960"/>
              </a:lnSpc>
            </a:pPr>
            <a:r>
              <a:rPr lang="en-US" sz="1400">
                <a:solidFill>
                  <a:srgbClr val="000000"/>
                </a:solidFill>
                <a:latin typeface="Courier Prime"/>
                <a:ea typeface="Courier Prime"/>
                <a:cs typeface="Courier Prime"/>
                <a:sym typeface="Courier Prime"/>
              </a:rPr>
              <a:t> </a:t>
            </a:r>
          </a:p>
          <a:p>
            <a:pPr algn="l">
              <a:lnSpc>
                <a:spcPts val="1960"/>
              </a:lnSpc>
            </a:pPr>
            <a:r>
              <a:rPr lang="en-US" sz="1400">
                <a:solidFill>
                  <a:srgbClr val="000000"/>
                </a:solidFill>
                <a:latin typeface="Courier Prime"/>
                <a:ea typeface="Courier Prime"/>
                <a:cs typeface="Courier Prime"/>
                <a:sym typeface="Courier Prime"/>
              </a:rPr>
              <a:t> freq_df = pd.DataFrame({'word': vocab, 'count': word_counts})</a:t>
            </a:r>
          </a:p>
          <a:p>
            <a:pPr algn="l">
              <a:lnSpc>
                <a:spcPts val="1960"/>
              </a:lnSpc>
            </a:pPr>
            <a:r>
              <a:rPr lang="en-US" sz="1400">
                <a:solidFill>
                  <a:srgbClr val="000000"/>
                </a:solidFill>
                <a:latin typeface="Courier Prime"/>
                <a:ea typeface="Courier Prime"/>
                <a:cs typeface="Courier Prime"/>
                <a:sym typeface="Courier Prime"/>
              </a:rPr>
              <a:t> top_words = freq_df.sort_values(by='count', ascending=False).head(20)</a:t>
            </a:r>
          </a:p>
          <a:p>
            <a:pPr algn="l">
              <a:lnSpc>
                <a:spcPts val="1960"/>
              </a:lnSpc>
            </a:pPr>
          </a:p>
          <a:p>
            <a:pPr algn="l">
              <a:lnSpc>
                <a:spcPts val="1960"/>
              </a:lnSpc>
            </a:pPr>
            <a:r>
              <a:rPr lang="en-US" sz="1400">
                <a:solidFill>
                  <a:srgbClr val="000000"/>
                </a:solidFill>
                <a:latin typeface="Courier Prime"/>
                <a:ea typeface="Courier Prime"/>
                <a:cs typeface="Courier Prime"/>
                <a:sym typeface="Courier Prime"/>
              </a:rPr>
              <a:t> # Plot</a:t>
            </a:r>
          </a:p>
          <a:p>
            <a:pPr algn="l">
              <a:lnSpc>
                <a:spcPts val="1960"/>
              </a:lnSpc>
            </a:pPr>
            <a:r>
              <a:rPr lang="en-US" sz="1400">
                <a:solidFill>
                  <a:srgbClr val="000000"/>
                </a:solidFill>
                <a:latin typeface="Courier Prime"/>
                <a:ea typeface="Courier Prime"/>
                <a:cs typeface="Courier Prime"/>
                <a:sym typeface="Courier Prime"/>
              </a:rPr>
              <a:t> plt.figure(figsize=(10, 6))</a:t>
            </a:r>
          </a:p>
          <a:p>
            <a:pPr algn="l">
              <a:lnSpc>
                <a:spcPts val="1960"/>
              </a:lnSpc>
            </a:pPr>
            <a:r>
              <a:rPr lang="en-US" sz="1400">
                <a:solidFill>
                  <a:srgbClr val="000000"/>
                </a:solidFill>
                <a:latin typeface="Courier Prime"/>
                <a:ea typeface="Courier Prime"/>
                <a:cs typeface="Courier Prime"/>
                <a:sym typeface="Courier Prime"/>
              </a:rPr>
              <a:t> plt.barh(top_words['word'][::-1], top_words['count'][::-1], color=color)</a:t>
            </a:r>
          </a:p>
          <a:p>
            <a:pPr algn="l">
              <a:lnSpc>
                <a:spcPts val="1960"/>
              </a:lnSpc>
            </a:pPr>
            <a:r>
              <a:rPr lang="en-US" sz="1400">
                <a:solidFill>
                  <a:srgbClr val="000000"/>
                </a:solidFill>
                <a:latin typeface="Courier Prime"/>
                <a:ea typeface="Courier Prime"/>
                <a:cs typeface="Courier Prime"/>
                <a:sym typeface="Courier Prime"/>
              </a:rPr>
              <a:t> plt.xlabel("Frequency")</a:t>
            </a:r>
          </a:p>
          <a:p>
            <a:pPr algn="l">
              <a:lnSpc>
                <a:spcPts val="1960"/>
              </a:lnSpc>
            </a:pPr>
            <a:r>
              <a:rPr lang="en-US" sz="1400">
                <a:solidFill>
                  <a:srgbClr val="000000"/>
                </a:solidFill>
                <a:latin typeface="Courier Prime"/>
                <a:ea typeface="Courier Prime"/>
                <a:cs typeface="Courier Prime"/>
                <a:sym typeface="Courier Prime"/>
              </a:rPr>
              <a:t> plt.title(title)</a:t>
            </a:r>
          </a:p>
          <a:p>
            <a:pPr algn="l">
              <a:lnSpc>
                <a:spcPts val="1960"/>
              </a:lnSpc>
            </a:pPr>
            <a:r>
              <a:rPr lang="en-US" sz="1400">
                <a:solidFill>
                  <a:srgbClr val="000000"/>
                </a:solidFill>
                <a:latin typeface="Courier Prime"/>
                <a:ea typeface="Courier Prime"/>
                <a:cs typeface="Courier Prime"/>
                <a:sym typeface="Courier Prime"/>
              </a:rPr>
              <a:t> plt.tight_layout()</a:t>
            </a:r>
          </a:p>
          <a:p>
            <a:pPr algn="l">
              <a:lnSpc>
                <a:spcPts val="1960"/>
              </a:lnSpc>
            </a:pPr>
            <a:r>
              <a:rPr lang="en-US" sz="1400">
                <a:solidFill>
                  <a:srgbClr val="000000"/>
                </a:solidFill>
                <a:latin typeface="Courier Prime"/>
                <a:ea typeface="Courier Prime"/>
                <a:cs typeface="Courier Prime"/>
                <a:sym typeface="Courier Prime"/>
              </a:rPr>
              <a:t> plt.show()</a:t>
            </a:r>
          </a:p>
          <a:p>
            <a:pPr algn="l">
              <a:lnSpc>
                <a:spcPts val="1960"/>
              </a:lnSpc>
            </a:pPr>
          </a:p>
          <a:p>
            <a:pPr algn="l">
              <a:lnSpc>
                <a:spcPts val="1960"/>
              </a:lnSpc>
            </a:pPr>
            <a:r>
              <a:rPr lang="en-US" sz="1400">
                <a:solidFill>
                  <a:srgbClr val="000000"/>
                </a:solidFill>
                <a:latin typeface="Courier Prime"/>
                <a:ea typeface="Courier Prime"/>
                <a:cs typeface="Courier Prime"/>
                <a:sym typeface="Courier Prime"/>
              </a:rPr>
              <a:t># Plot untuk sentimen negatif</a:t>
            </a:r>
          </a:p>
          <a:p>
            <a:pPr algn="l">
              <a:lnSpc>
                <a:spcPts val="1960"/>
              </a:lnSpc>
            </a:pPr>
            <a:r>
              <a:rPr lang="en-US" sz="1400">
                <a:solidFill>
                  <a:srgbClr val="000000"/>
                </a:solidFill>
                <a:latin typeface="Courier Prime"/>
                <a:ea typeface="Courier Prime"/>
                <a:cs typeface="Courier Prime"/>
                <a:sym typeface="Courier Prime"/>
              </a:rPr>
              <a:t>negatif_text = dataset[dataset["Sentiment"] == 'negative']["text_clean"]</a:t>
            </a:r>
          </a:p>
          <a:p>
            <a:pPr algn="l">
              <a:lnSpc>
                <a:spcPts val="1960"/>
              </a:lnSpc>
            </a:pPr>
            <a:r>
              <a:rPr lang="en-US" sz="1400">
                <a:solidFill>
                  <a:srgbClr val="000000"/>
                </a:solidFill>
                <a:latin typeface="Courier Prime"/>
                <a:ea typeface="Courier Prime"/>
                <a:cs typeface="Courier Prime"/>
                <a:sym typeface="Courier Prime"/>
              </a:rPr>
              <a:t>plot_top_words(negatif_text, "Top 20 Words - Sentiment Negative (After Preprocessing)", color='red')</a:t>
            </a:r>
          </a:p>
          <a:p>
            <a:pPr algn="l">
              <a:lnSpc>
                <a:spcPts val="1960"/>
              </a:lnSpc>
            </a:pPr>
          </a:p>
          <a:p>
            <a:pPr algn="l">
              <a:lnSpc>
                <a:spcPts val="1960"/>
              </a:lnSpc>
            </a:pPr>
            <a:r>
              <a:rPr lang="en-US" sz="1400">
                <a:solidFill>
                  <a:srgbClr val="000000"/>
                </a:solidFill>
                <a:latin typeface="Courier Prime"/>
                <a:ea typeface="Courier Prime"/>
                <a:cs typeface="Courier Prime"/>
                <a:sym typeface="Courier Prime"/>
              </a:rPr>
              <a:t># Plot untuk sentimen positif</a:t>
            </a:r>
          </a:p>
          <a:p>
            <a:pPr algn="l">
              <a:lnSpc>
                <a:spcPts val="1960"/>
              </a:lnSpc>
            </a:pPr>
            <a:r>
              <a:rPr lang="en-US" sz="1400">
                <a:solidFill>
                  <a:srgbClr val="000000"/>
                </a:solidFill>
                <a:latin typeface="Courier Prime"/>
                <a:ea typeface="Courier Prime"/>
                <a:cs typeface="Courier Prime"/>
                <a:sym typeface="Courier Prime"/>
              </a:rPr>
              <a:t>positif_text = dataset[dataset["Sentiment"] == 'positive']["text_clean"]</a:t>
            </a:r>
          </a:p>
          <a:p>
            <a:pPr algn="l">
              <a:lnSpc>
                <a:spcPts val="1960"/>
              </a:lnSpc>
            </a:pPr>
            <a:r>
              <a:rPr lang="en-US" sz="1400">
                <a:solidFill>
                  <a:srgbClr val="000000"/>
                </a:solidFill>
                <a:latin typeface="Courier Prime"/>
                <a:ea typeface="Courier Prime"/>
                <a:cs typeface="Courier Prime"/>
                <a:sym typeface="Courier Prime"/>
              </a:rPr>
              <a:t>plot_top_words(positif_text, "Top 20 Words - Sentiment Positive (After Preprocessing)", color='green')</a:t>
            </a:r>
          </a:p>
          <a:p>
            <a:pPr algn="l">
              <a:lnSpc>
                <a:spcPts val="1960"/>
              </a:lnSpc>
              <a:spcBef>
                <a:spcPct val="0"/>
              </a:spcBef>
            </a:pPr>
          </a:p>
        </p:txBody>
      </p:sp>
    </p:spTree>
  </p:cSld>
  <p:clrMapOvr>
    <a:masterClrMapping/>
  </p:clrMapOvr>
</p:sld>
</file>

<file path=ppt/slides/slide22.xml><?xml version="1.0" encoding="utf-8"?>
<p:sld xmlns:p="http://schemas.openxmlformats.org/presentationml/2006/main" xmlns:a="http://schemas.openxmlformats.org/drawingml/2006/main">
  <p:cSld>
    <p:bg>
      <p:bgPr>
        <a:solidFill>
          <a:srgbClr val="FDFDFD"/>
        </a:solidFill>
      </p:bgPr>
    </p:bg>
    <p:spTree>
      <p:nvGrpSpPr>
        <p:cNvPr id="1" name=""/>
        <p:cNvGrpSpPr/>
        <p:nvPr/>
      </p:nvGrpSpPr>
      <p:grpSpPr>
        <a:xfrm>
          <a:off x="0" y="0"/>
          <a:ext cx="0" cy="0"/>
          <a:chOff x="0" y="0"/>
          <a:chExt cx="0" cy="0"/>
        </a:xfrm>
      </p:grpSpPr>
      <p:grpSp>
        <p:nvGrpSpPr>
          <p:cNvPr name="Group 2" id="2"/>
          <p:cNvGrpSpPr/>
          <p:nvPr/>
        </p:nvGrpSpPr>
        <p:grpSpPr>
          <a:xfrm rot="0">
            <a:off x="14517814" y="-315404"/>
            <a:ext cx="3964281" cy="10917809"/>
            <a:chOff x="0" y="0"/>
            <a:chExt cx="1044090" cy="2875472"/>
          </a:xfrm>
        </p:grpSpPr>
        <p:sp>
          <p:nvSpPr>
            <p:cNvPr name="Freeform 3" id="3"/>
            <p:cNvSpPr/>
            <p:nvPr/>
          </p:nvSpPr>
          <p:spPr>
            <a:xfrm flipH="false" flipV="false" rot="0">
              <a:off x="0" y="0"/>
              <a:ext cx="1044090" cy="2875472"/>
            </a:xfrm>
            <a:custGeom>
              <a:avLst/>
              <a:gdLst/>
              <a:ahLst/>
              <a:cxnLst/>
              <a:rect r="r" b="b" t="t" l="l"/>
              <a:pathLst>
                <a:path h="2875472" w="1044090">
                  <a:moveTo>
                    <a:pt x="0" y="0"/>
                  </a:moveTo>
                  <a:lnTo>
                    <a:pt x="1044090" y="0"/>
                  </a:lnTo>
                  <a:lnTo>
                    <a:pt x="1044090" y="2875472"/>
                  </a:lnTo>
                  <a:lnTo>
                    <a:pt x="0" y="2875472"/>
                  </a:lnTo>
                  <a:close/>
                </a:path>
              </a:pathLst>
            </a:custGeom>
            <a:solidFill>
              <a:srgbClr val="145DA0"/>
            </a:solidFill>
            <a:ln cap="sq">
              <a:noFill/>
              <a:prstDash val="solid"/>
              <a:miter/>
            </a:ln>
          </p:spPr>
        </p:sp>
        <p:sp>
          <p:nvSpPr>
            <p:cNvPr name="TextBox 4" id="4"/>
            <p:cNvSpPr txBox="true"/>
            <p:nvPr/>
          </p:nvSpPr>
          <p:spPr>
            <a:xfrm>
              <a:off x="0" y="-38100"/>
              <a:ext cx="1044090" cy="2913572"/>
            </a:xfrm>
            <a:prstGeom prst="rect">
              <a:avLst/>
            </a:prstGeom>
          </p:spPr>
          <p:txBody>
            <a:bodyPr anchor="ctr" rtlCol="false" tIns="50800" lIns="50800" bIns="50800" rIns="50800"/>
            <a:lstStyle/>
            <a:p>
              <a:pPr algn="ctr" marL="0" indent="0" lvl="0">
                <a:lnSpc>
                  <a:spcPts val="2659"/>
                </a:lnSpc>
                <a:spcBef>
                  <a:spcPct val="0"/>
                </a:spcBef>
              </a:pPr>
            </a:p>
          </p:txBody>
        </p:sp>
      </p:grpSp>
      <p:sp>
        <p:nvSpPr>
          <p:cNvPr name="TextBox 5" id="5"/>
          <p:cNvSpPr txBox="true"/>
          <p:nvPr/>
        </p:nvSpPr>
        <p:spPr>
          <a:xfrm rot="0">
            <a:off x="3959752" y="3798194"/>
            <a:ext cx="8102717" cy="1252338"/>
          </a:xfrm>
          <a:prstGeom prst="rect">
            <a:avLst/>
          </a:prstGeom>
        </p:spPr>
        <p:txBody>
          <a:bodyPr anchor="t" rtlCol="false" tIns="0" lIns="0" bIns="0" rIns="0">
            <a:spAutoFit/>
          </a:bodyPr>
          <a:lstStyle/>
          <a:p>
            <a:pPr algn="l">
              <a:lnSpc>
                <a:spcPts val="10248"/>
              </a:lnSpc>
              <a:spcBef>
                <a:spcPct val="0"/>
              </a:spcBef>
            </a:pPr>
            <a:r>
              <a:rPr lang="en-US" b="true" sz="7320">
                <a:solidFill>
                  <a:srgbClr val="051D40"/>
                </a:solidFill>
                <a:latin typeface="Montserrat Bold"/>
                <a:ea typeface="Montserrat Bold"/>
                <a:cs typeface="Montserrat Bold"/>
                <a:sym typeface="Montserrat Bold"/>
              </a:rPr>
              <a:t>Label Encoding</a:t>
            </a:r>
          </a:p>
        </p:txBody>
      </p:sp>
      <p:grpSp>
        <p:nvGrpSpPr>
          <p:cNvPr name="Group 6" id="6"/>
          <p:cNvGrpSpPr/>
          <p:nvPr/>
        </p:nvGrpSpPr>
        <p:grpSpPr>
          <a:xfrm rot="0">
            <a:off x="-1867766" y="-1614217"/>
            <a:ext cx="3735531" cy="3735531"/>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a:solidFill>
                <a:srgbClr val="145DA0"/>
              </a:solidFill>
              <a:prstDash val="solid"/>
              <a:miter/>
            </a:ln>
          </p:spPr>
        </p:sp>
        <p:sp>
          <p:nvSpPr>
            <p:cNvPr name="TextBox 8" id="8"/>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spTree>
  </p:cSld>
  <p:clrMapOvr>
    <a:masterClrMapping/>
  </p:clrMapOvr>
</p:sld>
</file>

<file path=ppt/slides/slide23.xml><?xml version="1.0" encoding="utf-8"?>
<p:sld xmlns:p="http://schemas.openxmlformats.org/presentationml/2006/main" xmlns:a="http://schemas.openxmlformats.org/drawingml/2006/main" xmlns:r="http://schemas.openxmlformats.org/officeDocument/2006/relationships">
  <p:cSld>
    <p:bg>
      <p:bgPr>
        <a:solidFill>
          <a:srgbClr val="FDFDFD"/>
        </a:solidFill>
      </p:bgPr>
    </p:bg>
    <p:spTree>
      <p:nvGrpSpPr>
        <p:cNvPr id="1" name=""/>
        <p:cNvGrpSpPr/>
        <p:nvPr/>
      </p:nvGrpSpPr>
      <p:grpSpPr>
        <a:xfrm>
          <a:off x="0" y="0"/>
          <a:ext cx="0" cy="0"/>
          <a:chOff x="0" y="0"/>
          <a:chExt cx="0" cy="0"/>
        </a:xfrm>
      </p:grpSpPr>
      <p:grpSp>
        <p:nvGrpSpPr>
          <p:cNvPr name="Group 2" id="2"/>
          <p:cNvGrpSpPr/>
          <p:nvPr/>
        </p:nvGrpSpPr>
        <p:grpSpPr>
          <a:xfrm rot="0">
            <a:off x="-1766494" y="9340175"/>
            <a:ext cx="21820987" cy="946825"/>
            <a:chOff x="0" y="0"/>
            <a:chExt cx="6110362" cy="265132"/>
          </a:xfrm>
        </p:grpSpPr>
        <p:sp>
          <p:nvSpPr>
            <p:cNvPr name="Freeform 3" id="3"/>
            <p:cNvSpPr/>
            <p:nvPr/>
          </p:nvSpPr>
          <p:spPr>
            <a:xfrm flipH="false" flipV="false" rot="0">
              <a:off x="0" y="0"/>
              <a:ext cx="6110362" cy="265132"/>
            </a:xfrm>
            <a:custGeom>
              <a:avLst/>
              <a:gdLst/>
              <a:ahLst/>
              <a:cxnLst/>
              <a:rect r="r" b="b" t="t" l="l"/>
              <a:pathLst>
                <a:path h="265132" w="6110362">
                  <a:moveTo>
                    <a:pt x="0" y="0"/>
                  </a:moveTo>
                  <a:lnTo>
                    <a:pt x="6110362" y="0"/>
                  </a:lnTo>
                  <a:lnTo>
                    <a:pt x="6110362" y="265132"/>
                  </a:lnTo>
                  <a:lnTo>
                    <a:pt x="0" y="265132"/>
                  </a:lnTo>
                  <a:close/>
                </a:path>
              </a:pathLst>
            </a:custGeom>
            <a:solidFill>
              <a:srgbClr val="145DA0"/>
            </a:solidFill>
            <a:ln cap="sq">
              <a:noFill/>
              <a:prstDash val="solid"/>
              <a:miter/>
            </a:ln>
          </p:spPr>
        </p:sp>
        <p:sp>
          <p:nvSpPr>
            <p:cNvPr name="TextBox 4" id="4"/>
            <p:cNvSpPr txBox="true"/>
            <p:nvPr/>
          </p:nvSpPr>
          <p:spPr>
            <a:xfrm>
              <a:off x="0" y="-38100"/>
              <a:ext cx="6110362" cy="303232"/>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5" id="5"/>
          <p:cNvGrpSpPr/>
          <p:nvPr/>
        </p:nvGrpSpPr>
        <p:grpSpPr>
          <a:xfrm rot="0">
            <a:off x="-1766494" y="-816076"/>
            <a:ext cx="21820987" cy="1762900"/>
            <a:chOff x="0" y="0"/>
            <a:chExt cx="6110362" cy="493651"/>
          </a:xfrm>
        </p:grpSpPr>
        <p:sp>
          <p:nvSpPr>
            <p:cNvPr name="Freeform 6" id="6"/>
            <p:cNvSpPr/>
            <p:nvPr/>
          </p:nvSpPr>
          <p:spPr>
            <a:xfrm flipH="false" flipV="false" rot="0">
              <a:off x="0" y="0"/>
              <a:ext cx="6110362" cy="493651"/>
            </a:xfrm>
            <a:custGeom>
              <a:avLst/>
              <a:gdLst/>
              <a:ahLst/>
              <a:cxnLst/>
              <a:rect r="r" b="b" t="t" l="l"/>
              <a:pathLst>
                <a:path h="493651" w="6110362">
                  <a:moveTo>
                    <a:pt x="0" y="0"/>
                  </a:moveTo>
                  <a:lnTo>
                    <a:pt x="6110362" y="0"/>
                  </a:lnTo>
                  <a:lnTo>
                    <a:pt x="6110362" y="493651"/>
                  </a:lnTo>
                  <a:lnTo>
                    <a:pt x="0" y="493651"/>
                  </a:lnTo>
                  <a:close/>
                </a:path>
              </a:pathLst>
            </a:custGeom>
            <a:solidFill>
              <a:srgbClr val="145DA0"/>
            </a:solidFill>
            <a:ln cap="sq">
              <a:noFill/>
              <a:prstDash val="solid"/>
              <a:miter/>
            </a:ln>
          </p:spPr>
        </p:sp>
        <p:sp>
          <p:nvSpPr>
            <p:cNvPr name="TextBox 7" id="7"/>
            <p:cNvSpPr txBox="true"/>
            <p:nvPr/>
          </p:nvSpPr>
          <p:spPr>
            <a:xfrm>
              <a:off x="0" y="-38100"/>
              <a:ext cx="6110362" cy="531751"/>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8" id="8"/>
          <p:cNvGrpSpPr/>
          <p:nvPr/>
        </p:nvGrpSpPr>
        <p:grpSpPr>
          <a:xfrm rot="0">
            <a:off x="156101" y="1694726"/>
            <a:ext cx="17602723" cy="3853509"/>
            <a:chOff x="0" y="0"/>
            <a:chExt cx="23470297" cy="5138013"/>
          </a:xfrm>
        </p:grpSpPr>
        <p:grpSp>
          <p:nvGrpSpPr>
            <p:cNvPr name="Group 9" id="9"/>
            <p:cNvGrpSpPr/>
            <p:nvPr/>
          </p:nvGrpSpPr>
          <p:grpSpPr>
            <a:xfrm rot="0">
              <a:off x="0" y="0"/>
              <a:ext cx="23470297" cy="5138013"/>
              <a:chOff x="0" y="0"/>
              <a:chExt cx="4636108" cy="1014916"/>
            </a:xfrm>
          </p:grpSpPr>
          <p:sp>
            <p:nvSpPr>
              <p:cNvPr name="Freeform 10" id="10"/>
              <p:cNvSpPr/>
              <p:nvPr/>
            </p:nvSpPr>
            <p:spPr>
              <a:xfrm flipH="false" flipV="false" rot="0">
                <a:off x="0" y="0"/>
                <a:ext cx="4636108" cy="1014916"/>
              </a:xfrm>
              <a:custGeom>
                <a:avLst/>
                <a:gdLst/>
                <a:ahLst/>
                <a:cxnLst/>
                <a:rect r="r" b="b" t="t" l="l"/>
                <a:pathLst>
                  <a:path h="1014916" w="4636108">
                    <a:moveTo>
                      <a:pt x="22431" y="0"/>
                    </a:moveTo>
                    <a:lnTo>
                      <a:pt x="4613678" y="0"/>
                    </a:lnTo>
                    <a:cubicBezTo>
                      <a:pt x="4619627" y="0"/>
                      <a:pt x="4625332" y="2363"/>
                      <a:pt x="4629538" y="6570"/>
                    </a:cubicBezTo>
                    <a:cubicBezTo>
                      <a:pt x="4633745" y="10776"/>
                      <a:pt x="4636108" y="16482"/>
                      <a:pt x="4636108" y="22431"/>
                    </a:cubicBezTo>
                    <a:lnTo>
                      <a:pt x="4636108" y="992486"/>
                    </a:lnTo>
                    <a:cubicBezTo>
                      <a:pt x="4636108" y="1004874"/>
                      <a:pt x="4626066" y="1014916"/>
                      <a:pt x="4613678" y="1014916"/>
                    </a:cubicBezTo>
                    <a:lnTo>
                      <a:pt x="22431" y="1014916"/>
                    </a:lnTo>
                    <a:cubicBezTo>
                      <a:pt x="16482" y="1014916"/>
                      <a:pt x="10776" y="1012553"/>
                      <a:pt x="6570" y="1008346"/>
                    </a:cubicBezTo>
                    <a:cubicBezTo>
                      <a:pt x="2363" y="1004140"/>
                      <a:pt x="0" y="998435"/>
                      <a:pt x="0" y="992486"/>
                    </a:cubicBezTo>
                    <a:lnTo>
                      <a:pt x="0" y="22431"/>
                    </a:lnTo>
                    <a:cubicBezTo>
                      <a:pt x="0" y="16482"/>
                      <a:pt x="2363" y="10776"/>
                      <a:pt x="6570" y="6570"/>
                    </a:cubicBezTo>
                    <a:cubicBezTo>
                      <a:pt x="10776" y="2363"/>
                      <a:pt x="16482" y="0"/>
                      <a:pt x="22431" y="0"/>
                    </a:cubicBezTo>
                    <a:close/>
                  </a:path>
                </a:pathLst>
              </a:custGeom>
              <a:solidFill>
                <a:srgbClr val="000000">
                  <a:alpha val="0"/>
                </a:srgbClr>
              </a:solidFill>
              <a:ln w="38100" cap="rnd">
                <a:solidFill>
                  <a:srgbClr val="000000"/>
                </a:solidFill>
                <a:prstDash val="solid"/>
                <a:round/>
              </a:ln>
            </p:spPr>
          </p:sp>
          <p:sp>
            <p:nvSpPr>
              <p:cNvPr name="TextBox 11" id="11"/>
              <p:cNvSpPr txBox="true"/>
              <p:nvPr/>
            </p:nvSpPr>
            <p:spPr>
              <a:xfrm>
                <a:off x="0" y="-38100"/>
                <a:ext cx="4636108" cy="1053016"/>
              </a:xfrm>
              <a:prstGeom prst="rect">
                <a:avLst/>
              </a:prstGeom>
            </p:spPr>
            <p:txBody>
              <a:bodyPr anchor="ctr" rtlCol="false" tIns="50800" lIns="50800" bIns="50800" rIns="50800"/>
              <a:lstStyle/>
              <a:p>
                <a:pPr algn="ctr">
                  <a:lnSpc>
                    <a:spcPts val="2659"/>
                  </a:lnSpc>
                </a:pPr>
              </a:p>
            </p:txBody>
          </p:sp>
        </p:grpSp>
        <p:sp>
          <p:nvSpPr>
            <p:cNvPr name="TextBox 12" id="12"/>
            <p:cNvSpPr txBox="true"/>
            <p:nvPr/>
          </p:nvSpPr>
          <p:spPr>
            <a:xfrm rot="0">
              <a:off x="461241" y="356871"/>
              <a:ext cx="21874001" cy="4781141"/>
            </a:xfrm>
            <a:prstGeom prst="rect">
              <a:avLst/>
            </a:prstGeom>
          </p:spPr>
          <p:txBody>
            <a:bodyPr anchor="t" rtlCol="false" tIns="0" lIns="0" bIns="0" rIns="0">
              <a:spAutoFit/>
            </a:bodyPr>
            <a:lstStyle/>
            <a:p>
              <a:pPr algn="l">
                <a:lnSpc>
                  <a:spcPts val="3166"/>
                </a:lnSpc>
                <a:spcBef>
                  <a:spcPct val="0"/>
                </a:spcBef>
              </a:pPr>
              <a:r>
                <a:rPr lang="en-US" sz="2262">
                  <a:solidFill>
                    <a:srgbClr val="000000"/>
                  </a:solidFill>
                  <a:latin typeface="Courier Prime"/>
                  <a:ea typeface="Courier Prime"/>
                  <a:cs typeface="Courier Prime"/>
                  <a:sym typeface="Courier Prime"/>
                </a:rPr>
                <a:t>#Label</a:t>
              </a:r>
              <a:r>
                <a:rPr lang="en-US" sz="2262">
                  <a:solidFill>
                    <a:srgbClr val="000000"/>
                  </a:solidFill>
                  <a:latin typeface="Courier Prime"/>
                  <a:ea typeface="Courier Prime"/>
                  <a:cs typeface="Courier Prime"/>
                  <a:sym typeface="Courier Prime"/>
                </a:rPr>
                <a:t> Encoder untuk Mengganti Nilai</a:t>
              </a:r>
              <a:r>
                <a:rPr lang="en-US" sz="2262">
                  <a:solidFill>
                    <a:srgbClr val="000000"/>
                  </a:solidFill>
                  <a:latin typeface="Courier Prime"/>
                  <a:ea typeface="Courier Prime"/>
                  <a:cs typeface="Courier Prime"/>
                  <a:sym typeface="Courier Prime"/>
                </a:rPr>
                <a:t> Kategorik menjadi Numerik pada Variabel Target (Sentiment)</a:t>
              </a:r>
            </a:p>
            <a:p>
              <a:pPr algn="l">
                <a:lnSpc>
                  <a:spcPts val="3166"/>
                </a:lnSpc>
                <a:spcBef>
                  <a:spcPct val="0"/>
                </a:spcBef>
              </a:pPr>
              <a:r>
                <a:rPr lang="en-US" sz="2262">
                  <a:solidFill>
                    <a:srgbClr val="000000"/>
                  </a:solidFill>
                  <a:latin typeface="Courier Prime"/>
                  <a:ea typeface="Courier Prime"/>
                  <a:cs typeface="Courier Prime"/>
                  <a:sym typeface="Courier Prime"/>
                </a:rPr>
                <a:t>from sklearn.preprocessing import LabelEncoder</a:t>
              </a:r>
            </a:p>
            <a:p>
              <a:pPr algn="l">
                <a:lnSpc>
                  <a:spcPts val="3166"/>
                </a:lnSpc>
                <a:spcBef>
                  <a:spcPct val="0"/>
                </a:spcBef>
              </a:pPr>
              <a:r>
                <a:rPr lang="en-US" sz="2262">
                  <a:solidFill>
                    <a:srgbClr val="000000"/>
                  </a:solidFill>
                  <a:latin typeface="Courier Prime"/>
                  <a:ea typeface="Courier Prime"/>
                  <a:cs typeface="Courier Prime"/>
                  <a:sym typeface="Courier Prime"/>
                </a:rPr>
                <a:t>encoder = LabelEncoder()</a:t>
              </a:r>
            </a:p>
            <a:p>
              <a:pPr algn="l">
                <a:lnSpc>
                  <a:spcPts val="3166"/>
                </a:lnSpc>
                <a:spcBef>
                  <a:spcPct val="0"/>
                </a:spcBef>
              </a:pPr>
              <a:r>
                <a:rPr lang="en-US" sz="2262">
                  <a:solidFill>
                    <a:srgbClr val="000000"/>
                  </a:solidFill>
                  <a:latin typeface="Courier Prime"/>
                  <a:ea typeface="Courier Prime"/>
                  <a:cs typeface="Courier Prime"/>
                  <a:sym typeface="Courier Prime"/>
                </a:rPr>
                <a:t>dataset['Sentiment'] = encoder.fit_transform(dataset['Sentiment'])</a:t>
              </a:r>
            </a:p>
            <a:p>
              <a:pPr algn="l">
                <a:lnSpc>
                  <a:spcPts val="3166"/>
                </a:lnSpc>
                <a:spcBef>
                  <a:spcPct val="0"/>
                </a:spcBef>
              </a:pPr>
            </a:p>
            <a:p>
              <a:pPr algn="l">
                <a:lnSpc>
                  <a:spcPts val="3166"/>
                </a:lnSpc>
                <a:spcBef>
                  <a:spcPct val="0"/>
                </a:spcBef>
              </a:pPr>
              <a:r>
                <a:rPr lang="en-US" sz="2262">
                  <a:solidFill>
                    <a:srgbClr val="000000"/>
                  </a:solidFill>
                  <a:latin typeface="Courier Prime"/>
                  <a:ea typeface="Courier Prime"/>
                  <a:cs typeface="Courier Prime"/>
                  <a:sym typeface="Courier Prime"/>
                </a:rPr>
                <a:t>label_enc_df = pd.DataFrame({'Sentiment': encoder.classes_, 'Nilai Numerik': </a:t>
              </a:r>
              <a:r>
                <a:rPr lang="en-US" sz="2262">
                  <a:solidFill>
                    <a:srgbClr val="000000"/>
                  </a:solidFill>
                  <a:latin typeface="Courier Prime"/>
                  <a:ea typeface="Courier Prime"/>
                  <a:cs typeface="Courier Prime"/>
                  <a:sym typeface="Courier Prime"/>
                </a:rPr>
                <a:t>encoder.transform(encoder.classes_)})</a:t>
              </a:r>
            </a:p>
            <a:p>
              <a:pPr algn="l">
                <a:lnSpc>
                  <a:spcPts val="3166"/>
                </a:lnSpc>
                <a:spcBef>
                  <a:spcPct val="0"/>
                </a:spcBef>
              </a:pPr>
              <a:r>
                <a:rPr lang="en-US" sz="2262">
                  <a:solidFill>
                    <a:srgbClr val="000000"/>
                  </a:solidFill>
                  <a:latin typeface="Courier Prime"/>
                  <a:ea typeface="Courier Prime"/>
                  <a:cs typeface="Courier Prime"/>
                  <a:sym typeface="Courier Prime"/>
                </a:rPr>
                <a:t>label_enc_df</a:t>
              </a:r>
            </a:p>
            <a:p>
              <a:pPr algn="l">
                <a:lnSpc>
                  <a:spcPts val="3166"/>
                </a:lnSpc>
                <a:spcBef>
                  <a:spcPct val="0"/>
                </a:spcBef>
              </a:pPr>
            </a:p>
          </p:txBody>
        </p:sp>
      </p:grpSp>
      <p:sp>
        <p:nvSpPr>
          <p:cNvPr name="Freeform 13" id="13"/>
          <p:cNvSpPr/>
          <p:nvPr/>
        </p:nvSpPr>
        <p:spPr>
          <a:xfrm flipH="false" flipV="false" rot="0">
            <a:off x="156101" y="5816736"/>
            <a:ext cx="9154560" cy="3441564"/>
          </a:xfrm>
          <a:custGeom>
            <a:avLst/>
            <a:gdLst/>
            <a:ahLst/>
            <a:cxnLst/>
            <a:rect r="r" b="b" t="t" l="l"/>
            <a:pathLst>
              <a:path h="3441564" w="9154560">
                <a:moveTo>
                  <a:pt x="0" y="0"/>
                </a:moveTo>
                <a:lnTo>
                  <a:pt x="9154560" y="0"/>
                </a:lnTo>
                <a:lnTo>
                  <a:pt x="9154560" y="3441564"/>
                </a:lnTo>
                <a:lnTo>
                  <a:pt x="0" y="3441564"/>
                </a:lnTo>
                <a:lnTo>
                  <a:pt x="0" y="0"/>
                </a:lnTo>
                <a:close/>
              </a:path>
            </a:pathLst>
          </a:custGeom>
          <a:blipFill>
            <a:blip r:embed="rId2"/>
            <a:stretch>
              <a:fillRect l="0" t="0" r="0" b="0"/>
            </a:stretch>
          </a:blipFill>
        </p:spPr>
      </p:sp>
      <p:sp>
        <p:nvSpPr>
          <p:cNvPr name="TextBox 14" id="14"/>
          <p:cNvSpPr txBox="true"/>
          <p:nvPr/>
        </p:nvSpPr>
        <p:spPr>
          <a:xfrm rot="0">
            <a:off x="156101" y="962025"/>
            <a:ext cx="9749258" cy="629921"/>
          </a:xfrm>
          <a:prstGeom prst="rect">
            <a:avLst/>
          </a:prstGeom>
        </p:spPr>
        <p:txBody>
          <a:bodyPr anchor="t" rtlCol="false" tIns="0" lIns="0" bIns="0" rIns="0">
            <a:spAutoFit/>
          </a:bodyPr>
          <a:lstStyle/>
          <a:p>
            <a:pPr algn="l">
              <a:lnSpc>
                <a:spcPts val="5179"/>
              </a:lnSpc>
              <a:spcBef>
                <a:spcPct val="0"/>
              </a:spcBef>
            </a:pPr>
            <a:r>
              <a:rPr lang="en-US" b="true" sz="3699">
                <a:solidFill>
                  <a:srgbClr val="000000"/>
                </a:solidFill>
                <a:latin typeface="Montserrat Bold"/>
                <a:ea typeface="Montserrat Bold"/>
                <a:cs typeface="Montserrat Bold"/>
                <a:sym typeface="Montserrat Bold"/>
              </a:rPr>
              <a:t>Label Encoding</a:t>
            </a:r>
          </a:p>
        </p:txBody>
      </p:sp>
      <p:sp>
        <p:nvSpPr>
          <p:cNvPr name="TextBox 15" id="15"/>
          <p:cNvSpPr txBox="true"/>
          <p:nvPr/>
        </p:nvSpPr>
        <p:spPr>
          <a:xfrm rot="0">
            <a:off x="9553524" y="7253210"/>
            <a:ext cx="7112591" cy="332740"/>
          </a:xfrm>
          <a:prstGeom prst="rect">
            <a:avLst/>
          </a:prstGeom>
        </p:spPr>
        <p:txBody>
          <a:bodyPr anchor="t" rtlCol="false" tIns="0" lIns="0" bIns="0" rIns="0">
            <a:spAutoFit/>
          </a:bodyPr>
          <a:lstStyle/>
          <a:p>
            <a:pPr algn="ctr">
              <a:lnSpc>
                <a:spcPts val="2659"/>
              </a:lnSpc>
              <a:spcBef>
                <a:spcPct val="0"/>
              </a:spcBef>
            </a:pPr>
          </a:p>
        </p:txBody>
      </p:sp>
    </p:spTree>
  </p:cSld>
  <p:clrMapOvr>
    <a:masterClrMapping/>
  </p:clrMapOvr>
</p:sld>
</file>

<file path=ppt/slides/slide24.xml><?xml version="1.0" encoding="utf-8"?>
<p:sld xmlns:p="http://schemas.openxmlformats.org/presentationml/2006/main" xmlns:a="http://schemas.openxmlformats.org/drawingml/2006/main">
  <p:cSld>
    <p:bg>
      <p:bgPr>
        <a:solidFill>
          <a:srgbClr val="FDFDFD"/>
        </a:solidFill>
      </p:bgPr>
    </p:bg>
    <p:spTree>
      <p:nvGrpSpPr>
        <p:cNvPr id="1" name=""/>
        <p:cNvGrpSpPr/>
        <p:nvPr/>
      </p:nvGrpSpPr>
      <p:grpSpPr>
        <a:xfrm>
          <a:off x="0" y="0"/>
          <a:ext cx="0" cy="0"/>
          <a:chOff x="0" y="0"/>
          <a:chExt cx="0" cy="0"/>
        </a:xfrm>
      </p:grpSpPr>
      <p:grpSp>
        <p:nvGrpSpPr>
          <p:cNvPr name="Group 2" id="2"/>
          <p:cNvGrpSpPr/>
          <p:nvPr/>
        </p:nvGrpSpPr>
        <p:grpSpPr>
          <a:xfrm rot="0">
            <a:off x="14517814" y="-315404"/>
            <a:ext cx="3964281" cy="10917809"/>
            <a:chOff x="0" y="0"/>
            <a:chExt cx="1044090" cy="2875472"/>
          </a:xfrm>
        </p:grpSpPr>
        <p:sp>
          <p:nvSpPr>
            <p:cNvPr name="Freeform 3" id="3"/>
            <p:cNvSpPr/>
            <p:nvPr/>
          </p:nvSpPr>
          <p:spPr>
            <a:xfrm flipH="false" flipV="false" rot="0">
              <a:off x="0" y="0"/>
              <a:ext cx="1044090" cy="2875472"/>
            </a:xfrm>
            <a:custGeom>
              <a:avLst/>
              <a:gdLst/>
              <a:ahLst/>
              <a:cxnLst/>
              <a:rect r="r" b="b" t="t" l="l"/>
              <a:pathLst>
                <a:path h="2875472" w="1044090">
                  <a:moveTo>
                    <a:pt x="0" y="0"/>
                  </a:moveTo>
                  <a:lnTo>
                    <a:pt x="1044090" y="0"/>
                  </a:lnTo>
                  <a:lnTo>
                    <a:pt x="1044090" y="2875472"/>
                  </a:lnTo>
                  <a:lnTo>
                    <a:pt x="0" y="2875472"/>
                  </a:lnTo>
                  <a:close/>
                </a:path>
              </a:pathLst>
            </a:custGeom>
            <a:solidFill>
              <a:srgbClr val="145DA0"/>
            </a:solidFill>
            <a:ln cap="sq">
              <a:noFill/>
              <a:prstDash val="solid"/>
              <a:miter/>
            </a:ln>
          </p:spPr>
        </p:sp>
        <p:sp>
          <p:nvSpPr>
            <p:cNvPr name="TextBox 4" id="4"/>
            <p:cNvSpPr txBox="true"/>
            <p:nvPr/>
          </p:nvSpPr>
          <p:spPr>
            <a:xfrm>
              <a:off x="0" y="-38100"/>
              <a:ext cx="1044090" cy="2913572"/>
            </a:xfrm>
            <a:prstGeom prst="rect">
              <a:avLst/>
            </a:prstGeom>
          </p:spPr>
          <p:txBody>
            <a:bodyPr anchor="ctr" rtlCol="false" tIns="50800" lIns="50800" bIns="50800" rIns="50800"/>
            <a:lstStyle/>
            <a:p>
              <a:pPr algn="ctr" marL="0" indent="0" lvl="0">
                <a:lnSpc>
                  <a:spcPts val="2659"/>
                </a:lnSpc>
                <a:spcBef>
                  <a:spcPct val="0"/>
                </a:spcBef>
              </a:pPr>
            </a:p>
          </p:txBody>
        </p:sp>
      </p:grpSp>
      <p:sp>
        <p:nvSpPr>
          <p:cNvPr name="TextBox 5" id="5"/>
          <p:cNvSpPr txBox="true"/>
          <p:nvPr/>
        </p:nvSpPr>
        <p:spPr>
          <a:xfrm rot="0">
            <a:off x="3132415" y="4445894"/>
            <a:ext cx="9242257" cy="1252338"/>
          </a:xfrm>
          <a:prstGeom prst="rect">
            <a:avLst/>
          </a:prstGeom>
        </p:spPr>
        <p:txBody>
          <a:bodyPr anchor="t" rtlCol="false" tIns="0" lIns="0" bIns="0" rIns="0">
            <a:spAutoFit/>
          </a:bodyPr>
          <a:lstStyle/>
          <a:p>
            <a:pPr algn="l">
              <a:lnSpc>
                <a:spcPts val="10248"/>
              </a:lnSpc>
              <a:spcBef>
                <a:spcPct val="0"/>
              </a:spcBef>
            </a:pPr>
            <a:r>
              <a:rPr lang="en-US" b="true" sz="7320">
                <a:solidFill>
                  <a:srgbClr val="051D40"/>
                </a:solidFill>
                <a:latin typeface="Montserrat Bold"/>
                <a:ea typeface="Montserrat Bold"/>
                <a:cs typeface="Montserrat Bold"/>
                <a:sym typeface="Montserrat Bold"/>
              </a:rPr>
              <a:t>Feature Extraction</a:t>
            </a:r>
          </a:p>
        </p:txBody>
      </p:sp>
      <p:grpSp>
        <p:nvGrpSpPr>
          <p:cNvPr name="Group 6" id="6"/>
          <p:cNvGrpSpPr/>
          <p:nvPr/>
        </p:nvGrpSpPr>
        <p:grpSpPr>
          <a:xfrm rot="0">
            <a:off x="-1867766" y="-1614217"/>
            <a:ext cx="3735531" cy="3735531"/>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a:solidFill>
                <a:srgbClr val="145DA0"/>
              </a:solidFill>
              <a:prstDash val="solid"/>
              <a:miter/>
            </a:ln>
          </p:spPr>
        </p:sp>
        <p:sp>
          <p:nvSpPr>
            <p:cNvPr name="TextBox 8" id="8"/>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spTree>
  </p:cSld>
  <p:clrMapOvr>
    <a:masterClrMapping/>
  </p:clrMapOvr>
</p:sld>
</file>

<file path=ppt/slides/slide25.xml><?xml version="1.0" encoding="utf-8"?>
<p:sld xmlns:p="http://schemas.openxmlformats.org/presentationml/2006/main" xmlns:a="http://schemas.openxmlformats.org/drawingml/2006/main">
  <p:cSld>
    <p:bg>
      <p:bgPr>
        <a:solidFill>
          <a:srgbClr val="FDFDFD"/>
        </a:solidFill>
      </p:bgPr>
    </p:bg>
    <p:spTree>
      <p:nvGrpSpPr>
        <p:cNvPr id="1" name=""/>
        <p:cNvGrpSpPr/>
        <p:nvPr/>
      </p:nvGrpSpPr>
      <p:grpSpPr>
        <a:xfrm>
          <a:off x="0" y="0"/>
          <a:ext cx="0" cy="0"/>
          <a:chOff x="0" y="0"/>
          <a:chExt cx="0" cy="0"/>
        </a:xfrm>
      </p:grpSpPr>
      <p:grpSp>
        <p:nvGrpSpPr>
          <p:cNvPr name="Group 2" id="2"/>
          <p:cNvGrpSpPr/>
          <p:nvPr/>
        </p:nvGrpSpPr>
        <p:grpSpPr>
          <a:xfrm rot="0">
            <a:off x="-1766494" y="9340175"/>
            <a:ext cx="21820987" cy="946825"/>
            <a:chOff x="0" y="0"/>
            <a:chExt cx="6110362" cy="265132"/>
          </a:xfrm>
        </p:grpSpPr>
        <p:sp>
          <p:nvSpPr>
            <p:cNvPr name="Freeform 3" id="3"/>
            <p:cNvSpPr/>
            <p:nvPr/>
          </p:nvSpPr>
          <p:spPr>
            <a:xfrm flipH="false" flipV="false" rot="0">
              <a:off x="0" y="0"/>
              <a:ext cx="6110362" cy="265132"/>
            </a:xfrm>
            <a:custGeom>
              <a:avLst/>
              <a:gdLst/>
              <a:ahLst/>
              <a:cxnLst/>
              <a:rect r="r" b="b" t="t" l="l"/>
              <a:pathLst>
                <a:path h="265132" w="6110362">
                  <a:moveTo>
                    <a:pt x="0" y="0"/>
                  </a:moveTo>
                  <a:lnTo>
                    <a:pt x="6110362" y="0"/>
                  </a:lnTo>
                  <a:lnTo>
                    <a:pt x="6110362" y="265132"/>
                  </a:lnTo>
                  <a:lnTo>
                    <a:pt x="0" y="265132"/>
                  </a:lnTo>
                  <a:close/>
                </a:path>
              </a:pathLst>
            </a:custGeom>
            <a:solidFill>
              <a:srgbClr val="145DA0"/>
            </a:solidFill>
            <a:ln cap="sq">
              <a:noFill/>
              <a:prstDash val="solid"/>
              <a:miter/>
            </a:ln>
          </p:spPr>
        </p:sp>
        <p:sp>
          <p:nvSpPr>
            <p:cNvPr name="TextBox 4" id="4"/>
            <p:cNvSpPr txBox="true"/>
            <p:nvPr/>
          </p:nvSpPr>
          <p:spPr>
            <a:xfrm>
              <a:off x="0" y="-38100"/>
              <a:ext cx="6110362" cy="303232"/>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5" id="5"/>
          <p:cNvGrpSpPr/>
          <p:nvPr/>
        </p:nvGrpSpPr>
        <p:grpSpPr>
          <a:xfrm rot="0">
            <a:off x="-1766494" y="-816076"/>
            <a:ext cx="21820987" cy="1762900"/>
            <a:chOff x="0" y="0"/>
            <a:chExt cx="6110362" cy="493651"/>
          </a:xfrm>
        </p:grpSpPr>
        <p:sp>
          <p:nvSpPr>
            <p:cNvPr name="Freeform 6" id="6"/>
            <p:cNvSpPr/>
            <p:nvPr/>
          </p:nvSpPr>
          <p:spPr>
            <a:xfrm flipH="false" flipV="false" rot="0">
              <a:off x="0" y="0"/>
              <a:ext cx="6110362" cy="493651"/>
            </a:xfrm>
            <a:custGeom>
              <a:avLst/>
              <a:gdLst/>
              <a:ahLst/>
              <a:cxnLst/>
              <a:rect r="r" b="b" t="t" l="l"/>
              <a:pathLst>
                <a:path h="493651" w="6110362">
                  <a:moveTo>
                    <a:pt x="0" y="0"/>
                  </a:moveTo>
                  <a:lnTo>
                    <a:pt x="6110362" y="0"/>
                  </a:lnTo>
                  <a:lnTo>
                    <a:pt x="6110362" y="493651"/>
                  </a:lnTo>
                  <a:lnTo>
                    <a:pt x="0" y="493651"/>
                  </a:lnTo>
                  <a:close/>
                </a:path>
              </a:pathLst>
            </a:custGeom>
            <a:solidFill>
              <a:srgbClr val="145DA0"/>
            </a:solidFill>
            <a:ln cap="sq">
              <a:noFill/>
              <a:prstDash val="solid"/>
              <a:miter/>
            </a:ln>
          </p:spPr>
        </p:sp>
        <p:sp>
          <p:nvSpPr>
            <p:cNvPr name="TextBox 7" id="7"/>
            <p:cNvSpPr txBox="true"/>
            <p:nvPr/>
          </p:nvSpPr>
          <p:spPr>
            <a:xfrm>
              <a:off x="0" y="-38100"/>
              <a:ext cx="6110362" cy="531751"/>
            </a:xfrm>
            <a:prstGeom prst="rect">
              <a:avLst/>
            </a:prstGeom>
          </p:spPr>
          <p:txBody>
            <a:bodyPr anchor="ctr" rtlCol="false" tIns="50800" lIns="50800" bIns="50800" rIns="50800"/>
            <a:lstStyle/>
            <a:p>
              <a:pPr algn="ctr" marL="0" indent="0" lvl="0">
                <a:lnSpc>
                  <a:spcPts val="2659"/>
                </a:lnSpc>
                <a:spcBef>
                  <a:spcPct val="0"/>
                </a:spcBef>
              </a:pPr>
            </a:p>
          </p:txBody>
        </p:sp>
      </p:grpSp>
      <p:sp>
        <p:nvSpPr>
          <p:cNvPr name="TextBox 8" id="8"/>
          <p:cNvSpPr txBox="true"/>
          <p:nvPr/>
        </p:nvSpPr>
        <p:spPr>
          <a:xfrm rot="0">
            <a:off x="218542" y="7075017"/>
            <a:ext cx="17609682" cy="2437130"/>
          </a:xfrm>
          <a:prstGeom prst="rect">
            <a:avLst/>
          </a:prstGeom>
        </p:spPr>
        <p:txBody>
          <a:bodyPr anchor="t" rtlCol="false" tIns="0" lIns="0" bIns="0" rIns="0">
            <a:spAutoFit/>
          </a:bodyPr>
          <a:lstStyle/>
          <a:p>
            <a:pPr algn="just">
              <a:lnSpc>
                <a:spcPts val="3219"/>
              </a:lnSpc>
            </a:pPr>
            <a:r>
              <a:rPr lang="en-US" sz="2299">
                <a:solidFill>
                  <a:srgbClr val="000000"/>
                </a:solidFill>
                <a:latin typeface="Arial"/>
                <a:ea typeface="Arial"/>
                <a:cs typeface="Arial"/>
                <a:sym typeface="Arial"/>
              </a:rPr>
              <a:t>Analisis:</a:t>
            </a:r>
          </a:p>
          <a:p>
            <a:pPr algn="just">
              <a:lnSpc>
                <a:spcPts val="3219"/>
              </a:lnSpc>
            </a:pPr>
            <a:r>
              <a:rPr lang="en-US" sz="2299">
                <a:solidFill>
                  <a:srgbClr val="000000"/>
                </a:solidFill>
                <a:latin typeface="Arial"/>
                <a:ea typeface="Arial"/>
                <a:cs typeface="Arial"/>
                <a:sym typeface="Arial"/>
              </a:rPr>
              <a:t>TF-IDF atau "Term Frequency-Inverse Document Frequency" adalah metode statistik yang digunakan dalam pemrosesan teks untuk menilai seberapa penting sebuah kata (term) dalam suatu dokumen dalam kumpulan dokumen (korpus). Metode ini memberikan skor numerik kepada setiap kata berdasarkan seberapa sering kata tersebut muncul dalam dokumen tertentu dan seberapa unik kata tersebut dalam seluruh korpus.</a:t>
            </a:r>
          </a:p>
          <a:p>
            <a:pPr algn="just">
              <a:lnSpc>
                <a:spcPts val="3219"/>
              </a:lnSpc>
              <a:spcBef>
                <a:spcPct val="0"/>
              </a:spcBef>
            </a:pPr>
          </a:p>
        </p:txBody>
      </p:sp>
      <p:sp>
        <p:nvSpPr>
          <p:cNvPr name="TextBox 9" id="9"/>
          <p:cNvSpPr txBox="true"/>
          <p:nvPr/>
        </p:nvSpPr>
        <p:spPr>
          <a:xfrm rot="0">
            <a:off x="218542" y="1023627"/>
            <a:ext cx="9749258" cy="629921"/>
          </a:xfrm>
          <a:prstGeom prst="rect">
            <a:avLst/>
          </a:prstGeom>
        </p:spPr>
        <p:txBody>
          <a:bodyPr anchor="t" rtlCol="false" tIns="0" lIns="0" bIns="0" rIns="0">
            <a:spAutoFit/>
          </a:bodyPr>
          <a:lstStyle/>
          <a:p>
            <a:pPr algn="l">
              <a:lnSpc>
                <a:spcPts val="5179"/>
              </a:lnSpc>
              <a:spcBef>
                <a:spcPct val="0"/>
              </a:spcBef>
            </a:pPr>
            <a:r>
              <a:rPr lang="en-US" b="true" sz="3699">
                <a:solidFill>
                  <a:srgbClr val="000000"/>
                </a:solidFill>
                <a:latin typeface="Montserrat Bold"/>
                <a:ea typeface="Montserrat Bold"/>
                <a:cs typeface="Montserrat Bold"/>
                <a:sym typeface="Montserrat Bold"/>
              </a:rPr>
              <a:t>Feature Extraction (TF-IDF)</a:t>
            </a:r>
          </a:p>
        </p:txBody>
      </p:sp>
      <p:grpSp>
        <p:nvGrpSpPr>
          <p:cNvPr name="Group 10" id="10"/>
          <p:cNvGrpSpPr/>
          <p:nvPr/>
        </p:nvGrpSpPr>
        <p:grpSpPr>
          <a:xfrm rot="0">
            <a:off x="22693" y="1797025"/>
            <a:ext cx="17805530" cy="4653609"/>
            <a:chOff x="0" y="0"/>
            <a:chExt cx="23740707" cy="6204813"/>
          </a:xfrm>
        </p:grpSpPr>
        <p:grpSp>
          <p:nvGrpSpPr>
            <p:cNvPr name="Group 11" id="11"/>
            <p:cNvGrpSpPr/>
            <p:nvPr/>
          </p:nvGrpSpPr>
          <p:grpSpPr>
            <a:xfrm rot="0">
              <a:off x="0" y="0"/>
              <a:ext cx="23740707" cy="6204813"/>
              <a:chOff x="0" y="0"/>
              <a:chExt cx="4689522" cy="1225642"/>
            </a:xfrm>
          </p:grpSpPr>
          <p:sp>
            <p:nvSpPr>
              <p:cNvPr name="Freeform 12" id="12"/>
              <p:cNvSpPr/>
              <p:nvPr/>
            </p:nvSpPr>
            <p:spPr>
              <a:xfrm flipH="false" flipV="false" rot="0">
                <a:off x="0" y="0"/>
                <a:ext cx="4689522" cy="1225642"/>
              </a:xfrm>
              <a:custGeom>
                <a:avLst/>
                <a:gdLst/>
                <a:ahLst/>
                <a:cxnLst/>
                <a:rect r="r" b="b" t="t" l="l"/>
                <a:pathLst>
                  <a:path h="1225642" w="4689522">
                    <a:moveTo>
                      <a:pt x="22175" y="0"/>
                    </a:moveTo>
                    <a:lnTo>
                      <a:pt x="4667347" y="0"/>
                    </a:lnTo>
                    <a:cubicBezTo>
                      <a:pt x="4679594" y="0"/>
                      <a:pt x="4689522" y="9928"/>
                      <a:pt x="4689522" y="22175"/>
                    </a:cubicBezTo>
                    <a:lnTo>
                      <a:pt x="4689522" y="1203467"/>
                    </a:lnTo>
                    <a:cubicBezTo>
                      <a:pt x="4689522" y="1215714"/>
                      <a:pt x="4679594" y="1225642"/>
                      <a:pt x="4667347" y="1225642"/>
                    </a:cubicBezTo>
                    <a:lnTo>
                      <a:pt x="22175" y="1225642"/>
                    </a:lnTo>
                    <a:cubicBezTo>
                      <a:pt x="9928" y="1225642"/>
                      <a:pt x="0" y="1215714"/>
                      <a:pt x="0" y="1203467"/>
                    </a:cubicBezTo>
                    <a:lnTo>
                      <a:pt x="0" y="22175"/>
                    </a:lnTo>
                    <a:cubicBezTo>
                      <a:pt x="0" y="9928"/>
                      <a:pt x="9928" y="0"/>
                      <a:pt x="22175" y="0"/>
                    </a:cubicBezTo>
                    <a:close/>
                  </a:path>
                </a:pathLst>
              </a:custGeom>
              <a:solidFill>
                <a:srgbClr val="000000">
                  <a:alpha val="0"/>
                </a:srgbClr>
              </a:solidFill>
              <a:ln w="38100" cap="rnd">
                <a:solidFill>
                  <a:srgbClr val="000000"/>
                </a:solidFill>
                <a:prstDash val="solid"/>
                <a:round/>
              </a:ln>
            </p:spPr>
          </p:sp>
          <p:sp>
            <p:nvSpPr>
              <p:cNvPr name="TextBox 13" id="13"/>
              <p:cNvSpPr txBox="true"/>
              <p:nvPr/>
            </p:nvSpPr>
            <p:spPr>
              <a:xfrm>
                <a:off x="0" y="-38100"/>
                <a:ext cx="4689522" cy="1263742"/>
              </a:xfrm>
              <a:prstGeom prst="rect">
                <a:avLst/>
              </a:prstGeom>
            </p:spPr>
            <p:txBody>
              <a:bodyPr anchor="ctr" rtlCol="false" tIns="50800" lIns="50800" bIns="50800" rIns="50800"/>
              <a:lstStyle/>
              <a:p>
                <a:pPr algn="ctr">
                  <a:lnSpc>
                    <a:spcPts val="2659"/>
                  </a:lnSpc>
                </a:pPr>
              </a:p>
            </p:txBody>
          </p:sp>
        </p:grpSp>
        <p:sp>
          <p:nvSpPr>
            <p:cNvPr name="TextBox 14" id="14"/>
            <p:cNvSpPr txBox="true"/>
            <p:nvPr/>
          </p:nvSpPr>
          <p:spPr>
            <a:xfrm rot="0">
              <a:off x="466555" y="356871"/>
              <a:ext cx="22126019" cy="5847941"/>
            </a:xfrm>
            <a:prstGeom prst="rect">
              <a:avLst/>
            </a:prstGeom>
          </p:spPr>
          <p:txBody>
            <a:bodyPr anchor="t" rtlCol="false" tIns="0" lIns="0" bIns="0" rIns="0">
              <a:spAutoFit/>
            </a:bodyPr>
            <a:lstStyle/>
            <a:p>
              <a:pPr algn="l">
                <a:lnSpc>
                  <a:spcPts val="3166"/>
                </a:lnSpc>
                <a:spcBef>
                  <a:spcPct val="0"/>
                </a:spcBef>
              </a:pPr>
              <a:r>
                <a:rPr lang="en-US" sz="2262">
                  <a:solidFill>
                    <a:srgbClr val="000000"/>
                  </a:solidFill>
                  <a:latin typeface="Courier Prime"/>
                  <a:ea typeface="Courier Prime"/>
                  <a:cs typeface="Courier Prime"/>
                  <a:sym typeface="Courier Prime"/>
                </a:rPr>
                <a:t>#</a:t>
              </a:r>
              <a:r>
                <a:rPr lang="en-US" sz="2262">
                  <a:solidFill>
                    <a:srgbClr val="000000"/>
                  </a:solidFill>
                  <a:latin typeface="Courier Prime"/>
                  <a:ea typeface="Courier Prime"/>
                  <a:cs typeface="Courier Prime"/>
                  <a:sym typeface="Courier Prime"/>
                </a:rPr>
                <a:t> Inisialisasi fitur data (X), label data (y)</a:t>
              </a:r>
            </a:p>
            <a:p>
              <a:pPr algn="l">
                <a:lnSpc>
                  <a:spcPts val="3166"/>
                </a:lnSpc>
                <a:spcBef>
                  <a:spcPct val="0"/>
                </a:spcBef>
              </a:pPr>
              <a:r>
                <a:rPr lang="en-US" sz="2262">
                  <a:solidFill>
                    <a:srgbClr val="000000"/>
                  </a:solidFill>
                  <a:latin typeface="Courier Prime"/>
                  <a:ea typeface="Courier Prime"/>
                  <a:cs typeface="Courier Prime"/>
                  <a:sym typeface="Courier Prime"/>
                </a:rPr>
                <a:t>X = dataset['text_clean']</a:t>
              </a:r>
              <a:r>
                <a:rPr lang="en-US" sz="2262">
                  <a:solidFill>
                    <a:srgbClr val="000000"/>
                  </a:solidFill>
                  <a:latin typeface="Courier Prime"/>
                  <a:ea typeface="Courier Prime"/>
                  <a:cs typeface="Courier Prime"/>
                  <a:sym typeface="Courier Prime"/>
                </a:rPr>
                <a:t> </a:t>
              </a:r>
            </a:p>
            <a:p>
              <a:pPr algn="l">
                <a:lnSpc>
                  <a:spcPts val="3166"/>
                </a:lnSpc>
                <a:spcBef>
                  <a:spcPct val="0"/>
                </a:spcBef>
              </a:pPr>
              <a:r>
                <a:rPr lang="en-US" sz="2262">
                  <a:solidFill>
                    <a:srgbClr val="000000"/>
                  </a:solidFill>
                  <a:latin typeface="Courier Prime"/>
                  <a:ea typeface="Courier Prime"/>
                  <a:cs typeface="Courier Prime"/>
                  <a:sym typeface="Courier Prime"/>
                </a:rPr>
                <a:t>y = dataset['Sentiment']</a:t>
              </a:r>
            </a:p>
            <a:p>
              <a:pPr algn="l">
                <a:lnSpc>
                  <a:spcPts val="3166"/>
                </a:lnSpc>
                <a:spcBef>
                  <a:spcPct val="0"/>
                </a:spcBef>
              </a:pPr>
              <a:r>
                <a:rPr lang="en-US" sz="2262">
                  <a:solidFill>
                    <a:srgbClr val="000000"/>
                  </a:solidFill>
                  <a:latin typeface="Courier Prime"/>
                  <a:ea typeface="Courier Prime"/>
                  <a:cs typeface="Courier Prime"/>
                  <a:sym typeface="Courier Prime"/>
                </a:rPr>
                <a:t> </a:t>
              </a:r>
            </a:p>
            <a:p>
              <a:pPr algn="l">
                <a:lnSpc>
                  <a:spcPts val="3166"/>
                </a:lnSpc>
                <a:spcBef>
                  <a:spcPct val="0"/>
                </a:spcBef>
              </a:pPr>
              <a:r>
                <a:rPr lang="en-US" sz="2262">
                  <a:solidFill>
                    <a:srgbClr val="000000"/>
                  </a:solidFill>
                  <a:latin typeface="Courier Prime"/>
                  <a:ea typeface="Courier Prime"/>
                  <a:cs typeface="Courier Prime"/>
                  <a:sym typeface="Courier Prime"/>
                </a:rPr>
                <a:t># Ekstraksi fitur dengan TF-IDF</a:t>
              </a:r>
            </a:p>
            <a:p>
              <a:pPr algn="l">
                <a:lnSpc>
                  <a:spcPts val="3166"/>
                </a:lnSpc>
                <a:spcBef>
                  <a:spcPct val="0"/>
                </a:spcBef>
              </a:pPr>
              <a:r>
                <a:rPr lang="en-US" sz="2262">
                  <a:solidFill>
                    <a:srgbClr val="000000"/>
                  </a:solidFill>
                  <a:latin typeface="Courier Prime"/>
                  <a:ea typeface="Courier Prime"/>
                  <a:cs typeface="Courier Prime"/>
                  <a:sym typeface="Courier Prime"/>
                </a:rPr>
                <a:t>tfidf = TfidfVectorizer()</a:t>
              </a:r>
            </a:p>
            <a:p>
              <a:pPr algn="l">
                <a:lnSpc>
                  <a:spcPts val="3166"/>
                </a:lnSpc>
                <a:spcBef>
                  <a:spcPct val="0"/>
                </a:spcBef>
              </a:pPr>
              <a:r>
                <a:rPr lang="en-US" sz="2262">
                  <a:solidFill>
                    <a:srgbClr val="000000"/>
                  </a:solidFill>
                  <a:latin typeface="Courier Prime"/>
                  <a:ea typeface="Courier Prime"/>
                  <a:cs typeface="Courier Prime"/>
                  <a:sym typeface="Courier Prime"/>
                </a:rPr>
                <a:t>X_tfidf = tfidf.fit_transform(X)</a:t>
              </a:r>
            </a:p>
            <a:p>
              <a:pPr algn="l">
                <a:lnSpc>
                  <a:spcPts val="3166"/>
                </a:lnSpc>
                <a:spcBef>
                  <a:spcPct val="0"/>
                </a:spcBef>
              </a:pPr>
              <a:r>
                <a:rPr lang="en-US" sz="2262">
                  <a:solidFill>
                    <a:srgbClr val="000000"/>
                  </a:solidFill>
                  <a:latin typeface="Courier Prime"/>
                  <a:ea typeface="Courier Prime"/>
                  <a:cs typeface="Courier Prime"/>
                  <a:sym typeface="Courier Prime"/>
                </a:rPr>
                <a:t> </a:t>
              </a:r>
            </a:p>
            <a:p>
              <a:pPr algn="l">
                <a:lnSpc>
                  <a:spcPts val="3166"/>
                </a:lnSpc>
                <a:spcBef>
                  <a:spcPct val="0"/>
                </a:spcBef>
              </a:pPr>
              <a:r>
                <a:rPr lang="en-US" sz="2262">
                  <a:solidFill>
                    <a:srgbClr val="000000"/>
                  </a:solidFill>
                  <a:latin typeface="Courier Prime"/>
                  <a:ea typeface="Courier Prime"/>
                  <a:cs typeface="Courier Prime"/>
                  <a:sym typeface="Courier Prime"/>
                </a:rPr>
                <a:t># Konversi hasil ekstraksi fitur menjadi dataframe</a:t>
              </a:r>
            </a:p>
            <a:p>
              <a:pPr algn="l">
                <a:lnSpc>
                  <a:spcPts val="3166"/>
                </a:lnSpc>
                <a:spcBef>
                  <a:spcPct val="0"/>
                </a:spcBef>
              </a:pPr>
              <a:r>
                <a:rPr lang="en-US" sz="2262">
                  <a:solidFill>
                    <a:srgbClr val="000000"/>
                  </a:solidFill>
                  <a:latin typeface="Courier Prime"/>
                  <a:ea typeface="Courier Prime"/>
                  <a:cs typeface="Courier Prime"/>
                  <a:sym typeface="Courier Prime"/>
                </a:rPr>
                <a:t>features_df = pd.DataFrame(X_tfidf.toarray(), columns=tfidf.get_feature_names_out()</a:t>
              </a:r>
              <a:r>
                <a:rPr lang="en-US" sz="2262">
                  <a:solidFill>
                    <a:srgbClr val="000000"/>
                  </a:solidFill>
                  <a:latin typeface="Courier Prime"/>
                  <a:ea typeface="Courier Prime"/>
                  <a:cs typeface="Courier Prime"/>
                  <a:sym typeface="Courier Prime"/>
                </a:rPr>
                <a:t>)</a:t>
              </a:r>
            </a:p>
            <a:p>
              <a:pPr algn="l">
                <a:lnSpc>
                  <a:spcPts val="3166"/>
                </a:lnSpc>
                <a:spcBef>
                  <a:spcPct val="0"/>
                </a:spcBef>
              </a:pPr>
            </a:p>
          </p:txBody>
        </p:sp>
      </p:grpSp>
    </p:spTree>
  </p:cSld>
  <p:clrMapOvr>
    <a:masterClrMapping/>
  </p:clrMapOvr>
</p:sld>
</file>

<file path=ppt/slides/slide26.xml><?xml version="1.0" encoding="utf-8"?>
<p:sld xmlns:p="http://schemas.openxmlformats.org/presentationml/2006/main" xmlns:a="http://schemas.openxmlformats.org/drawingml/2006/main">
  <p:cSld>
    <p:bg>
      <p:bgPr>
        <a:solidFill>
          <a:srgbClr val="FDFDFD"/>
        </a:solidFill>
      </p:bgPr>
    </p:bg>
    <p:spTree>
      <p:nvGrpSpPr>
        <p:cNvPr id="1" name=""/>
        <p:cNvGrpSpPr/>
        <p:nvPr/>
      </p:nvGrpSpPr>
      <p:grpSpPr>
        <a:xfrm>
          <a:off x="0" y="0"/>
          <a:ext cx="0" cy="0"/>
          <a:chOff x="0" y="0"/>
          <a:chExt cx="0" cy="0"/>
        </a:xfrm>
      </p:grpSpPr>
      <p:grpSp>
        <p:nvGrpSpPr>
          <p:cNvPr name="Group 2" id="2"/>
          <p:cNvGrpSpPr/>
          <p:nvPr/>
        </p:nvGrpSpPr>
        <p:grpSpPr>
          <a:xfrm rot="0">
            <a:off x="14517814" y="-315404"/>
            <a:ext cx="3964281" cy="10917809"/>
            <a:chOff x="0" y="0"/>
            <a:chExt cx="1044090" cy="2875472"/>
          </a:xfrm>
        </p:grpSpPr>
        <p:sp>
          <p:nvSpPr>
            <p:cNvPr name="Freeform 3" id="3"/>
            <p:cNvSpPr/>
            <p:nvPr/>
          </p:nvSpPr>
          <p:spPr>
            <a:xfrm flipH="false" flipV="false" rot="0">
              <a:off x="0" y="0"/>
              <a:ext cx="1044090" cy="2875472"/>
            </a:xfrm>
            <a:custGeom>
              <a:avLst/>
              <a:gdLst/>
              <a:ahLst/>
              <a:cxnLst/>
              <a:rect r="r" b="b" t="t" l="l"/>
              <a:pathLst>
                <a:path h="2875472" w="1044090">
                  <a:moveTo>
                    <a:pt x="0" y="0"/>
                  </a:moveTo>
                  <a:lnTo>
                    <a:pt x="1044090" y="0"/>
                  </a:lnTo>
                  <a:lnTo>
                    <a:pt x="1044090" y="2875472"/>
                  </a:lnTo>
                  <a:lnTo>
                    <a:pt x="0" y="2875472"/>
                  </a:lnTo>
                  <a:close/>
                </a:path>
              </a:pathLst>
            </a:custGeom>
            <a:solidFill>
              <a:srgbClr val="145DA0"/>
            </a:solidFill>
            <a:ln cap="sq">
              <a:noFill/>
              <a:prstDash val="solid"/>
              <a:miter/>
            </a:ln>
          </p:spPr>
        </p:sp>
        <p:sp>
          <p:nvSpPr>
            <p:cNvPr name="TextBox 4" id="4"/>
            <p:cNvSpPr txBox="true"/>
            <p:nvPr/>
          </p:nvSpPr>
          <p:spPr>
            <a:xfrm>
              <a:off x="0" y="-38100"/>
              <a:ext cx="1044090" cy="2913572"/>
            </a:xfrm>
            <a:prstGeom prst="rect">
              <a:avLst/>
            </a:prstGeom>
          </p:spPr>
          <p:txBody>
            <a:bodyPr anchor="ctr" rtlCol="false" tIns="50800" lIns="50800" bIns="50800" rIns="50800"/>
            <a:lstStyle/>
            <a:p>
              <a:pPr algn="ctr" marL="0" indent="0" lvl="0">
                <a:lnSpc>
                  <a:spcPts val="2659"/>
                </a:lnSpc>
                <a:spcBef>
                  <a:spcPct val="0"/>
                </a:spcBef>
              </a:pPr>
            </a:p>
          </p:txBody>
        </p:sp>
      </p:grpSp>
      <p:sp>
        <p:nvSpPr>
          <p:cNvPr name="TextBox 5" id="5"/>
          <p:cNvSpPr txBox="true"/>
          <p:nvPr/>
        </p:nvSpPr>
        <p:spPr>
          <a:xfrm rot="0">
            <a:off x="3928532" y="4445894"/>
            <a:ext cx="9242257" cy="1252338"/>
          </a:xfrm>
          <a:prstGeom prst="rect">
            <a:avLst/>
          </a:prstGeom>
        </p:spPr>
        <p:txBody>
          <a:bodyPr anchor="t" rtlCol="false" tIns="0" lIns="0" bIns="0" rIns="0">
            <a:spAutoFit/>
          </a:bodyPr>
          <a:lstStyle/>
          <a:p>
            <a:pPr algn="l">
              <a:lnSpc>
                <a:spcPts val="10248"/>
              </a:lnSpc>
              <a:spcBef>
                <a:spcPct val="0"/>
              </a:spcBef>
            </a:pPr>
            <a:r>
              <a:rPr lang="en-US" b="true" sz="7320">
                <a:solidFill>
                  <a:srgbClr val="051D40"/>
                </a:solidFill>
                <a:latin typeface="Montserrat Bold"/>
                <a:ea typeface="Montserrat Bold"/>
                <a:cs typeface="Montserrat Bold"/>
                <a:sym typeface="Montserrat Bold"/>
              </a:rPr>
              <a:t>Splitting Data</a:t>
            </a:r>
          </a:p>
        </p:txBody>
      </p:sp>
      <p:grpSp>
        <p:nvGrpSpPr>
          <p:cNvPr name="Group 6" id="6"/>
          <p:cNvGrpSpPr/>
          <p:nvPr/>
        </p:nvGrpSpPr>
        <p:grpSpPr>
          <a:xfrm rot="0">
            <a:off x="-1867766" y="-1614217"/>
            <a:ext cx="3735531" cy="3735531"/>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a:solidFill>
                <a:srgbClr val="145DA0"/>
              </a:solidFill>
              <a:prstDash val="solid"/>
              <a:miter/>
            </a:ln>
          </p:spPr>
        </p:sp>
        <p:sp>
          <p:nvSpPr>
            <p:cNvPr name="TextBox 8" id="8"/>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spTree>
  </p:cSld>
  <p:clrMapOvr>
    <a:masterClrMapping/>
  </p:clrMapOvr>
</p:sld>
</file>

<file path=ppt/slides/slide27.xml><?xml version="1.0" encoding="utf-8"?>
<p:sld xmlns:p="http://schemas.openxmlformats.org/presentationml/2006/main" xmlns:a="http://schemas.openxmlformats.org/drawingml/2006/main">
  <p:cSld>
    <p:bg>
      <p:bgPr>
        <a:solidFill>
          <a:srgbClr val="FDFDFD"/>
        </a:solidFill>
      </p:bgPr>
    </p:bg>
    <p:spTree>
      <p:nvGrpSpPr>
        <p:cNvPr id="1" name=""/>
        <p:cNvGrpSpPr/>
        <p:nvPr/>
      </p:nvGrpSpPr>
      <p:grpSpPr>
        <a:xfrm>
          <a:off x="0" y="0"/>
          <a:ext cx="0" cy="0"/>
          <a:chOff x="0" y="0"/>
          <a:chExt cx="0" cy="0"/>
        </a:xfrm>
      </p:grpSpPr>
      <p:grpSp>
        <p:nvGrpSpPr>
          <p:cNvPr name="Group 2" id="2"/>
          <p:cNvGrpSpPr/>
          <p:nvPr/>
        </p:nvGrpSpPr>
        <p:grpSpPr>
          <a:xfrm rot="0">
            <a:off x="-1776019" y="9340175"/>
            <a:ext cx="21820987" cy="946825"/>
            <a:chOff x="0" y="0"/>
            <a:chExt cx="6110362" cy="265132"/>
          </a:xfrm>
        </p:grpSpPr>
        <p:sp>
          <p:nvSpPr>
            <p:cNvPr name="Freeform 3" id="3"/>
            <p:cNvSpPr/>
            <p:nvPr/>
          </p:nvSpPr>
          <p:spPr>
            <a:xfrm flipH="false" flipV="false" rot="0">
              <a:off x="0" y="0"/>
              <a:ext cx="6110362" cy="265132"/>
            </a:xfrm>
            <a:custGeom>
              <a:avLst/>
              <a:gdLst/>
              <a:ahLst/>
              <a:cxnLst/>
              <a:rect r="r" b="b" t="t" l="l"/>
              <a:pathLst>
                <a:path h="265132" w="6110362">
                  <a:moveTo>
                    <a:pt x="0" y="0"/>
                  </a:moveTo>
                  <a:lnTo>
                    <a:pt x="6110362" y="0"/>
                  </a:lnTo>
                  <a:lnTo>
                    <a:pt x="6110362" y="265132"/>
                  </a:lnTo>
                  <a:lnTo>
                    <a:pt x="0" y="265132"/>
                  </a:lnTo>
                  <a:close/>
                </a:path>
              </a:pathLst>
            </a:custGeom>
            <a:solidFill>
              <a:srgbClr val="145DA0"/>
            </a:solidFill>
            <a:ln cap="sq">
              <a:noFill/>
              <a:prstDash val="solid"/>
              <a:miter/>
            </a:ln>
          </p:spPr>
        </p:sp>
        <p:sp>
          <p:nvSpPr>
            <p:cNvPr name="TextBox 4" id="4"/>
            <p:cNvSpPr txBox="true"/>
            <p:nvPr/>
          </p:nvSpPr>
          <p:spPr>
            <a:xfrm>
              <a:off x="0" y="-38100"/>
              <a:ext cx="6110362" cy="303232"/>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5" id="5"/>
          <p:cNvGrpSpPr/>
          <p:nvPr/>
        </p:nvGrpSpPr>
        <p:grpSpPr>
          <a:xfrm rot="0">
            <a:off x="-1766494" y="-816076"/>
            <a:ext cx="21820987" cy="1762900"/>
            <a:chOff x="0" y="0"/>
            <a:chExt cx="6110362" cy="493651"/>
          </a:xfrm>
        </p:grpSpPr>
        <p:sp>
          <p:nvSpPr>
            <p:cNvPr name="Freeform 6" id="6"/>
            <p:cNvSpPr/>
            <p:nvPr/>
          </p:nvSpPr>
          <p:spPr>
            <a:xfrm flipH="false" flipV="false" rot="0">
              <a:off x="0" y="0"/>
              <a:ext cx="6110362" cy="493651"/>
            </a:xfrm>
            <a:custGeom>
              <a:avLst/>
              <a:gdLst/>
              <a:ahLst/>
              <a:cxnLst/>
              <a:rect r="r" b="b" t="t" l="l"/>
              <a:pathLst>
                <a:path h="493651" w="6110362">
                  <a:moveTo>
                    <a:pt x="0" y="0"/>
                  </a:moveTo>
                  <a:lnTo>
                    <a:pt x="6110362" y="0"/>
                  </a:lnTo>
                  <a:lnTo>
                    <a:pt x="6110362" y="493651"/>
                  </a:lnTo>
                  <a:lnTo>
                    <a:pt x="0" y="493651"/>
                  </a:lnTo>
                  <a:close/>
                </a:path>
              </a:pathLst>
            </a:custGeom>
            <a:solidFill>
              <a:srgbClr val="145DA0"/>
            </a:solidFill>
            <a:ln cap="sq">
              <a:noFill/>
              <a:prstDash val="solid"/>
              <a:miter/>
            </a:ln>
          </p:spPr>
        </p:sp>
        <p:sp>
          <p:nvSpPr>
            <p:cNvPr name="TextBox 7" id="7"/>
            <p:cNvSpPr txBox="true"/>
            <p:nvPr/>
          </p:nvSpPr>
          <p:spPr>
            <a:xfrm>
              <a:off x="0" y="-38100"/>
              <a:ext cx="6110362" cy="531751"/>
            </a:xfrm>
            <a:prstGeom prst="rect">
              <a:avLst/>
            </a:prstGeom>
          </p:spPr>
          <p:txBody>
            <a:bodyPr anchor="ctr" rtlCol="false" tIns="50800" lIns="50800" bIns="50800" rIns="50800"/>
            <a:lstStyle/>
            <a:p>
              <a:pPr algn="ctr" marL="0" indent="0" lvl="0">
                <a:lnSpc>
                  <a:spcPts val="2659"/>
                </a:lnSpc>
                <a:spcBef>
                  <a:spcPct val="0"/>
                </a:spcBef>
              </a:pPr>
            </a:p>
          </p:txBody>
        </p:sp>
      </p:grpSp>
      <p:sp>
        <p:nvSpPr>
          <p:cNvPr name="TextBox 8" id="8"/>
          <p:cNvSpPr txBox="true"/>
          <p:nvPr/>
        </p:nvSpPr>
        <p:spPr>
          <a:xfrm rot="0">
            <a:off x="218542" y="1023627"/>
            <a:ext cx="9749258" cy="629921"/>
          </a:xfrm>
          <a:prstGeom prst="rect">
            <a:avLst/>
          </a:prstGeom>
        </p:spPr>
        <p:txBody>
          <a:bodyPr anchor="t" rtlCol="false" tIns="0" lIns="0" bIns="0" rIns="0">
            <a:spAutoFit/>
          </a:bodyPr>
          <a:lstStyle/>
          <a:p>
            <a:pPr algn="l">
              <a:lnSpc>
                <a:spcPts val="5179"/>
              </a:lnSpc>
              <a:spcBef>
                <a:spcPct val="0"/>
              </a:spcBef>
            </a:pPr>
            <a:r>
              <a:rPr lang="en-US" b="true" sz="3699">
                <a:solidFill>
                  <a:srgbClr val="000000"/>
                </a:solidFill>
                <a:latin typeface="Montserrat Bold"/>
                <a:ea typeface="Montserrat Bold"/>
                <a:cs typeface="Montserrat Bold"/>
                <a:sym typeface="Montserrat Bold"/>
              </a:rPr>
              <a:t>Splitting Data</a:t>
            </a:r>
          </a:p>
        </p:txBody>
      </p:sp>
      <p:grpSp>
        <p:nvGrpSpPr>
          <p:cNvPr name="Group 9" id="9"/>
          <p:cNvGrpSpPr/>
          <p:nvPr/>
        </p:nvGrpSpPr>
        <p:grpSpPr>
          <a:xfrm rot="0">
            <a:off x="22693" y="1797025"/>
            <a:ext cx="18265307" cy="6092519"/>
            <a:chOff x="0" y="0"/>
            <a:chExt cx="24353743" cy="8123359"/>
          </a:xfrm>
        </p:grpSpPr>
        <p:grpSp>
          <p:nvGrpSpPr>
            <p:cNvPr name="Group 10" id="10"/>
            <p:cNvGrpSpPr/>
            <p:nvPr/>
          </p:nvGrpSpPr>
          <p:grpSpPr>
            <a:xfrm rot="0">
              <a:off x="0" y="0"/>
              <a:ext cx="24353743" cy="8123359"/>
              <a:chOff x="0" y="0"/>
              <a:chExt cx="4810616" cy="1604614"/>
            </a:xfrm>
          </p:grpSpPr>
          <p:sp>
            <p:nvSpPr>
              <p:cNvPr name="Freeform 11" id="11"/>
              <p:cNvSpPr/>
              <p:nvPr/>
            </p:nvSpPr>
            <p:spPr>
              <a:xfrm flipH="false" flipV="false" rot="0">
                <a:off x="0" y="0"/>
                <a:ext cx="4810616" cy="1604614"/>
              </a:xfrm>
              <a:custGeom>
                <a:avLst/>
                <a:gdLst/>
                <a:ahLst/>
                <a:cxnLst/>
                <a:rect r="r" b="b" t="t" l="l"/>
                <a:pathLst>
                  <a:path h="1604614" w="4810616">
                    <a:moveTo>
                      <a:pt x="21617" y="0"/>
                    </a:moveTo>
                    <a:lnTo>
                      <a:pt x="4788999" y="0"/>
                    </a:lnTo>
                    <a:cubicBezTo>
                      <a:pt x="4800938" y="0"/>
                      <a:pt x="4810616" y="9678"/>
                      <a:pt x="4810616" y="21617"/>
                    </a:cubicBezTo>
                    <a:lnTo>
                      <a:pt x="4810616" y="1582997"/>
                    </a:lnTo>
                    <a:cubicBezTo>
                      <a:pt x="4810616" y="1594936"/>
                      <a:pt x="4800938" y="1604614"/>
                      <a:pt x="4788999" y="1604614"/>
                    </a:cubicBezTo>
                    <a:lnTo>
                      <a:pt x="21617" y="1604614"/>
                    </a:lnTo>
                    <a:cubicBezTo>
                      <a:pt x="9678" y="1604614"/>
                      <a:pt x="0" y="1594936"/>
                      <a:pt x="0" y="1582997"/>
                    </a:cubicBezTo>
                    <a:lnTo>
                      <a:pt x="0" y="21617"/>
                    </a:lnTo>
                    <a:cubicBezTo>
                      <a:pt x="0" y="9678"/>
                      <a:pt x="9678" y="0"/>
                      <a:pt x="21617" y="0"/>
                    </a:cubicBezTo>
                    <a:close/>
                  </a:path>
                </a:pathLst>
              </a:custGeom>
              <a:solidFill>
                <a:srgbClr val="000000">
                  <a:alpha val="0"/>
                </a:srgbClr>
              </a:solidFill>
              <a:ln w="38100" cap="rnd">
                <a:solidFill>
                  <a:srgbClr val="000000"/>
                </a:solidFill>
                <a:prstDash val="solid"/>
                <a:round/>
              </a:ln>
            </p:spPr>
          </p:sp>
          <p:sp>
            <p:nvSpPr>
              <p:cNvPr name="TextBox 12" id="12"/>
              <p:cNvSpPr txBox="true"/>
              <p:nvPr/>
            </p:nvSpPr>
            <p:spPr>
              <a:xfrm>
                <a:off x="0" y="-38100"/>
                <a:ext cx="4810616" cy="1642714"/>
              </a:xfrm>
              <a:prstGeom prst="rect">
                <a:avLst/>
              </a:prstGeom>
            </p:spPr>
            <p:txBody>
              <a:bodyPr anchor="ctr" rtlCol="false" tIns="50800" lIns="50800" bIns="50800" rIns="50800"/>
              <a:lstStyle/>
              <a:p>
                <a:pPr algn="ctr">
                  <a:lnSpc>
                    <a:spcPts val="2659"/>
                  </a:lnSpc>
                </a:pPr>
              </a:p>
            </p:txBody>
          </p:sp>
        </p:grpSp>
        <p:sp>
          <p:nvSpPr>
            <p:cNvPr name="TextBox 13" id="13"/>
            <p:cNvSpPr txBox="true"/>
            <p:nvPr/>
          </p:nvSpPr>
          <p:spPr>
            <a:xfrm rot="0">
              <a:off x="478602" y="366396"/>
              <a:ext cx="22697360" cy="7756963"/>
            </a:xfrm>
            <a:prstGeom prst="rect">
              <a:avLst/>
            </a:prstGeom>
          </p:spPr>
          <p:txBody>
            <a:bodyPr anchor="t" rtlCol="false" tIns="0" lIns="0" bIns="0" rIns="0">
              <a:spAutoFit/>
            </a:bodyPr>
            <a:lstStyle/>
            <a:p>
              <a:pPr algn="l">
                <a:lnSpc>
                  <a:spcPts val="2606"/>
                </a:lnSpc>
                <a:spcBef>
                  <a:spcPct val="0"/>
                </a:spcBef>
              </a:pPr>
              <a:r>
                <a:rPr lang="en-US" sz="1862">
                  <a:solidFill>
                    <a:srgbClr val="000000"/>
                  </a:solidFill>
                  <a:latin typeface="Courier Prime"/>
                  <a:ea typeface="Courier Prime"/>
                  <a:cs typeface="Courier Prime"/>
                  <a:sym typeface="Courier Prime"/>
                </a:rPr>
                <a:t>#</a:t>
              </a:r>
              <a:r>
                <a:rPr lang="en-US" sz="1862">
                  <a:solidFill>
                    <a:srgbClr val="000000"/>
                  </a:solidFill>
                  <a:latin typeface="Courier Prime"/>
                  <a:ea typeface="Courier Prime"/>
                  <a:cs typeface="Courier Prime"/>
                  <a:sym typeface="Courier Prime"/>
                </a:rPr>
                <a:t> Bagi data menjadi data training dan data testing</a:t>
              </a:r>
            </a:p>
            <a:p>
              <a:pPr algn="l">
                <a:lnSpc>
                  <a:spcPts val="2606"/>
                </a:lnSpc>
                <a:spcBef>
                  <a:spcPct val="0"/>
                </a:spcBef>
              </a:pPr>
              <a:r>
                <a:rPr lang="en-US" sz="1862">
                  <a:solidFill>
                    <a:srgbClr val="000000"/>
                  </a:solidFill>
                  <a:latin typeface="Courier Prime"/>
                  <a:ea typeface="Courier Prime"/>
                  <a:cs typeface="Courier Prime"/>
                  <a:sym typeface="Courier Prime"/>
                </a:rPr>
                <a:t>X_train, X_test, y_train, y_test = train_test_split(X_tfidf, y, test_size=0.20, stratify=y, random_state=42)</a:t>
              </a:r>
            </a:p>
            <a:p>
              <a:pPr algn="l">
                <a:lnSpc>
                  <a:spcPts val="2606"/>
                </a:lnSpc>
                <a:spcBef>
                  <a:spcPct val="0"/>
                </a:spcBef>
              </a:pPr>
            </a:p>
            <a:p>
              <a:pPr algn="l">
                <a:lnSpc>
                  <a:spcPts val="2606"/>
                </a:lnSpc>
                <a:spcBef>
                  <a:spcPct val="0"/>
                </a:spcBef>
              </a:pPr>
              <a:r>
                <a:rPr lang="en-US" sz="1862">
                  <a:solidFill>
                    <a:srgbClr val="000000"/>
                  </a:solidFill>
                  <a:latin typeface="Courier Prime"/>
                  <a:ea typeface="Courier Prime"/>
                  <a:cs typeface="Courier Prime"/>
                  <a:sym typeface="Courier Prime"/>
                </a:rPr>
                <a:t># Total data</a:t>
              </a:r>
            </a:p>
            <a:p>
              <a:pPr algn="l">
                <a:lnSpc>
                  <a:spcPts val="2606"/>
                </a:lnSpc>
                <a:spcBef>
                  <a:spcPct val="0"/>
                </a:spcBef>
              </a:pPr>
              <a:r>
                <a:rPr lang="en-US" sz="1862">
                  <a:solidFill>
                    <a:srgbClr val="000000"/>
                  </a:solidFill>
                  <a:latin typeface="Courier Prime"/>
                  <a:ea typeface="Courier Prime"/>
                  <a:cs typeface="Courier Prime"/>
                  <a:sym typeface="Courier Prime"/>
                </a:rPr>
                <a:t>total_data = len(y)</a:t>
              </a:r>
            </a:p>
            <a:p>
              <a:pPr algn="l">
                <a:lnSpc>
                  <a:spcPts val="2606"/>
                </a:lnSpc>
                <a:spcBef>
                  <a:spcPct val="0"/>
                </a:spcBef>
              </a:pPr>
              <a:r>
                <a:rPr lang="en-US" sz="1862">
                  <a:solidFill>
                    <a:srgbClr val="000000"/>
                  </a:solidFill>
                  <a:latin typeface="Courier Prime"/>
                  <a:ea typeface="Courier Prime"/>
                  <a:cs typeface="Courier Prime"/>
                  <a:sym typeface="Courier Prime"/>
                </a:rPr>
                <a:t>train_count = len(y_train)</a:t>
              </a:r>
            </a:p>
            <a:p>
              <a:pPr algn="l">
                <a:lnSpc>
                  <a:spcPts val="2606"/>
                </a:lnSpc>
                <a:spcBef>
                  <a:spcPct val="0"/>
                </a:spcBef>
              </a:pPr>
              <a:r>
                <a:rPr lang="en-US" sz="1862">
                  <a:solidFill>
                    <a:srgbClr val="000000"/>
                  </a:solidFill>
                  <a:latin typeface="Courier Prime"/>
                  <a:ea typeface="Courier Prime"/>
                  <a:cs typeface="Courier Prime"/>
                  <a:sym typeface="Courier Prime"/>
                </a:rPr>
                <a:t>test_count = len(y_test)</a:t>
              </a:r>
            </a:p>
            <a:p>
              <a:pPr algn="l">
                <a:lnSpc>
                  <a:spcPts val="2606"/>
                </a:lnSpc>
                <a:spcBef>
                  <a:spcPct val="0"/>
                </a:spcBef>
              </a:pPr>
            </a:p>
            <a:p>
              <a:pPr algn="l">
                <a:lnSpc>
                  <a:spcPts val="2606"/>
                </a:lnSpc>
                <a:spcBef>
                  <a:spcPct val="0"/>
                </a:spcBef>
              </a:pPr>
              <a:r>
                <a:rPr lang="en-US" sz="1862">
                  <a:solidFill>
                    <a:srgbClr val="000000"/>
                  </a:solidFill>
                  <a:latin typeface="Courier Prime"/>
                  <a:ea typeface="Courier Prime"/>
                  <a:cs typeface="Courier Prime"/>
                  <a:sym typeface="Courier Prime"/>
                </a:rPr>
                <a:t># Persentas</a:t>
              </a:r>
            </a:p>
            <a:p>
              <a:pPr algn="l">
                <a:lnSpc>
                  <a:spcPts val="2606"/>
                </a:lnSpc>
                <a:spcBef>
                  <a:spcPct val="0"/>
                </a:spcBef>
              </a:pPr>
              <a:r>
                <a:rPr lang="en-US" sz="1862">
                  <a:solidFill>
                    <a:srgbClr val="000000"/>
                  </a:solidFill>
                  <a:latin typeface="Courier Prime"/>
                  <a:ea typeface="Courier Prime"/>
                  <a:cs typeface="Courier Prime"/>
                  <a:sym typeface="Courier Prime"/>
                </a:rPr>
                <a:t>train_pct = (train_count / total_data) * 100</a:t>
              </a:r>
            </a:p>
            <a:p>
              <a:pPr algn="l">
                <a:lnSpc>
                  <a:spcPts val="2606"/>
                </a:lnSpc>
                <a:spcBef>
                  <a:spcPct val="0"/>
                </a:spcBef>
              </a:pPr>
              <a:r>
                <a:rPr lang="en-US" sz="1862">
                  <a:solidFill>
                    <a:srgbClr val="000000"/>
                  </a:solidFill>
                  <a:latin typeface="Courier Prime"/>
                  <a:ea typeface="Courier Prime"/>
                  <a:cs typeface="Courier Prime"/>
                  <a:sym typeface="Courier Prime"/>
                </a:rPr>
                <a:t>test_pct = (test_count / total_data) * 100</a:t>
              </a:r>
            </a:p>
            <a:p>
              <a:pPr algn="l">
                <a:lnSpc>
                  <a:spcPts val="2606"/>
                </a:lnSpc>
                <a:spcBef>
                  <a:spcPct val="0"/>
                </a:spcBef>
              </a:pPr>
            </a:p>
            <a:p>
              <a:pPr algn="l">
                <a:lnSpc>
                  <a:spcPts val="2606"/>
                </a:lnSpc>
                <a:spcBef>
                  <a:spcPct val="0"/>
                </a:spcBef>
              </a:pPr>
              <a:r>
                <a:rPr lang="en-US" sz="1862">
                  <a:solidFill>
                    <a:srgbClr val="000000"/>
                  </a:solidFill>
                  <a:latin typeface="Courier Prime"/>
                  <a:ea typeface="Courier Prime"/>
                  <a:cs typeface="Courier Prime"/>
                  <a:sym typeface="Courier Prime"/>
                </a:rPr>
                <a:t>print(f"Total data training : {train_count} data ({train_pct:.2f}%)")</a:t>
              </a:r>
            </a:p>
            <a:p>
              <a:pPr algn="l">
                <a:lnSpc>
                  <a:spcPts val="2606"/>
                </a:lnSpc>
                <a:spcBef>
                  <a:spcPct val="0"/>
                </a:spcBef>
              </a:pPr>
              <a:r>
                <a:rPr lang="en-US" sz="1862">
                  <a:solidFill>
                    <a:srgbClr val="000000"/>
                  </a:solidFill>
                  <a:latin typeface="Courier Prime"/>
                  <a:ea typeface="Courier Prime"/>
                  <a:cs typeface="Courier Prime"/>
                  <a:sym typeface="Courier Prime"/>
                </a:rPr>
                <a:t>print(f"Total data test : {test_count} data ({test_pct:.2f}%)"</a:t>
              </a:r>
              <a:r>
                <a:rPr lang="en-US" sz="1862">
                  <a:solidFill>
                    <a:srgbClr val="000000"/>
                  </a:solidFill>
                  <a:latin typeface="Courier Prime"/>
                  <a:ea typeface="Courier Prime"/>
                  <a:cs typeface="Courier Prime"/>
                  <a:sym typeface="Courier Prime"/>
                </a:rPr>
                <a:t>)</a:t>
              </a:r>
            </a:p>
            <a:p>
              <a:pPr algn="l">
                <a:lnSpc>
                  <a:spcPts val="2606"/>
                </a:lnSpc>
                <a:spcBef>
                  <a:spcPct val="0"/>
                </a:spcBef>
              </a:pPr>
            </a:p>
            <a:p>
              <a:pPr algn="l">
                <a:lnSpc>
                  <a:spcPts val="2606"/>
                </a:lnSpc>
                <a:spcBef>
                  <a:spcPct val="0"/>
                </a:spcBef>
              </a:pPr>
              <a:r>
                <a:rPr lang="en-US" sz="1862">
                  <a:solidFill>
                    <a:srgbClr val="000000"/>
                  </a:solidFill>
                  <a:latin typeface="Courier Prime"/>
                  <a:ea typeface="Courier Prime"/>
                  <a:cs typeface="Courier Prime"/>
                  <a:sym typeface="Courier Prime"/>
                </a:rPr>
                <a:t>Total data training : 238 data (79.87%) </a:t>
              </a:r>
            </a:p>
            <a:p>
              <a:pPr algn="l">
                <a:lnSpc>
                  <a:spcPts val="2606"/>
                </a:lnSpc>
                <a:spcBef>
                  <a:spcPct val="0"/>
                </a:spcBef>
              </a:pPr>
              <a:r>
                <a:rPr lang="en-US" sz="1862">
                  <a:solidFill>
                    <a:srgbClr val="000000"/>
                  </a:solidFill>
                  <a:latin typeface="Courier Prime"/>
                  <a:ea typeface="Courier Prime"/>
                  <a:cs typeface="Courier Prime"/>
                  <a:sym typeface="Courier Prime"/>
                </a:rPr>
                <a:t>Total data test : 60 data (20.13%)</a:t>
              </a:r>
            </a:p>
            <a:p>
              <a:pPr algn="l">
                <a:lnSpc>
                  <a:spcPts val="2606"/>
                </a:lnSpc>
                <a:spcBef>
                  <a:spcPct val="0"/>
                </a:spcBef>
              </a:pPr>
            </a:p>
          </p:txBody>
        </p:sp>
      </p:grpSp>
    </p:spTree>
  </p:cSld>
  <p:clrMapOvr>
    <a:masterClrMapping/>
  </p:clrMapOvr>
</p:sld>
</file>

<file path=ppt/slides/slide28.xml><?xml version="1.0" encoding="utf-8"?>
<p:sld xmlns:p="http://schemas.openxmlformats.org/presentationml/2006/main" xmlns:a="http://schemas.openxmlformats.org/drawingml/2006/main">
  <p:cSld>
    <p:bg>
      <p:bgPr>
        <a:solidFill>
          <a:srgbClr val="FDFDFD"/>
        </a:solidFill>
      </p:bgPr>
    </p:bg>
    <p:spTree>
      <p:nvGrpSpPr>
        <p:cNvPr id="1" name=""/>
        <p:cNvGrpSpPr/>
        <p:nvPr/>
      </p:nvGrpSpPr>
      <p:grpSpPr>
        <a:xfrm>
          <a:off x="0" y="0"/>
          <a:ext cx="0" cy="0"/>
          <a:chOff x="0" y="0"/>
          <a:chExt cx="0" cy="0"/>
        </a:xfrm>
      </p:grpSpPr>
      <p:grpSp>
        <p:nvGrpSpPr>
          <p:cNvPr name="Group 2" id="2"/>
          <p:cNvGrpSpPr/>
          <p:nvPr/>
        </p:nvGrpSpPr>
        <p:grpSpPr>
          <a:xfrm rot="0">
            <a:off x="14517814" y="-315404"/>
            <a:ext cx="3964281" cy="10917809"/>
            <a:chOff x="0" y="0"/>
            <a:chExt cx="1044090" cy="2875472"/>
          </a:xfrm>
        </p:grpSpPr>
        <p:sp>
          <p:nvSpPr>
            <p:cNvPr name="Freeform 3" id="3"/>
            <p:cNvSpPr/>
            <p:nvPr/>
          </p:nvSpPr>
          <p:spPr>
            <a:xfrm flipH="false" flipV="false" rot="0">
              <a:off x="0" y="0"/>
              <a:ext cx="1044090" cy="2875472"/>
            </a:xfrm>
            <a:custGeom>
              <a:avLst/>
              <a:gdLst/>
              <a:ahLst/>
              <a:cxnLst/>
              <a:rect r="r" b="b" t="t" l="l"/>
              <a:pathLst>
                <a:path h="2875472" w="1044090">
                  <a:moveTo>
                    <a:pt x="0" y="0"/>
                  </a:moveTo>
                  <a:lnTo>
                    <a:pt x="1044090" y="0"/>
                  </a:lnTo>
                  <a:lnTo>
                    <a:pt x="1044090" y="2875472"/>
                  </a:lnTo>
                  <a:lnTo>
                    <a:pt x="0" y="2875472"/>
                  </a:lnTo>
                  <a:close/>
                </a:path>
              </a:pathLst>
            </a:custGeom>
            <a:solidFill>
              <a:srgbClr val="145DA0"/>
            </a:solidFill>
            <a:ln cap="sq">
              <a:noFill/>
              <a:prstDash val="solid"/>
              <a:miter/>
            </a:ln>
          </p:spPr>
        </p:sp>
        <p:sp>
          <p:nvSpPr>
            <p:cNvPr name="TextBox 4" id="4"/>
            <p:cNvSpPr txBox="true"/>
            <p:nvPr/>
          </p:nvSpPr>
          <p:spPr>
            <a:xfrm>
              <a:off x="0" y="-38100"/>
              <a:ext cx="1044090" cy="2913572"/>
            </a:xfrm>
            <a:prstGeom prst="rect">
              <a:avLst/>
            </a:prstGeom>
          </p:spPr>
          <p:txBody>
            <a:bodyPr anchor="ctr" rtlCol="false" tIns="50800" lIns="50800" bIns="50800" rIns="50800"/>
            <a:lstStyle/>
            <a:p>
              <a:pPr algn="ctr" marL="0" indent="0" lvl="0">
                <a:lnSpc>
                  <a:spcPts val="2659"/>
                </a:lnSpc>
                <a:spcBef>
                  <a:spcPct val="0"/>
                </a:spcBef>
              </a:pPr>
            </a:p>
          </p:txBody>
        </p:sp>
      </p:grpSp>
      <p:sp>
        <p:nvSpPr>
          <p:cNvPr name="TextBox 5" id="5"/>
          <p:cNvSpPr txBox="true"/>
          <p:nvPr/>
        </p:nvSpPr>
        <p:spPr>
          <a:xfrm rot="0">
            <a:off x="6700485" y="4445894"/>
            <a:ext cx="4887030" cy="1252338"/>
          </a:xfrm>
          <a:prstGeom prst="rect">
            <a:avLst/>
          </a:prstGeom>
        </p:spPr>
        <p:txBody>
          <a:bodyPr anchor="t" rtlCol="false" tIns="0" lIns="0" bIns="0" rIns="0">
            <a:spAutoFit/>
          </a:bodyPr>
          <a:lstStyle/>
          <a:p>
            <a:pPr algn="l">
              <a:lnSpc>
                <a:spcPts val="10248"/>
              </a:lnSpc>
              <a:spcBef>
                <a:spcPct val="0"/>
              </a:spcBef>
            </a:pPr>
            <a:r>
              <a:rPr lang="en-US" b="true" sz="7320">
                <a:solidFill>
                  <a:srgbClr val="051D40"/>
                </a:solidFill>
                <a:latin typeface="Montserrat Bold"/>
                <a:ea typeface="Montserrat Bold"/>
                <a:cs typeface="Montserrat Bold"/>
                <a:sym typeface="Montserrat Bold"/>
              </a:rPr>
              <a:t>Modelling</a:t>
            </a:r>
          </a:p>
        </p:txBody>
      </p:sp>
      <p:grpSp>
        <p:nvGrpSpPr>
          <p:cNvPr name="Group 6" id="6"/>
          <p:cNvGrpSpPr/>
          <p:nvPr/>
        </p:nvGrpSpPr>
        <p:grpSpPr>
          <a:xfrm rot="0">
            <a:off x="-1867766" y="-1614217"/>
            <a:ext cx="3735531" cy="3735531"/>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a:solidFill>
                <a:srgbClr val="145DA0"/>
              </a:solidFill>
              <a:prstDash val="solid"/>
              <a:miter/>
            </a:ln>
          </p:spPr>
        </p:sp>
        <p:sp>
          <p:nvSpPr>
            <p:cNvPr name="TextBox 8" id="8"/>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spTree>
  </p:cSld>
  <p:clrMapOvr>
    <a:masterClrMapping/>
  </p:clrMapOvr>
</p:sld>
</file>

<file path=ppt/slides/slide29.xml><?xml version="1.0" encoding="utf-8"?>
<p:sld xmlns:p="http://schemas.openxmlformats.org/presentationml/2006/main" xmlns:a="http://schemas.openxmlformats.org/drawingml/2006/main">
  <p:cSld>
    <p:bg>
      <p:bgPr>
        <a:solidFill>
          <a:srgbClr val="FDFDFD"/>
        </a:solidFill>
      </p:bgPr>
    </p:bg>
    <p:spTree>
      <p:nvGrpSpPr>
        <p:cNvPr id="1" name=""/>
        <p:cNvGrpSpPr/>
        <p:nvPr/>
      </p:nvGrpSpPr>
      <p:grpSpPr>
        <a:xfrm>
          <a:off x="0" y="0"/>
          <a:ext cx="0" cy="0"/>
          <a:chOff x="0" y="0"/>
          <a:chExt cx="0" cy="0"/>
        </a:xfrm>
      </p:grpSpPr>
      <p:grpSp>
        <p:nvGrpSpPr>
          <p:cNvPr name="Group 2" id="2"/>
          <p:cNvGrpSpPr/>
          <p:nvPr/>
        </p:nvGrpSpPr>
        <p:grpSpPr>
          <a:xfrm rot="0">
            <a:off x="-1766494" y="9340175"/>
            <a:ext cx="21820987" cy="946825"/>
            <a:chOff x="0" y="0"/>
            <a:chExt cx="6110362" cy="265132"/>
          </a:xfrm>
        </p:grpSpPr>
        <p:sp>
          <p:nvSpPr>
            <p:cNvPr name="Freeform 3" id="3"/>
            <p:cNvSpPr/>
            <p:nvPr/>
          </p:nvSpPr>
          <p:spPr>
            <a:xfrm flipH="false" flipV="false" rot="0">
              <a:off x="0" y="0"/>
              <a:ext cx="6110362" cy="265132"/>
            </a:xfrm>
            <a:custGeom>
              <a:avLst/>
              <a:gdLst/>
              <a:ahLst/>
              <a:cxnLst/>
              <a:rect r="r" b="b" t="t" l="l"/>
              <a:pathLst>
                <a:path h="265132" w="6110362">
                  <a:moveTo>
                    <a:pt x="0" y="0"/>
                  </a:moveTo>
                  <a:lnTo>
                    <a:pt x="6110362" y="0"/>
                  </a:lnTo>
                  <a:lnTo>
                    <a:pt x="6110362" y="265132"/>
                  </a:lnTo>
                  <a:lnTo>
                    <a:pt x="0" y="265132"/>
                  </a:lnTo>
                  <a:close/>
                </a:path>
              </a:pathLst>
            </a:custGeom>
            <a:solidFill>
              <a:srgbClr val="145DA0"/>
            </a:solidFill>
            <a:ln cap="sq">
              <a:noFill/>
              <a:prstDash val="solid"/>
              <a:miter/>
            </a:ln>
          </p:spPr>
        </p:sp>
        <p:sp>
          <p:nvSpPr>
            <p:cNvPr name="TextBox 4" id="4"/>
            <p:cNvSpPr txBox="true"/>
            <p:nvPr/>
          </p:nvSpPr>
          <p:spPr>
            <a:xfrm>
              <a:off x="0" y="-38100"/>
              <a:ext cx="6110362" cy="303232"/>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5" id="5"/>
          <p:cNvGrpSpPr/>
          <p:nvPr/>
        </p:nvGrpSpPr>
        <p:grpSpPr>
          <a:xfrm rot="0">
            <a:off x="-1766494" y="-816076"/>
            <a:ext cx="21820987" cy="1762900"/>
            <a:chOff x="0" y="0"/>
            <a:chExt cx="6110362" cy="493651"/>
          </a:xfrm>
        </p:grpSpPr>
        <p:sp>
          <p:nvSpPr>
            <p:cNvPr name="Freeform 6" id="6"/>
            <p:cNvSpPr/>
            <p:nvPr/>
          </p:nvSpPr>
          <p:spPr>
            <a:xfrm flipH="false" flipV="false" rot="0">
              <a:off x="0" y="0"/>
              <a:ext cx="6110362" cy="493651"/>
            </a:xfrm>
            <a:custGeom>
              <a:avLst/>
              <a:gdLst/>
              <a:ahLst/>
              <a:cxnLst/>
              <a:rect r="r" b="b" t="t" l="l"/>
              <a:pathLst>
                <a:path h="493651" w="6110362">
                  <a:moveTo>
                    <a:pt x="0" y="0"/>
                  </a:moveTo>
                  <a:lnTo>
                    <a:pt x="6110362" y="0"/>
                  </a:lnTo>
                  <a:lnTo>
                    <a:pt x="6110362" y="493651"/>
                  </a:lnTo>
                  <a:lnTo>
                    <a:pt x="0" y="493651"/>
                  </a:lnTo>
                  <a:close/>
                </a:path>
              </a:pathLst>
            </a:custGeom>
            <a:solidFill>
              <a:srgbClr val="145DA0"/>
            </a:solidFill>
            <a:ln cap="sq">
              <a:noFill/>
              <a:prstDash val="solid"/>
              <a:miter/>
            </a:ln>
          </p:spPr>
        </p:sp>
        <p:sp>
          <p:nvSpPr>
            <p:cNvPr name="TextBox 7" id="7"/>
            <p:cNvSpPr txBox="true"/>
            <p:nvPr/>
          </p:nvSpPr>
          <p:spPr>
            <a:xfrm>
              <a:off x="0" y="-38100"/>
              <a:ext cx="6110362" cy="531751"/>
            </a:xfrm>
            <a:prstGeom prst="rect">
              <a:avLst/>
            </a:prstGeom>
          </p:spPr>
          <p:txBody>
            <a:bodyPr anchor="ctr" rtlCol="false" tIns="50800" lIns="50800" bIns="50800" rIns="50800"/>
            <a:lstStyle/>
            <a:p>
              <a:pPr algn="ctr" marL="0" indent="0" lvl="0">
                <a:lnSpc>
                  <a:spcPts val="2659"/>
                </a:lnSpc>
                <a:spcBef>
                  <a:spcPct val="0"/>
                </a:spcBef>
              </a:pPr>
            </a:p>
          </p:txBody>
        </p:sp>
      </p:grpSp>
      <p:sp>
        <p:nvSpPr>
          <p:cNvPr name="TextBox 8" id="8"/>
          <p:cNvSpPr txBox="true"/>
          <p:nvPr/>
        </p:nvSpPr>
        <p:spPr>
          <a:xfrm rot="0">
            <a:off x="443376" y="2616844"/>
            <a:ext cx="17401248" cy="3525744"/>
          </a:xfrm>
          <a:prstGeom prst="rect">
            <a:avLst/>
          </a:prstGeom>
        </p:spPr>
        <p:txBody>
          <a:bodyPr anchor="t" rtlCol="false" tIns="0" lIns="0" bIns="0" rIns="0">
            <a:spAutoFit/>
          </a:bodyPr>
          <a:lstStyle/>
          <a:p>
            <a:pPr algn="l">
              <a:lnSpc>
                <a:spcPts val="4612"/>
              </a:lnSpc>
            </a:pPr>
            <a:r>
              <a:rPr lang="en-US" sz="3294">
                <a:solidFill>
                  <a:srgbClr val="000000"/>
                </a:solidFill>
                <a:latin typeface="Arial"/>
                <a:ea typeface="Arial"/>
                <a:cs typeface="Arial"/>
                <a:sym typeface="Arial"/>
              </a:rPr>
              <a:t>Proses training model klasifikasi sentimen ini beberapa poin strategi:</a:t>
            </a:r>
          </a:p>
          <a:p>
            <a:pPr algn="l" marL="711303" indent="-355651" lvl="1">
              <a:lnSpc>
                <a:spcPts val="4612"/>
              </a:lnSpc>
              <a:buAutoNum type="arabicPeriod" startAt="1"/>
            </a:pPr>
            <a:r>
              <a:rPr lang="en-US" sz="3294">
                <a:solidFill>
                  <a:srgbClr val="000000"/>
                </a:solidFill>
                <a:latin typeface="Arial"/>
                <a:ea typeface="Arial"/>
                <a:cs typeface="Arial"/>
                <a:sym typeface="Arial"/>
              </a:rPr>
              <a:t>Training model Support Vector Machine (SVM)</a:t>
            </a:r>
          </a:p>
          <a:p>
            <a:pPr algn="l" marL="711303" indent="-355651" lvl="1">
              <a:lnSpc>
                <a:spcPts val="4612"/>
              </a:lnSpc>
              <a:buAutoNum type="arabicPeriod" startAt="1"/>
            </a:pPr>
            <a:r>
              <a:rPr lang="en-US" sz="3294">
                <a:solidFill>
                  <a:srgbClr val="000000"/>
                </a:solidFill>
                <a:latin typeface="Arial"/>
                <a:ea typeface="Arial"/>
                <a:cs typeface="Arial"/>
                <a:sym typeface="Arial"/>
              </a:rPr>
              <a:t>Optimasi model SVM dengan RandomizedsearchCV</a:t>
            </a:r>
          </a:p>
          <a:p>
            <a:pPr algn="l" marL="711303" indent="-355651" lvl="1">
              <a:lnSpc>
                <a:spcPts val="4612"/>
              </a:lnSpc>
              <a:buAutoNum type="arabicPeriod" startAt="1"/>
            </a:pPr>
            <a:r>
              <a:rPr lang="en-US" sz="3294">
                <a:solidFill>
                  <a:srgbClr val="000000"/>
                </a:solidFill>
                <a:latin typeface="Arial"/>
                <a:ea typeface="Arial"/>
                <a:cs typeface="Arial"/>
                <a:sym typeface="Arial"/>
              </a:rPr>
              <a:t>Evaluasi model</a:t>
            </a:r>
          </a:p>
          <a:p>
            <a:pPr algn="l">
              <a:lnSpc>
                <a:spcPts val="4612"/>
              </a:lnSpc>
            </a:pPr>
          </a:p>
          <a:p>
            <a:pPr algn="l">
              <a:lnSpc>
                <a:spcPts val="4612"/>
              </a:lnSpc>
              <a:spcBef>
                <a:spcPct val="0"/>
              </a:spcBef>
            </a:pPr>
          </a:p>
        </p:txBody>
      </p:sp>
      <p:grpSp>
        <p:nvGrpSpPr>
          <p:cNvPr name="Group 9" id="9"/>
          <p:cNvGrpSpPr/>
          <p:nvPr/>
        </p:nvGrpSpPr>
        <p:grpSpPr>
          <a:xfrm rot="0">
            <a:off x="156101" y="2416490"/>
            <a:ext cx="13265075" cy="2727010"/>
            <a:chOff x="0" y="0"/>
            <a:chExt cx="3493682" cy="718225"/>
          </a:xfrm>
        </p:grpSpPr>
        <p:sp>
          <p:nvSpPr>
            <p:cNvPr name="Freeform 10" id="10"/>
            <p:cNvSpPr/>
            <p:nvPr/>
          </p:nvSpPr>
          <p:spPr>
            <a:xfrm flipH="false" flipV="false" rot="0">
              <a:off x="0" y="0"/>
              <a:ext cx="3493682" cy="718225"/>
            </a:xfrm>
            <a:custGeom>
              <a:avLst/>
              <a:gdLst/>
              <a:ahLst/>
              <a:cxnLst/>
              <a:rect r="r" b="b" t="t" l="l"/>
              <a:pathLst>
                <a:path h="718225" w="3493682">
                  <a:moveTo>
                    <a:pt x="29765" y="0"/>
                  </a:moveTo>
                  <a:lnTo>
                    <a:pt x="3463917" y="0"/>
                  </a:lnTo>
                  <a:cubicBezTo>
                    <a:pt x="3471811" y="0"/>
                    <a:pt x="3479382" y="3136"/>
                    <a:pt x="3484964" y="8718"/>
                  </a:cubicBezTo>
                  <a:cubicBezTo>
                    <a:pt x="3490546" y="14300"/>
                    <a:pt x="3493682" y="21871"/>
                    <a:pt x="3493682" y="29765"/>
                  </a:cubicBezTo>
                  <a:lnTo>
                    <a:pt x="3493682" y="688460"/>
                  </a:lnTo>
                  <a:cubicBezTo>
                    <a:pt x="3493682" y="696354"/>
                    <a:pt x="3490546" y="703925"/>
                    <a:pt x="3484964" y="709507"/>
                  </a:cubicBezTo>
                  <a:cubicBezTo>
                    <a:pt x="3479382" y="715089"/>
                    <a:pt x="3471811" y="718225"/>
                    <a:pt x="3463917" y="718225"/>
                  </a:cubicBezTo>
                  <a:lnTo>
                    <a:pt x="29765" y="718225"/>
                  </a:lnTo>
                  <a:cubicBezTo>
                    <a:pt x="21871" y="718225"/>
                    <a:pt x="14300" y="715089"/>
                    <a:pt x="8718" y="709507"/>
                  </a:cubicBezTo>
                  <a:cubicBezTo>
                    <a:pt x="3136" y="703925"/>
                    <a:pt x="0" y="696354"/>
                    <a:pt x="0" y="688460"/>
                  </a:cubicBezTo>
                  <a:lnTo>
                    <a:pt x="0" y="29765"/>
                  </a:lnTo>
                  <a:cubicBezTo>
                    <a:pt x="0" y="21871"/>
                    <a:pt x="3136" y="14300"/>
                    <a:pt x="8718" y="8718"/>
                  </a:cubicBezTo>
                  <a:cubicBezTo>
                    <a:pt x="14300" y="3136"/>
                    <a:pt x="21871" y="0"/>
                    <a:pt x="29765" y="0"/>
                  </a:cubicBezTo>
                  <a:close/>
                </a:path>
              </a:pathLst>
            </a:custGeom>
            <a:solidFill>
              <a:srgbClr val="000000">
                <a:alpha val="0"/>
              </a:srgbClr>
            </a:solidFill>
            <a:ln w="38100" cap="rnd">
              <a:solidFill>
                <a:srgbClr val="000000"/>
              </a:solidFill>
              <a:prstDash val="solid"/>
              <a:round/>
            </a:ln>
          </p:spPr>
        </p:sp>
        <p:sp>
          <p:nvSpPr>
            <p:cNvPr name="TextBox 11" id="11"/>
            <p:cNvSpPr txBox="true"/>
            <p:nvPr/>
          </p:nvSpPr>
          <p:spPr>
            <a:xfrm>
              <a:off x="0" y="-38100"/>
              <a:ext cx="3493682" cy="756325"/>
            </a:xfrm>
            <a:prstGeom prst="rect">
              <a:avLst/>
            </a:prstGeom>
          </p:spPr>
          <p:txBody>
            <a:bodyPr anchor="ctr" rtlCol="false" tIns="50800" lIns="50800" bIns="50800" rIns="50800"/>
            <a:lstStyle/>
            <a:p>
              <a:pPr algn="ctr">
                <a:lnSpc>
                  <a:spcPts val="2659"/>
                </a:lnSpc>
              </a:pPr>
            </a:p>
          </p:txBody>
        </p:sp>
      </p:grpSp>
      <p:sp>
        <p:nvSpPr>
          <p:cNvPr name="TextBox 12" id="12"/>
          <p:cNvSpPr txBox="true"/>
          <p:nvPr/>
        </p:nvSpPr>
        <p:spPr>
          <a:xfrm rot="0">
            <a:off x="156101" y="962025"/>
            <a:ext cx="9749258" cy="629921"/>
          </a:xfrm>
          <a:prstGeom prst="rect">
            <a:avLst/>
          </a:prstGeom>
        </p:spPr>
        <p:txBody>
          <a:bodyPr anchor="t" rtlCol="false" tIns="0" lIns="0" bIns="0" rIns="0">
            <a:spAutoFit/>
          </a:bodyPr>
          <a:lstStyle/>
          <a:p>
            <a:pPr algn="l">
              <a:lnSpc>
                <a:spcPts val="5179"/>
              </a:lnSpc>
              <a:spcBef>
                <a:spcPct val="0"/>
              </a:spcBef>
            </a:pPr>
            <a:r>
              <a:rPr lang="en-US" b="true" sz="3699">
                <a:solidFill>
                  <a:srgbClr val="000000"/>
                </a:solidFill>
                <a:latin typeface="Montserrat Bold"/>
                <a:ea typeface="Montserrat Bold"/>
                <a:cs typeface="Montserrat Bold"/>
                <a:sym typeface="Montserrat Bold"/>
              </a:rPr>
              <a:t>Modelling</a:t>
            </a:r>
          </a:p>
        </p:txBody>
      </p:sp>
      <p:sp>
        <p:nvSpPr>
          <p:cNvPr name="TextBox 13" id="13"/>
          <p:cNvSpPr txBox="true"/>
          <p:nvPr/>
        </p:nvSpPr>
        <p:spPr>
          <a:xfrm rot="0">
            <a:off x="9553524" y="7253210"/>
            <a:ext cx="7112591" cy="332740"/>
          </a:xfrm>
          <a:prstGeom prst="rect">
            <a:avLst/>
          </a:prstGeom>
        </p:spPr>
        <p:txBody>
          <a:bodyPr anchor="t" rtlCol="false" tIns="0" lIns="0" bIns="0" rIns="0">
            <a:spAutoFit/>
          </a:bodyPr>
          <a:lstStyle/>
          <a:p>
            <a:pPr algn="ctr">
              <a:lnSpc>
                <a:spcPts val="2659"/>
              </a:lnSpc>
              <a:spcBef>
                <a:spcPct val="0"/>
              </a:spcBef>
            </a:pP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DFDFD"/>
        </a:solidFill>
      </p:bgPr>
    </p:bg>
    <p:spTree>
      <p:nvGrpSpPr>
        <p:cNvPr id="1" name=""/>
        <p:cNvGrpSpPr/>
        <p:nvPr/>
      </p:nvGrpSpPr>
      <p:grpSpPr>
        <a:xfrm>
          <a:off x="0" y="0"/>
          <a:ext cx="0" cy="0"/>
          <a:chOff x="0" y="0"/>
          <a:chExt cx="0" cy="0"/>
        </a:xfrm>
      </p:grpSpPr>
      <p:grpSp>
        <p:nvGrpSpPr>
          <p:cNvPr name="Group 2" id="2"/>
          <p:cNvGrpSpPr/>
          <p:nvPr/>
        </p:nvGrpSpPr>
        <p:grpSpPr>
          <a:xfrm rot="0">
            <a:off x="-1766494" y="9340175"/>
            <a:ext cx="21820987" cy="946825"/>
            <a:chOff x="0" y="0"/>
            <a:chExt cx="6110362" cy="265132"/>
          </a:xfrm>
        </p:grpSpPr>
        <p:sp>
          <p:nvSpPr>
            <p:cNvPr name="Freeform 3" id="3"/>
            <p:cNvSpPr/>
            <p:nvPr/>
          </p:nvSpPr>
          <p:spPr>
            <a:xfrm flipH="false" flipV="false" rot="0">
              <a:off x="0" y="0"/>
              <a:ext cx="6110362" cy="265132"/>
            </a:xfrm>
            <a:custGeom>
              <a:avLst/>
              <a:gdLst/>
              <a:ahLst/>
              <a:cxnLst/>
              <a:rect r="r" b="b" t="t" l="l"/>
              <a:pathLst>
                <a:path h="265132" w="6110362">
                  <a:moveTo>
                    <a:pt x="0" y="0"/>
                  </a:moveTo>
                  <a:lnTo>
                    <a:pt x="6110362" y="0"/>
                  </a:lnTo>
                  <a:lnTo>
                    <a:pt x="6110362" y="265132"/>
                  </a:lnTo>
                  <a:lnTo>
                    <a:pt x="0" y="265132"/>
                  </a:lnTo>
                  <a:close/>
                </a:path>
              </a:pathLst>
            </a:custGeom>
            <a:solidFill>
              <a:srgbClr val="145DA0"/>
            </a:solidFill>
            <a:ln cap="sq">
              <a:noFill/>
              <a:prstDash val="solid"/>
              <a:miter/>
            </a:ln>
          </p:spPr>
        </p:sp>
        <p:sp>
          <p:nvSpPr>
            <p:cNvPr name="TextBox 4" id="4"/>
            <p:cNvSpPr txBox="true"/>
            <p:nvPr/>
          </p:nvSpPr>
          <p:spPr>
            <a:xfrm>
              <a:off x="0" y="-38100"/>
              <a:ext cx="6110362" cy="303232"/>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5" id="5"/>
          <p:cNvGrpSpPr/>
          <p:nvPr/>
        </p:nvGrpSpPr>
        <p:grpSpPr>
          <a:xfrm rot="0">
            <a:off x="-1766494" y="-816076"/>
            <a:ext cx="21820987" cy="1762900"/>
            <a:chOff x="0" y="0"/>
            <a:chExt cx="6110362" cy="493651"/>
          </a:xfrm>
        </p:grpSpPr>
        <p:sp>
          <p:nvSpPr>
            <p:cNvPr name="Freeform 6" id="6"/>
            <p:cNvSpPr/>
            <p:nvPr/>
          </p:nvSpPr>
          <p:spPr>
            <a:xfrm flipH="false" flipV="false" rot="0">
              <a:off x="0" y="0"/>
              <a:ext cx="6110362" cy="493651"/>
            </a:xfrm>
            <a:custGeom>
              <a:avLst/>
              <a:gdLst/>
              <a:ahLst/>
              <a:cxnLst/>
              <a:rect r="r" b="b" t="t" l="l"/>
              <a:pathLst>
                <a:path h="493651" w="6110362">
                  <a:moveTo>
                    <a:pt x="0" y="0"/>
                  </a:moveTo>
                  <a:lnTo>
                    <a:pt x="6110362" y="0"/>
                  </a:lnTo>
                  <a:lnTo>
                    <a:pt x="6110362" y="493651"/>
                  </a:lnTo>
                  <a:lnTo>
                    <a:pt x="0" y="493651"/>
                  </a:lnTo>
                  <a:close/>
                </a:path>
              </a:pathLst>
            </a:custGeom>
            <a:solidFill>
              <a:srgbClr val="145DA0"/>
            </a:solidFill>
            <a:ln cap="sq">
              <a:noFill/>
              <a:prstDash val="solid"/>
              <a:miter/>
            </a:ln>
          </p:spPr>
        </p:sp>
        <p:sp>
          <p:nvSpPr>
            <p:cNvPr name="TextBox 7" id="7"/>
            <p:cNvSpPr txBox="true"/>
            <p:nvPr/>
          </p:nvSpPr>
          <p:spPr>
            <a:xfrm>
              <a:off x="0" y="-38100"/>
              <a:ext cx="6110362" cy="531751"/>
            </a:xfrm>
            <a:prstGeom prst="rect">
              <a:avLst/>
            </a:prstGeom>
          </p:spPr>
          <p:txBody>
            <a:bodyPr anchor="ctr" rtlCol="false" tIns="50800" lIns="50800" bIns="50800" rIns="50800"/>
            <a:lstStyle/>
            <a:p>
              <a:pPr algn="ctr" marL="0" indent="0" lvl="0">
                <a:lnSpc>
                  <a:spcPts val="2659"/>
                </a:lnSpc>
                <a:spcBef>
                  <a:spcPct val="0"/>
                </a:spcBef>
              </a:pPr>
            </a:p>
          </p:txBody>
        </p:sp>
      </p:grpSp>
      <p:sp>
        <p:nvSpPr>
          <p:cNvPr name="Freeform 8" id="8"/>
          <p:cNvSpPr/>
          <p:nvPr/>
        </p:nvSpPr>
        <p:spPr>
          <a:xfrm flipH="false" flipV="false" rot="0">
            <a:off x="3851756" y="6213049"/>
            <a:ext cx="10584487" cy="2735518"/>
          </a:xfrm>
          <a:custGeom>
            <a:avLst/>
            <a:gdLst/>
            <a:ahLst/>
            <a:cxnLst/>
            <a:rect r="r" b="b" t="t" l="l"/>
            <a:pathLst>
              <a:path h="2735518" w="10584487">
                <a:moveTo>
                  <a:pt x="0" y="0"/>
                </a:moveTo>
                <a:lnTo>
                  <a:pt x="10584488" y="0"/>
                </a:lnTo>
                <a:lnTo>
                  <a:pt x="10584488" y="2735517"/>
                </a:lnTo>
                <a:lnTo>
                  <a:pt x="0" y="2735517"/>
                </a:lnTo>
                <a:lnTo>
                  <a:pt x="0" y="0"/>
                </a:lnTo>
                <a:close/>
              </a:path>
            </a:pathLst>
          </a:custGeom>
          <a:blipFill>
            <a:blip r:embed="rId2"/>
            <a:stretch>
              <a:fillRect l="0" t="0" r="0" b="0"/>
            </a:stretch>
          </a:blipFill>
        </p:spPr>
      </p:sp>
      <p:sp>
        <p:nvSpPr>
          <p:cNvPr name="TextBox 9" id="9"/>
          <p:cNvSpPr txBox="true"/>
          <p:nvPr/>
        </p:nvSpPr>
        <p:spPr>
          <a:xfrm rot="0">
            <a:off x="156101" y="1996918"/>
            <a:ext cx="9749258" cy="372745"/>
          </a:xfrm>
          <a:prstGeom prst="rect">
            <a:avLst/>
          </a:prstGeom>
        </p:spPr>
        <p:txBody>
          <a:bodyPr anchor="t" rtlCol="false" tIns="0" lIns="0" bIns="0" rIns="0">
            <a:spAutoFit/>
          </a:bodyPr>
          <a:lstStyle/>
          <a:p>
            <a:pPr algn="l">
              <a:lnSpc>
                <a:spcPts val="3079"/>
              </a:lnSpc>
              <a:spcBef>
                <a:spcPct val="0"/>
              </a:spcBef>
            </a:pPr>
            <a:r>
              <a:rPr lang="en-US" b="true" sz="2199">
                <a:solidFill>
                  <a:srgbClr val="000000"/>
                </a:solidFill>
                <a:latin typeface="Montserrat Bold"/>
                <a:ea typeface="Montserrat Bold"/>
                <a:cs typeface="Montserrat Bold"/>
                <a:sym typeface="Montserrat Bold"/>
              </a:rPr>
              <a:t>Dataset</a:t>
            </a:r>
            <a:r>
              <a:rPr lang="en-US" sz="2199">
                <a:solidFill>
                  <a:srgbClr val="000000"/>
                </a:solidFill>
                <a:latin typeface="Montserrat"/>
                <a:ea typeface="Montserrat"/>
                <a:cs typeface="Montserrat"/>
                <a:sym typeface="Montserrat"/>
              </a:rPr>
              <a:t>: </a:t>
            </a:r>
            <a:r>
              <a:rPr lang="en-US" sz="2199" u="sng">
                <a:solidFill>
                  <a:srgbClr val="000000"/>
                </a:solidFill>
                <a:latin typeface="Montserrat"/>
                <a:ea typeface="Montserrat"/>
                <a:cs typeface="Montserrat"/>
                <a:sym typeface="Montserrat"/>
                <a:hlinkClick r:id="rId3" tooltip="https://nawadarsana-my.sharepoint.com/:x:/r/personal/galih_nawatech_co/_layouts/15/Doc.aspx?sourcedoc=%7BB6558721-CDBC-4B45-B5DF-B42CB6A4EE5D%7D&amp;file=dataset_tweet_sentiment_cellular_service_provider.csv&amp;action=default&amp;mobileredirect=true"/>
              </a:rPr>
              <a:t>dataset_tweet_sentiment_cellular_service_provider</a:t>
            </a:r>
            <a:r>
              <a:rPr lang="en-US" sz="2199">
                <a:solidFill>
                  <a:srgbClr val="000000"/>
                </a:solidFill>
                <a:latin typeface="Montserrat"/>
                <a:ea typeface="Montserrat"/>
                <a:cs typeface="Montserrat"/>
                <a:sym typeface="Montserrat"/>
              </a:rPr>
              <a:t>.csv</a:t>
            </a:r>
          </a:p>
        </p:txBody>
      </p:sp>
      <p:sp>
        <p:nvSpPr>
          <p:cNvPr name="TextBox 10" id="10"/>
          <p:cNvSpPr txBox="true"/>
          <p:nvPr/>
        </p:nvSpPr>
        <p:spPr>
          <a:xfrm rot="0">
            <a:off x="156101" y="962025"/>
            <a:ext cx="9749258" cy="629921"/>
          </a:xfrm>
          <a:prstGeom prst="rect">
            <a:avLst/>
          </a:prstGeom>
        </p:spPr>
        <p:txBody>
          <a:bodyPr anchor="t" rtlCol="false" tIns="0" lIns="0" bIns="0" rIns="0">
            <a:spAutoFit/>
          </a:bodyPr>
          <a:lstStyle/>
          <a:p>
            <a:pPr algn="l">
              <a:lnSpc>
                <a:spcPts val="5179"/>
              </a:lnSpc>
              <a:spcBef>
                <a:spcPct val="0"/>
              </a:spcBef>
            </a:pPr>
            <a:r>
              <a:rPr lang="en-US" b="true" sz="3699">
                <a:solidFill>
                  <a:srgbClr val="000000"/>
                </a:solidFill>
                <a:latin typeface="Montserrat Bold"/>
                <a:ea typeface="Montserrat Bold"/>
                <a:cs typeface="Montserrat Bold"/>
                <a:sym typeface="Montserrat Bold"/>
              </a:rPr>
              <a:t>Preview Dataset</a:t>
            </a:r>
          </a:p>
        </p:txBody>
      </p:sp>
      <p:sp>
        <p:nvSpPr>
          <p:cNvPr name="TextBox 11" id="11"/>
          <p:cNvSpPr txBox="true"/>
          <p:nvPr/>
        </p:nvSpPr>
        <p:spPr>
          <a:xfrm rot="0">
            <a:off x="156101" y="2760188"/>
            <a:ext cx="16919642" cy="3005186"/>
          </a:xfrm>
          <a:prstGeom prst="rect">
            <a:avLst/>
          </a:prstGeom>
        </p:spPr>
        <p:txBody>
          <a:bodyPr anchor="t" rtlCol="false" tIns="0" lIns="0" bIns="0" rIns="0">
            <a:spAutoFit/>
          </a:bodyPr>
          <a:lstStyle/>
          <a:p>
            <a:pPr algn="just">
              <a:lnSpc>
                <a:spcPts val="4023"/>
              </a:lnSpc>
              <a:spcBef>
                <a:spcPct val="0"/>
              </a:spcBef>
            </a:pPr>
            <a:r>
              <a:rPr lang="en-US" sz="2873">
                <a:solidFill>
                  <a:srgbClr val="000000"/>
                </a:solidFill>
                <a:latin typeface="Canva Sans"/>
                <a:ea typeface="Canva Sans"/>
                <a:cs typeface="Canva Sans"/>
                <a:sym typeface="Canva Sans"/>
              </a:rPr>
              <a:t>J</a:t>
            </a:r>
            <a:r>
              <a:rPr lang="en-US" sz="2873">
                <a:solidFill>
                  <a:srgbClr val="000000"/>
                </a:solidFill>
                <a:latin typeface="Canva Sans"/>
                <a:ea typeface="Canva Sans"/>
                <a:cs typeface="Canva Sans"/>
                <a:sym typeface="Canva Sans"/>
              </a:rPr>
              <a:t>umlah Baris                       : 300 </a:t>
            </a:r>
          </a:p>
          <a:p>
            <a:pPr algn="just">
              <a:lnSpc>
                <a:spcPts val="4023"/>
              </a:lnSpc>
              <a:spcBef>
                <a:spcPct val="0"/>
              </a:spcBef>
            </a:pPr>
            <a:r>
              <a:rPr lang="en-US" sz="2873">
                <a:solidFill>
                  <a:srgbClr val="000000"/>
                </a:solidFill>
                <a:latin typeface="Canva Sans"/>
                <a:ea typeface="Canva Sans"/>
                <a:cs typeface="Canva Sans"/>
                <a:sym typeface="Canva Sans"/>
              </a:rPr>
              <a:t>Jumlah Kolom                    : 3 Terdapat 1 Kolom Fitur dan 1 Kolom Target (Sentiment) pada Dataset </a:t>
            </a:r>
          </a:p>
          <a:p>
            <a:pPr algn="just">
              <a:lnSpc>
                <a:spcPts val="4023"/>
              </a:lnSpc>
              <a:spcBef>
                <a:spcPct val="0"/>
              </a:spcBef>
            </a:pPr>
            <a:r>
              <a:rPr lang="en-US" sz="2873">
                <a:solidFill>
                  <a:srgbClr val="000000"/>
                </a:solidFill>
                <a:latin typeface="Canva Sans"/>
                <a:ea typeface="Canva Sans"/>
                <a:cs typeface="Canva Sans"/>
                <a:sym typeface="Canva Sans"/>
              </a:rPr>
              <a:t>Fitur Data                             : ['Text Tweet'] </a:t>
            </a:r>
          </a:p>
          <a:p>
            <a:pPr algn="just">
              <a:lnSpc>
                <a:spcPts val="4023"/>
              </a:lnSpc>
              <a:spcBef>
                <a:spcPct val="0"/>
              </a:spcBef>
            </a:pPr>
            <a:r>
              <a:rPr lang="en-US" sz="2873">
                <a:solidFill>
                  <a:srgbClr val="000000"/>
                </a:solidFill>
                <a:latin typeface="Canva Sans"/>
                <a:ea typeface="Canva Sans"/>
                <a:cs typeface="Canva Sans"/>
                <a:sym typeface="Canva Sans"/>
              </a:rPr>
              <a:t>Target/Label Data              : ['Sentiment'] </a:t>
            </a:r>
          </a:p>
          <a:p>
            <a:pPr algn="just">
              <a:lnSpc>
                <a:spcPts val="4023"/>
              </a:lnSpc>
              <a:spcBef>
                <a:spcPct val="0"/>
              </a:spcBef>
            </a:pPr>
            <a:r>
              <a:rPr lang="en-US" sz="2873">
                <a:solidFill>
                  <a:srgbClr val="000000"/>
                </a:solidFill>
                <a:latin typeface="Canva Sans"/>
                <a:ea typeface="Canva Sans"/>
                <a:cs typeface="Canva Sans"/>
                <a:sym typeface="Canva Sans"/>
              </a:rPr>
              <a:t>Jumlah Label Unik             : 2 </a:t>
            </a:r>
          </a:p>
          <a:p>
            <a:pPr algn="just">
              <a:lnSpc>
                <a:spcPts val="4023"/>
              </a:lnSpc>
              <a:spcBef>
                <a:spcPct val="0"/>
              </a:spcBef>
            </a:pPr>
            <a:r>
              <a:rPr lang="en-US" sz="2873">
                <a:solidFill>
                  <a:srgbClr val="000000"/>
                </a:solidFill>
                <a:latin typeface="Canva Sans"/>
                <a:ea typeface="Canva Sans"/>
                <a:cs typeface="Canva Sans"/>
                <a:sym typeface="Canva Sans"/>
              </a:rPr>
              <a:t>Unique Labels                      : ['positive', 'negative']</a:t>
            </a:r>
          </a:p>
        </p:txBody>
      </p:sp>
    </p:spTree>
  </p:cSld>
  <p:clrMapOvr>
    <a:masterClrMapping/>
  </p:clrMapOvr>
</p:sld>
</file>

<file path=ppt/slides/slide30.xml><?xml version="1.0" encoding="utf-8"?>
<p:sld xmlns:p="http://schemas.openxmlformats.org/presentationml/2006/main" xmlns:a="http://schemas.openxmlformats.org/drawingml/2006/main" xmlns:r="http://schemas.openxmlformats.org/officeDocument/2006/relationships">
  <p:cSld>
    <p:bg>
      <p:bgPr>
        <a:solidFill>
          <a:srgbClr val="FDFDFD"/>
        </a:solidFill>
      </p:bgPr>
    </p:bg>
    <p:spTree>
      <p:nvGrpSpPr>
        <p:cNvPr id="1" name=""/>
        <p:cNvGrpSpPr/>
        <p:nvPr/>
      </p:nvGrpSpPr>
      <p:grpSpPr>
        <a:xfrm>
          <a:off x="0" y="0"/>
          <a:ext cx="0" cy="0"/>
          <a:chOff x="0" y="0"/>
          <a:chExt cx="0" cy="0"/>
        </a:xfrm>
      </p:grpSpPr>
      <p:grpSp>
        <p:nvGrpSpPr>
          <p:cNvPr name="Group 2" id="2"/>
          <p:cNvGrpSpPr/>
          <p:nvPr/>
        </p:nvGrpSpPr>
        <p:grpSpPr>
          <a:xfrm rot="0">
            <a:off x="-1766494" y="9340175"/>
            <a:ext cx="21820987" cy="946825"/>
            <a:chOff x="0" y="0"/>
            <a:chExt cx="6110362" cy="265132"/>
          </a:xfrm>
        </p:grpSpPr>
        <p:sp>
          <p:nvSpPr>
            <p:cNvPr name="Freeform 3" id="3"/>
            <p:cNvSpPr/>
            <p:nvPr/>
          </p:nvSpPr>
          <p:spPr>
            <a:xfrm flipH="false" flipV="false" rot="0">
              <a:off x="0" y="0"/>
              <a:ext cx="6110362" cy="265132"/>
            </a:xfrm>
            <a:custGeom>
              <a:avLst/>
              <a:gdLst/>
              <a:ahLst/>
              <a:cxnLst/>
              <a:rect r="r" b="b" t="t" l="l"/>
              <a:pathLst>
                <a:path h="265132" w="6110362">
                  <a:moveTo>
                    <a:pt x="0" y="0"/>
                  </a:moveTo>
                  <a:lnTo>
                    <a:pt x="6110362" y="0"/>
                  </a:lnTo>
                  <a:lnTo>
                    <a:pt x="6110362" y="265132"/>
                  </a:lnTo>
                  <a:lnTo>
                    <a:pt x="0" y="265132"/>
                  </a:lnTo>
                  <a:close/>
                </a:path>
              </a:pathLst>
            </a:custGeom>
            <a:solidFill>
              <a:srgbClr val="145DA0"/>
            </a:solidFill>
            <a:ln cap="sq">
              <a:noFill/>
              <a:prstDash val="solid"/>
              <a:miter/>
            </a:ln>
          </p:spPr>
        </p:sp>
        <p:sp>
          <p:nvSpPr>
            <p:cNvPr name="TextBox 4" id="4"/>
            <p:cNvSpPr txBox="true"/>
            <p:nvPr/>
          </p:nvSpPr>
          <p:spPr>
            <a:xfrm>
              <a:off x="0" y="-38100"/>
              <a:ext cx="6110362" cy="303232"/>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5" id="5"/>
          <p:cNvGrpSpPr/>
          <p:nvPr/>
        </p:nvGrpSpPr>
        <p:grpSpPr>
          <a:xfrm rot="0">
            <a:off x="-1766494" y="-816076"/>
            <a:ext cx="21820987" cy="1762900"/>
            <a:chOff x="0" y="0"/>
            <a:chExt cx="6110362" cy="493651"/>
          </a:xfrm>
        </p:grpSpPr>
        <p:sp>
          <p:nvSpPr>
            <p:cNvPr name="Freeform 6" id="6"/>
            <p:cNvSpPr/>
            <p:nvPr/>
          </p:nvSpPr>
          <p:spPr>
            <a:xfrm flipH="false" flipV="false" rot="0">
              <a:off x="0" y="0"/>
              <a:ext cx="6110362" cy="493651"/>
            </a:xfrm>
            <a:custGeom>
              <a:avLst/>
              <a:gdLst/>
              <a:ahLst/>
              <a:cxnLst/>
              <a:rect r="r" b="b" t="t" l="l"/>
              <a:pathLst>
                <a:path h="493651" w="6110362">
                  <a:moveTo>
                    <a:pt x="0" y="0"/>
                  </a:moveTo>
                  <a:lnTo>
                    <a:pt x="6110362" y="0"/>
                  </a:lnTo>
                  <a:lnTo>
                    <a:pt x="6110362" y="493651"/>
                  </a:lnTo>
                  <a:lnTo>
                    <a:pt x="0" y="493651"/>
                  </a:lnTo>
                  <a:close/>
                </a:path>
              </a:pathLst>
            </a:custGeom>
            <a:solidFill>
              <a:srgbClr val="145DA0"/>
            </a:solidFill>
            <a:ln cap="sq">
              <a:noFill/>
              <a:prstDash val="solid"/>
              <a:miter/>
            </a:ln>
          </p:spPr>
        </p:sp>
        <p:sp>
          <p:nvSpPr>
            <p:cNvPr name="TextBox 7" id="7"/>
            <p:cNvSpPr txBox="true"/>
            <p:nvPr/>
          </p:nvSpPr>
          <p:spPr>
            <a:xfrm>
              <a:off x="0" y="-38100"/>
              <a:ext cx="6110362" cy="531751"/>
            </a:xfrm>
            <a:prstGeom prst="rect">
              <a:avLst/>
            </a:prstGeom>
          </p:spPr>
          <p:txBody>
            <a:bodyPr anchor="ctr" rtlCol="false" tIns="50800" lIns="50800" bIns="50800" rIns="50800"/>
            <a:lstStyle/>
            <a:p>
              <a:pPr algn="ctr" marL="0" indent="0" lvl="0">
                <a:lnSpc>
                  <a:spcPts val="2659"/>
                </a:lnSpc>
                <a:spcBef>
                  <a:spcPct val="0"/>
                </a:spcBef>
              </a:pPr>
            </a:p>
          </p:txBody>
        </p:sp>
      </p:grpSp>
      <p:sp>
        <p:nvSpPr>
          <p:cNvPr name="Freeform 8" id="8"/>
          <p:cNvSpPr/>
          <p:nvPr/>
        </p:nvSpPr>
        <p:spPr>
          <a:xfrm flipH="false" flipV="false" rot="0">
            <a:off x="5236592" y="1310323"/>
            <a:ext cx="6784548" cy="5699497"/>
          </a:xfrm>
          <a:custGeom>
            <a:avLst/>
            <a:gdLst/>
            <a:ahLst/>
            <a:cxnLst/>
            <a:rect r="r" b="b" t="t" l="l"/>
            <a:pathLst>
              <a:path h="5699497" w="6784548">
                <a:moveTo>
                  <a:pt x="0" y="0"/>
                </a:moveTo>
                <a:lnTo>
                  <a:pt x="6784548" y="0"/>
                </a:lnTo>
                <a:lnTo>
                  <a:pt x="6784548" y="5699497"/>
                </a:lnTo>
                <a:lnTo>
                  <a:pt x="0" y="5699497"/>
                </a:lnTo>
                <a:lnTo>
                  <a:pt x="0" y="0"/>
                </a:lnTo>
                <a:close/>
              </a:path>
            </a:pathLst>
          </a:custGeom>
          <a:blipFill>
            <a:blip r:embed="rId2"/>
            <a:stretch>
              <a:fillRect l="0" t="0" r="0" b="0"/>
            </a:stretch>
          </a:blipFill>
        </p:spPr>
      </p:sp>
      <p:sp>
        <p:nvSpPr>
          <p:cNvPr name="TextBox 9" id="9"/>
          <p:cNvSpPr txBox="true"/>
          <p:nvPr/>
        </p:nvSpPr>
        <p:spPr>
          <a:xfrm rot="0">
            <a:off x="156101" y="6997933"/>
            <a:ext cx="17682231" cy="1784487"/>
          </a:xfrm>
          <a:prstGeom prst="rect">
            <a:avLst/>
          </a:prstGeom>
        </p:spPr>
        <p:txBody>
          <a:bodyPr anchor="t" rtlCol="false" tIns="0" lIns="0" bIns="0" rIns="0">
            <a:spAutoFit/>
          </a:bodyPr>
          <a:lstStyle/>
          <a:p>
            <a:pPr algn="just">
              <a:lnSpc>
                <a:spcPts val="3492"/>
              </a:lnSpc>
              <a:spcBef>
                <a:spcPct val="0"/>
              </a:spcBef>
            </a:pPr>
            <a:r>
              <a:rPr lang="en-US" b="true" sz="2494">
                <a:solidFill>
                  <a:srgbClr val="000000"/>
                </a:solidFill>
                <a:latin typeface="Arial Bold"/>
                <a:ea typeface="Arial Bold"/>
                <a:cs typeface="Arial Bold"/>
                <a:sym typeface="Arial Bold"/>
              </a:rPr>
              <a:t>Support Vector Machines (SVM)</a:t>
            </a:r>
            <a:r>
              <a:rPr lang="en-US" sz="2494">
                <a:solidFill>
                  <a:srgbClr val="000000"/>
                </a:solidFill>
                <a:latin typeface="Arial"/>
                <a:ea typeface="Arial"/>
                <a:cs typeface="Arial"/>
                <a:sym typeface="Arial"/>
              </a:rPr>
              <a:t> merupakan algoritma klasifikasi yang kuat dan fleksibel, yang bekerja dengan mencari hyperplane </a:t>
            </a:r>
            <a:r>
              <a:rPr lang="en-US" sz="2494">
                <a:solidFill>
                  <a:srgbClr val="000000"/>
                </a:solidFill>
                <a:latin typeface="Arial"/>
                <a:ea typeface="Arial"/>
                <a:cs typeface="Arial"/>
                <a:sym typeface="Arial"/>
              </a:rPr>
              <a:t>terbaik yang memisahkan data menjadi dua kelas atau lebih. SVM mencari hyperplane yang memaksimalkan margin antara kelas. Margin didefinisikan sebagai jarak terkecil antara hyperplane dan titik-titik data terdekat dari kedua kelas. Titik-titik data ini disebut support vectors.</a:t>
            </a:r>
          </a:p>
        </p:txBody>
      </p:sp>
      <p:sp>
        <p:nvSpPr>
          <p:cNvPr name="TextBox 10" id="10"/>
          <p:cNvSpPr txBox="true"/>
          <p:nvPr/>
        </p:nvSpPr>
        <p:spPr>
          <a:xfrm rot="0">
            <a:off x="156101" y="962025"/>
            <a:ext cx="9749258" cy="629921"/>
          </a:xfrm>
          <a:prstGeom prst="rect">
            <a:avLst/>
          </a:prstGeom>
        </p:spPr>
        <p:txBody>
          <a:bodyPr anchor="t" rtlCol="false" tIns="0" lIns="0" bIns="0" rIns="0">
            <a:spAutoFit/>
          </a:bodyPr>
          <a:lstStyle/>
          <a:p>
            <a:pPr algn="l">
              <a:lnSpc>
                <a:spcPts val="5179"/>
              </a:lnSpc>
              <a:spcBef>
                <a:spcPct val="0"/>
              </a:spcBef>
            </a:pPr>
            <a:r>
              <a:rPr lang="en-US" b="true" sz="3699">
                <a:solidFill>
                  <a:srgbClr val="000000"/>
                </a:solidFill>
                <a:latin typeface="Montserrat Bold"/>
                <a:ea typeface="Montserrat Bold"/>
                <a:cs typeface="Montserrat Bold"/>
                <a:sym typeface="Montserrat Bold"/>
              </a:rPr>
              <a:t>Modelling</a:t>
            </a:r>
          </a:p>
        </p:txBody>
      </p:sp>
      <p:sp>
        <p:nvSpPr>
          <p:cNvPr name="TextBox 11" id="11"/>
          <p:cNvSpPr txBox="true"/>
          <p:nvPr/>
        </p:nvSpPr>
        <p:spPr>
          <a:xfrm rot="0">
            <a:off x="9553524" y="7253210"/>
            <a:ext cx="7112591" cy="332740"/>
          </a:xfrm>
          <a:prstGeom prst="rect">
            <a:avLst/>
          </a:prstGeom>
        </p:spPr>
        <p:txBody>
          <a:bodyPr anchor="t" rtlCol="false" tIns="0" lIns="0" bIns="0" rIns="0">
            <a:spAutoFit/>
          </a:bodyPr>
          <a:lstStyle/>
          <a:p>
            <a:pPr algn="ctr">
              <a:lnSpc>
                <a:spcPts val="2659"/>
              </a:lnSpc>
              <a:spcBef>
                <a:spcPct val="0"/>
              </a:spcBef>
            </a:pPr>
          </a:p>
        </p:txBody>
      </p:sp>
    </p:spTree>
  </p:cSld>
  <p:clrMapOvr>
    <a:masterClrMapping/>
  </p:clrMapOvr>
</p:sld>
</file>

<file path=ppt/slides/slide31.xml><?xml version="1.0" encoding="utf-8"?>
<p:sld xmlns:p="http://schemas.openxmlformats.org/presentationml/2006/main" xmlns:a="http://schemas.openxmlformats.org/drawingml/2006/main">
  <p:cSld>
    <p:bg>
      <p:bgPr>
        <a:solidFill>
          <a:srgbClr val="FDFDFD"/>
        </a:solidFill>
      </p:bgPr>
    </p:bg>
    <p:spTree>
      <p:nvGrpSpPr>
        <p:cNvPr id="1" name=""/>
        <p:cNvGrpSpPr/>
        <p:nvPr/>
      </p:nvGrpSpPr>
      <p:grpSpPr>
        <a:xfrm>
          <a:off x="0" y="0"/>
          <a:ext cx="0" cy="0"/>
          <a:chOff x="0" y="0"/>
          <a:chExt cx="0" cy="0"/>
        </a:xfrm>
      </p:grpSpPr>
      <p:grpSp>
        <p:nvGrpSpPr>
          <p:cNvPr name="Group 2" id="2"/>
          <p:cNvGrpSpPr/>
          <p:nvPr/>
        </p:nvGrpSpPr>
        <p:grpSpPr>
          <a:xfrm rot="0">
            <a:off x="-1766494" y="9667988"/>
            <a:ext cx="21820987" cy="946825"/>
            <a:chOff x="0" y="0"/>
            <a:chExt cx="6110362" cy="265132"/>
          </a:xfrm>
        </p:grpSpPr>
        <p:sp>
          <p:nvSpPr>
            <p:cNvPr name="Freeform 3" id="3"/>
            <p:cNvSpPr/>
            <p:nvPr/>
          </p:nvSpPr>
          <p:spPr>
            <a:xfrm flipH="false" flipV="false" rot="0">
              <a:off x="0" y="0"/>
              <a:ext cx="6110362" cy="265132"/>
            </a:xfrm>
            <a:custGeom>
              <a:avLst/>
              <a:gdLst/>
              <a:ahLst/>
              <a:cxnLst/>
              <a:rect r="r" b="b" t="t" l="l"/>
              <a:pathLst>
                <a:path h="265132" w="6110362">
                  <a:moveTo>
                    <a:pt x="0" y="0"/>
                  </a:moveTo>
                  <a:lnTo>
                    <a:pt x="6110362" y="0"/>
                  </a:lnTo>
                  <a:lnTo>
                    <a:pt x="6110362" y="265132"/>
                  </a:lnTo>
                  <a:lnTo>
                    <a:pt x="0" y="265132"/>
                  </a:lnTo>
                  <a:close/>
                </a:path>
              </a:pathLst>
            </a:custGeom>
            <a:solidFill>
              <a:srgbClr val="145DA0"/>
            </a:solidFill>
            <a:ln cap="sq">
              <a:noFill/>
              <a:prstDash val="solid"/>
              <a:miter/>
            </a:ln>
          </p:spPr>
        </p:sp>
        <p:sp>
          <p:nvSpPr>
            <p:cNvPr name="TextBox 4" id="4"/>
            <p:cNvSpPr txBox="true"/>
            <p:nvPr/>
          </p:nvSpPr>
          <p:spPr>
            <a:xfrm>
              <a:off x="0" y="-38100"/>
              <a:ext cx="6110362" cy="303232"/>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5" id="5"/>
          <p:cNvGrpSpPr/>
          <p:nvPr/>
        </p:nvGrpSpPr>
        <p:grpSpPr>
          <a:xfrm rot="0">
            <a:off x="-1766494" y="-816076"/>
            <a:ext cx="21820987" cy="1762900"/>
            <a:chOff x="0" y="0"/>
            <a:chExt cx="6110362" cy="493651"/>
          </a:xfrm>
        </p:grpSpPr>
        <p:sp>
          <p:nvSpPr>
            <p:cNvPr name="Freeform 6" id="6"/>
            <p:cNvSpPr/>
            <p:nvPr/>
          </p:nvSpPr>
          <p:spPr>
            <a:xfrm flipH="false" flipV="false" rot="0">
              <a:off x="0" y="0"/>
              <a:ext cx="6110362" cy="493651"/>
            </a:xfrm>
            <a:custGeom>
              <a:avLst/>
              <a:gdLst/>
              <a:ahLst/>
              <a:cxnLst/>
              <a:rect r="r" b="b" t="t" l="l"/>
              <a:pathLst>
                <a:path h="493651" w="6110362">
                  <a:moveTo>
                    <a:pt x="0" y="0"/>
                  </a:moveTo>
                  <a:lnTo>
                    <a:pt x="6110362" y="0"/>
                  </a:lnTo>
                  <a:lnTo>
                    <a:pt x="6110362" y="493651"/>
                  </a:lnTo>
                  <a:lnTo>
                    <a:pt x="0" y="493651"/>
                  </a:lnTo>
                  <a:close/>
                </a:path>
              </a:pathLst>
            </a:custGeom>
            <a:solidFill>
              <a:srgbClr val="145DA0"/>
            </a:solidFill>
            <a:ln cap="sq">
              <a:noFill/>
              <a:prstDash val="solid"/>
              <a:miter/>
            </a:ln>
          </p:spPr>
        </p:sp>
        <p:sp>
          <p:nvSpPr>
            <p:cNvPr name="TextBox 7" id="7"/>
            <p:cNvSpPr txBox="true"/>
            <p:nvPr/>
          </p:nvSpPr>
          <p:spPr>
            <a:xfrm>
              <a:off x="0" y="-38100"/>
              <a:ext cx="6110362" cy="531751"/>
            </a:xfrm>
            <a:prstGeom prst="rect">
              <a:avLst/>
            </a:prstGeom>
          </p:spPr>
          <p:txBody>
            <a:bodyPr anchor="ctr" rtlCol="false" tIns="50800" lIns="50800" bIns="50800" rIns="50800"/>
            <a:lstStyle/>
            <a:p>
              <a:pPr algn="ctr" marL="0" indent="0" lvl="0">
                <a:lnSpc>
                  <a:spcPts val="2659"/>
                </a:lnSpc>
                <a:spcBef>
                  <a:spcPct val="0"/>
                </a:spcBef>
              </a:pPr>
            </a:p>
          </p:txBody>
        </p:sp>
      </p:grpSp>
      <p:sp>
        <p:nvSpPr>
          <p:cNvPr name="TextBox 8" id="8"/>
          <p:cNvSpPr txBox="true"/>
          <p:nvPr/>
        </p:nvSpPr>
        <p:spPr>
          <a:xfrm rot="0">
            <a:off x="156101" y="1660472"/>
            <a:ext cx="17401248" cy="470037"/>
          </a:xfrm>
          <a:prstGeom prst="rect">
            <a:avLst/>
          </a:prstGeom>
        </p:spPr>
        <p:txBody>
          <a:bodyPr anchor="t" rtlCol="false" tIns="0" lIns="0" bIns="0" rIns="0">
            <a:spAutoFit/>
          </a:bodyPr>
          <a:lstStyle/>
          <a:p>
            <a:pPr algn="l">
              <a:lnSpc>
                <a:spcPts val="3492"/>
              </a:lnSpc>
            </a:pPr>
            <a:r>
              <a:rPr lang="en-US" sz="2494">
                <a:solidFill>
                  <a:srgbClr val="000000"/>
                </a:solidFill>
                <a:latin typeface="Arial"/>
                <a:ea typeface="Arial"/>
                <a:cs typeface="Arial"/>
                <a:sym typeface="Arial"/>
              </a:rPr>
              <a:t>Training model Support Vector Machine (SVM) dengan default parameter</a:t>
            </a:r>
          </a:p>
        </p:txBody>
      </p:sp>
      <p:sp>
        <p:nvSpPr>
          <p:cNvPr name="TextBox 9" id="9"/>
          <p:cNvSpPr txBox="true"/>
          <p:nvPr/>
        </p:nvSpPr>
        <p:spPr>
          <a:xfrm rot="0">
            <a:off x="156101" y="962025"/>
            <a:ext cx="9749258" cy="563881"/>
          </a:xfrm>
          <a:prstGeom prst="rect">
            <a:avLst/>
          </a:prstGeom>
        </p:spPr>
        <p:txBody>
          <a:bodyPr anchor="t" rtlCol="false" tIns="0" lIns="0" bIns="0" rIns="0">
            <a:spAutoFit/>
          </a:bodyPr>
          <a:lstStyle/>
          <a:p>
            <a:pPr algn="l">
              <a:lnSpc>
                <a:spcPts val="4619"/>
              </a:lnSpc>
              <a:spcBef>
                <a:spcPct val="0"/>
              </a:spcBef>
            </a:pPr>
            <a:r>
              <a:rPr lang="en-US" b="true" sz="3299">
                <a:solidFill>
                  <a:srgbClr val="000000"/>
                </a:solidFill>
                <a:latin typeface="Montserrat Bold"/>
                <a:ea typeface="Montserrat Bold"/>
                <a:cs typeface="Montserrat Bold"/>
                <a:sym typeface="Montserrat Bold"/>
              </a:rPr>
              <a:t>Modelling (Default Parameter)</a:t>
            </a:r>
          </a:p>
        </p:txBody>
      </p:sp>
      <p:sp>
        <p:nvSpPr>
          <p:cNvPr name="TextBox 10" id="10"/>
          <p:cNvSpPr txBox="true"/>
          <p:nvPr/>
        </p:nvSpPr>
        <p:spPr>
          <a:xfrm rot="0">
            <a:off x="9553524" y="7253210"/>
            <a:ext cx="7112591" cy="332740"/>
          </a:xfrm>
          <a:prstGeom prst="rect">
            <a:avLst/>
          </a:prstGeom>
        </p:spPr>
        <p:txBody>
          <a:bodyPr anchor="t" rtlCol="false" tIns="0" lIns="0" bIns="0" rIns="0">
            <a:spAutoFit/>
          </a:bodyPr>
          <a:lstStyle/>
          <a:p>
            <a:pPr algn="ctr">
              <a:lnSpc>
                <a:spcPts val="2659"/>
              </a:lnSpc>
              <a:spcBef>
                <a:spcPct val="0"/>
              </a:spcBef>
            </a:pPr>
          </a:p>
        </p:txBody>
      </p:sp>
      <p:sp>
        <p:nvSpPr>
          <p:cNvPr name="TextBox 11" id="11"/>
          <p:cNvSpPr txBox="true"/>
          <p:nvPr/>
        </p:nvSpPr>
        <p:spPr>
          <a:xfrm rot="0">
            <a:off x="312203" y="2441885"/>
            <a:ext cx="9051411" cy="6593205"/>
          </a:xfrm>
          <a:prstGeom prst="rect">
            <a:avLst/>
          </a:prstGeom>
        </p:spPr>
        <p:txBody>
          <a:bodyPr anchor="t" rtlCol="false" tIns="0" lIns="0" bIns="0" rIns="0">
            <a:spAutoFit/>
          </a:bodyPr>
          <a:lstStyle/>
          <a:p>
            <a:pPr algn="l" marL="0" indent="0" lvl="0">
              <a:lnSpc>
                <a:spcPts val="2519"/>
              </a:lnSpc>
              <a:spcBef>
                <a:spcPct val="0"/>
              </a:spcBef>
            </a:pPr>
            <a:r>
              <a:rPr lang="en-US" sz="1799">
                <a:solidFill>
                  <a:srgbClr val="000000"/>
                </a:solidFill>
                <a:latin typeface="Courier Prime"/>
                <a:ea typeface="Courier Prime"/>
                <a:cs typeface="Courier Prime"/>
                <a:sym typeface="Courier Prime"/>
              </a:rPr>
              <a:t>from sklearn.svm import SV</a:t>
            </a:r>
            <a:r>
              <a:rPr lang="en-US" sz="1799" strike="noStrike" u="none">
                <a:solidFill>
                  <a:srgbClr val="000000"/>
                </a:solidFill>
                <a:latin typeface="Courier Prime"/>
                <a:ea typeface="Courier Prime"/>
                <a:cs typeface="Courier Prime"/>
                <a:sym typeface="Courier Prime"/>
              </a:rPr>
              <a:t>C</a:t>
            </a:r>
          </a:p>
          <a:p>
            <a:pPr algn="l" marL="0" indent="0" lvl="0">
              <a:lnSpc>
                <a:spcPts val="2519"/>
              </a:lnSpc>
              <a:spcBef>
                <a:spcPct val="0"/>
              </a:spcBef>
            </a:pPr>
            <a:r>
              <a:rPr lang="en-US" sz="1799" strike="noStrike" u="none">
                <a:solidFill>
                  <a:srgbClr val="000000"/>
                </a:solidFill>
                <a:latin typeface="Courier Prime"/>
                <a:ea typeface="Courier Prime"/>
                <a:cs typeface="Courier Prime"/>
                <a:sym typeface="Courier Prime"/>
              </a:rPr>
              <a:t>fr</a:t>
            </a:r>
            <a:r>
              <a:rPr lang="en-US" sz="1799" strike="noStrike" u="none">
                <a:solidFill>
                  <a:srgbClr val="000000"/>
                </a:solidFill>
                <a:latin typeface="Courier Prime"/>
                <a:ea typeface="Courier Prime"/>
                <a:cs typeface="Courier Prime"/>
                <a:sym typeface="Courier Prime"/>
              </a:rPr>
              <a:t>o</a:t>
            </a:r>
            <a:r>
              <a:rPr lang="en-US" sz="1799" strike="noStrike" u="none">
                <a:solidFill>
                  <a:srgbClr val="000000"/>
                </a:solidFill>
                <a:latin typeface="Courier Prime"/>
                <a:ea typeface="Courier Prime"/>
                <a:cs typeface="Courier Prime"/>
                <a:sym typeface="Courier Prime"/>
              </a:rPr>
              <a:t>m sklearn.metrics import (</a:t>
            </a:r>
          </a:p>
          <a:p>
            <a:pPr algn="l" marL="0" indent="0" lvl="0">
              <a:lnSpc>
                <a:spcPts val="2519"/>
              </a:lnSpc>
              <a:spcBef>
                <a:spcPct val="0"/>
              </a:spcBef>
            </a:pPr>
            <a:r>
              <a:rPr lang="en-US" sz="1799" strike="noStrike" u="none">
                <a:solidFill>
                  <a:srgbClr val="000000"/>
                </a:solidFill>
                <a:latin typeface="Courier Prime"/>
                <a:ea typeface="Courier Prime"/>
                <a:cs typeface="Courier Prime"/>
                <a:sym typeface="Courier Prime"/>
              </a:rPr>
              <a:t> acc</a:t>
            </a:r>
            <a:r>
              <a:rPr lang="en-US" sz="1799" strike="noStrike" u="none">
                <a:solidFill>
                  <a:srgbClr val="000000"/>
                </a:solidFill>
                <a:latin typeface="Courier Prime"/>
                <a:ea typeface="Courier Prime"/>
                <a:cs typeface="Courier Prime"/>
                <a:sym typeface="Courier Prime"/>
              </a:rPr>
              <a:t>ur</a:t>
            </a:r>
            <a:r>
              <a:rPr lang="en-US" sz="1799" strike="noStrike" u="none">
                <a:solidFill>
                  <a:srgbClr val="000000"/>
                </a:solidFill>
                <a:latin typeface="Courier Prime"/>
                <a:ea typeface="Courier Prime"/>
                <a:cs typeface="Courier Prime"/>
                <a:sym typeface="Courier Prime"/>
              </a:rPr>
              <a:t>acy_score,</a:t>
            </a:r>
          </a:p>
          <a:p>
            <a:pPr algn="l" marL="0" indent="0" lvl="0">
              <a:lnSpc>
                <a:spcPts val="2519"/>
              </a:lnSpc>
              <a:spcBef>
                <a:spcPct val="0"/>
              </a:spcBef>
            </a:pPr>
            <a:r>
              <a:rPr lang="en-US" sz="1799" strike="noStrike" u="none">
                <a:solidFill>
                  <a:srgbClr val="000000"/>
                </a:solidFill>
                <a:latin typeface="Courier Prime"/>
                <a:ea typeface="Courier Prime"/>
                <a:cs typeface="Courier Prime"/>
                <a:sym typeface="Courier Prime"/>
              </a:rPr>
              <a:t> prec</a:t>
            </a:r>
            <a:r>
              <a:rPr lang="en-US" sz="1799" strike="noStrike" u="none">
                <a:solidFill>
                  <a:srgbClr val="000000"/>
                </a:solidFill>
                <a:latin typeface="Courier Prime"/>
                <a:ea typeface="Courier Prime"/>
                <a:cs typeface="Courier Prime"/>
                <a:sym typeface="Courier Prime"/>
              </a:rPr>
              <a:t>i</a:t>
            </a:r>
            <a:r>
              <a:rPr lang="en-US" sz="1799" strike="noStrike" u="none">
                <a:solidFill>
                  <a:srgbClr val="000000"/>
                </a:solidFill>
                <a:latin typeface="Courier Prime"/>
                <a:ea typeface="Courier Prime"/>
                <a:cs typeface="Courier Prime"/>
                <a:sym typeface="Courier Prime"/>
              </a:rPr>
              <a:t>sion_scor</a:t>
            </a:r>
            <a:r>
              <a:rPr lang="en-US" sz="1799" strike="noStrike" u="none">
                <a:solidFill>
                  <a:srgbClr val="000000"/>
                </a:solidFill>
                <a:latin typeface="Courier Prime"/>
                <a:ea typeface="Courier Prime"/>
                <a:cs typeface="Courier Prime"/>
                <a:sym typeface="Courier Prime"/>
              </a:rPr>
              <a:t>e</a:t>
            </a:r>
            <a:r>
              <a:rPr lang="en-US" sz="1799" strike="noStrike" u="none">
                <a:solidFill>
                  <a:srgbClr val="000000"/>
                </a:solidFill>
                <a:latin typeface="Courier Prime"/>
                <a:ea typeface="Courier Prime"/>
                <a:cs typeface="Courier Prime"/>
                <a:sym typeface="Courier Prime"/>
              </a:rPr>
              <a:t>,</a:t>
            </a:r>
          </a:p>
          <a:p>
            <a:pPr algn="l" marL="0" indent="0" lvl="0">
              <a:lnSpc>
                <a:spcPts val="2519"/>
              </a:lnSpc>
              <a:spcBef>
                <a:spcPct val="0"/>
              </a:spcBef>
            </a:pPr>
            <a:r>
              <a:rPr lang="en-US" sz="1799" strike="noStrike" u="none">
                <a:solidFill>
                  <a:srgbClr val="000000"/>
                </a:solidFill>
                <a:latin typeface="Courier Prime"/>
                <a:ea typeface="Courier Prime"/>
                <a:cs typeface="Courier Prime"/>
                <a:sym typeface="Courier Prime"/>
              </a:rPr>
              <a:t> </a:t>
            </a:r>
            <a:r>
              <a:rPr lang="en-US" sz="1799" strike="noStrike" u="none">
                <a:solidFill>
                  <a:srgbClr val="000000"/>
                </a:solidFill>
                <a:latin typeface="Courier Prime"/>
                <a:ea typeface="Courier Prime"/>
                <a:cs typeface="Courier Prime"/>
                <a:sym typeface="Courier Prime"/>
              </a:rPr>
              <a:t>r</a:t>
            </a:r>
            <a:r>
              <a:rPr lang="en-US" sz="1799" strike="noStrike" u="none">
                <a:solidFill>
                  <a:srgbClr val="000000"/>
                </a:solidFill>
                <a:latin typeface="Courier Prime"/>
                <a:ea typeface="Courier Prime"/>
                <a:cs typeface="Courier Prime"/>
                <a:sym typeface="Courier Prime"/>
              </a:rPr>
              <a:t>ecall_score,</a:t>
            </a:r>
          </a:p>
          <a:p>
            <a:pPr algn="l" marL="0" indent="0" lvl="0">
              <a:lnSpc>
                <a:spcPts val="2519"/>
              </a:lnSpc>
              <a:spcBef>
                <a:spcPct val="0"/>
              </a:spcBef>
            </a:pPr>
            <a:r>
              <a:rPr lang="en-US" sz="1799" strike="noStrike" u="none">
                <a:solidFill>
                  <a:srgbClr val="000000"/>
                </a:solidFill>
                <a:latin typeface="Courier Prime"/>
                <a:ea typeface="Courier Prime"/>
                <a:cs typeface="Courier Prime"/>
                <a:sym typeface="Courier Prime"/>
              </a:rPr>
              <a:t> f1_score,</a:t>
            </a:r>
          </a:p>
          <a:p>
            <a:pPr algn="l" marL="0" indent="0" lvl="0">
              <a:lnSpc>
                <a:spcPts val="2519"/>
              </a:lnSpc>
              <a:spcBef>
                <a:spcPct val="0"/>
              </a:spcBef>
            </a:pPr>
            <a:r>
              <a:rPr lang="en-US" sz="1799" strike="noStrike" u="none">
                <a:solidFill>
                  <a:srgbClr val="000000"/>
                </a:solidFill>
                <a:latin typeface="Courier Prime"/>
                <a:ea typeface="Courier Prime"/>
                <a:cs typeface="Courier Prime"/>
                <a:sym typeface="Courier Prime"/>
              </a:rPr>
              <a:t> roc_auc_score,</a:t>
            </a:r>
          </a:p>
          <a:p>
            <a:pPr algn="l" marL="0" indent="0" lvl="0">
              <a:lnSpc>
                <a:spcPts val="2519"/>
              </a:lnSpc>
              <a:spcBef>
                <a:spcPct val="0"/>
              </a:spcBef>
            </a:pPr>
            <a:r>
              <a:rPr lang="en-US" sz="1799" strike="noStrike" u="none">
                <a:solidFill>
                  <a:srgbClr val="000000"/>
                </a:solidFill>
                <a:latin typeface="Courier Prime"/>
                <a:ea typeface="Courier Prime"/>
                <a:cs typeface="Courier Prime"/>
                <a:sym typeface="Courier Prime"/>
              </a:rPr>
              <a:t> ConfusionMatrixDisplay,</a:t>
            </a:r>
          </a:p>
          <a:p>
            <a:pPr algn="l" marL="0" indent="0" lvl="0">
              <a:lnSpc>
                <a:spcPts val="2519"/>
              </a:lnSpc>
              <a:spcBef>
                <a:spcPct val="0"/>
              </a:spcBef>
            </a:pPr>
            <a:r>
              <a:rPr lang="en-US" sz="1799" strike="noStrike" u="none">
                <a:solidFill>
                  <a:srgbClr val="000000"/>
                </a:solidFill>
                <a:latin typeface="Courier Prime"/>
                <a:ea typeface="Courier Prime"/>
                <a:cs typeface="Courier Prime"/>
                <a:sym typeface="Courier Prime"/>
              </a:rPr>
              <a:t> classification_report</a:t>
            </a:r>
          </a:p>
          <a:p>
            <a:pPr algn="l" marL="0" indent="0" lvl="0">
              <a:lnSpc>
                <a:spcPts val="2519"/>
              </a:lnSpc>
              <a:spcBef>
                <a:spcPct val="0"/>
              </a:spcBef>
            </a:pPr>
            <a:r>
              <a:rPr lang="en-US" sz="1799" strike="noStrike" u="none">
                <a:solidFill>
                  <a:srgbClr val="000000"/>
                </a:solidFill>
                <a:latin typeface="Courier Prime"/>
                <a:ea typeface="Courier Prime"/>
                <a:cs typeface="Courier Prime"/>
                <a:sym typeface="Courier Prime"/>
              </a:rPr>
              <a:t>)</a:t>
            </a:r>
          </a:p>
          <a:p>
            <a:pPr algn="l" marL="0" indent="0" lvl="0">
              <a:lnSpc>
                <a:spcPts val="2519"/>
              </a:lnSpc>
              <a:spcBef>
                <a:spcPct val="0"/>
              </a:spcBef>
            </a:pPr>
          </a:p>
          <a:p>
            <a:pPr algn="l" marL="0" indent="0" lvl="0">
              <a:lnSpc>
                <a:spcPts val="2519"/>
              </a:lnSpc>
              <a:spcBef>
                <a:spcPct val="0"/>
              </a:spcBef>
            </a:pPr>
            <a:r>
              <a:rPr lang="en-US" sz="1799" strike="noStrike" u="none">
                <a:solidFill>
                  <a:srgbClr val="000000"/>
                </a:solidFill>
                <a:latin typeface="Courier Prime"/>
                <a:ea typeface="Courier Prime"/>
                <a:cs typeface="Courier Prime"/>
                <a:sym typeface="Courier Prime"/>
              </a:rPr>
              <a:t># Inisialisasi model SVM dengan default parameter</a:t>
            </a:r>
          </a:p>
          <a:p>
            <a:pPr algn="l" marL="0" indent="0" lvl="0">
              <a:lnSpc>
                <a:spcPts val="2519"/>
              </a:lnSpc>
              <a:spcBef>
                <a:spcPct val="0"/>
              </a:spcBef>
            </a:pPr>
            <a:r>
              <a:rPr lang="en-US" sz="1799" strike="noStrike" u="none">
                <a:solidFill>
                  <a:srgbClr val="000000"/>
                </a:solidFill>
                <a:latin typeface="Courier Prime"/>
                <a:ea typeface="Courier Prime"/>
                <a:cs typeface="Courier Prime"/>
                <a:sym typeface="Courier Prime"/>
              </a:rPr>
              <a:t>svm = SVC(probability=True, random_state=42)</a:t>
            </a:r>
          </a:p>
          <a:p>
            <a:pPr algn="l" marL="0" indent="0" lvl="0">
              <a:lnSpc>
                <a:spcPts val="2519"/>
              </a:lnSpc>
              <a:spcBef>
                <a:spcPct val="0"/>
              </a:spcBef>
            </a:pPr>
          </a:p>
          <a:p>
            <a:pPr algn="l" marL="0" indent="0" lvl="0">
              <a:lnSpc>
                <a:spcPts val="2519"/>
              </a:lnSpc>
              <a:spcBef>
                <a:spcPct val="0"/>
              </a:spcBef>
            </a:pPr>
            <a:r>
              <a:rPr lang="en-US" sz="1799" strike="noStrike" u="none">
                <a:solidFill>
                  <a:srgbClr val="000000"/>
                </a:solidFill>
                <a:latin typeface="Courier Prime"/>
                <a:ea typeface="Courier Prime"/>
                <a:cs typeface="Courier Prime"/>
                <a:sym typeface="Courier Prime"/>
              </a:rPr>
              <a:t># Latih model</a:t>
            </a:r>
          </a:p>
          <a:p>
            <a:pPr algn="l" marL="0" indent="0" lvl="0">
              <a:lnSpc>
                <a:spcPts val="2519"/>
              </a:lnSpc>
              <a:spcBef>
                <a:spcPct val="0"/>
              </a:spcBef>
            </a:pPr>
            <a:r>
              <a:rPr lang="en-US" sz="1799" strike="noStrike" u="none">
                <a:solidFill>
                  <a:srgbClr val="000000"/>
                </a:solidFill>
                <a:latin typeface="Courier Prime"/>
                <a:ea typeface="Courier Prime"/>
                <a:cs typeface="Courier Prime"/>
                <a:sym typeface="Courier Prime"/>
              </a:rPr>
              <a:t>svm.fit(X_train.toarray(), y_train)</a:t>
            </a:r>
          </a:p>
          <a:p>
            <a:pPr algn="l" marL="0" indent="0" lvl="0">
              <a:lnSpc>
                <a:spcPts val="2519"/>
              </a:lnSpc>
              <a:spcBef>
                <a:spcPct val="0"/>
              </a:spcBef>
            </a:pPr>
          </a:p>
          <a:p>
            <a:pPr algn="l" marL="0" indent="0" lvl="0">
              <a:lnSpc>
                <a:spcPts val="2519"/>
              </a:lnSpc>
              <a:spcBef>
                <a:spcPct val="0"/>
              </a:spcBef>
            </a:pPr>
            <a:r>
              <a:rPr lang="en-US" sz="1799" strike="noStrike" u="none">
                <a:solidFill>
                  <a:srgbClr val="000000"/>
                </a:solidFill>
                <a:latin typeface="Courier Prime"/>
                <a:ea typeface="Courier Prime"/>
                <a:cs typeface="Courier Prime"/>
                <a:sym typeface="Courier Prime"/>
              </a:rPr>
              <a:t>#</a:t>
            </a:r>
            <a:r>
              <a:rPr lang="en-US" sz="1799" strike="noStrike" u="none">
                <a:solidFill>
                  <a:srgbClr val="000000"/>
                </a:solidFill>
                <a:latin typeface="Courier Prime"/>
                <a:ea typeface="Courier Prime"/>
                <a:cs typeface="Courier Prime"/>
                <a:sym typeface="Courier Prime"/>
              </a:rPr>
              <a:t> Pr</a:t>
            </a:r>
            <a:r>
              <a:rPr lang="en-US" sz="1799" strike="noStrike" u="none">
                <a:solidFill>
                  <a:srgbClr val="000000"/>
                </a:solidFill>
                <a:latin typeface="Courier Prime"/>
                <a:ea typeface="Courier Prime"/>
                <a:cs typeface="Courier Prime"/>
                <a:sym typeface="Courier Prime"/>
              </a:rPr>
              <a:t>ed</a:t>
            </a:r>
            <a:r>
              <a:rPr lang="en-US" sz="1799" strike="noStrike" u="none">
                <a:solidFill>
                  <a:srgbClr val="000000"/>
                </a:solidFill>
                <a:latin typeface="Courier Prime"/>
                <a:ea typeface="Courier Prime"/>
                <a:cs typeface="Courier Prime"/>
                <a:sym typeface="Courier Prime"/>
              </a:rPr>
              <a:t>i</a:t>
            </a:r>
            <a:r>
              <a:rPr lang="en-US" sz="1799" strike="noStrike" u="none">
                <a:solidFill>
                  <a:srgbClr val="000000"/>
                </a:solidFill>
                <a:latin typeface="Courier Prime"/>
                <a:ea typeface="Courier Prime"/>
                <a:cs typeface="Courier Prime"/>
                <a:sym typeface="Courier Prime"/>
              </a:rPr>
              <a:t>ksi</a:t>
            </a:r>
          </a:p>
          <a:p>
            <a:pPr algn="l" marL="0" indent="0" lvl="0">
              <a:lnSpc>
                <a:spcPts val="2519"/>
              </a:lnSpc>
              <a:spcBef>
                <a:spcPct val="0"/>
              </a:spcBef>
            </a:pPr>
            <a:r>
              <a:rPr lang="en-US" sz="1799" strike="noStrike" u="none">
                <a:solidFill>
                  <a:srgbClr val="000000"/>
                </a:solidFill>
                <a:latin typeface="Courier Prime"/>
                <a:ea typeface="Courier Prime"/>
                <a:cs typeface="Courier Prime"/>
                <a:sym typeface="Courier Prime"/>
              </a:rPr>
              <a:t>y_train_pred_sv</a:t>
            </a:r>
            <a:r>
              <a:rPr lang="en-US" sz="1799" strike="noStrike" u="none">
                <a:solidFill>
                  <a:srgbClr val="000000"/>
                </a:solidFill>
                <a:latin typeface="Courier Prime"/>
                <a:ea typeface="Courier Prime"/>
                <a:cs typeface="Courier Prime"/>
                <a:sym typeface="Courier Prime"/>
              </a:rPr>
              <a:t>m</a:t>
            </a:r>
            <a:r>
              <a:rPr lang="en-US" sz="1799" strike="noStrike" u="none">
                <a:solidFill>
                  <a:srgbClr val="000000"/>
                </a:solidFill>
                <a:latin typeface="Courier Prime"/>
                <a:ea typeface="Courier Prime"/>
                <a:cs typeface="Courier Prime"/>
                <a:sym typeface="Courier Prime"/>
              </a:rPr>
              <a:t> = svm.pr</a:t>
            </a:r>
            <a:r>
              <a:rPr lang="en-US" sz="1799" strike="noStrike" u="none">
                <a:solidFill>
                  <a:srgbClr val="000000"/>
                </a:solidFill>
                <a:latin typeface="Courier Prime"/>
                <a:ea typeface="Courier Prime"/>
                <a:cs typeface="Courier Prime"/>
                <a:sym typeface="Courier Prime"/>
              </a:rPr>
              <a:t>e</a:t>
            </a:r>
            <a:r>
              <a:rPr lang="en-US" sz="1799" strike="noStrike" u="none">
                <a:solidFill>
                  <a:srgbClr val="000000"/>
                </a:solidFill>
                <a:latin typeface="Courier Prime"/>
                <a:ea typeface="Courier Prime"/>
                <a:cs typeface="Courier Prime"/>
                <a:sym typeface="Courier Prime"/>
              </a:rPr>
              <a:t>dict(X_train.toarray())</a:t>
            </a:r>
          </a:p>
          <a:p>
            <a:pPr algn="l" marL="0" indent="0" lvl="0">
              <a:lnSpc>
                <a:spcPts val="2519"/>
              </a:lnSpc>
              <a:spcBef>
                <a:spcPct val="0"/>
              </a:spcBef>
            </a:pPr>
            <a:r>
              <a:rPr lang="en-US" sz="1799" strike="noStrike" u="none">
                <a:solidFill>
                  <a:srgbClr val="000000"/>
                </a:solidFill>
                <a:latin typeface="Courier Prime"/>
                <a:ea typeface="Courier Prime"/>
                <a:cs typeface="Courier Prime"/>
                <a:sym typeface="Courier Prime"/>
              </a:rPr>
              <a:t>y_test_pred_svm = svm.predict(X_test.toarray())</a:t>
            </a:r>
          </a:p>
          <a:p>
            <a:pPr algn="l" marL="0" indent="0" lvl="0">
              <a:lnSpc>
                <a:spcPts val="2519"/>
              </a:lnSpc>
              <a:spcBef>
                <a:spcPct val="0"/>
              </a:spcBef>
            </a:pPr>
          </a:p>
        </p:txBody>
      </p:sp>
      <p:grpSp>
        <p:nvGrpSpPr>
          <p:cNvPr name="Group 12" id="12"/>
          <p:cNvGrpSpPr/>
          <p:nvPr/>
        </p:nvGrpSpPr>
        <p:grpSpPr>
          <a:xfrm rot="0">
            <a:off x="0" y="2251385"/>
            <a:ext cx="7424793" cy="6783705"/>
            <a:chOff x="0" y="0"/>
            <a:chExt cx="1955501" cy="1786655"/>
          </a:xfrm>
        </p:grpSpPr>
        <p:sp>
          <p:nvSpPr>
            <p:cNvPr name="Freeform 13" id="13"/>
            <p:cNvSpPr/>
            <p:nvPr/>
          </p:nvSpPr>
          <p:spPr>
            <a:xfrm flipH="false" flipV="false" rot="0">
              <a:off x="0" y="0"/>
              <a:ext cx="1955501" cy="1786655"/>
            </a:xfrm>
            <a:custGeom>
              <a:avLst/>
              <a:gdLst/>
              <a:ahLst/>
              <a:cxnLst/>
              <a:rect r="r" b="b" t="t" l="l"/>
              <a:pathLst>
                <a:path h="1786655" w="1955501">
                  <a:moveTo>
                    <a:pt x="53178" y="0"/>
                  </a:moveTo>
                  <a:lnTo>
                    <a:pt x="1902323" y="0"/>
                  </a:lnTo>
                  <a:cubicBezTo>
                    <a:pt x="1916427" y="0"/>
                    <a:pt x="1929953" y="5603"/>
                    <a:pt x="1939926" y="15576"/>
                  </a:cubicBezTo>
                  <a:cubicBezTo>
                    <a:pt x="1949898" y="25548"/>
                    <a:pt x="1955501" y="39075"/>
                    <a:pt x="1955501" y="53178"/>
                  </a:cubicBezTo>
                  <a:lnTo>
                    <a:pt x="1955501" y="1733477"/>
                  </a:lnTo>
                  <a:cubicBezTo>
                    <a:pt x="1955501" y="1747580"/>
                    <a:pt x="1949898" y="1761106"/>
                    <a:pt x="1939926" y="1771079"/>
                  </a:cubicBezTo>
                  <a:cubicBezTo>
                    <a:pt x="1929953" y="1781052"/>
                    <a:pt x="1916427" y="1786655"/>
                    <a:pt x="1902323" y="1786655"/>
                  </a:cubicBezTo>
                  <a:lnTo>
                    <a:pt x="53178" y="1786655"/>
                  </a:lnTo>
                  <a:cubicBezTo>
                    <a:pt x="23809" y="1786655"/>
                    <a:pt x="0" y="1762846"/>
                    <a:pt x="0" y="1733477"/>
                  </a:cubicBezTo>
                  <a:lnTo>
                    <a:pt x="0" y="53178"/>
                  </a:lnTo>
                  <a:cubicBezTo>
                    <a:pt x="0" y="39075"/>
                    <a:pt x="5603" y="25548"/>
                    <a:pt x="15576" y="15576"/>
                  </a:cubicBezTo>
                  <a:cubicBezTo>
                    <a:pt x="25548" y="5603"/>
                    <a:pt x="39075" y="0"/>
                    <a:pt x="53178" y="0"/>
                  </a:cubicBezTo>
                  <a:close/>
                </a:path>
              </a:pathLst>
            </a:custGeom>
            <a:solidFill>
              <a:srgbClr val="000000">
                <a:alpha val="0"/>
              </a:srgbClr>
            </a:solidFill>
            <a:ln w="38100" cap="rnd">
              <a:solidFill>
                <a:srgbClr val="000000"/>
              </a:solidFill>
              <a:prstDash val="solid"/>
              <a:round/>
            </a:ln>
          </p:spPr>
        </p:sp>
        <p:sp>
          <p:nvSpPr>
            <p:cNvPr name="TextBox 14" id="14"/>
            <p:cNvSpPr txBox="true"/>
            <p:nvPr/>
          </p:nvSpPr>
          <p:spPr>
            <a:xfrm>
              <a:off x="0" y="-38100"/>
              <a:ext cx="1955501" cy="1824755"/>
            </a:xfrm>
            <a:prstGeom prst="rect">
              <a:avLst/>
            </a:prstGeom>
          </p:spPr>
          <p:txBody>
            <a:bodyPr anchor="ctr" rtlCol="false" tIns="50800" lIns="50800" bIns="50800" rIns="50800"/>
            <a:lstStyle/>
            <a:p>
              <a:pPr algn="ctr">
                <a:lnSpc>
                  <a:spcPts val="2659"/>
                </a:lnSpc>
              </a:pPr>
            </a:p>
          </p:txBody>
        </p:sp>
      </p:grpSp>
      <p:grpSp>
        <p:nvGrpSpPr>
          <p:cNvPr name="Group 15" id="15"/>
          <p:cNvGrpSpPr/>
          <p:nvPr/>
        </p:nvGrpSpPr>
        <p:grpSpPr>
          <a:xfrm rot="0">
            <a:off x="8004296" y="2251385"/>
            <a:ext cx="8314571" cy="6783705"/>
            <a:chOff x="0" y="0"/>
            <a:chExt cx="2189846" cy="1786655"/>
          </a:xfrm>
        </p:grpSpPr>
        <p:sp>
          <p:nvSpPr>
            <p:cNvPr name="Freeform 16" id="16"/>
            <p:cNvSpPr/>
            <p:nvPr/>
          </p:nvSpPr>
          <p:spPr>
            <a:xfrm flipH="false" flipV="false" rot="0">
              <a:off x="0" y="0"/>
              <a:ext cx="2189846" cy="1786655"/>
            </a:xfrm>
            <a:custGeom>
              <a:avLst/>
              <a:gdLst/>
              <a:ahLst/>
              <a:cxnLst/>
              <a:rect r="r" b="b" t="t" l="l"/>
              <a:pathLst>
                <a:path h="1786655" w="2189846">
                  <a:moveTo>
                    <a:pt x="47487" y="0"/>
                  </a:moveTo>
                  <a:lnTo>
                    <a:pt x="2142358" y="0"/>
                  </a:lnTo>
                  <a:cubicBezTo>
                    <a:pt x="2154953" y="0"/>
                    <a:pt x="2167031" y="5003"/>
                    <a:pt x="2175937" y="13909"/>
                  </a:cubicBezTo>
                  <a:cubicBezTo>
                    <a:pt x="2184843" y="22814"/>
                    <a:pt x="2189846" y="34893"/>
                    <a:pt x="2189846" y="47487"/>
                  </a:cubicBezTo>
                  <a:lnTo>
                    <a:pt x="2189846" y="1739167"/>
                  </a:lnTo>
                  <a:cubicBezTo>
                    <a:pt x="2189846" y="1751762"/>
                    <a:pt x="2184843" y="1763841"/>
                    <a:pt x="2175937" y="1772746"/>
                  </a:cubicBezTo>
                  <a:cubicBezTo>
                    <a:pt x="2167031" y="1781652"/>
                    <a:pt x="2154953" y="1786655"/>
                    <a:pt x="2142358" y="1786655"/>
                  </a:cubicBezTo>
                  <a:lnTo>
                    <a:pt x="47487" y="1786655"/>
                  </a:lnTo>
                  <a:cubicBezTo>
                    <a:pt x="34893" y="1786655"/>
                    <a:pt x="22814" y="1781652"/>
                    <a:pt x="13909" y="1772746"/>
                  </a:cubicBezTo>
                  <a:cubicBezTo>
                    <a:pt x="5003" y="1763841"/>
                    <a:pt x="0" y="1751762"/>
                    <a:pt x="0" y="1739167"/>
                  </a:cubicBezTo>
                  <a:lnTo>
                    <a:pt x="0" y="47487"/>
                  </a:lnTo>
                  <a:cubicBezTo>
                    <a:pt x="0" y="34893"/>
                    <a:pt x="5003" y="22814"/>
                    <a:pt x="13909" y="13909"/>
                  </a:cubicBezTo>
                  <a:cubicBezTo>
                    <a:pt x="22814" y="5003"/>
                    <a:pt x="34893" y="0"/>
                    <a:pt x="47487" y="0"/>
                  </a:cubicBezTo>
                  <a:close/>
                </a:path>
              </a:pathLst>
            </a:custGeom>
            <a:solidFill>
              <a:srgbClr val="000000">
                <a:alpha val="0"/>
              </a:srgbClr>
            </a:solidFill>
            <a:ln w="38100" cap="rnd">
              <a:solidFill>
                <a:srgbClr val="000000"/>
              </a:solidFill>
              <a:prstDash val="solid"/>
              <a:round/>
            </a:ln>
          </p:spPr>
        </p:sp>
        <p:sp>
          <p:nvSpPr>
            <p:cNvPr name="TextBox 17" id="17"/>
            <p:cNvSpPr txBox="true"/>
            <p:nvPr/>
          </p:nvSpPr>
          <p:spPr>
            <a:xfrm>
              <a:off x="0" y="-38100"/>
              <a:ext cx="2189846" cy="1824755"/>
            </a:xfrm>
            <a:prstGeom prst="rect">
              <a:avLst/>
            </a:prstGeom>
          </p:spPr>
          <p:txBody>
            <a:bodyPr anchor="ctr" rtlCol="false" tIns="50800" lIns="50800" bIns="50800" rIns="50800"/>
            <a:lstStyle/>
            <a:p>
              <a:pPr algn="ctr">
                <a:lnSpc>
                  <a:spcPts val="2659"/>
                </a:lnSpc>
              </a:pPr>
            </a:p>
          </p:txBody>
        </p:sp>
      </p:grpSp>
      <p:sp>
        <p:nvSpPr>
          <p:cNvPr name="TextBox 18" id="18"/>
          <p:cNvSpPr txBox="true"/>
          <p:nvPr/>
        </p:nvSpPr>
        <p:spPr>
          <a:xfrm rot="0">
            <a:off x="8207228" y="2661913"/>
            <a:ext cx="7908707" cy="6162675"/>
          </a:xfrm>
          <a:prstGeom prst="rect">
            <a:avLst/>
          </a:prstGeom>
        </p:spPr>
        <p:txBody>
          <a:bodyPr anchor="t" rtlCol="false" tIns="0" lIns="0" bIns="0" rIns="0">
            <a:spAutoFit/>
          </a:bodyPr>
          <a:lstStyle/>
          <a:p>
            <a:pPr algn="l">
              <a:lnSpc>
                <a:spcPts val="2099"/>
              </a:lnSpc>
            </a:pPr>
            <a:r>
              <a:rPr lang="en-US" sz="1499">
                <a:solidFill>
                  <a:srgbClr val="000000"/>
                </a:solidFill>
                <a:latin typeface="Courier Prime"/>
                <a:ea typeface="Courier Prime"/>
                <a:cs typeface="Courier Prime"/>
                <a:sym typeface="Courier Prime"/>
              </a:rPr>
              <a:t># Evaluasi metrik</a:t>
            </a:r>
          </a:p>
          <a:p>
            <a:pPr algn="l" marL="0" indent="0" lvl="0">
              <a:lnSpc>
                <a:spcPts val="2099"/>
              </a:lnSpc>
              <a:spcBef>
                <a:spcPct val="0"/>
              </a:spcBef>
            </a:pPr>
            <a:r>
              <a:rPr lang="en-US" sz="1499">
                <a:solidFill>
                  <a:srgbClr val="000000"/>
                </a:solidFill>
                <a:latin typeface="Courier Prime"/>
                <a:ea typeface="Courier Prime"/>
                <a:cs typeface="Courier Prime"/>
                <a:sym typeface="Courier Prime"/>
              </a:rPr>
              <a:t>Train_Accuracy_SVM = accuracy_sc</a:t>
            </a:r>
            <a:r>
              <a:rPr lang="en-US" sz="1499" strike="noStrike" u="none">
                <a:solidFill>
                  <a:srgbClr val="000000"/>
                </a:solidFill>
                <a:latin typeface="Courier Prime"/>
                <a:ea typeface="Courier Prime"/>
                <a:cs typeface="Courier Prime"/>
                <a:sym typeface="Courier Prime"/>
              </a:rPr>
              <a:t>o</a:t>
            </a:r>
            <a:r>
              <a:rPr lang="en-US" sz="1499" strike="noStrike" u="none">
                <a:solidFill>
                  <a:srgbClr val="000000"/>
                </a:solidFill>
                <a:latin typeface="Courier Prime"/>
                <a:ea typeface="Courier Prime"/>
                <a:cs typeface="Courier Prime"/>
                <a:sym typeface="Courier Prime"/>
              </a:rPr>
              <a:t>re(y_train, y_train_pred_svm)</a:t>
            </a:r>
          </a:p>
          <a:p>
            <a:pPr algn="l" marL="0" indent="0" lvl="0">
              <a:lnSpc>
                <a:spcPts val="2099"/>
              </a:lnSpc>
              <a:spcBef>
                <a:spcPct val="0"/>
              </a:spcBef>
            </a:pPr>
            <a:r>
              <a:rPr lang="en-US" sz="1499" strike="noStrike" u="none">
                <a:solidFill>
                  <a:srgbClr val="000000"/>
                </a:solidFill>
                <a:latin typeface="Courier Prime"/>
                <a:ea typeface="Courier Prime"/>
                <a:cs typeface="Courier Prime"/>
                <a:sym typeface="Courier Prime"/>
              </a:rPr>
              <a:t>Test_Acc</a:t>
            </a:r>
            <a:r>
              <a:rPr lang="en-US" sz="1499" strike="noStrike" u="none">
                <a:solidFill>
                  <a:srgbClr val="000000"/>
                </a:solidFill>
                <a:latin typeface="Courier Prime"/>
                <a:ea typeface="Courier Prime"/>
                <a:cs typeface="Courier Prime"/>
                <a:sym typeface="Courier Prime"/>
              </a:rPr>
              <a:t>ur</a:t>
            </a:r>
            <a:r>
              <a:rPr lang="en-US" sz="1499" strike="noStrike" u="none">
                <a:solidFill>
                  <a:srgbClr val="000000"/>
                </a:solidFill>
                <a:latin typeface="Courier Prime"/>
                <a:ea typeface="Courier Prime"/>
                <a:cs typeface="Courier Prime"/>
                <a:sym typeface="Courier Prime"/>
              </a:rPr>
              <a:t>acy_SVM = accuracy_score(y_test, y_test_pred_svm)</a:t>
            </a:r>
          </a:p>
          <a:p>
            <a:pPr algn="l" marL="0" indent="0" lvl="0">
              <a:lnSpc>
                <a:spcPts val="2099"/>
              </a:lnSpc>
              <a:spcBef>
                <a:spcPct val="0"/>
              </a:spcBef>
            </a:pPr>
            <a:r>
              <a:rPr lang="en-US" sz="1499" strike="noStrike" u="none">
                <a:solidFill>
                  <a:srgbClr val="000000"/>
                </a:solidFill>
                <a:latin typeface="Courier Prime"/>
                <a:ea typeface="Courier Prime"/>
                <a:cs typeface="Courier Prime"/>
                <a:sym typeface="Courier Prime"/>
              </a:rPr>
              <a:t>Prec</a:t>
            </a:r>
            <a:r>
              <a:rPr lang="en-US" sz="1499" strike="noStrike" u="none">
                <a:solidFill>
                  <a:srgbClr val="000000"/>
                </a:solidFill>
                <a:latin typeface="Courier Prime"/>
                <a:ea typeface="Courier Prime"/>
                <a:cs typeface="Courier Prime"/>
                <a:sym typeface="Courier Prime"/>
              </a:rPr>
              <a:t>i</a:t>
            </a:r>
            <a:r>
              <a:rPr lang="en-US" sz="1499" strike="noStrike" u="none">
                <a:solidFill>
                  <a:srgbClr val="000000"/>
                </a:solidFill>
                <a:latin typeface="Courier Prime"/>
                <a:ea typeface="Courier Prime"/>
                <a:cs typeface="Courier Prime"/>
                <a:sym typeface="Courier Prime"/>
              </a:rPr>
              <a:t>sion_SVM = pr</a:t>
            </a:r>
            <a:r>
              <a:rPr lang="en-US" sz="1499" strike="noStrike" u="none">
                <a:solidFill>
                  <a:srgbClr val="000000"/>
                </a:solidFill>
                <a:latin typeface="Courier Prime"/>
                <a:ea typeface="Courier Prime"/>
                <a:cs typeface="Courier Prime"/>
                <a:sym typeface="Courier Prime"/>
              </a:rPr>
              <a:t>e</a:t>
            </a:r>
            <a:r>
              <a:rPr lang="en-US" sz="1499" strike="noStrike" u="none">
                <a:solidFill>
                  <a:srgbClr val="000000"/>
                </a:solidFill>
                <a:latin typeface="Courier Prime"/>
                <a:ea typeface="Courier Prime"/>
                <a:cs typeface="Courier Prime"/>
                <a:sym typeface="Courier Prime"/>
              </a:rPr>
              <a:t>cision_sco</a:t>
            </a:r>
            <a:r>
              <a:rPr lang="en-US" sz="1499" strike="noStrike" u="none">
                <a:solidFill>
                  <a:srgbClr val="000000"/>
                </a:solidFill>
                <a:latin typeface="Courier Prime"/>
                <a:ea typeface="Courier Prime"/>
                <a:cs typeface="Courier Prime"/>
                <a:sym typeface="Courier Prime"/>
              </a:rPr>
              <a:t>r</a:t>
            </a:r>
            <a:r>
              <a:rPr lang="en-US" sz="1499" strike="noStrike" u="none">
                <a:solidFill>
                  <a:srgbClr val="000000"/>
                </a:solidFill>
                <a:latin typeface="Courier Prime"/>
                <a:ea typeface="Courier Prime"/>
                <a:cs typeface="Courier Prime"/>
                <a:sym typeface="Courier Prime"/>
              </a:rPr>
              <a:t>e(y_test,</a:t>
            </a:r>
            <a:r>
              <a:rPr lang="en-US" sz="1499" strike="noStrike" u="none">
                <a:solidFill>
                  <a:srgbClr val="000000"/>
                </a:solidFill>
                <a:latin typeface="Courier Prime"/>
                <a:ea typeface="Courier Prime"/>
                <a:cs typeface="Courier Prime"/>
                <a:sym typeface="Courier Prime"/>
              </a:rPr>
              <a:t> </a:t>
            </a:r>
            <a:r>
              <a:rPr lang="en-US" sz="1499" strike="noStrike" u="none">
                <a:solidFill>
                  <a:srgbClr val="000000"/>
                </a:solidFill>
                <a:latin typeface="Courier Prime"/>
                <a:ea typeface="Courier Prime"/>
                <a:cs typeface="Courier Prime"/>
                <a:sym typeface="Courier Prime"/>
              </a:rPr>
              <a:t>y_test_pred_svm, average='binary', pos_label=1)</a:t>
            </a:r>
          </a:p>
          <a:p>
            <a:pPr algn="l" marL="0" indent="0" lvl="0">
              <a:lnSpc>
                <a:spcPts val="2099"/>
              </a:lnSpc>
              <a:spcBef>
                <a:spcPct val="0"/>
              </a:spcBef>
            </a:pPr>
            <a:r>
              <a:rPr lang="en-US" sz="1499" strike="noStrike" u="none">
                <a:solidFill>
                  <a:srgbClr val="000000"/>
                </a:solidFill>
                <a:latin typeface="Courier Prime"/>
                <a:ea typeface="Courier Prime"/>
                <a:cs typeface="Courier Prime"/>
                <a:sym typeface="Courier Prime"/>
              </a:rPr>
              <a:t>Recall_SVM = recall_score(y_test, y_test_pred_svm, average='binary', pos_label=1)</a:t>
            </a:r>
          </a:p>
          <a:p>
            <a:pPr algn="l" marL="0" indent="0" lvl="0">
              <a:lnSpc>
                <a:spcPts val="2099"/>
              </a:lnSpc>
              <a:spcBef>
                <a:spcPct val="0"/>
              </a:spcBef>
            </a:pPr>
            <a:r>
              <a:rPr lang="en-US" sz="1499" strike="noStrike" u="none">
                <a:solidFill>
                  <a:srgbClr val="000000"/>
                </a:solidFill>
                <a:latin typeface="Courier Prime"/>
                <a:ea typeface="Courier Prime"/>
                <a:cs typeface="Courier Prime"/>
                <a:sym typeface="Courier Prime"/>
              </a:rPr>
              <a:t>F1score_SVM = f1_score(y_test, y_test_pred_svm, average='binary', pos_label=1)</a:t>
            </a:r>
          </a:p>
          <a:p>
            <a:pPr algn="l" marL="0" indent="0" lvl="0">
              <a:lnSpc>
                <a:spcPts val="2099"/>
              </a:lnSpc>
              <a:spcBef>
                <a:spcPct val="0"/>
              </a:spcBef>
            </a:pPr>
          </a:p>
          <a:p>
            <a:pPr algn="l" marL="0" indent="0" lvl="0">
              <a:lnSpc>
                <a:spcPts val="2099"/>
              </a:lnSpc>
              <a:spcBef>
                <a:spcPct val="0"/>
              </a:spcBef>
            </a:pPr>
            <a:r>
              <a:rPr lang="en-US" sz="1499" strike="noStrike" u="none">
                <a:solidFill>
                  <a:srgbClr val="000000"/>
                </a:solidFill>
                <a:latin typeface="Courier Prime"/>
                <a:ea typeface="Courier Prime"/>
                <a:cs typeface="Courier Prime"/>
                <a:sym typeface="Courier Prime"/>
              </a:rPr>
              <a:t>print(f"Training Accuracy SVM : {Train_Accuracy_SVM}")</a:t>
            </a:r>
          </a:p>
          <a:p>
            <a:pPr algn="l" marL="0" indent="0" lvl="0">
              <a:lnSpc>
                <a:spcPts val="2099"/>
              </a:lnSpc>
              <a:spcBef>
                <a:spcPct val="0"/>
              </a:spcBef>
            </a:pPr>
            <a:r>
              <a:rPr lang="en-US" sz="1499" strike="noStrike" u="none">
                <a:solidFill>
                  <a:srgbClr val="000000"/>
                </a:solidFill>
                <a:latin typeface="Courier Prime"/>
                <a:ea typeface="Courier Prime"/>
                <a:cs typeface="Courier Prime"/>
                <a:sym typeface="Courier Prime"/>
              </a:rPr>
              <a:t>print(f"Testing Accuracy SVM : {Test_Accuracy_SVM}")</a:t>
            </a:r>
          </a:p>
          <a:p>
            <a:pPr algn="l" marL="0" indent="0" lvl="0">
              <a:lnSpc>
                <a:spcPts val="2099"/>
              </a:lnSpc>
              <a:spcBef>
                <a:spcPct val="0"/>
              </a:spcBef>
            </a:pPr>
            <a:r>
              <a:rPr lang="en-US" sz="1499" strike="noStrike" u="none">
                <a:solidFill>
                  <a:srgbClr val="000000"/>
                </a:solidFill>
                <a:latin typeface="Courier Prime"/>
                <a:ea typeface="Courier Prime"/>
                <a:cs typeface="Courier Prime"/>
                <a:sym typeface="Courier Prime"/>
              </a:rPr>
              <a:t>print(f"</a:t>
            </a:r>
            <a:r>
              <a:rPr lang="en-US" sz="1499" strike="noStrike" u="none">
                <a:solidFill>
                  <a:srgbClr val="000000"/>
                </a:solidFill>
                <a:latin typeface="Courier Prime"/>
                <a:ea typeface="Courier Prime"/>
                <a:cs typeface="Courier Prime"/>
                <a:sym typeface="Courier Prime"/>
              </a:rPr>
              <a:t>Pr</a:t>
            </a:r>
            <a:r>
              <a:rPr lang="en-US" sz="1499" strike="noStrike" u="none">
                <a:solidFill>
                  <a:srgbClr val="000000"/>
                </a:solidFill>
                <a:latin typeface="Courier Prime"/>
                <a:ea typeface="Courier Prime"/>
                <a:cs typeface="Courier Prime"/>
                <a:sym typeface="Courier Prime"/>
              </a:rPr>
              <a:t>ec</a:t>
            </a:r>
            <a:r>
              <a:rPr lang="en-US" sz="1499" strike="noStrike" u="none">
                <a:solidFill>
                  <a:srgbClr val="000000"/>
                </a:solidFill>
                <a:latin typeface="Courier Prime"/>
                <a:ea typeface="Courier Prime"/>
                <a:cs typeface="Courier Prime"/>
                <a:sym typeface="Courier Prime"/>
              </a:rPr>
              <a:t>i</a:t>
            </a:r>
            <a:r>
              <a:rPr lang="en-US" sz="1499" strike="noStrike" u="none">
                <a:solidFill>
                  <a:srgbClr val="000000"/>
                </a:solidFill>
                <a:latin typeface="Courier Prime"/>
                <a:ea typeface="Courier Prime"/>
                <a:cs typeface="Courier Prime"/>
                <a:sym typeface="Courier Prime"/>
              </a:rPr>
              <a:t>sion SVM : {Precision_SVM}")</a:t>
            </a:r>
          </a:p>
          <a:p>
            <a:pPr algn="l" marL="0" indent="0" lvl="0">
              <a:lnSpc>
                <a:spcPts val="2099"/>
              </a:lnSpc>
              <a:spcBef>
                <a:spcPct val="0"/>
              </a:spcBef>
            </a:pPr>
            <a:r>
              <a:rPr lang="en-US" sz="1499" strike="noStrike" u="none">
                <a:solidFill>
                  <a:srgbClr val="000000"/>
                </a:solidFill>
                <a:latin typeface="Courier Prime"/>
                <a:ea typeface="Courier Prime"/>
                <a:cs typeface="Courier Prime"/>
                <a:sym typeface="Courier Prime"/>
              </a:rPr>
              <a:t>print(f"Recall SVM : {Recall_SVM}")</a:t>
            </a:r>
          </a:p>
          <a:p>
            <a:pPr algn="l" marL="0" indent="0" lvl="0">
              <a:lnSpc>
                <a:spcPts val="2099"/>
              </a:lnSpc>
              <a:spcBef>
                <a:spcPct val="0"/>
              </a:spcBef>
            </a:pPr>
            <a:r>
              <a:rPr lang="en-US" sz="1499" strike="noStrike" u="none">
                <a:solidFill>
                  <a:srgbClr val="000000"/>
                </a:solidFill>
                <a:latin typeface="Courier Prime"/>
                <a:ea typeface="Courier Prime"/>
                <a:cs typeface="Courier Prime"/>
                <a:sym typeface="Courier Prime"/>
              </a:rPr>
              <a:t>print(f"F1-score SVM : {F1score_SVM}")</a:t>
            </a:r>
          </a:p>
          <a:p>
            <a:pPr algn="l" marL="0" indent="0" lvl="0">
              <a:lnSpc>
                <a:spcPts val="2099"/>
              </a:lnSpc>
              <a:spcBef>
                <a:spcPct val="0"/>
              </a:spcBef>
            </a:pPr>
          </a:p>
          <a:p>
            <a:pPr algn="l" marL="0" indent="0" lvl="0">
              <a:lnSpc>
                <a:spcPts val="2099"/>
              </a:lnSpc>
              <a:spcBef>
                <a:spcPct val="0"/>
              </a:spcBef>
            </a:pPr>
            <a:r>
              <a:rPr lang="en-US" sz="1499" strike="noStrike" u="none">
                <a:solidFill>
                  <a:srgbClr val="000000"/>
                </a:solidFill>
                <a:latin typeface="Courier Prime"/>
                <a:ea typeface="Courier Prime"/>
                <a:cs typeface="Courier Prime"/>
                <a:sym typeface="Courier Prime"/>
              </a:rPr>
              <a:t># ROC AUC Score</a:t>
            </a:r>
          </a:p>
          <a:p>
            <a:pPr algn="l" marL="0" indent="0" lvl="0">
              <a:lnSpc>
                <a:spcPts val="2099"/>
              </a:lnSpc>
              <a:spcBef>
                <a:spcPct val="0"/>
              </a:spcBef>
            </a:pPr>
            <a:r>
              <a:rPr lang="en-US" sz="1499" strike="noStrike" u="none">
                <a:solidFill>
                  <a:srgbClr val="000000"/>
                </a:solidFill>
                <a:latin typeface="Courier Prime"/>
                <a:ea typeface="Courier Prime"/>
                <a:cs typeface="Courier Prime"/>
                <a:sym typeface="Courier Prime"/>
              </a:rPr>
              <a:t>y_test_prob_sv</a:t>
            </a:r>
            <a:r>
              <a:rPr lang="en-US" sz="1499" strike="noStrike" u="none">
                <a:solidFill>
                  <a:srgbClr val="000000"/>
                </a:solidFill>
                <a:latin typeface="Courier Prime"/>
                <a:ea typeface="Courier Prime"/>
                <a:cs typeface="Courier Prime"/>
                <a:sym typeface="Courier Prime"/>
              </a:rPr>
              <a:t>m</a:t>
            </a:r>
            <a:r>
              <a:rPr lang="en-US" sz="1499" strike="noStrike" u="none">
                <a:solidFill>
                  <a:srgbClr val="000000"/>
                </a:solidFill>
                <a:latin typeface="Courier Prime"/>
                <a:ea typeface="Courier Prime"/>
                <a:cs typeface="Courier Prime"/>
                <a:sym typeface="Courier Prime"/>
              </a:rPr>
              <a:t> = svm.pr</a:t>
            </a:r>
            <a:r>
              <a:rPr lang="en-US" sz="1499" strike="noStrike" u="none">
                <a:solidFill>
                  <a:srgbClr val="000000"/>
                </a:solidFill>
                <a:latin typeface="Courier Prime"/>
                <a:ea typeface="Courier Prime"/>
                <a:cs typeface="Courier Prime"/>
                <a:sym typeface="Courier Prime"/>
              </a:rPr>
              <a:t>e</a:t>
            </a:r>
            <a:r>
              <a:rPr lang="en-US" sz="1499" strike="noStrike" u="none">
                <a:solidFill>
                  <a:srgbClr val="000000"/>
                </a:solidFill>
                <a:latin typeface="Courier Prime"/>
                <a:ea typeface="Courier Prime"/>
                <a:cs typeface="Courier Prime"/>
                <a:sym typeface="Courier Prime"/>
              </a:rPr>
              <a:t>dict_proba(X_test.toarray())[:, 1]</a:t>
            </a:r>
          </a:p>
          <a:p>
            <a:pPr algn="l" marL="0" indent="0" lvl="0">
              <a:lnSpc>
                <a:spcPts val="2099"/>
              </a:lnSpc>
              <a:spcBef>
                <a:spcPct val="0"/>
              </a:spcBef>
            </a:pPr>
            <a:r>
              <a:rPr lang="en-US" sz="1499" strike="noStrike" u="none">
                <a:solidFill>
                  <a:srgbClr val="000000"/>
                </a:solidFill>
                <a:latin typeface="Courier Prime"/>
                <a:ea typeface="Courier Prime"/>
                <a:cs typeface="Courier Prime"/>
                <a:sym typeface="Courier Prime"/>
              </a:rPr>
              <a:t>roc_auc_svm = roc_auc_score(y_test, y_test_prob_svm)</a:t>
            </a:r>
          </a:p>
          <a:p>
            <a:pPr algn="l" marL="0" indent="0" lvl="0">
              <a:lnSpc>
                <a:spcPts val="2099"/>
              </a:lnSpc>
              <a:spcBef>
                <a:spcPct val="0"/>
              </a:spcBef>
            </a:pPr>
            <a:r>
              <a:rPr lang="en-US" sz="1499" strike="noStrike" u="none">
                <a:solidFill>
                  <a:srgbClr val="000000"/>
                </a:solidFill>
                <a:latin typeface="Courier Prime"/>
                <a:ea typeface="Courier Prime"/>
                <a:cs typeface="Courier Prime"/>
                <a:sym typeface="Courier Prime"/>
              </a:rPr>
              <a:t>print(f"ROC AUC Score SVM : {roc_auc_svm}")</a:t>
            </a:r>
          </a:p>
          <a:p>
            <a:pPr algn="l" marL="0" indent="0" lvl="0">
              <a:lnSpc>
                <a:spcPts val="2099"/>
              </a:lnSpc>
              <a:spcBef>
                <a:spcPct val="0"/>
              </a:spcBef>
            </a:pPr>
          </a:p>
          <a:p>
            <a:pPr algn="l" marL="0" indent="0" lvl="0">
              <a:lnSpc>
                <a:spcPts val="2099"/>
              </a:lnSpc>
              <a:spcBef>
                <a:spcPct val="0"/>
              </a:spcBef>
            </a:pPr>
            <a:r>
              <a:rPr lang="en-US" sz="1499" strike="noStrike" u="none">
                <a:solidFill>
                  <a:srgbClr val="000000"/>
                </a:solidFill>
                <a:latin typeface="Courier Prime"/>
                <a:ea typeface="Courier Prime"/>
                <a:cs typeface="Courier Prime"/>
                <a:sym typeface="Courier Prime"/>
              </a:rPr>
              <a:t># Confusion Matrix</a:t>
            </a:r>
          </a:p>
          <a:p>
            <a:pPr algn="l" marL="0" indent="0" lvl="0">
              <a:lnSpc>
                <a:spcPts val="2099"/>
              </a:lnSpc>
              <a:spcBef>
                <a:spcPct val="0"/>
              </a:spcBef>
            </a:pPr>
            <a:r>
              <a:rPr lang="en-US" sz="1499" strike="noStrike" u="none">
                <a:solidFill>
                  <a:srgbClr val="000000"/>
                </a:solidFill>
                <a:latin typeface="Courier Prime"/>
                <a:ea typeface="Courier Prime"/>
                <a:cs typeface="Courier Prime"/>
                <a:sym typeface="Courier Prime"/>
              </a:rPr>
              <a:t>ConfusionMatrixDisplay.from_estimator(svma X_test.toarray(), y_test)</a:t>
            </a:r>
          </a:p>
          <a:p>
            <a:pPr algn="l" marL="0" indent="0" lvl="0">
              <a:lnSpc>
                <a:spcPts val="2099"/>
              </a:lnSpc>
              <a:spcBef>
                <a:spcPct val="0"/>
              </a:spcBef>
            </a:pPr>
          </a:p>
        </p:txBody>
      </p:sp>
      <p:sp>
        <p:nvSpPr>
          <p:cNvPr name="TextBox 19" id="19"/>
          <p:cNvSpPr txBox="true"/>
          <p:nvPr/>
        </p:nvSpPr>
        <p:spPr>
          <a:xfrm rot="0">
            <a:off x="10660494" y="1762458"/>
            <a:ext cx="5763071" cy="323215"/>
          </a:xfrm>
          <a:prstGeom prst="rect">
            <a:avLst/>
          </a:prstGeom>
        </p:spPr>
        <p:txBody>
          <a:bodyPr anchor="t" rtlCol="false" tIns="0" lIns="0" bIns="0" rIns="0">
            <a:spAutoFit/>
          </a:bodyPr>
          <a:lstStyle/>
          <a:p>
            <a:pPr algn="ctr">
              <a:lnSpc>
                <a:spcPts val="2659"/>
              </a:lnSpc>
              <a:spcBef>
                <a:spcPct val="0"/>
              </a:spcBef>
            </a:pPr>
            <a:r>
              <a:rPr lang="en-US" sz="1899">
                <a:solidFill>
                  <a:srgbClr val="000000"/>
                </a:solidFill>
                <a:latin typeface="Montserrat"/>
                <a:ea typeface="Montserrat"/>
                <a:cs typeface="Montserrat"/>
                <a:sym typeface="Montserrat"/>
              </a:rPr>
              <a:t>(Default</a:t>
            </a:r>
            <a:r>
              <a:rPr lang="en-US" sz="1899">
                <a:solidFill>
                  <a:srgbClr val="000000"/>
                </a:solidFill>
                <a:latin typeface="Montserrat"/>
                <a:ea typeface="Montserrat"/>
                <a:cs typeface="Montserrat"/>
                <a:sym typeface="Montserrat"/>
              </a:rPr>
              <a:t> Parameters (SVM): {'C': 1.0, 'kernel': 'rbf'})</a:t>
            </a:r>
          </a:p>
        </p:txBody>
      </p:sp>
    </p:spTree>
  </p:cSld>
  <p:clrMapOvr>
    <a:masterClrMapping/>
  </p:clrMapOvr>
</p:sld>
</file>

<file path=ppt/slides/slide32.xml><?xml version="1.0" encoding="utf-8"?>
<p:sld xmlns:p="http://schemas.openxmlformats.org/presentationml/2006/main" xmlns:a="http://schemas.openxmlformats.org/drawingml/2006/main">
  <p:cSld>
    <p:bg>
      <p:bgPr>
        <a:solidFill>
          <a:srgbClr val="FDFDFD"/>
        </a:solidFill>
      </p:bgPr>
    </p:bg>
    <p:spTree>
      <p:nvGrpSpPr>
        <p:cNvPr id="1" name=""/>
        <p:cNvGrpSpPr/>
        <p:nvPr/>
      </p:nvGrpSpPr>
      <p:grpSpPr>
        <a:xfrm>
          <a:off x="0" y="0"/>
          <a:ext cx="0" cy="0"/>
          <a:chOff x="0" y="0"/>
          <a:chExt cx="0" cy="0"/>
        </a:xfrm>
      </p:grpSpPr>
      <p:grpSp>
        <p:nvGrpSpPr>
          <p:cNvPr name="Group 2" id="2"/>
          <p:cNvGrpSpPr/>
          <p:nvPr/>
        </p:nvGrpSpPr>
        <p:grpSpPr>
          <a:xfrm rot="0">
            <a:off x="-1766494" y="9667988"/>
            <a:ext cx="21820987" cy="946825"/>
            <a:chOff x="0" y="0"/>
            <a:chExt cx="6110362" cy="265132"/>
          </a:xfrm>
        </p:grpSpPr>
        <p:sp>
          <p:nvSpPr>
            <p:cNvPr name="Freeform 3" id="3"/>
            <p:cNvSpPr/>
            <p:nvPr/>
          </p:nvSpPr>
          <p:spPr>
            <a:xfrm flipH="false" flipV="false" rot="0">
              <a:off x="0" y="0"/>
              <a:ext cx="6110362" cy="265132"/>
            </a:xfrm>
            <a:custGeom>
              <a:avLst/>
              <a:gdLst/>
              <a:ahLst/>
              <a:cxnLst/>
              <a:rect r="r" b="b" t="t" l="l"/>
              <a:pathLst>
                <a:path h="265132" w="6110362">
                  <a:moveTo>
                    <a:pt x="0" y="0"/>
                  </a:moveTo>
                  <a:lnTo>
                    <a:pt x="6110362" y="0"/>
                  </a:lnTo>
                  <a:lnTo>
                    <a:pt x="6110362" y="265132"/>
                  </a:lnTo>
                  <a:lnTo>
                    <a:pt x="0" y="265132"/>
                  </a:lnTo>
                  <a:close/>
                </a:path>
              </a:pathLst>
            </a:custGeom>
            <a:solidFill>
              <a:srgbClr val="145DA0"/>
            </a:solidFill>
            <a:ln cap="sq">
              <a:noFill/>
              <a:prstDash val="solid"/>
              <a:miter/>
            </a:ln>
          </p:spPr>
        </p:sp>
        <p:sp>
          <p:nvSpPr>
            <p:cNvPr name="TextBox 4" id="4"/>
            <p:cNvSpPr txBox="true"/>
            <p:nvPr/>
          </p:nvSpPr>
          <p:spPr>
            <a:xfrm>
              <a:off x="0" y="-38100"/>
              <a:ext cx="6110362" cy="303232"/>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5" id="5"/>
          <p:cNvGrpSpPr/>
          <p:nvPr/>
        </p:nvGrpSpPr>
        <p:grpSpPr>
          <a:xfrm rot="0">
            <a:off x="-1766494" y="-816076"/>
            <a:ext cx="21820987" cy="1762900"/>
            <a:chOff x="0" y="0"/>
            <a:chExt cx="6110362" cy="493651"/>
          </a:xfrm>
        </p:grpSpPr>
        <p:sp>
          <p:nvSpPr>
            <p:cNvPr name="Freeform 6" id="6"/>
            <p:cNvSpPr/>
            <p:nvPr/>
          </p:nvSpPr>
          <p:spPr>
            <a:xfrm flipH="false" flipV="false" rot="0">
              <a:off x="0" y="0"/>
              <a:ext cx="6110362" cy="493651"/>
            </a:xfrm>
            <a:custGeom>
              <a:avLst/>
              <a:gdLst/>
              <a:ahLst/>
              <a:cxnLst/>
              <a:rect r="r" b="b" t="t" l="l"/>
              <a:pathLst>
                <a:path h="493651" w="6110362">
                  <a:moveTo>
                    <a:pt x="0" y="0"/>
                  </a:moveTo>
                  <a:lnTo>
                    <a:pt x="6110362" y="0"/>
                  </a:lnTo>
                  <a:lnTo>
                    <a:pt x="6110362" y="493651"/>
                  </a:lnTo>
                  <a:lnTo>
                    <a:pt x="0" y="493651"/>
                  </a:lnTo>
                  <a:close/>
                </a:path>
              </a:pathLst>
            </a:custGeom>
            <a:solidFill>
              <a:srgbClr val="145DA0"/>
            </a:solidFill>
            <a:ln cap="sq">
              <a:noFill/>
              <a:prstDash val="solid"/>
              <a:miter/>
            </a:ln>
          </p:spPr>
        </p:sp>
        <p:sp>
          <p:nvSpPr>
            <p:cNvPr name="TextBox 7" id="7"/>
            <p:cNvSpPr txBox="true"/>
            <p:nvPr/>
          </p:nvSpPr>
          <p:spPr>
            <a:xfrm>
              <a:off x="0" y="-38100"/>
              <a:ext cx="6110362" cy="531751"/>
            </a:xfrm>
            <a:prstGeom prst="rect">
              <a:avLst/>
            </a:prstGeom>
          </p:spPr>
          <p:txBody>
            <a:bodyPr anchor="ctr" rtlCol="false" tIns="50800" lIns="50800" bIns="50800" rIns="50800"/>
            <a:lstStyle/>
            <a:p>
              <a:pPr algn="ctr" marL="0" indent="0" lvl="0">
                <a:lnSpc>
                  <a:spcPts val="2659"/>
                </a:lnSpc>
                <a:spcBef>
                  <a:spcPct val="0"/>
                </a:spcBef>
              </a:pPr>
            </a:p>
          </p:txBody>
        </p:sp>
      </p:grpSp>
      <p:sp>
        <p:nvSpPr>
          <p:cNvPr name="TextBox 8" id="8"/>
          <p:cNvSpPr txBox="true"/>
          <p:nvPr/>
        </p:nvSpPr>
        <p:spPr>
          <a:xfrm rot="0">
            <a:off x="156101" y="1498256"/>
            <a:ext cx="17401248" cy="562112"/>
          </a:xfrm>
          <a:prstGeom prst="rect">
            <a:avLst/>
          </a:prstGeom>
        </p:spPr>
        <p:txBody>
          <a:bodyPr anchor="t" rtlCol="false" tIns="0" lIns="0" bIns="0" rIns="0">
            <a:spAutoFit/>
          </a:bodyPr>
          <a:lstStyle/>
          <a:p>
            <a:pPr algn="l">
              <a:lnSpc>
                <a:spcPts val="4192"/>
              </a:lnSpc>
            </a:pPr>
            <a:r>
              <a:rPr lang="en-US" sz="2994">
                <a:solidFill>
                  <a:srgbClr val="000000"/>
                </a:solidFill>
                <a:latin typeface="Arial"/>
                <a:ea typeface="Arial"/>
                <a:cs typeface="Arial"/>
                <a:sym typeface="Arial"/>
              </a:rPr>
              <a:t>Training model Support Vector Machine (SVM) dengan RandomizedSearchCV</a:t>
            </a:r>
          </a:p>
        </p:txBody>
      </p:sp>
      <p:sp>
        <p:nvSpPr>
          <p:cNvPr name="TextBox 9" id="9"/>
          <p:cNvSpPr txBox="true"/>
          <p:nvPr/>
        </p:nvSpPr>
        <p:spPr>
          <a:xfrm rot="0">
            <a:off x="156101" y="981075"/>
            <a:ext cx="9749258" cy="488316"/>
          </a:xfrm>
          <a:prstGeom prst="rect">
            <a:avLst/>
          </a:prstGeom>
        </p:spPr>
        <p:txBody>
          <a:bodyPr anchor="t" rtlCol="false" tIns="0" lIns="0" bIns="0" rIns="0">
            <a:spAutoFit/>
          </a:bodyPr>
          <a:lstStyle/>
          <a:p>
            <a:pPr algn="l">
              <a:lnSpc>
                <a:spcPts val="4059"/>
              </a:lnSpc>
              <a:spcBef>
                <a:spcPct val="0"/>
              </a:spcBef>
            </a:pPr>
            <a:r>
              <a:rPr lang="en-US" b="true" sz="2899">
                <a:solidFill>
                  <a:srgbClr val="000000"/>
                </a:solidFill>
                <a:latin typeface="Montserrat Bold"/>
                <a:ea typeface="Montserrat Bold"/>
                <a:cs typeface="Montserrat Bold"/>
                <a:sym typeface="Montserrat Bold"/>
              </a:rPr>
              <a:t>Modelling (Optimized Parameter)</a:t>
            </a:r>
          </a:p>
        </p:txBody>
      </p:sp>
      <p:grpSp>
        <p:nvGrpSpPr>
          <p:cNvPr name="Group 10" id="10"/>
          <p:cNvGrpSpPr/>
          <p:nvPr/>
        </p:nvGrpSpPr>
        <p:grpSpPr>
          <a:xfrm rot="0">
            <a:off x="295148" y="2472326"/>
            <a:ext cx="9219028" cy="6971027"/>
            <a:chOff x="0" y="0"/>
            <a:chExt cx="2428057" cy="1835991"/>
          </a:xfrm>
        </p:grpSpPr>
        <p:sp>
          <p:nvSpPr>
            <p:cNvPr name="Freeform 11" id="11"/>
            <p:cNvSpPr/>
            <p:nvPr/>
          </p:nvSpPr>
          <p:spPr>
            <a:xfrm flipH="false" flipV="false" rot="0">
              <a:off x="0" y="0"/>
              <a:ext cx="2428057" cy="1835991"/>
            </a:xfrm>
            <a:custGeom>
              <a:avLst/>
              <a:gdLst/>
              <a:ahLst/>
              <a:cxnLst/>
              <a:rect r="r" b="b" t="t" l="l"/>
              <a:pathLst>
                <a:path h="1835991" w="2428057">
                  <a:moveTo>
                    <a:pt x="42829" y="0"/>
                  </a:moveTo>
                  <a:lnTo>
                    <a:pt x="2385228" y="0"/>
                  </a:lnTo>
                  <a:cubicBezTo>
                    <a:pt x="2408882" y="0"/>
                    <a:pt x="2428057" y="19175"/>
                    <a:pt x="2428057" y="42829"/>
                  </a:cubicBezTo>
                  <a:lnTo>
                    <a:pt x="2428057" y="1793162"/>
                  </a:lnTo>
                  <a:cubicBezTo>
                    <a:pt x="2428057" y="1804521"/>
                    <a:pt x="2423545" y="1815415"/>
                    <a:pt x="2415513" y="1823446"/>
                  </a:cubicBezTo>
                  <a:cubicBezTo>
                    <a:pt x="2407481" y="1831478"/>
                    <a:pt x="2396587" y="1835991"/>
                    <a:pt x="2385228" y="1835991"/>
                  </a:cubicBezTo>
                  <a:lnTo>
                    <a:pt x="42829" y="1835991"/>
                  </a:lnTo>
                  <a:cubicBezTo>
                    <a:pt x="31470" y="1835991"/>
                    <a:pt x="20576" y="1831478"/>
                    <a:pt x="12544" y="1823446"/>
                  </a:cubicBezTo>
                  <a:cubicBezTo>
                    <a:pt x="4512" y="1815415"/>
                    <a:pt x="0" y="1804521"/>
                    <a:pt x="0" y="1793162"/>
                  </a:cubicBezTo>
                  <a:lnTo>
                    <a:pt x="0" y="42829"/>
                  </a:lnTo>
                  <a:cubicBezTo>
                    <a:pt x="0" y="31470"/>
                    <a:pt x="4512" y="20576"/>
                    <a:pt x="12544" y="12544"/>
                  </a:cubicBezTo>
                  <a:cubicBezTo>
                    <a:pt x="20576" y="4512"/>
                    <a:pt x="31470" y="0"/>
                    <a:pt x="42829" y="0"/>
                  </a:cubicBezTo>
                  <a:close/>
                </a:path>
              </a:pathLst>
            </a:custGeom>
            <a:solidFill>
              <a:srgbClr val="000000">
                <a:alpha val="0"/>
              </a:srgbClr>
            </a:solidFill>
            <a:ln w="38100" cap="rnd">
              <a:solidFill>
                <a:srgbClr val="000000"/>
              </a:solidFill>
              <a:prstDash val="solid"/>
              <a:round/>
            </a:ln>
          </p:spPr>
        </p:sp>
        <p:sp>
          <p:nvSpPr>
            <p:cNvPr name="TextBox 12" id="12"/>
            <p:cNvSpPr txBox="true"/>
            <p:nvPr/>
          </p:nvSpPr>
          <p:spPr>
            <a:xfrm>
              <a:off x="0" y="-38100"/>
              <a:ext cx="2428057" cy="1874091"/>
            </a:xfrm>
            <a:prstGeom prst="rect">
              <a:avLst/>
            </a:prstGeom>
          </p:spPr>
          <p:txBody>
            <a:bodyPr anchor="ctr" rtlCol="false" tIns="50800" lIns="50800" bIns="50800" rIns="50800"/>
            <a:lstStyle/>
            <a:p>
              <a:pPr algn="ctr">
                <a:lnSpc>
                  <a:spcPts val="2659"/>
                </a:lnSpc>
              </a:pPr>
            </a:p>
          </p:txBody>
        </p:sp>
      </p:grpSp>
      <p:sp>
        <p:nvSpPr>
          <p:cNvPr name="TextBox 13" id="13"/>
          <p:cNvSpPr txBox="true"/>
          <p:nvPr/>
        </p:nvSpPr>
        <p:spPr>
          <a:xfrm rot="0">
            <a:off x="573375" y="2531925"/>
            <a:ext cx="8940801" cy="7016753"/>
          </a:xfrm>
          <a:prstGeom prst="rect">
            <a:avLst/>
          </a:prstGeom>
        </p:spPr>
        <p:txBody>
          <a:bodyPr anchor="t" rtlCol="false" tIns="0" lIns="0" bIns="0" rIns="0">
            <a:spAutoFit/>
          </a:bodyPr>
          <a:lstStyle/>
          <a:p>
            <a:pPr algn="l">
              <a:lnSpc>
                <a:spcPts val="1939"/>
              </a:lnSpc>
            </a:pPr>
            <a:r>
              <a:rPr lang="en-US" sz="1385">
                <a:solidFill>
                  <a:srgbClr val="000000"/>
                </a:solidFill>
                <a:latin typeface="Courier Prime"/>
                <a:ea typeface="Courier Prime"/>
                <a:cs typeface="Courier Prime"/>
                <a:sym typeface="Courier Prime"/>
              </a:rPr>
              <a:t># Tuning parameter untuk SVM</a:t>
            </a:r>
          </a:p>
          <a:p>
            <a:pPr algn="l">
              <a:lnSpc>
                <a:spcPts val="1939"/>
              </a:lnSpc>
            </a:pPr>
            <a:r>
              <a:rPr lang="en-US" sz="1385">
                <a:solidFill>
                  <a:srgbClr val="000000"/>
                </a:solidFill>
                <a:latin typeface="Courier Prime"/>
                <a:ea typeface="Courier Prime"/>
                <a:cs typeface="Courier Prime"/>
                <a:sym typeface="Courier Prime"/>
              </a:rPr>
              <a:t>param_rsp_SVM = {</a:t>
            </a:r>
          </a:p>
          <a:p>
            <a:pPr algn="l" marL="0" indent="0" lvl="0">
              <a:lnSpc>
                <a:spcPts val="1939"/>
              </a:lnSpc>
              <a:spcBef>
                <a:spcPct val="0"/>
              </a:spcBef>
            </a:pPr>
            <a:r>
              <a:rPr lang="en-US" sz="1385">
                <a:solidFill>
                  <a:srgbClr val="000000"/>
                </a:solidFill>
                <a:latin typeface="Courier Prime"/>
                <a:ea typeface="Courier Prime"/>
                <a:cs typeface="Courier Prime"/>
                <a:sym typeface="Courier Prime"/>
              </a:rPr>
              <a:t> '</a:t>
            </a:r>
            <a:r>
              <a:rPr lang="en-US" sz="1385" strike="noStrike" u="none">
                <a:solidFill>
                  <a:srgbClr val="000000"/>
                </a:solidFill>
                <a:latin typeface="Courier Prime"/>
                <a:ea typeface="Courier Prime"/>
                <a:cs typeface="Courier Prime"/>
                <a:sym typeface="Courier Prime"/>
              </a:rPr>
              <a:t>C</a:t>
            </a:r>
            <a:r>
              <a:rPr lang="en-US" sz="1385" strike="noStrike" u="none">
                <a:solidFill>
                  <a:srgbClr val="000000"/>
                </a:solidFill>
                <a:latin typeface="Courier Prime"/>
                <a:ea typeface="Courier Prime"/>
                <a:cs typeface="Courier Prime"/>
                <a:sym typeface="Courier Prime"/>
              </a:rPr>
              <a:t>': unif</a:t>
            </a:r>
            <a:r>
              <a:rPr lang="en-US" sz="1385" strike="noStrike" u="none">
                <a:solidFill>
                  <a:srgbClr val="000000"/>
                </a:solidFill>
                <a:latin typeface="Courier Prime"/>
                <a:ea typeface="Courier Prime"/>
                <a:cs typeface="Courier Prime"/>
                <a:sym typeface="Courier Prime"/>
              </a:rPr>
              <a:t>o</a:t>
            </a:r>
            <a:r>
              <a:rPr lang="en-US" sz="1385" strike="noStrike" u="none">
                <a:solidFill>
                  <a:srgbClr val="000000"/>
                </a:solidFill>
                <a:latin typeface="Courier Prime"/>
                <a:ea typeface="Courier Prime"/>
                <a:cs typeface="Courier Prime"/>
                <a:sym typeface="Courier Prime"/>
              </a:rPr>
              <a:t>rm(0.01, 1), </a:t>
            </a:r>
          </a:p>
          <a:p>
            <a:pPr algn="l" marL="0" indent="0" lvl="0">
              <a:lnSpc>
                <a:spcPts val="1939"/>
              </a:lnSpc>
              <a:spcBef>
                <a:spcPct val="0"/>
              </a:spcBef>
            </a:pPr>
            <a:r>
              <a:rPr lang="en-US" sz="1385" strike="noStrike" u="none">
                <a:solidFill>
                  <a:srgbClr val="000000"/>
                </a:solidFill>
                <a:latin typeface="Courier Prime"/>
                <a:ea typeface="Courier Prime"/>
                <a:cs typeface="Courier Prime"/>
                <a:sym typeface="Courier Prime"/>
              </a:rPr>
              <a:t> 'gamma': ['scale', 'auto'], </a:t>
            </a:r>
          </a:p>
          <a:p>
            <a:pPr algn="l" marL="0" indent="0" lvl="0">
              <a:lnSpc>
                <a:spcPts val="1939"/>
              </a:lnSpc>
              <a:spcBef>
                <a:spcPct val="0"/>
              </a:spcBef>
            </a:pPr>
            <a:r>
              <a:rPr lang="en-US" sz="1385" strike="noStrike" u="none">
                <a:solidFill>
                  <a:srgbClr val="000000"/>
                </a:solidFill>
                <a:latin typeface="Courier Prime"/>
                <a:ea typeface="Courier Prime"/>
                <a:cs typeface="Courier Prime"/>
                <a:sym typeface="Courier Prime"/>
              </a:rPr>
              <a:t> 'kernel': ['linear', 'rbf'] </a:t>
            </a:r>
          </a:p>
          <a:p>
            <a:pPr algn="l" marL="0" indent="0" lvl="0">
              <a:lnSpc>
                <a:spcPts val="1939"/>
              </a:lnSpc>
              <a:spcBef>
                <a:spcPct val="0"/>
              </a:spcBef>
            </a:pPr>
            <a:r>
              <a:rPr lang="en-US" sz="1385" strike="noStrike" u="none">
                <a:solidFill>
                  <a:srgbClr val="000000"/>
                </a:solidFill>
                <a:latin typeface="Courier Prime"/>
                <a:ea typeface="Courier Prime"/>
                <a:cs typeface="Courier Prime"/>
                <a:sym typeface="Courier Prime"/>
              </a:rPr>
              <a:t>}</a:t>
            </a:r>
          </a:p>
          <a:p>
            <a:pPr algn="l" marL="0" indent="0" lvl="0">
              <a:lnSpc>
                <a:spcPts val="1939"/>
              </a:lnSpc>
              <a:spcBef>
                <a:spcPct val="0"/>
              </a:spcBef>
            </a:pPr>
          </a:p>
          <a:p>
            <a:pPr algn="l" marL="0" indent="0" lvl="0">
              <a:lnSpc>
                <a:spcPts val="1939"/>
              </a:lnSpc>
              <a:spcBef>
                <a:spcPct val="0"/>
              </a:spcBef>
            </a:pPr>
            <a:r>
              <a:rPr lang="en-US" sz="1385" strike="noStrike" u="none">
                <a:solidFill>
                  <a:srgbClr val="000000"/>
                </a:solidFill>
                <a:latin typeface="Courier Prime"/>
                <a:ea typeface="Courier Prime"/>
                <a:cs typeface="Courier Prime"/>
                <a:sym typeface="Courier Prime"/>
              </a:rPr>
              <a:t># RandomizedSearchCV</a:t>
            </a:r>
          </a:p>
          <a:p>
            <a:pPr algn="l" marL="0" indent="0" lvl="0">
              <a:lnSpc>
                <a:spcPts val="1939"/>
              </a:lnSpc>
              <a:spcBef>
                <a:spcPct val="0"/>
              </a:spcBef>
            </a:pPr>
            <a:r>
              <a:rPr lang="en-US" sz="1385" strike="noStrike" u="none">
                <a:solidFill>
                  <a:srgbClr val="000000"/>
                </a:solidFill>
                <a:latin typeface="Courier Prime"/>
                <a:ea typeface="Courier Prime"/>
                <a:cs typeface="Courier Prime"/>
                <a:sym typeface="Courier Prime"/>
              </a:rPr>
              <a:t>random_search_SVM = RandomizedSearchCV(</a:t>
            </a:r>
          </a:p>
          <a:p>
            <a:pPr algn="l" marL="0" indent="0" lvl="0">
              <a:lnSpc>
                <a:spcPts val="1939"/>
              </a:lnSpc>
              <a:spcBef>
                <a:spcPct val="0"/>
              </a:spcBef>
            </a:pPr>
            <a:r>
              <a:rPr lang="en-US" sz="1385" strike="noStrike" u="none">
                <a:solidFill>
                  <a:srgbClr val="000000"/>
                </a:solidFill>
                <a:latin typeface="Courier Prime"/>
                <a:ea typeface="Courier Prime"/>
                <a:cs typeface="Courier Prime"/>
                <a:sym typeface="Courier Prime"/>
              </a:rPr>
              <a:t> estimator=svm,</a:t>
            </a:r>
          </a:p>
          <a:p>
            <a:pPr algn="l" marL="0" indent="0" lvl="0">
              <a:lnSpc>
                <a:spcPts val="1939"/>
              </a:lnSpc>
              <a:spcBef>
                <a:spcPct val="0"/>
              </a:spcBef>
            </a:pPr>
            <a:r>
              <a:rPr lang="en-US" sz="1385" strike="noStrike" u="none">
                <a:solidFill>
                  <a:srgbClr val="000000"/>
                </a:solidFill>
                <a:latin typeface="Courier Prime"/>
                <a:ea typeface="Courier Prime"/>
                <a:cs typeface="Courier Prime"/>
                <a:sym typeface="Courier Prime"/>
              </a:rPr>
              <a:t> param_distributions=param_rsp_SVM,</a:t>
            </a:r>
          </a:p>
          <a:p>
            <a:pPr algn="l" marL="0" indent="0" lvl="0">
              <a:lnSpc>
                <a:spcPts val="1939"/>
              </a:lnSpc>
              <a:spcBef>
                <a:spcPct val="0"/>
              </a:spcBef>
            </a:pPr>
            <a:r>
              <a:rPr lang="en-US" sz="1385" strike="noStrike" u="none">
                <a:solidFill>
                  <a:srgbClr val="000000"/>
                </a:solidFill>
                <a:latin typeface="Courier Prime"/>
                <a:ea typeface="Courier Prime"/>
                <a:cs typeface="Courier Prime"/>
                <a:sym typeface="Courier Prime"/>
              </a:rPr>
              <a:t> n_iter=30,</a:t>
            </a:r>
          </a:p>
          <a:p>
            <a:pPr algn="l" marL="0" indent="0" lvl="0">
              <a:lnSpc>
                <a:spcPts val="1939"/>
              </a:lnSpc>
              <a:spcBef>
                <a:spcPct val="0"/>
              </a:spcBef>
            </a:pPr>
            <a:r>
              <a:rPr lang="en-US" sz="1385" strike="noStrike" u="none">
                <a:solidFill>
                  <a:srgbClr val="000000"/>
                </a:solidFill>
                <a:latin typeface="Courier Prime"/>
                <a:ea typeface="Courier Prime"/>
                <a:cs typeface="Courier Prime"/>
                <a:sym typeface="Courier Prime"/>
              </a:rPr>
              <a:t> scoring='f1',</a:t>
            </a:r>
          </a:p>
          <a:p>
            <a:pPr algn="l" marL="0" indent="0" lvl="0">
              <a:lnSpc>
                <a:spcPts val="1939"/>
              </a:lnSpc>
              <a:spcBef>
                <a:spcPct val="0"/>
              </a:spcBef>
            </a:pPr>
            <a:r>
              <a:rPr lang="en-US" sz="1385" strike="noStrike" u="none">
                <a:solidFill>
                  <a:srgbClr val="000000"/>
                </a:solidFill>
                <a:latin typeface="Courier Prime"/>
                <a:ea typeface="Courier Prime"/>
                <a:cs typeface="Courier Prime"/>
                <a:sym typeface="Courier Prime"/>
              </a:rPr>
              <a:t> cv=5,</a:t>
            </a:r>
          </a:p>
          <a:p>
            <a:pPr algn="l" marL="0" indent="0" lvl="0">
              <a:lnSpc>
                <a:spcPts val="1939"/>
              </a:lnSpc>
              <a:spcBef>
                <a:spcPct val="0"/>
              </a:spcBef>
            </a:pPr>
            <a:r>
              <a:rPr lang="en-US" sz="1385" strike="noStrike" u="none">
                <a:solidFill>
                  <a:srgbClr val="000000"/>
                </a:solidFill>
                <a:latin typeface="Courier Prime"/>
                <a:ea typeface="Courier Prime"/>
                <a:cs typeface="Courier Prime"/>
                <a:sym typeface="Courier Prime"/>
              </a:rPr>
              <a:t> verbose=1,</a:t>
            </a:r>
          </a:p>
          <a:p>
            <a:pPr algn="l" marL="0" indent="0" lvl="0">
              <a:lnSpc>
                <a:spcPts val="1939"/>
              </a:lnSpc>
              <a:spcBef>
                <a:spcPct val="0"/>
              </a:spcBef>
            </a:pPr>
            <a:r>
              <a:rPr lang="en-US" sz="1385" strike="noStrike" u="none">
                <a:solidFill>
                  <a:srgbClr val="000000"/>
                </a:solidFill>
                <a:latin typeface="Courier Prime"/>
                <a:ea typeface="Courier Prime"/>
                <a:cs typeface="Courier Prime"/>
                <a:sym typeface="Courier Prime"/>
              </a:rPr>
              <a:t> n_jobs=-1,</a:t>
            </a:r>
          </a:p>
          <a:p>
            <a:pPr algn="l" marL="0" indent="0" lvl="0">
              <a:lnSpc>
                <a:spcPts val="1939"/>
              </a:lnSpc>
              <a:spcBef>
                <a:spcPct val="0"/>
              </a:spcBef>
            </a:pPr>
            <a:r>
              <a:rPr lang="en-US" sz="1385" strike="noStrike" u="none">
                <a:solidFill>
                  <a:srgbClr val="000000"/>
                </a:solidFill>
                <a:latin typeface="Courier Prime"/>
                <a:ea typeface="Courier Prime"/>
                <a:cs typeface="Courier Prime"/>
                <a:sym typeface="Courier Prime"/>
              </a:rPr>
              <a:t> random_state=42</a:t>
            </a:r>
          </a:p>
          <a:p>
            <a:pPr algn="l" marL="0" indent="0" lvl="0">
              <a:lnSpc>
                <a:spcPts val="1939"/>
              </a:lnSpc>
              <a:spcBef>
                <a:spcPct val="0"/>
              </a:spcBef>
            </a:pPr>
            <a:r>
              <a:rPr lang="en-US" sz="1385" strike="noStrike" u="none">
                <a:solidFill>
                  <a:srgbClr val="000000"/>
                </a:solidFill>
                <a:latin typeface="Courier Prime"/>
                <a:ea typeface="Courier Prime"/>
                <a:cs typeface="Courier Prime"/>
                <a:sym typeface="Courier Prime"/>
              </a:rPr>
              <a:t>)</a:t>
            </a:r>
          </a:p>
          <a:p>
            <a:pPr algn="l" marL="0" indent="0" lvl="0">
              <a:lnSpc>
                <a:spcPts val="1939"/>
              </a:lnSpc>
              <a:spcBef>
                <a:spcPct val="0"/>
              </a:spcBef>
            </a:pPr>
          </a:p>
          <a:p>
            <a:pPr algn="l" marL="0" indent="0" lvl="0">
              <a:lnSpc>
                <a:spcPts val="1939"/>
              </a:lnSpc>
              <a:spcBef>
                <a:spcPct val="0"/>
              </a:spcBef>
            </a:pPr>
            <a:r>
              <a:rPr lang="en-US" sz="1385" strike="noStrike" u="none">
                <a:solidFill>
                  <a:srgbClr val="000000"/>
                </a:solidFill>
                <a:latin typeface="Courier Prime"/>
                <a:ea typeface="Courier Prime"/>
                <a:cs typeface="Courier Prime"/>
                <a:sym typeface="Courier Prime"/>
              </a:rPr>
              <a:t># Latih model</a:t>
            </a:r>
          </a:p>
          <a:p>
            <a:pPr algn="l" marL="0" indent="0" lvl="0">
              <a:lnSpc>
                <a:spcPts val="1939"/>
              </a:lnSpc>
              <a:spcBef>
                <a:spcPct val="0"/>
              </a:spcBef>
            </a:pPr>
            <a:r>
              <a:rPr lang="en-US" sz="1385" strike="noStrike" u="none">
                <a:solidFill>
                  <a:srgbClr val="000000"/>
                </a:solidFill>
                <a:latin typeface="Courier Prime"/>
                <a:ea typeface="Courier Prime"/>
                <a:cs typeface="Courier Prime"/>
                <a:sym typeface="Courier Prime"/>
              </a:rPr>
              <a:t>random_search_SVM.fit(X_train.toarray(), y_train)</a:t>
            </a:r>
          </a:p>
          <a:p>
            <a:pPr algn="l" marL="0" indent="0" lvl="0">
              <a:lnSpc>
                <a:spcPts val="1939"/>
              </a:lnSpc>
              <a:spcBef>
                <a:spcPct val="0"/>
              </a:spcBef>
            </a:pPr>
          </a:p>
          <a:p>
            <a:pPr algn="l" marL="0" indent="0" lvl="0">
              <a:lnSpc>
                <a:spcPts val="1939"/>
              </a:lnSpc>
              <a:spcBef>
                <a:spcPct val="0"/>
              </a:spcBef>
            </a:pPr>
            <a:r>
              <a:rPr lang="en-US" sz="1385" strike="noStrike" u="none">
                <a:solidFill>
                  <a:srgbClr val="000000"/>
                </a:solidFill>
                <a:latin typeface="Courier Prime"/>
                <a:ea typeface="Courier Prime"/>
                <a:cs typeface="Courier Prime"/>
                <a:sym typeface="Courier Prime"/>
              </a:rPr>
              <a:t>#</a:t>
            </a:r>
            <a:r>
              <a:rPr lang="en-US" sz="1385" strike="noStrike" u="none">
                <a:solidFill>
                  <a:srgbClr val="000000"/>
                </a:solidFill>
                <a:latin typeface="Courier Prime"/>
                <a:ea typeface="Courier Prime"/>
                <a:cs typeface="Courier Prime"/>
                <a:sym typeface="Courier Prime"/>
              </a:rPr>
              <a:t> Pr</a:t>
            </a:r>
            <a:r>
              <a:rPr lang="en-US" sz="1385" strike="noStrike" u="none">
                <a:solidFill>
                  <a:srgbClr val="000000"/>
                </a:solidFill>
                <a:latin typeface="Courier Prime"/>
                <a:ea typeface="Courier Prime"/>
                <a:cs typeface="Courier Prime"/>
                <a:sym typeface="Courier Prime"/>
              </a:rPr>
              <a:t>ed</a:t>
            </a:r>
            <a:r>
              <a:rPr lang="en-US" sz="1385" strike="noStrike" u="none">
                <a:solidFill>
                  <a:srgbClr val="000000"/>
                </a:solidFill>
                <a:latin typeface="Courier Prime"/>
                <a:ea typeface="Courier Prime"/>
                <a:cs typeface="Courier Prime"/>
                <a:sym typeface="Courier Prime"/>
              </a:rPr>
              <a:t>i</a:t>
            </a:r>
            <a:r>
              <a:rPr lang="en-US" sz="1385" strike="noStrike" u="none">
                <a:solidFill>
                  <a:srgbClr val="000000"/>
                </a:solidFill>
                <a:latin typeface="Courier Prime"/>
                <a:ea typeface="Courier Prime"/>
                <a:cs typeface="Courier Prime"/>
                <a:sym typeface="Courier Prime"/>
              </a:rPr>
              <a:t>ksi</a:t>
            </a:r>
          </a:p>
          <a:p>
            <a:pPr algn="l" marL="0" indent="0" lvl="0">
              <a:lnSpc>
                <a:spcPts val="1939"/>
              </a:lnSpc>
              <a:spcBef>
                <a:spcPct val="0"/>
              </a:spcBef>
            </a:pPr>
            <a:r>
              <a:rPr lang="en-US" sz="1385" strike="noStrike" u="none">
                <a:solidFill>
                  <a:srgbClr val="000000"/>
                </a:solidFill>
                <a:latin typeface="Courier Prime"/>
                <a:ea typeface="Courier Prime"/>
                <a:cs typeface="Courier Prime"/>
                <a:sym typeface="Courier Prime"/>
              </a:rPr>
              <a:t>y_train_pred_svm = rando</a:t>
            </a:r>
            <a:r>
              <a:rPr lang="en-US" sz="1385" strike="noStrike" u="none">
                <a:solidFill>
                  <a:srgbClr val="000000"/>
                </a:solidFill>
                <a:latin typeface="Courier Prime"/>
                <a:ea typeface="Courier Prime"/>
                <a:cs typeface="Courier Prime"/>
                <a:sym typeface="Courier Prime"/>
              </a:rPr>
              <a:t>m</a:t>
            </a:r>
            <a:r>
              <a:rPr lang="en-US" sz="1385" strike="noStrike" u="none">
                <a:solidFill>
                  <a:srgbClr val="000000"/>
                </a:solidFill>
                <a:latin typeface="Courier Prime"/>
                <a:ea typeface="Courier Prime"/>
                <a:cs typeface="Courier Prime"/>
                <a:sym typeface="Courier Prime"/>
              </a:rPr>
              <a:t>_s</a:t>
            </a:r>
            <a:r>
              <a:rPr lang="en-US" sz="1385" strike="noStrike" u="none">
                <a:solidFill>
                  <a:srgbClr val="000000"/>
                </a:solidFill>
                <a:latin typeface="Courier Prime"/>
                <a:ea typeface="Courier Prime"/>
                <a:cs typeface="Courier Prime"/>
                <a:sym typeface="Courier Prime"/>
              </a:rPr>
              <a:t>e</a:t>
            </a:r>
            <a:r>
              <a:rPr lang="en-US" sz="1385" strike="noStrike" u="none">
                <a:solidFill>
                  <a:srgbClr val="000000"/>
                </a:solidFill>
                <a:latin typeface="Courier Prime"/>
                <a:ea typeface="Courier Prime"/>
                <a:cs typeface="Courier Prime"/>
                <a:sym typeface="Courier Prime"/>
              </a:rPr>
              <a:t>arch_SVM.predict(X_train.toarray())</a:t>
            </a:r>
          </a:p>
          <a:p>
            <a:pPr algn="l" marL="0" indent="0" lvl="0">
              <a:lnSpc>
                <a:spcPts val="1939"/>
              </a:lnSpc>
              <a:spcBef>
                <a:spcPct val="0"/>
              </a:spcBef>
            </a:pPr>
            <a:r>
              <a:rPr lang="en-US" sz="1385" strike="noStrike" u="none">
                <a:solidFill>
                  <a:srgbClr val="000000"/>
                </a:solidFill>
                <a:latin typeface="Courier Prime"/>
                <a:ea typeface="Courier Prime"/>
                <a:cs typeface="Courier Prime"/>
                <a:sym typeface="Courier Prime"/>
              </a:rPr>
              <a:t>y_test_pred_svm = random_search_SVM.predict(X_test.toarray())</a:t>
            </a:r>
          </a:p>
          <a:p>
            <a:pPr algn="l" marL="0" indent="0" lvl="0">
              <a:lnSpc>
                <a:spcPts val="1939"/>
              </a:lnSpc>
              <a:spcBef>
                <a:spcPct val="0"/>
              </a:spcBef>
            </a:pPr>
          </a:p>
          <a:p>
            <a:pPr algn="l" marL="0" indent="0" lvl="0">
              <a:lnSpc>
                <a:spcPts val="1939"/>
              </a:lnSpc>
              <a:spcBef>
                <a:spcPct val="0"/>
              </a:spcBef>
            </a:pPr>
            <a:r>
              <a:rPr lang="en-US" sz="1385" strike="noStrike" u="none">
                <a:solidFill>
                  <a:srgbClr val="000000"/>
                </a:solidFill>
                <a:latin typeface="Courier Prime"/>
                <a:ea typeface="Courier Prime"/>
                <a:cs typeface="Courier Prime"/>
                <a:sym typeface="Courier Prime"/>
              </a:rPr>
              <a:t># Evaluasi metrik</a:t>
            </a:r>
          </a:p>
          <a:p>
            <a:pPr algn="l" marL="0" indent="0" lvl="0">
              <a:lnSpc>
                <a:spcPts val="1939"/>
              </a:lnSpc>
              <a:spcBef>
                <a:spcPct val="0"/>
              </a:spcBef>
            </a:pPr>
            <a:r>
              <a:rPr lang="en-US" sz="1385" strike="noStrike" u="none">
                <a:solidFill>
                  <a:srgbClr val="000000"/>
                </a:solidFill>
                <a:latin typeface="Courier Prime"/>
                <a:ea typeface="Courier Prime"/>
                <a:cs typeface="Courier Prime"/>
                <a:sym typeface="Courier Prime"/>
              </a:rPr>
              <a:t>print("Best Parameters (SVM):", random_search_SVM.best_params_)</a:t>
            </a:r>
          </a:p>
          <a:p>
            <a:pPr algn="l" marL="0" indent="0" lvl="0">
              <a:lnSpc>
                <a:spcPts val="1939"/>
              </a:lnSpc>
              <a:spcBef>
                <a:spcPct val="0"/>
              </a:spcBef>
            </a:pPr>
          </a:p>
        </p:txBody>
      </p:sp>
      <p:sp>
        <p:nvSpPr>
          <p:cNvPr name="TextBox 14" id="14"/>
          <p:cNvSpPr txBox="true"/>
          <p:nvPr/>
        </p:nvSpPr>
        <p:spPr>
          <a:xfrm rot="0">
            <a:off x="9905360" y="2492073"/>
            <a:ext cx="7889621" cy="3544571"/>
          </a:xfrm>
          <a:prstGeom prst="rect">
            <a:avLst/>
          </a:prstGeom>
        </p:spPr>
        <p:txBody>
          <a:bodyPr anchor="t" rtlCol="false" tIns="0" lIns="0" bIns="0" rIns="0">
            <a:spAutoFit/>
          </a:bodyPr>
          <a:lstStyle/>
          <a:p>
            <a:pPr algn="l">
              <a:lnSpc>
                <a:spcPts val="3079"/>
              </a:lnSpc>
            </a:pPr>
            <a:r>
              <a:rPr lang="en-US" sz="2199">
                <a:solidFill>
                  <a:srgbClr val="000000"/>
                </a:solidFill>
                <a:latin typeface="Arial"/>
                <a:ea typeface="Arial"/>
                <a:cs typeface="Arial"/>
                <a:sym typeface="Arial"/>
              </a:rPr>
              <a:t>Parameter utama yang perlu diperhatikan dalam SVM adalah:</a:t>
            </a:r>
          </a:p>
          <a:p>
            <a:pPr algn="l">
              <a:lnSpc>
                <a:spcPts val="3079"/>
              </a:lnSpc>
            </a:pPr>
            <a:r>
              <a:rPr lang="en-US" sz="2199">
                <a:solidFill>
                  <a:srgbClr val="000000"/>
                </a:solidFill>
                <a:latin typeface="Arial"/>
                <a:ea typeface="Arial"/>
                <a:cs typeface="Arial"/>
                <a:sym typeface="Arial"/>
              </a:rPr>
              <a:t>- `C`: Nilai yang mengontrol trade-off antara margin yang lebih besar dan jumlah kesalahan klasifikasi (nilai yang lebih kecil menyebabkan margin yang lebih besar). Dipilih rentang kecil antara 0.01-1 untuk menjaga generalization serta menghindari overfit.</a:t>
            </a:r>
          </a:p>
          <a:p>
            <a:pPr algn="l" marL="0" indent="0" lvl="0">
              <a:lnSpc>
                <a:spcPts val="3079"/>
              </a:lnSpc>
              <a:spcBef>
                <a:spcPct val="0"/>
              </a:spcBef>
            </a:pPr>
            <a:r>
              <a:rPr lang="en-US" sz="2199">
                <a:solidFill>
                  <a:srgbClr val="000000"/>
                </a:solidFill>
                <a:latin typeface="Arial"/>
                <a:ea typeface="Arial"/>
                <a:cs typeface="Arial"/>
                <a:sym typeface="Arial"/>
              </a:rPr>
              <a:t>- `kernel`: Fungsi matematika yang digunakan oleh SVM untuk mengubah data input ke dimensi yang lebih tinggi agar lebih mudah dipisahkan secara linear. </a:t>
            </a:r>
          </a:p>
        </p:txBody>
      </p:sp>
    </p:spTree>
  </p:cSld>
  <p:clrMapOvr>
    <a:masterClrMapping/>
  </p:clrMapOvr>
</p:sld>
</file>

<file path=ppt/slides/slide33.xml><?xml version="1.0" encoding="utf-8"?>
<p:sld xmlns:p="http://schemas.openxmlformats.org/presentationml/2006/main" xmlns:a="http://schemas.openxmlformats.org/drawingml/2006/main">
  <p:cSld>
    <p:bg>
      <p:bgPr>
        <a:solidFill>
          <a:srgbClr val="FDFDFD"/>
        </a:solidFill>
      </p:bgPr>
    </p:bg>
    <p:spTree>
      <p:nvGrpSpPr>
        <p:cNvPr id="1" name=""/>
        <p:cNvGrpSpPr/>
        <p:nvPr/>
      </p:nvGrpSpPr>
      <p:grpSpPr>
        <a:xfrm>
          <a:off x="0" y="0"/>
          <a:ext cx="0" cy="0"/>
          <a:chOff x="0" y="0"/>
          <a:chExt cx="0" cy="0"/>
        </a:xfrm>
      </p:grpSpPr>
      <p:grpSp>
        <p:nvGrpSpPr>
          <p:cNvPr name="Group 2" id="2"/>
          <p:cNvGrpSpPr/>
          <p:nvPr/>
        </p:nvGrpSpPr>
        <p:grpSpPr>
          <a:xfrm rot="0">
            <a:off x="-1766494" y="9340175"/>
            <a:ext cx="21820987" cy="946825"/>
            <a:chOff x="0" y="0"/>
            <a:chExt cx="6110362" cy="265132"/>
          </a:xfrm>
        </p:grpSpPr>
        <p:sp>
          <p:nvSpPr>
            <p:cNvPr name="Freeform 3" id="3"/>
            <p:cNvSpPr/>
            <p:nvPr/>
          </p:nvSpPr>
          <p:spPr>
            <a:xfrm flipH="false" flipV="false" rot="0">
              <a:off x="0" y="0"/>
              <a:ext cx="6110362" cy="265132"/>
            </a:xfrm>
            <a:custGeom>
              <a:avLst/>
              <a:gdLst/>
              <a:ahLst/>
              <a:cxnLst/>
              <a:rect r="r" b="b" t="t" l="l"/>
              <a:pathLst>
                <a:path h="265132" w="6110362">
                  <a:moveTo>
                    <a:pt x="0" y="0"/>
                  </a:moveTo>
                  <a:lnTo>
                    <a:pt x="6110362" y="0"/>
                  </a:lnTo>
                  <a:lnTo>
                    <a:pt x="6110362" y="265132"/>
                  </a:lnTo>
                  <a:lnTo>
                    <a:pt x="0" y="265132"/>
                  </a:lnTo>
                  <a:close/>
                </a:path>
              </a:pathLst>
            </a:custGeom>
            <a:solidFill>
              <a:srgbClr val="145DA0"/>
            </a:solidFill>
            <a:ln cap="sq">
              <a:noFill/>
              <a:prstDash val="solid"/>
              <a:miter/>
            </a:ln>
          </p:spPr>
        </p:sp>
        <p:sp>
          <p:nvSpPr>
            <p:cNvPr name="TextBox 4" id="4"/>
            <p:cNvSpPr txBox="true"/>
            <p:nvPr/>
          </p:nvSpPr>
          <p:spPr>
            <a:xfrm>
              <a:off x="0" y="-38100"/>
              <a:ext cx="6110362" cy="303232"/>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5" id="5"/>
          <p:cNvGrpSpPr/>
          <p:nvPr/>
        </p:nvGrpSpPr>
        <p:grpSpPr>
          <a:xfrm rot="0">
            <a:off x="-1766494" y="-816076"/>
            <a:ext cx="21820987" cy="1762900"/>
            <a:chOff x="0" y="0"/>
            <a:chExt cx="6110362" cy="493651"/>
          </a:xfrm>
        </p:grpSpPr>
        <p:sp>
          <p:nvSpPr>
            <p:cNvPr name="Freeform 6" id="6"/>
            <p:cNvSpPr/>
            <p:nvPr/>
          </p:nvSpPr>
          <p:spPr>
            <a:xfrm flipH="false" flipV="false" rot="0">
              <a:off x="0" y="0"/>
              <a:ext cx="6110362" cy="493651"/>
            </a:xfrm>
            <a:custGeom>
              <a:avLst/>
              <a:gdLst/>
              <a:ahLst/>
              <a:cxnLst/>
              <a:rect r="r" b="b" t="t" l="l"/>
              <a:pathLst>
                <a:path h="493651" w="6110362">
                  <a:moveTo>
                    <a:pt x="0" y="0"/>
                  </a:moveTo>
                  <a:lnTo>
                    <a:pt x="6110362" y="0"/>
                  </a:lnTo>
                  <a:lnTo>
                    <a:pt x="6110362" y="493651"/>
                  </a:lnTo>
                  <a:lnTo>
                    <a:pt x="0" y="493651"/>
                  </a:lnTo>
                  <a:close/>
                </a:path>
              </a:pathLst>
            </a:custGeom>
            <a:solidFill>
              <a:srgbClr val="145DA0"/>
            </a:solidFill>
            <a:ln cap="sq">
              <a:noFill/>
              <a:prstDash val="solid"/>
              <a:miter/>
            </a:ln>
          </p:spPr>
        </p:sp>
        <p:sp>
          <p:nvSpPr>
            <p:cNvPr name="TextBox 7" id="7"/>
            <p:cNvSpPr txBox="true"/>
            <p:nvPr/>
          </p:nvSpPr>
          <p:spPr>
            <a:xfrm>
              <a:off x="0" y="-38100"/>
              <a:ext cx="6110362" cy="531751"/>
            </a:xfrm>
            <a:prstGeom prst="rect">
              <a:avLst/>
            </a:prstGeom>
          </p:spPr>
          <p:txBody>
            <a:bodyPr anchor="ctr" rtlCol="false" tIns="50800" lIns="50800" bIns="50800" rIns="50800"/>
            <a:lstStyle/>
            <a:p>
              <a:pPr algn="ctr" marL="0" indent="0" lvl="0">
                <a:lnSpc>
                  <a:spcPts val="2659"/>
                </a:lnSpc>
                <a:spcBef>
                  <a:spcPct val="0"/>
                </a:spcBef>
              </a:pPr>
            </a:p>
          </p:txBody>
        </p:sp>
      </p:grpSp>
      <p:sp>
        <p:nvSpPr>
          <p:cNvPr name="TextBox 8" id="8"/>
          <p:cNvSpPr txBox="true"/>
          <p:nvPr/>
        </p:nvSpPr>
        <p:spPr>
          <a:xfrm rot="0">
            <a:off x="296592" y="5319707"/>
            <a:ext cx="16962708" cy="1988185"/>
          </a:xfrm>
          <a:prstGeom prst="rect">
            <a:avLst/>
          </a:prstGeom>
        </p:spPr>
        <p:txBody>
          <a:bodyPr anchor="t" rtlCol="false" tIns="0" lIns="0" bIns="0" rIns="0">
            <a:spAutoFit/>
          </a:bodyPr>
          <a:lstStyle/>
          <a:p>
            <a:pPr algn="l">
              <a:lnSpc>
                <a:spcPts val="3639"/>
              </a:lnSpc>
            </a:pPr>
            <a:r>
              <a:rPr lang="en-US" sz="2599">
                <a:solidFill>
                  <a:srgbClr val="000000"/>
                </a:solidFill>
                <a:latin typeface="Arial"/>
                <a:ea typeface="Arial"/>
                <a:cs typeface="Arial"/>
                <a:sym typeface="Arial"/>
              </a:rPr>
              <a:t>Analisis:</a:t>
            </a:r>
          </a:p>
          <a:p>
            <a:pPr algn="l">
              <a:lnSpc>
                <a:spcPts val="2939"/>
              </a:lnSpc>
            </a:pPr>
            <a:r>
              <a:rPr lang="en-US" sz="2099">
                <a:solidFill>
                  <a:srgbClr val="000000"/>
                </a:solidFill>
                <a:latin typeface="Arial"/>
                <a:ea typeface="Arial"/>
                <a:cs typeface="Arial"/>
                <a:sym typeface="Arial"/>
              </a:rPr>
              <a:t>1. Overfitting terlihat pada model default Training accuracy 1.0 menandakan model terlalu fit ke data training.</a:t>
            </a:r>
          </a:p>
          <a:p>
            <a:pPr algn="l">
              <a:lnSpc>
                <a:spcPts val="2939"/>
              </a:lnSpc>
            </a:pPr>
            <a:r>
              <a:rPr lang="en-US" sz="2099">
                <a:solidFill>
                  <a:srgbClr val="000000"/>
                </a:solidFill>
                <a:latin typeface="Arial"/>
                <a:ea typeface="Arial"/>
                <a:cs typeface="Arial"/>
                <a:sym typeface="Arial"/>
              </a:rPr>
              <a:t>2. Model hasil optimasi dengan training accuracy-nya lebih rendah sedikit (0.98), tapi ini lebih sehat realistis serta Recall &amp; F1-nya lebih baik.</a:t>
            </a:r>
          </a:p>
          <a:p>
            <a:pPr algn="l">
              <a:lnSpc>
                <a:spcPts val="2939"/>
              </a:lnSpc>
            </a:pPr>
            <a:r>
              <a:rPr lang="en-US" sz="2099">
                <a:solidFill>
                  <a:srgbClr val="000000"/>
                </a:solidFill>
                <a:latin typeface="Arial"/>
                <a:ea typeface="Arial"/>
                <a:cs typeface="Arial"/>
                <a:sym typeface="Arial"/>
              </a:rPr>
              <a:t>3. Kernel linear terbukti lebih cocok untuk data teks (TF-IDF).</a:t>
            </a:r>
          </a:p>
          <a:p>
            <a:pPr algn="l">
              <a:lnSpc>
                <a:spcPts val="2939"/>
              </a:lnSpc>
              <a:spcBef>
                <a:spcPct val="0"/>
              </a:spcBef>
            </a:pPr>
            <a:r>
              <a:rPr lang="en-US" sz="2099">
                <a:solidFill>
                  <a:srgbClr val="000000"/>
                </a:solidFill>
                <a:latin typeface="Arial"/>
                <a:ea typeface="Arial"/>
                <a:cs typeface="Arial"/>
                <a:sym typeface="Arial"/>
              </a:rPr>
              <a:t>4. Nilai F1-score lebih tinggi pada optimized model yang menunjukkan keseimbangan precision dan recall.</a:t>
            </a:r>
          </a:p>
        </p:txBody>
      </p:sp>
      <p:sp>
        <p:nvSpPr>
          <p:cNvPr name="TextBox 9" id="9"/>
          <p:cNvSpPr txBox="true"/>
          <p:nvPr/>
        </p:nvSpPr>
        <p:spPr>
          <a:xfrm rot="0">
            <a:off x="156101" y="962025"/>
            <a:ext cx="1756871" cy="629921"/>
          </a:xfrm>
          <a:prstGeom prst="rect">
            <a:avLst/>
          </a:prstGeom>
        </p:spPr>
        <p:txBody>
          <a:bodyPr anchor="t" rtlCol="false" tIns="0" lIns="0" bIns="0" rIns="0">
            <a:spAutoFit/>
          </a:bodyPr>
          <a:lstStyle/>
          <a:p>
            <a:pPr algn="l">
              <a:lnSpc>
                <a:spcPts val="5179"/>
              </a:lnSpc>
              <a:spcBef>
                <a:spcPct val="0"/>
              </a:spcBef>
            </a:pPr>
            <a:r>
              <a:rPr lang="en-US" b="true" sz="3699">
                <a:solidFill>
                  <a:srgbClr val="000000"/>
                </a:solidFill>
                <a:latin typeface="Montserrat Bold"/>
                <a:ea typeface="Montserrat Bold"/>
                <a:cs typeface="Montserrat Bold"/>
                <a:sym typeface="Montserrat Bold"/>
              </a:rPr>
              <a:t>Result</a:t>
            </a:r>
          </a:p>
        </p:txBody>
      </p:sp>
      <p:sp>
        <p:nvSpPr>
          <p:cNvPr name="TextBox 10" id="10"/>
          <p:cNvSpPr txBox="true"/>
          <p:nvPr/>
        </p:nvSpPr>
        <p:spPr>
          <a:xfrm rot="0">
            <a:off x="9553524" y="7253210"/>
            <a:ext cx="7112591" cy="332740"/>
          </a:xfrm>
          <a:prstGeom prst="rect">
            <a:avLst/>
          </a:prstGeom>
        </p:spPr>
        <p:txBody>
          <a:bodyPr anchor="t" rtlCol="false" tIns="0" lIns="0" bIns="0" rIns="0">
            <a:spAutoFit/>
          </a:bodyPr>
          <a:lstStyle/>
          <a:p>
            <a:pPr algn="ctr">
              <a:lnSpc>
                <a:spcPts val="2659"/>
              </a:lnSpc>
              <a:spcBef>
                <a:spcPct val="0"/>
              </a:spcBef>
            </a:pPr>
          </a:p>
        </p:txBody>
      </p:sp>
      <p:grpSp>
        <p:nvGrpSpPr>
          <p:cNvPr name="Group 11" id="11"/>
          <p:cNvGrpSpPr/>
          <p:nvPr/>
        </p:nvGrpSpPr>
        <p:grpSpPr>
          <a:xfrm rot="0">
            <a:off x="156101" y="2337013"/>
            <a:ext cx="8423060" cy="2507619"/>
            <a:chOff x="0" y="0"/>
            <a:chExt cx="11230746" cy="3343492"/>
          </a:xfrm>
        </p:grpSpPr>
        <p:grpSp>
          <p:nvGrpSpPr>
            <p:cNvPr name="Group 12" id="12"/>
            <p:cNvGrpSpPr/>
            <p:nvPr/>
          </p:nvGrpSpPr>
          <p:grpSpPr>
            <a:xfrm rot="0">
              <a:off x="0" y="0"/>
              <a:ext cx="11230746" cy="3343492"/>
              <a:chOff x="0" y="0"/>
              <a:chExt cx="1951868" cy="581088"/>
            </a:xfrm>
          </p:grpSpPr>
          <p:sp>
            <p:nvSpPr>
              <p:cNvPr name="Freeform 13" id="13"/>
              <p:cNvSpPr/>
              <p:nvPr/>
            </p:nvSpPr>
            <p:spPr>
              <a:xfrm flipH="false" flipV="false" rot="0">
                <a:off x="0" y="0"/>
                <a:ext cx="1951868" cy="581088"/>
              </a:xfrm>
              <a:custGeom>
                <a:avLst/>
                <a:gdLst/>
                <a:ahLst/>
                <a:cxnLst/>
                <a:rect r="r" b="b" t="t" l="l"/>
                <a:pathLst>
                  <a:path h="581088" w="1951868">
                    <a:moveTo>
                      <a:pt x="46876" y="0"/>
                    </a:moveTo>
                    <a:lnTo>
                      <a:pt x="1904992" y="0"/>
                    </a:lnTo>
                    <a:cubicBezTo>
                      <a:pt x="1917424" y="0"/>
                      <a:pt x="1929348" y="4939"/>
                      <a:pt x="1938138" y="13730"/>
                    </a:cubicBezTo>
                    <a:cubicBezTo>
                      <a:pt x="1946929" y="22521"/>
                      <a:pt x="1951868" y="34444"/>
                      <a:pt x="1951868" y="46876"/>
                    </a:cubicBezTo>
                    <a:lnTo>
                      <a:pt x="1951868" y="534212"/>
                    </a:lnTo>
                    <a:cubicBezTo>
                      <a:pt x="1951868" y="546645"/>
                      <a:pt x="1946929" y="558568"/>
                      <a:pt x="1938138" y="567359"/>
                    </a:cubicBezTo>
                    <a:cubicBezTo>
                      <a:pt x="1929348" y="576149"/>
                      <a:pt x="1917424" y="581088"/>
                      <a:pt x="1904992" y="581088"/>
                    </a:cubicBezTo>
                    <a:lnTo>
                      <a:pt x="46876" y="581088"/>
                    </a:lnTo>
                    <a:cubicBezTo>
                      <a:pt x="20987" y="581088"/>
                      <a:pt x="0" y="560101"/>
                      <a:pt x="0" y="534212"/>
                    </a:cubicBezTo>
                    <a:lnTo>
                      <a:pt x="0" y="46876"/>
                    </a:lnTo>
                    <a:cubicBezTo>
                      <a:pt x="0" y="34444"/>
                      <a:pt x="4939" y="22521"/>
                      <a:pt x="13730" y="13730"/>
                    </a:cubicBezTo>
                    <a:cubicBezTo>
                      <a:pt x="22521" y="4939"/>
                      <a:pt x="34444" y="0"/>
                      <a:pt x="46876" y="0"/>
                    </a:cubicBezTo>
                    <a:close/>
                  </a:path>
                </a:pathLst>
              </a:custGeom>
              <a:solidFill>
                <a:srgbClr val="000000">
                  <a:alpha val="0"/>
                </a:srgbClr>
              </a:solidFill>
              <a:ln w="38100" cap="rnd">
                <a:solidFill>
                  <a:srgbClr val="000000"/>
                </a:solidFill>
                <a:prstDash val="solid"/>
                <a:round/>
              </a:ln>
            </p:spPr>
          </p:sp>
          <p:sp>
            <p:nvSpPr>
              <p:cNvPr name="TextBox 14" id="14"/>
              <p:cNvSpPr txBox="true"/>
              <p:nvPr/>
            </p:nvSpPr>
            <p:spPr>
              <a:xfrm>
                <a:off x="0" y="-38100"/>
                <a:ext cx="1951868" cy="619188"/>
              </a:xfrm>
              <a:prstGeom prst="rect">
                <a:avLst/>
              </a:prstGeom>
            </p:spPr>
            <p:txBody>
              <a:bodyPr anchor="ctr" rtlCol="false" tIns="57737" lIns="57737" bIns="57737" rIns="57737"/>
              <a:lstStyle/>
              <a:p>
                <a:pPr algn="ctr">
                  <a:lnSpc>
                    <a:spcPts val="2659"/>
                  </a:lnSpc>
                </a:pPr>
              </a:p>
            </p:txBody>
          </p:sp>
        </p:grpSp>
        <p:sp>
          <p:nvSpPr>
            <p:cNvPr name="TextBox 15" id="15"/>
            <p:cNvSpPr txBox="true"/>
            <p:nvPr/>
          </p:nvSpPr>
          <p:spPr>
            <a:xfrm rot="0">
              <a:off x="381921" y="187655"/>
              <a:ext cx="10466904" cy="2920556"/>
            </a:xfrm>
            <a:prstGeom prst="rect">
              <a:avLst/>
            </a:prstGeom>
          </p:spPr>
          <p:txBody>
            <a:bodyPr anchor="t" rtlCol="false" tIns="0" lIns="0" bIns="0" rIns="0">
              <a:spAutoFit/>
            </a:bodyPr>
            <a:lstStyle/>
            <a:p>
              <a:pPr algn="l">
                <a:lnSpc>
                  <a:spcPts val="2962"/>
                </a:lnSpc>
                <a:spcBef>
                  <a:spcPct val="0"/>
                </a:spcBef>
              </a:pPr>
              <a:r>
                <a:rPr lang="en-US" sz="2116">
                  <a:solidFill>
                    <a:srgbClr val="000000"/>
                  </a:solidFill>
                  <a:latin typeface="Courier Prime"/>
                  <a:ea typeface="Courier Prime"/>
                  <a:cs typeface="Courier Prime"/>
                  <a:sym typeface="Courier Prime"/>
                </a:rPr>
                <a:t>T</a:t>
              </a:r>
              <a:r>
                <a:rPr lang="en-US" sz="2116">
                  <a:solidFill>
                    <a:srgbClr val="000000"/>
                  </a:solidFill>
                  <a:latin typeface="Courier Prime"/>
                  <a:ea typeface="Courier Prime"/>
                  <a:cs typeface="Courier Prime"/>
                  <a:sym typeface="Courier Prime"/>
                </a:rPr>
                <a:t>raining Accuracy SVM (Default Parameter) : 1.0 </a:t>
              </a:r>
            </a:p>
            <a:p>
              <a:pPr algn="l">
                <a:lnSpc>
                  <a:spcPts val="2962"/>
                </a:lnSpc>
                <a:spcBef>
                  <a:spcPct val="0"/>
                </a:spcBef>
              </a:pPr>
              <a:r>
                <a:rPr lang="en-US" sz="2116">
                  <a:solidFill>
                    <a:srgbClr val="000000"/>
                  </a:solidFill>
                  <a:latin typeface="Courier Prime"/>
                  <a:ea typeface="Courier Prime"/>
                  <a:cs typeface="Courier Prime"/>
                  <a:sym typeface="Courier Prime"/>
                </a:rPr>
                <a:t>Testing Accuracy SVM (Default Parameter) : 0.91 </a:t>
              </a:r>
            </a:p>
            <a:p>
              <a:pPr algn="l">
                <a:lnSpc>
                  <a:spcPts val="2962"/>
                </a:lnSpc>
                <a:spcBef>
                  <a:spcPct val="0"/>
                </a:spcBef>
              </a:pPr>
              <a:r>
                <a:rPr lang="en-US" sz="2116">
                  <a:solidFill>
                    <a:srgbClr val="000000"/>
                  </a:solidFill>
                  <a:latin typeface="Courier Prime"/>
                  <a:ea typeface="Courier Prime"/>
                  <a:cs typeface="Courier Prime"/>
                  <a:sym typeface="Courier Prime"/>
                </a:rPr>
                <a:t>Precision SVM (Default Parameter) : 0.96 </a:t>
              </a:r>
            </a:p>
            <a:p>
              <a:pPr algn="l">
                <a:lnSpc>
                  <a:spcPts val="2962"/>
                </a:lnSpc>
                <a:spcBef>
                  <a:spcPct val="0"/>
                </a:spcBef>
              </a:pPr>
              <a:r>
                <a:rPr lang="en-US" sz="2116">
                  <a:solidFill>
                    <a:srgbClr val="000000"/>
                  </a:solidFill>
                  <a:latin typeface="Courier Prime"/>
                  <a:ea typeface="Courier Prime"/>
                  <a:cs typeface="Courier Prime"/>
                  <a:sym typeface="Courier Prime"/>
                </a:rPr>
                <a:t>Recall SVM (Default Parameter) : 0.85</a:t>
              </a:r>
            </a:p>
            <a:p>
              <a:pPr algn="l">
                <a:lnSpc>
                  <a:spcPts val="2962"/>
                </a:lnSpc>
                <a:spcBef>
                  <a:spcPct val="0"/>
                </a:spcBef>
              </a:pPr>
              <a:r>
                <a:rPr lang="en-US" sz="2116">
                  <a:solidFill>
                    <a:srgbClr val="000000"/>
                  </a:solidFill>
                  <a:latin typeface="Courier Prime"/>
                  <a:ea typeface="Courier Prime"/>
                  <a:cs typeface="Courier Prime"/>
                  <a:sym typeface="Courier Prime"/>
                </a:rPr>
                <a:t>F1-score SVM (Default Parameter) : 0.90</a:t>
              </a:r>
            </a:p>
            <a:p>
              <a:pPr algn="l">
                <a:lnSpc>
                  <a:spcPts val="2962"/>
                </a:lnSpc>
                <a:spcBef>
                  <a:spcPct val="0"/>
                </a:spcBef>
              </a:pPr>
              <a:r>
                <a:rPr lang="en-US" sz="2116">
                  <a:solidFill>
                    <a:srgbClr val="000000"/>
                  </a:solidFill>
                  <a:latin typeface="Courier Prime"/>
                  <a:ea typeface="Courier Prime"/>
                  <a:cs typeface="Courier Prime"/>
                  <a:sym typeface="Courier Prime"/>
                </a:rPr>
                <a:t>ROC AUC Score SVM (Default Parameter) : 0.97</a:t>
              </a:r>
            </a:p>
          </p:txBody>
        </p:sp>
      </p:grpSp>
      <p:grpSp>
        <p:nvGrpSpPr>
          <p:cNvPr name="Group 16" id="16"/>
          <p:cNvGrpSpPr/>
          <p:nvPr/>
        </p:nvGrpSpPr>
        <p:grpSpPr>
          <a:xfrm rot="0">
            <a:off x="8896258" y="2337013"/>
            <a:ext cx="8844533" cy="2507619"/>
            <a:chOff x="0" y="0"/>
            <a:chExt cx="11792711" cy="3343492"/>
          </a:xfrm>
        </p:grpSpPr>
        <p:grpSp>
          <p:nvGrpSpPr>
            <p:cNvPr name="Group 17" id="17"/>
            <p:cNvGrpSpPr/>
            <p:nvPr/>
          </p:nvGrpSpPr>
          <p:grpSpPr>
            <a:xfrm rot="0">
              <a:off x="0" y="0"/>
              <a:ext cx="11792711" cy="3343492"/>
              <a:chOff x="0" y="0"/>
              <a:chExt cx="2049536" cy="581088"/>
            </a:xfrm>
          </p:grpSpPr>
          <p:sp>
            <p:nvSpPr>
              <p:cNvPr name="Freeform 18" id="18"/>
              <p:cNvSpPr/>
              <p:nvPr/>
            </p:nvSpPr>
            <p:spPr>
              <a:xfrm flipH="false" flipV="false" rot="0">
                <a:off x="0" y="0"/>
                <a:ext cx="2049536" cy="581088"/>
              </a:xfrm>
              <a:custGeom>
                <a:avLst/>
                <a:gdLst/>
                <a:ahLst/>
                <a:cxnLst/>
                <a:rect r="r" b="b" t="t" l="l"/>
                <a:pathLst>
                  <a:path h="581088" w="2049536">
                    <a:moveTo>
                      <a:pt x="44642" y="0"/>
                    </a:moveTo>
                    <a:lnTo>
                      <a:pt x="2004894" y="0"/>
                    </a:lnTo>
                    <a:cubicBezTo>
                      <a:pt x="2029549" y="0"/>
                      <a:pt x="2049536" y="19987"/>
                      <a:pt x="2049536" y="44642"/>
                    </a:cubicBezTo>
                    <a:lnTo>
                      <a:pt x="2049536" y="536446"/>
                    </a:lnTo>
                    <a:cubicBezTo>
                      <a:pt x="2049536" y="548286"/>
                      <a:pt x="2044832" y="559641"/>
                      <a:pt x="2036460" y="568013"/>
                    </a:cubicBezTo>
                    <a:cubicBezTo>
                      <a:pt x="2028088" y="576385"/>
                      <a:pt x="2016733" y="581088"/>
                      <a:pt x="2004894" y="581088"/>
                    </a:cubicBezTo>
                    <a:lnTo>
                      <a:pt x="44642" y="581088"/>
                    </a:lnTo>
                    <a:cubicBezTo>
                      <a:pt x="19987" y="581088"/>
                      <a:pt x="0" y="561101"/>
                      <a:pt x="0" y="536446"/>
                    </a:cubicBezTo>
                    <a:lnTo>
                      <a:pt x="0" y="44642"/>
                    </a:lnTo>
                    <a:cubicBezTo>
                      <a:pt x="0" y="19987"/>
                      <a:pt x="19987" y="0"/>
                      <a:pt x="44642" y="0"/>
                    </a:cubicBezTo>
                    <a:close/>
                  </a:path>
                </a:pathLst>
              </a:custGeom>
              <a:solidFill>
                <a:srgbClr val="000000">
                  <a:alpha val="0"/>
                </a:srgbClr>
              </a:solidFill>
              <a:ln w="38100" cap="rnd">
                <a:solidFill>
                  <a:srgbClr val="000000"/>
                </a:solidFill>
                <a:prstDash val="solid"/>
                <a:round/>
              </a:ln>
            </p:spPr>
          </p:sp>
          <p:sp>
            <p:nvSpPr>
              <p:cNvPr name="TextBox 19" id="19"/>
              <p:cNvSpPr txBox="true"/>
              <p:nvPr/>
            </p:nvSpPr>
            <p:spPr>
              <a:xfrm>
                <a:off x="0" y="-38100"/>
                <a:ext cx="2049536" cy="619188"/>
              </a:xfrm>
              <a:prstGeom prst="rect">
                <a:avLst/>
              </a:prstGeom>
            </p:spPr>
            <p:txBody>
              <a:bodyPr anchor="ctr" rtlCol="false" tIns="57737" lIns="57737" bIns="57737" rIns="57737"/>
              <a:lstStyle/>
              <a:p>
                <a:pPr algn="ctr">
                  <a:lnSpc>
                    <a:spcPts val="2659"/>
                  </a:lnSpc>
                </a:pPr>
              </a:p>
            </p:txBody>
          </p:sp>
        </p:grpSp>
        <p:sp>
          <p:nvSpPr>
            <p:cNvPr name="TextBox 20" id="20"/>
            <p:cNvSpPr txBox="true"/>
            <p:nvPr/>
          </p:nvSpPr>
          <p:spPr>
            <a:xfrm rot="0">
              <a:off x="401032" y="187655"/>
              <a:ext cx="10990648" cy="2920556"/>
            </a:xfrm>
            <a:prstGeom prst="rect">
              <a:avLst/>
            </a:prstGeom>
          </p:spPr>
          <p:txBody>
            <a:bodyPr anchor="t" rtlCol="false" tIns="0" lIns="0" bIns="0" rIns="0">
              <a:spAutoFit/>
            </a:bodyPr>
            <a:lstStyle/>
            <a:p>
              <a:pPr algn="l">
                <a:lnSpc>
                  <a:spcPts val="2962"/>
                </a:lnSpc>
                <a:spcBef>
                  <a:spcPct val="0"/>
                </a:spcBef>
              </a:pPr>
              <a:r>
                <a:rPr lang="en-US" sz="2116">
                  <a:solidFill>
                    <a:srgbClr val="000000"/>
                  </a:solidFill>
                  <a:latin typeface="Courier Prime"/>
                  <a:ea typeface="Courier Prime"/>
                  <a:cs typeface="Courier Prime"/>
                  <a:sym typeface="Courier Prime"/>
                </a:rPr>
                <a:t>T</a:t>
              </a:r>
              <a:r>
                <a:rPr lang="en-US" sz="2116">
                  <a:solidFill>
                    <a:srgbClr val="000000"/>
                  </a:solidFill>
                  <a:latin typeface="Courier Prime"/>
                  <a:ea typeface="Courier Prime"/>
                  <a:cs typeface="Courier Prime"/>
                  <a:sym typeface="Courier Prime"/>
                </a:rPr>
                <a:t>raining Accuracy SVM (Optimized Parameter) : 0.98 </a:t>
              </a:r>
            </a:p>
            <a:p>
              <a:pPr algn="l">
                <a:lnSpc>
                  <a:spcPts val="2962"/>
                </a:lnSpc>
                <a:spcBef>
                  <a:spcPct val="0"/>
                </a:spcBef>
              </a:pPr>
              <a:r>
                <a:rPr lang="en-US" sz="2116">
                  <a:solidFill>
                    <a:srgbClr val="000000"/>
                  </a:solidFill>
                  <a:latin typeface="Courier Prime"/>
                  <a:ea typeface="Courier Prime"/>
                  <a:cs typeface="Courier Prime"/>
                  <a:sym typeface="Courier Prime"/>
                </a:rPr>
                <a:t>Testing Accuracy SVM (Optimized Parameter) : 0.91 </a:t>
              </a:r>
            </a:p>
            <a:p>
              <a:pPr algn="l">
                <a:lnSpc>
                  <a:spcPts val="2962"/>
                </a:lnSpc>
                <a:spcBef>
                  <a:spcPct val="0"/>
                </a:spcBef>
              </a:pPr>
              <a:r>
                <a:rPr lang="en-US" sz="2116">
                  <a:solidFill>
                    <a:srgbClr val="000000"/>
                  </a:solidFill>
                  <a:latin typeface="Courier Prime"/>
                  <a:ea typeface="Courier Prime"/>
                  <a:cs typeface="Courier Prime"/>
                  <a:sym typeface="Courier Prime"/>
                </a:rPr>
                <a:t>Precision SVM (Optimized Parameter) : 0.89 </a:t>
              </a:r>
            </a:p>
            <a:p>
              <a:pPr algn="l">
                <a:lnSpc>
                  <a:spcPts val="2962"/>
                </a:lnSpc>
                <a:spcBef>
                  <a:spcPct val="0"/>
                </a:spcBef>
              </a:pPr>
              <a:r>
                <a:rPr lang="en-US" sz="2116">
                  <a:solidFill>
                    <a:srgbClr val="000000"/>
                  </a:solidFill>
                  <a:latin typeface="Courier Prime"/>
                  <a:ea typeface="Courier Prime"/>
                  <a:cs typeface="Courier Prime"/>
                  <a:sym typeface="Courier Prime"/>
                </a:rPr>
                <a:t>Recall SVM (Optimized Parameter) : 0.92</a:t>
              </a:r>
            </a:p>
            <a:p>
              <a:pPr algn="l">
                <a:lnSpc>
                  <a:spcPts val="2962"/>
                </a:lnSpc>
                <a:spcBef>
                  <a:spcPct val="0"/>
                </a:spcBef>
              </a:pPr>
              <a:r>
                <a:rPr lang="en-US" sz="2116">
                  <a:solidFill>
                    <a:srgbClr val="000000"/>
                  </a:solidFill>
                  <a:latin typeface="Courier Prime"/>
                  <a:ea typeface="Courier Prime"/>
                  <a:cs typeface="Courier Prime"/>
                  <a:sym typeface="Courier Prime"/>
                </a:rPr>
                <a:t>F1-score SVM (Optimized Parameter) : 0.91</a:t>
              </a:r>
            </a:p>
            <a:p>
              <a:pPr algn="l">
                <a:lnSpc>
                  <a:spcPts val="2962"/>
                </a:lnSpc>
                <a:spcBef>
                  <a:spcPct val="0"/>
                </a:spcBef>
              </a:pPr>
              <a:r>
                <a:rPr lang="en-US" sz="2116">
                  <a:solidFill>
                    <a:srgbClr val="000000"/>
                  </a:solidFill>
                  <a:latin typeface="Courier Prime"/>
                  <a:ea typeface="Courier Prime"/>
                  <a:cs typeface="Courier Prime"/>
                  <a:sym typeface="Courier Prime"/>
                </a:rPr>
                <a:t>ROC AUC Score SVM (Optimized Parameter) : 0.96</a:t>
              </a:r>
            </a:p>
          </p:txBody>
        </p:sp>
      </p:grpSp>
      <p:sp>
        <p:nvSpPr>
          <p:cNvPr name="TextBox 21" id="21"/>
          <p:cNvSpPr txBox="true"/>
          <p:nvPr/>
        </p:nvSpPr>
        <p:spPr>
          <a:xfrm rot="0">
            <a:off x="8896258" y="1783822"/>
            <a:ext cx="9070925" cy="323215"/>
          </a:xfrm>
          <a:prstGeom prst="rect">
            <a:avLst/>
          </a:prstGeom>
        </p:spPr>
        <p:txBody>
          <a:bodyPr anchor="t" rtlCol="false" tIns="0" lIns="0" bIns="0" rIns="0">
            <a:spAutoFit/>
          </a:bodyPr>
          <a:lstStyle/>
          <a:p>
            <a:pPr algn="ctr">
              <a:lnSpc>
                <a:spcPts val="2659"/>
              </a:lnSpc>
              <a:spcBef>
                <a:spcPct val="0"/>
              </a:spcBef>
            </a:pPr>
            <a:r>
              <a:rPr lang="en-US" sz="1899">
                <a:solidFill>
                  <a:srgbClr val="000000"/>
                </a:solidFill>
                <a:latin typeface="Montserrat"/>
                <a:ea typeface="Montserrat"/>
                <a:cs typeface="Montserrat"/>
                <a:sym typeface="Montserrat"/>
              </a:rPr>
              <a:t>Best Parameters (SVM): {'C': np.float64(0.9837555188414592), 'kernel': 'linear'}</a:t>
            </a:r>
          </a:p>
        </p:txBody>
      </p:sp>
      <p:sp>
        <p:nvSpPr>
          <p:cNvPr name="TextBox 22" id="22"/>
          <p:cNvSpPr txBox="true"/>
          <p:nvPr/>
        </p:nvSpPr>
        <p:spPr>
          <a:xfrm rot="0">
            <a:off x="1467955" y="1783822"/>
            <a:ext cx="5604272" cy="323215"/>
          </a:xfrm>
          <a:prstGeom prst="rect">
            <a:avLst/>
          </a:prstGeom>
        </p:spPr>
        <p:txBody>
          <a:bodyPr anchor="t" rtlCol="false" tIns="0" lIns="0" bIns="0" rIns="0">
            <a:spAutoFit/>
          </a:bodyPr>
          <a:lstStyle/>
          <a:p>
            <a:pPr algn="ctr">
              <a:lnSpc>
                <a:spcPts val="2659"/>
              </a:lnSpc>
              <a:spcBef>
                <a:spcPct val="0"/>
              </a:spcBef>
            </a:pPr>
            <a:r>
              <a:rPr lang="en-US" sz="1899">
                <a:solidFill>
                  <a:srgbClr val="000000"/>
                </a:solidFill>
                <a:latin typeface="Montserrat"/>
                <a:ea typeface="Montserrat"/>
                <a:cs typeface="Montserrat"/>
                <a:sym typeface="Montserrat"/>
              </a:rPr>
              <a:t>Default</a:t>
            </a:r>
            <a:r>
              <a:rPr lang="en-US" sz="1899">
                <a:solidFill>
                  <a:srgbClr val="000000"/>
                </a:solidFill>
                <a:latin typeface="Montserrat"/>
                <a:ea typeface="Montserrat"/>
                <a:cs typeface="Montserrat"/>
                <a:sym typeface="Montserrat"/>
              </a:rPr>
              <a:t> Parameters (SVM): {'C': 1.0, 'kernel': 'rbf'}</a:t>
            </a:r>
          </a:p>
        </p:txBody>
      </p:sp>
    </p:spTree>
  </p:cSld>
  <p:clrMapOvr>
    <a:masterClrMapping/>
  </p:clrMapOvr>
</p:sld>
</file>

<file path=ppt/slides/slide34.xml><?xml version="1.0" encoding="utf-8"?>
<p:sld xmlns:p="http://schemas.openxmlformats.org/presentationml/2006/main" xmlns:a="http://schemas.openxmlformats.org/drawingml/2006/main" xmlns:r="http://schemas.openxmlformats.org/officeDocument/2006/relationships">
  <p:cSld>
    <p:bg>
      <p:bgPr>
        <a:solidFill>
          <a:srgbClr val="FDFDFD"/>
        </a:solidFill>
      </p:bgPr>
    </p:bg>
    <p:spTree>
      <p:nvGrpSpPr>
        <p:cNvPr id="1" name=""/>
        <p:cNvGrpSpPr/>
        <p:nvPr/>
      </p:nvGrpSpPr>
      <p:grpSpPr>
        <a:xfrm>
          <a:off x="0" y="0"/>
          <a:ext cx="0" cy="0"/>
          <a:chOff x="0" y="0"/>
          <a:chExt cx="0" cy="0"/>
        </a:xfrm>
      </p:grpSpPr>
      <p:grpSp>
        <p:nvGrpSpPr>
          <p:cNvPr name="Group 2" id="2"/>
          <p:cNvGrpSpPr/>
          <p:nvPr/>
        </p:nvGrpSpPr>
        <p:grpSpPr>
          <a:xfrm rot="0">
            <a:off x="-1766494" y="9340175"/>
            <a:ext cx="21820987" cy="946825"/>
            <a:chOff x="0" y="0"/>
            <a:chExt cx="6110362" cy="265132"/>
          </a:xfrm>
        </p:grpSpPr>
        <p:sp>
          <p:nvSpPr>
            <p:cNvPr name="Freeform 3" id="3"/>
            <p:cNvSpPr/>
            <p:nvPr/>
          </p:nvSpPr>
          <p:spPr>
            <a:xfrm flipH="false" flipV="false" rot="0">
              <a:off x="0" y="0"/>
              <a:ext cx="6110362" cy="265132"/>
            </a:xfrm>
            <a:custGeom>
              <a:avLst/>
              <a:gdLst/>
              <a:ahLst/>
              <a:cxnLst/>
              <a:rect r="r" b="b" t="t" l="l"/>
              <a:pathLst>
                <a:path h="265132" w="6110362">
                  <a:moveTo>
                    <a:pt x="0" y="0"/>
                  </a:moveTo>
                  <a:lnTo>
                    <a:pt x="6110362" y="0"/>
                  </a:lnTo>
                  <a:lnTo>
                    <a:pt x="6110362" y="265132"/>
                  </a:lnTo>
                  <a:lnTo>
                    <a:pt x="0" y="265132"/>
                  </a:lnTo>
                  <a:close/>
                </a:path>
              </a:pathLst>
            </a:custGeom>
            <a:solidFill>
              <a:srgbClr val="145DA0"/>
            </a:solidFill>
            <a:ln cap="sq">
              <a:noFill/>
              <a:prstDash val="solid"/>
              <a:miter/>
            </a:ln>
          </p:spPr>
        </p:sp>
        <p:sp>
          <p:nvSpPr>
            <p:cNvPr name="TextBox 4" id="4"/>
            <p:cNvSpPr txBox="true"/>
            <p:nvPr/>
          </p:nvSpPr>
          <p:spPr>
            <a:xfrm>
              <a:off x="0" y="-38100"/>
              <a:ext cx="6110362" cy="303232"/>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5" id="5"/>
          <p:cNvGrpSpPr/>
          <p:nvPr/>
        </p:nvGrpSpPr>
        <p:grpSpPr>
          <a:xfrm rot="0">
            <a:off x="-1766494" y="-816076"/>
            <a:ext cx="21820987" cy="1762900"/>
            <a:chOff x="0" y="0"/>
            <a:chExt cx="6110362" cy="493651"/>
          </a:xfrm>
        </p:grpSpPr>
        <p:sp>
          <p:nvSpPr>
            <p:cNvPr name="Freeform 6" id="6"/>
            <p:cNvSpPr/>
            <p:nvPr/>
          </p:nvSpPr>
          <p:spPr>
            <a:xfrm flipH="false" flipV="false" rot="0">
              <a:off x="0" y="0"/>
              <a:ext cx="6110362" cy="493651"/>
            </a:xfrm>
            <a:custGeom>
              <a:avLst/>
              <a:gdLst/>
              <a:ahLst/>
              <a:cxnLst/>
              <a:rect r="r" b="b" t="t" l="l"/>
              <a:pathLst>
                <a:path h="493651" w="6110362">
                  <a:moveTo>
                    <a:pt x="0" y="0"/>
                  </a:moveTo>
                  <a:lnTo>
                    <a:pt x="6110362" y="0"/>
                  </a:lnTo>
                  <a:lnTo>
                    <a:pt x="6110362" y="493651"/>
                  </a:lnTo>
                  <a:lnTo>
                    <a:pt x="0" y="493651"/>
                  </a:lnTo>
                  <a:close/>
                </a:path>
              </a:pathLst>
            </a:custGeom>
            <a:solidFill>
              <a:srgbClr val="145DA0"/>
            </a:solidFill>
            <a:ln cap="sq">
              <a:noFill/>
              <a:prstDash val="solid"/>
              <a:miter/>
            </a:ln>
          </p:spPr>
        </p:sp>
        <p:sp>
          <p:nvSpPr>
            <p:cNvPr name="TextBox 7" id="7"/>
            <p:cNvSpPr txBox="true"/>
            <p:nvPr/>
          </p:nvSpPr>
          <p:spPr>
            <a:xfrm>
              <a:off x="0" y="-38100"/>
              <a:ext cx="6110362" cy="531751"/>
            </a:xfrm>
            <a:prstGeom prst="rect">
              <a:avLst/>
            </a:prstGeom>
          </p:spPr>
          <p:txBody>
            <a:bodyPr anchor="ctr" rtlCol="false" tIns="50800" lIns="50800" bIns="50800" rIns="50800"/>
            <a:lstStyle/>
            <a:p>
              <a:pPr algn="ctr" marL="0" indent="0" lvl="0">
                <a:lnSpc>
                  <a:spcPts val="2659"/>
                </a:lnSpc>
                <a:spcBef>
                  <a:spcPct val="0"/>
                </a:spcBef>
              </a:pPr>
            </a:p>
          </p:txBody>
        </p:sp>
      </p:grpSp>
      <p:sp>
        <p:nvSpPr>
          <p:cNvPr name="Freeform 8" id="8"/>
          <p:cNvSpPr/>
          <p:nvPr/>
        </p:nvSpPr>
        <p:spPr>
          <a:xfrm flipH="false" flipV="false" rot="0">
            <a:off x="156101" y="2400399"/>
            <a:ext cx="7133646" cy="6131323"/>
          </a:xfrm>
          <a:custGeom>
            <a:avLst/>
            <a:gdLst/>
            <a:ahLst/>
            <a:cxnLst/>
            <a:rect r="r" b="b" t="t" l="l"/>
            <a:pathLst>
              <a:path h="6131323" w="7133646">
                <a:moveTo>
                  <a:pt x="0" y="0"/>
                </a:moveTo>
                <a:lnTo>
                  <a:pt x="7133646" y="0"/>
                </a:lnTo>
                <a:lnTo>
                  <a:pt x="7133646" y="6131323"/>
                </a:lnTo>
                <a:lnTo>
                  <a:pt x="0" y="6131323"/>
                </a:lnTo>
                <a:lnTo>
                  <a:pt x="0" y="0"/>
                </a:lnTo>
                <a:close/>
              </a:path>
            </a:pathLst>
          </a:custGeom>
          <a:blipFill>
            <a:blip r:embed="rId2"/>
            <a:stretch>
              <a:fillRect l="0" t="0" r="0" b="0"/>
            </a:stretch>
          </a:blipFill>
        </p:spPr>
      </p:sp>
      <p:sp>
        <p:nvSpPr>
          <p:cNvPr name="Freeform 9" id="9"/>
          <p:cNvSpPr/>
          <p:nvPr/>
        </p:nvSpPr>
        <p:spPr>
          <a:xfrm flipH="false" flipV="false" rot="0">
            <a:off x="8870915" y="2400399"/>
            <a:ext cx="7133646" cy="6131323"/>
          </a:xfrm>
          <a:custGeom>
            <a:avLst/>
            <a:gdLst/>
            <a:ahLst/>
            <a:cxnLst/>
            <a:rect r="r" b="b" t="t" l="l"/>
            <a:pathLst>
              <a:path h="6131323" w="7133646">
                <a:moveTo>
                  <a:pt x="0" y="0"/>
                </a:moveTo>
                <a:lnTo>
                  <a:pt x="7133645" y="0"/>
                </a:lnTo>
                <a:lnTo>
                  <a:pt x="7133645" y="6131323"/>
                </a:lnTo>
                <a:lnTo>
                  <a:pt x="0" y="6131323"/>
                </a:lnTo>
                <a:lnTo>
                  <a:pt x="0" y="0"/>
                </a:lnTo>
                <a:close/>
              </a:path>
            </a:pathLst>
          </a:custGeom>
          <a:blipFill>
            <a:blip r:embed="rId3"/>
            <a:stretch>
              <a:fillRect l="0" t="0" r="0" b="0"/>
            </a:stretch>
          </a:blipFill>
        </p:spPr>
      </p:sp>
      <p:sp>
        <p:nvSpPr>
          <p:cNvPr name="TextBox 10" id="10"/>
          <p:cNvSpPr txBox="true"/>
          <p:nvPr/>
        </p:nvSpPr>
        <p:spPr>
          <a:xfrm rot="0">
            <a:off x="156101" y="962025"/>
            <a:ext cx="1710041" cy="629921"/>
          </a:xfrm>
          <a:prstGeom prst="rect">
            <a:avLst/>
          </a:prstGeom>
        </p:spPr>
        <p:txBody>
          <a:bodyPr anchor="t" rtlCol="false" tIns="0" lIns="0" bIns="0" rIns="0">
            <a:spAutoFit/>
          </a:bodyPr>
          <a:lstStyle/>
          <a:p>
            <a:pPr algn="l">
              <a:lnSpc>
                <a:spcPts val="5179"/>
              </a:lnSpc>
              <a:spcBef>
                <a:spcPct val="0"/>
              </a:spcBef>
            </a:pPr>
            <a:r>
              <a:rPr lang="en-US" b="true" sz="3699">
                <a:solidFill>
                  <a:srgbClr val="000000"/>
                </a:solidFill>
                <a:latin typeface="Montserrat Bold"/>
                <a:ea typeface="Montserrat Bold"/>
                <a:cs typeface="Montserrat Bold"/>
                <a:sym typeface="Montserrat Bold"/>
              </a:rPr>
              <a:t>Result</a:t>
            </a:r>
          </a:p>
        </p:txBody>
      </p:sp>
      <p:sp>
        <p:nvSpPr>
          <p:cNvPr name="TextBox 11" id="11"/>
          <p:cNvSpPr txBox="true"/>
          <p:nvPr/>
        </p:nvSpPr>
        <p:spPr>
          <a:xfrm rot="0">
            <a:off x="9553524" y="7253210"/>
            <a:ext cx="7112591" cy="332740"/>
          </a:xfrm>
          <a:prstGeom prst="rect">
            <a:avLst/>
          </a:prstGeom>
        </p:spPr>
        <p:txBody>
          <a:bodyPr anchor="t" rtlCol="false" tIns="0" lIns="0" bIns="0" rIns="0">
            <a:spAutoFit/>
          </a:bodyPr>
          <a:lstStyle/>
          <a:p>
            <a:pPr algn="ctr">
              <a:lnSpc>
                <a:spcPts val="2659"/>
              </a:lnSpc>
              <a:spcBef>
                <a:spcPct val="0"/>
              </a:spcBef>
            </a:pPr>
          </a:p>
        </p:txBody>
      </p:sp>
      <p:sp>
        <p:nvSpPr>
          <p:cNvPr name="TextBox 12" id="12"/>
          <p:cNvSpPr txBox="true"/>
          <p:nvPr/>
        </p:nvSpPr>
        <p:spPr>
          <a:xfrm rot="0">
            <a:off x="2184540" y="1936693"/>
            <a:ext cx="2242542" cy="323215"/>
          </a:xfrm>
          <a:prstGeom prst="rect">
            <a:avLst/>
          </a:prstGeom>
        </p:spPr>
        <p:txBody>
          <a:bodyPr anchor="t" rtlCol="false" tIns="0" lIns="0" bIns="0" rIns="0">
            <a:spAutoFit/>
          </a:bodyPr>
          <a:lstStyle/>
          <a:p>
            <a:pPr algn="ctr">
              <a:lnSpc>
                <a:spcPts val="2659"/>
              </a:lnSpc>
              <a:spcBef>
                <a:spcPct val="0"/>
              </a:spcBef>
            </a:pPr>
            <a:r>
              <a:rPr lang="en-US" sz="1899">
                <a:solidFill>
                  <a:srgbClr val="000000"/>
                </a:solidFill>
                <a:latin typeface="Montserrat"/>
                <a:ea typeface="Montserrat"/>
                <a:cs typeface="Montserrat"/>
                <a:sym typeface="Montserrat"/>
              </a:rPr>
              <a:t>Default Parameter</a:t>
            </a:r>
          </a:p>
        </p:txBody>
      </p:sp>
      <p:sp>
        <p:nvSpPr>
          <p:cNvPr name="TextBox 13" id="13"/>
          <p:cNvSpPr txBox="true"/>
          <p:nvPr/>
        </p:nvSpPr>
        <p:spPr>
          <a:xfrm rot="0">
            <a:off x="11122618" y="1936693"/>
            <a:ext cx="2630239" cy="323215"/>
          </a:xfrm>
          <a:prstGeom prst="rect">
            <a:avLst/>
          </a:prstGeom>
        </p:spPr>
        <p:txBody>
          <a:bodyPr anchor="t" rtlCol="false" tIns="0" lIns="0" bIns="0" rIns="0">
            <a:spAutoFit/>
          </a:bodyPr>
          <a:lstStyle/>
          <a:p>
            <a:pPr algn="ctr">
              <a:lnSpc>
                <a:spcPts val="2659"/>
              </a:lnSpc>
              <a:spcBef>
                <a:spcPct val="0"/>
              </a:spcBef>
            </a:pPr>
            <a:r>
              <a:rPr lang="en-US" sz="1899">
                <a:solidFill>
                  <a:srgbClr val="000000"/>
                </a:solidFill>
                <a:latin typeface="Montserrat"/>
                <a:ea typeface="Montserrat"/>
                <a:cs typeface="Montserrat"/>
                <a:sym typeface="Montserrat"/>
              </a:rPr>
              <a:t>Optimized Parameter</a:t>
            </a:r>
          </a:p>
        </p:txBody>
      </p:sp>
    </p:spTree>
  </p:cSld>
  <p:clrMapOvr>
    <a:masterClrMapping/>
  </p:clrMapOvr>
</p:sld>
</file>

<file path=ppt/slides/slide35.xml><?xml version="1.0" encoding="utf-8"?>
<p:sld xmlns:p="http://schemas.openxmlformats.org/presentationml/2006/main" xmlns:a="http://schemas.openxmlformats.org/drawingml/2006/main">
  <p:cSld>
    <p:bg>
      <p:bgPr>
        <a:solidFill>
          <a:srgbClr val="FDFDFD"/>
        </a:solidFill>
      </p:bgPr>
    </p:bg>
    <p:spTree>
      <p:nvGrpSpPr>
        <p:cNvPr id="1" name=""/>
        <p:cNvGrpSpPr/>
        <p:nvPr/>
      </p:nvGrpSpPr>
      <p:grpSpPr>
        <a:xfrm>
          <a:off x="0" y="0"/>
          <a:ext cx="0" cy="0"/>
          <a:chOff x="0" y="0"/>
          <a:chExt cx="0" cy="0"/>
        </a:xfrm>
      </p:grpSpPr>
      <p:sp>
        <p:nvSpPr>
          <p:cNvPr name="TextBox 2" id="2"/>
          <p:cNvSpPr txBox="true"/>
          <p:nvPr/>
        </p:nvSpPr>
        <p:spPr>
          <a:xfrm rot="0">
            <a:off x="9144000" y="4012872"/>
            <a:ext cx="8819592" cy="1765560"/>
          </a:xfrm>
          <a:prstGeom prst="rect">
            <a:avLst/>
          </a:prstGeom>
        </p:spPr>
        <p:txBody>
          <a:bodyPr anchor="t" rtlCol="false" tIns="0" lIns="0" bIns="0" rIns="0">
            <a:spAutoFit/>
          </a:bodyPr>
          <a:lstStyle/>
          <a:p>
            <a:pPr algn="l" marL="0" indent="0" lvl="0">
              <a:lnSpc>
                <a:spcPts val="14510"/>
              </a:lnSpc>
              <a:spcBef>
                <a:spcPct val="0"/>
              </a:spcBef>
            </a:pPr>
            <a:r>
              <a:rPr lang="en-US" b="true" sz="10364">
                <a:solidFill>
                  <a:srgbClr val="051D40"/>
                </a:solidFill>
                <a:latin typeface="Montserrat Bold"/>
                <a:ea typeface="Montserrat Bold"/>
                <a:cs typeface="Montserrat Bold"/>
                <a:sym typeface="Montserrat Bold"/>
              </a:rPr>
              <a:t>THANK YOU!</a:t>
            </a:r>
          </a:p>
        </p:txBody>
      </p:sp>
      <p:grpSp>
        <p:nvGrpSpPr>
          <p:cNvPr name="Group 3" id="3"/>
          <p:cNvGrpSpPr/>
          <p:nvPr/>
        </p:nvGrpSpPr>
        <p:grpSpPr>
          <a:xfrm rot="0">
            <a:off x="12398912" y="0"/>
            <a:ext cx="5889088" cy="756959"/>
            <a:chOff x="0" y="0"/>
            <a:chExt cx="1551036" cy="199364"/>
          </a:xfrm>
        </p:grpSpPr>
        <p:sp>
          <p:nvSpPr>
            <p:cNvPr name="Freeform 4" id="4"/>
            <p:cNvSpPr/>
            <p:nvPr/>
          </p:nvSpPr>
          <p:spPr>
            <a:xfrm flipH="false" flipV="false" rot="0">
              <a:off x="0" y="0"/>
              <a:ext cx="1551036" cy="199364"/>
            </a:xfrm>
            <a:custGeom>
              <a:avLst/>
              <a:gdLst/>
              <a:ahLst/>
              <a:cxnLst/>
              <a:rect r="r" b="b" t="t" l="l"/>
              <a:pathLst>
                <a:path h="199364" w="1551036">
                  <a:moveTo>
                    <a:pt x="0" y="0"/>
                  </a:moveTo>
                  <a:lnTo>
                    <a:pt x="1551036" y="0"/>
                  </a:lnTo>
                  <a:lnTo>
                    <a:pt x="1551036" y="199364"/>
                  </a:lnTo>
                  <a:lnTo>
                    <a:pt x="0" y="199364"/>
                  </a:lnTo>
                  <a:close/>
                </a:path>
              </a:pathLst>
            </a:custGeom>
            <a:solidFill>
              <a:srgbClr val="5B98BA"/>
            </a:solidFill>
            <a:ln cap="sq">
              <a:noFill/>
              <a:prstDash val="solid"/>
              <a:miter/>
            </a:ln>
          </p:spPr>
        </p:sp>
        <p:sp>
          <p:nvSpPr>
            <p:cNvPr name="TextBox 5" id="5"/>
            <p:cNvSpPr txBox="true"/>
            <p:nvPr/>
          </p:nvSpPr>
          <p:spPr>
            <a:xfrm>
              <a:off x="0" y="-38100"/>
              <a:ext cx="1551036" cy="237464"/>
            </a:xfrm>
            <a:prstGeom prst="rect">
              <a:avLst/>
            </a:prstGeom>
          </p:spPr>
          <p:txBody>
            <a:bodyPr anchor="ctr" rtlCol="false" tIns="50800" lIns="50800" bIns="50800" rIns="50800"/>
            <a:lstStyle/>
            <a:p>
              <a:pPr algn="ctr">
                <a:lnSpc>
                  <a:spcPts val="2659"/>
                </a:lnSpc>
              </a:pPr>
            </a:p>
          </p:txBody>
        </p:sp>
      </p:grpSp>
      <p:grpSp>
        <p:nvGrpSpPr>
          <p:cNvPr name="Group 6" id="6"/>
          <p:cNvGrpSpPr/>
          <p:nvPr/>
        </p:nvGrpSpPr>
        <p:grpSpPr>
          <a:xfrm rot="0">
            <a:off x="12398912" y="9530041"/>
            <a:ext cx="5889088" cy="756959"/>
            <a:chOff x="0" y="0"/>
            <a:chExt cx="1551036" cy="199364"/>
          </a:xfrm>
        </p:grpSpPr>
        <p:sp>
          <p:nvSpPr>
            <p:cNvPr name="Freeform 7" id="7"/>
            <p:cNvSpPr/>
            <p:nvPr/>
          </p:nvSpPr>
          <p:spPr>
            <a:xfrm flipH="false" flipV="false" rot="0">
              <a:off x="0" y="0"/>
              <a:ext cx="1551036" cy="199364"/>
            </a:xfrm>
            <a:custGeom>
              <a:avLst/>
              <a:gdLst/>
              <a:ahLst/>
              <a:cxnLst/>
              <a:rect r="r" b="b" t="t" l="l"/>
              <a:pathLst>
                <a:path h="199364" w="1551036">
                  <a:moveTo>
                    <a:pt x="0" y="0"/>
                  </a:moveTo>
                  <a:lnTo>
                    <a:pt x="1551036" y="0"/>
                  </a:lnTo>
                  <a:lnTo>
                    <a:pt x="1551036" y="199364"/>
                  </a:lnTo>
                  <a:lnTo>
                    <a:pt x="0" y="199364"/>
                  </a:lnTo>
                  <a:close/>
                </a:path>
              </a:pathLst>
            </a:custGeom>
            <a:solidFill>
              <a:srgbClr val="5B98BA"/>
            </a:solidFill>
            <a:ln cap="sq">
              <a:noFill/>
              <a:prstDash val="solid"/>
              <a:miter/>
            </a:ln>
          </p:spPr>
        </p:sp>
        <p:sp>
          <p:nvSpPr>
            <p:cNvPr name="TextBox 8" id="8"/>
            <p:cNvSpPr txBox="true"/>
            <p:nvPr/>
          </p:nvSpPr>
          <p:spPr>
            <a:xfrm>
              <a:off x="0" y="-38100"/>
              <a:ext cx="1551036" cy="237464"/>
            </a:xfrm>
            <a:prstGeom prst="rect">
              <a:avLst/>
            </a:prstGeom>
          </p:spPr>
          <p:txBody>
            <a:bodyPr anchor="ctr" rtlCol="false" tIns="50800" lIns="50800" bIns="50800" rIns="50800"/>
            <a:lstStyle/>
            <a:p>
              <a:pPr algn="ctr">
                <a:lnSpc>
                  <a:spcPts val="2659"/>
                </a:lnSpc>
              </a:pPr>
            </a:p>
          </p:txBody>
        </p:sp>
      </p:gr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DFDFD"/>
        </a:solidFill>
      </p:bgPr>
    </p:bg>
    <p:spTree>
      <p:nvGrpSpPr>
        <p:cNvPr id="1" name=""/>
        <p:cNvGrpSpPr/>
        <p:nvPr/>
      </p:nvGrpSpPr>
      <p:grpSpPr>
        <a:xfrm>
          <a:off x="0" y="0"/>
          <a:ext cx="0" cy="0"/>
          <a:chOff x="0" y="0"/>
          <a:chExt cx="0" cy="0"/>
        </a:xfrm>
      </p:grpSpPr>
      <p:grpSp>
        <p:nvGrpSpPr>
          <p:cNvPr name="Group 2" id="2"/>
          <p:cNvGrpSpPr/>
          <p:nvPr/>
        </p:nvGrpSpPr>
        <p:grpSpPr>
          <a:xfrm rot="0">
            <a:off x="-1766494" y="9340175"/>
            <a:ext cx="21820987" cy="946825"/>
            <a:chOff x="0" y="0"/>
            <a:chExt cx="6110362" cy="265132"/>
          </a:xfrm>
        </p:grpSpPr>
        <p:sp>
          <p:nvSpPr>
            <p:cNvPr name="Freeform 3" id="3"/>
            <p:cNvSpPr/>
            <p:nvPr/>
          </p:nvSpPr>
          <p:spPr>
            <a:xfrm flipH="false" flipV="false" rot="0">
              <a:off x="0" y="0"/>
              <a:ext cx="6110362" cy="265132"/>
            </a:xfrm>
            <a:custGeom>
              <a:avLst/>
              <a:gdLst/>
              <a:ahLst/>
              <a:cxnLst/>
              <a:rect r="r" b="b" t="t" l="l"/>
              <a:pathLst>
                <a:path h="265132" w="6110362">
                  <a:moveTo>
                    <a:pt x="0" y="0"/>
                  </a:moveTo>
                  <a:lnTo>
                    <a:pt x="6110362" y="0"/>
                  </a:lnTo>
                  <a:lnTo>
                    <a:pt x="6110362" y="265132"/>
                  </a:lnTo>
                  <a:lnTo>
                    <a:pt x="0" y="265132"/>
                  </a:lnTo>
                  <a:close/>
                </a:path>
              </a:pathLst>
            </a:custGeom>
            <a:solidFill>
              <a:srgbClr val="145DA0"/>
            </a:solidFill>
            <a:ln cap="sq">
              <a:noFill/>
              <a:prstDash val="solid"/>
              <a:miter/>
            </a:ln>
          </p:spPr>
        </p:sp>
        <p:sp>
          <p:nvSpPr>
            <p:cNvPr name="TextBox 4" id="4"/>
            <p:cNvSpPr txBox="true"/>
            <p:nvPr/>
          </p:nvSpPr>
          <p:spPr>
            <a:xfrm>
              <a:off x="0" y="-38100"/>
              <a:ext cx="6110362" cy="303232"/>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5" id="5"/>
          <p:cNvGrpSpPr/>
          <p:nvPr/>
        </p:nvGrpSpPr>
        <p:grpSpPr>
          <a:xfrm rot="0">
            <a:off x="-1766494" y="-816076"/>
            <a:ext cx="21820987" cy="1762900"/>
            <a:chOff x="0" y="0"/>
            <a:chExt cx="6110362" cy="493651"/>
          </a:xfrm>
        </p:grpSpPr>
        <p:sp>
          <p:nvSpPr>
            <p:cNvPr name="Freeform 6" id="6"/>
            <p:cNvSpPr/>
            <p:nvPr/>
          </p:nvSpPr>
          <p:spPr>
            <a:xfrm flipH="false" flipV="false" rot="0">
              <a:off x="0" y="0"/>
              <a:ext cx="6110362" cy="493651"/>
            </a:xfrm>
            <a:custGeom>
              <a:avLst/>
              <a:gdLst/>
              <a:ahLst/>
              <a:cxnLst/>
              <a:rect r="r" b="b" t="t" l="l"/>
              <a:pathLst>
                <a:path h="493651" w="6110362">
                  <a:moveTo>
                    <a:pt x="0" y="0"/>
                  </a:moveTo>
                  <a:lnTo>
                    <a:pt x="6110362" y="0"/>
                  </a:lnTo>
                  <a:lnTo>
                    <a:pt x="6110362" y="493651"/>
                  </a:lnTo>
                  <a:lnTo>
                    <a:pt x="0" y="493651"/>
                  </a:lnTo>
                  <a:close/>
                </a:path>
              </a:pathLst>
            </a:custGeom>
            <a:solidFill>
              <a:srgbClr val="145DA0"/>
            </a:solidFill>
            <a:ln cap="sq">
              <a:noFill/>
              <a:prstDash val="solid"/>
              <a:miter/>
            </a:ln>
          </p:spPr>
        </p:sp>
        <p:sp>
          <p:nvSpPr>
            <p:cNvPr name="TextBox 7" id="7"/>
            <p:cNvSpPr txBox="true"/>
            <p:nvPr/>
          </p:nvSpPr>
          <p:spPr>
            <a:xfrm>
              <a:off x="0" y="-38100"/>
              <a:ext cx="6110362" cy="531751"/>
            </a:xfrm>
            <a:prstGeom prst="rect">
              <a:avLst/>
            </a:prstGeom>
          </p:spPr>
          <p:txBody>
            <a:bodyPr anchor="ctr" rtlCol="false" tIns="50800" lIns="50800" bIns="50800" rIns="50800"/>
            <a:lstStyle/>
            <a:p>
              <a:pPr algn="ctr" marL="0" indent="0" lvl="0">
                <a:lnSpc>
                  <a:spcPts val="2659"/>
                </a:lnSpc>
                <a:spcBef>
                  <a:spcPct val="0"/>
                </a:spcBef>
              </a:pPr>
            </a:p>
          </p:txBody>
        </p:sp>
      </p:grpSp>
      <p:sp>
        <p:nvSpPr>
          <p:cNvPr name="Freeform 8" id="8"/>
          <p:cNvSpPr/>
          <p:nvPr/>
        </p:nvSpPr>
        <p:spPr>
          <a:xfrm flipH="false" flipV="false" rot="0">
            <a:off x="345842" y="3511967"/>
            <a:ext cx="10304359" cy="2694986"/>
          </a:xfrm>
          <a:custGeom>
            <a:avLst/>
            <a:gdLst/>
            <a:ahLst/>
            <a:cxnLst/>
            <a:rect r="r" b="b" t="t" l="l"/>
            <a:pathLst>
              <a:path h="2694986" w="10304359">
                <a:moveTo>
                  <a:pt x="0" y="0"/>
                </a:moveTo>
                <a:lnTo>
                  <a:pt x="10304359" y="0"/>
                </a:lnTo>
                <a:lnTo>
                  <a:pt x="10304359" y="2694987"/>
                </a:lnTo>
                <a:lnTo>
                  <a:pt x="0" y="2694987"/>
                </a:lnTo>
                <a:lnTo>
                  <a:pt x="0" y="0"/>
                </a:lnTo>
                <a:close/>
              </a:path>
            </a:pathLst>
          </a:custGeom>
          <a:blipFill>
            <a:blip r:embed="rId2"/>
            <a:stretch>
              <a:fillRect l="0" t="0" r="0" b="0"/>
            </a:stretch>
          </a:blipFill>
        </p:spPr>
      </p:sp>
      <p:sp>
        <p:nvSpPr>
          <p:cNvPr name="TextBox 9" id="9"/>
          <p:cNvSpPr txBox="true"/>
          <p:nvPr/>
        </p:nvSpPr>
        <p:spPr>
          <a:xfrm rot="0">
            <a:off x="345842" y="2128013"/>
            <a:ext cx="8021474" cy="888654"/>
          </a:xfrm>
          <a:prstGeom prst="rect">
            <a:avLst/>
          </a:prstGeom>
        </p:spPr>
        <p:txBody>
          <a:bodyPr anchor="t" rtlCol="false" tIns="0" lIns="0" bIns="0" rIns="0">
            <a:spAutoFit/>
          </a:bodyPr>
          <a:lstStyle/>
          <a:p>
            <a:pPr algn="l">
              <a:lnSpc>
                <a:spcPts val="3548"/>
              </a:lnSpc>
              <a:spcBef>
                <a:spcPct val="0"/>
              </a:spcBef>
            </a:pPr>
            <a:r>
              <a:rPr lang="en-US" sz="2534">
                <a:solidFill>
                  <a:srgbClr val="000000"/>
                </a:solidFill>
                <a:latin typeface="Courier Prime"/>
                <a:ea typeface="Courier Prime"/>
                <a:cs typeface="Courier Prime"/>
                <a:sym typeface="Courier Prime"/>
              </a:rPr>
              <a:t># Statistik Deskriptif Dataset</a:t>
            </a:r>
          </a:p>
          <a:p>
            <a:pPr algn="l">
              <a:lnSpc>
                <a:spcPts val="3548"/>
              </a:lnSpc>
              <a:spcBef>
                <a:spcPct val="0"/>
              </a:spcBef>
            </a:pPr>
            <a:r>
              <a:rPr lang="en-US" sz="2534">
                <a:solidFill>
                  <a:srgbClr val="000000"/>
                </a:solidFill>
                <a:latin typeface="Courier Prime"/>
                <a:ea typeface="Courier Prime"/>
                <a:cs typeface="Courier Prime"/>
                <a:sym typeface="Courier Prime"/>
              </a:rPr>
              <a:t>dataset.d</a:t>
            </a:r>
            <a:r>
              <a:rPr lang="en-US" sz="2534">
                <a:solidFill>
                  <a:srgbClr val="000000"/>
                </a:solidFill>
                <a:latin typeface="Courier Prime"/>
                <a:ea typeface="Courier Prime"/>
                <a:cs typeface="Courier Prime"/>
                <a:sym typeface="Courier Prime"/>
              </a:rPr>
              <a:t>es</a:t>
            </a:r>
            <a:r>
              <a:rPr lang="en-US" sz="2534">
                <a:solidFill>
                  <a:srgbClr val="000000"/>
                </a:solidFill>
                <a:latin typeface="Courier Prime"/>
                <a:ea typeface="Courier Prime"/>
                <a:cs typeface="Courier Prime"/>
                <a:sym typeface="Courier Prime"/>
              </a:rPr>
              <a:t>crib</a:t>
            </a:r>
            <a:r>
              <a:rPr lang="en-US" sz="2534">
                <a:solidFill>
                  <a:srgbClr val="000000"/>
                </a:solidFill>
                <a:latin typeface="Courier Prime"/>
                <a:ea typeface="Courier Prime"/>
                <a:cs typeface="Courier Prime"/>
                <a:sym typeface="Courier Prime"/>
              </a:rPr>
              <a:t>e</a:t>
            </a:r>
            <a:r>
              <a:rPr lang="en-US" sz="2534">
                <a:solidFill>
                  <a:srgbClr val="000000"/>
                </a:solidFill>
                <a:latin typeface="Courier Prime"/>
                <a:ea typeface="Courier Prime"/>
                <a:cs typeface="Courier Prime"/>
                <a:sym typeface="Courier Prime"/>
              </a:rPr>
              <a:t>(</a:t>
            </a:r>
            <a:r>
              <a:rPr lang="en-US" sz="2534">
                <a:solidFill>
                  <a:srgbClr val="000000"/>
                </a:solidFill>
                <a:latin typeface="Courier Prime"/>
                <a:ea typeface="Courier Prime"/>
                <a:cs typeface="Courier Prime"/>
                <a:sym typeface="Courier Prime"/>
              </a:rPr>
              <a:t>in</a:t>
            </a:r>
            <a:r>
              <a:rPr lang="en-US" sz="2534">
                <a:solidFill>
                  <a:srgbClr val="000000"/>
                </a:solidFill>
                <a:latin typeface="Courier Prime"/>
                <a:ea typeface="Courier Prime"/>
                <a:cs typeface="Courier Prime"/>
                <a:sym typeface="Courier Prime"/>
              </a:rPr>
              <a:t>clud</a:t>
            </a:r>
            <a:r>
              <a:rPr lang="en-US" sz="2534">
                <a:solidFill>
                  <a:srgbClr val="000000"/>
                </a:solidFill>
                <a:latin typeface="Courier Prime"/>
                <a:ea typeface="Courier Prime"/>
                <a:cs typeface="Courier Prime"/>
                <a:sym typeface="Courier Prime"/>
              </a:rPr>
              <a:t>e</a:t>
            </a:r>
            <a:r>
              <a:rPr lang="en-US" sz="2534">
                <a:solidFill>
                  <a:srgbClr val="000000"/>
                </a:solidFill>
                <a:latin typeface="Courier Prime"/>
                <a:ea typeface="Courier Prime"/>
                <a:cs typeface="Courier Prime"/>
                <a:sym typeface="Courier Prime"/>
              </a:rPr>
              <a:t>=['obj</a:t>
            </a:r>
            <a:r>
              <a:rPr lang="en-US" sz="2534">
                <a:solidFill>
                  <a:srgbClr val="000000"/>
                </a:solidFill>
                <a:latin typeface="Courier Prime"/>
                <a:ea typeface="Courier Prime"/>
                <a:cs typeface="Courier Prime"/>
                <a:sym typeface="Courier Prime"/>
              </a:rPr>
              <a:t>e</a:t>
            </a:r>
            <a:r>
              <a:rPr lang="en-US" sz="2534">
                <a:solidFill>
                  <a:srgbClr val="000000"/>
                </a:solidFill>
                <a:latin typeface="Courier Prime"/>
                <a:ea typeface="Courier Prime"/>
                <a:cs typeface="Courier Prime"/>
                <a:sym typeface="Courier Prime"/>
              </a:rPr>
              <a:t>c</a:t>
            </a:r>
            <a:r>
              <a:rPr lang="en-US" sz="2534">
                <a:solidFill>
                  <a:srgbClr val="000000"/>
                </a:solidFill>
                <a:latin typeface="Courier Prime"/>
                <a:ea typeface="Courier Prime"/>
                <a:cs typeface="Courier Prime"/>
                <a:sym typeface="Courier Prime"/>
              </a:rPr>
              <a:t>t</a:t>
            </a:r>
            <a:r>
              <a:rPr lang="en-US" sz="2534">
                <a:solidFill>
                  <a:srgbClr val="000000"/>
                </a:solidFill>
                <a:latin typeface="Courier Prime"/>
                <a:ea typeface="Courier Prime"/>
                <a:cs typeface="Courier Prime"/>
                <a:sym typeface="Courier Prime"/>
              </a:rPr>
              <a:t>'])</a:t>
            </a:r>
          </a:p>
        </p:txBody>
      </p:sp>
      <p:sp>
        <p:nvSpPr>
          <p:cNvPr name="TextBox 10" id="10"/>
          <p:cNvSpPr txBox="true"/>
          <p:nvPr/>
        </p:nvSpPr>
        <p:spPr>
          <a:xfrm rot="0">
            <a:off x="345842" y="6592018"/>
            <a:ext cx="17596316" cy="3014980"/>
          </a:xfrm>
          <a:prstGeom prst="rect">
            <a:avLst/>
          </a:prstGeom>
        </p:spPr>
        <p:txBody>
          <a:bodyPr anchor="t" rtlCol="false" tIns="0" lIns="0" bIns="0" rIns="0">
            <a:spAutoFit/>
          </a:bodyPr>
          <a:lstStyle/>
          <a:p>
            <a:pPr algn="l">
              <a:lnSpc>
                <a:spcPts val="3919"/>
              </a:lnSpc>
            </a:pPr>
            <a:r>
              <a:rPr lang="en-US" sz="2799">
                <a:solidFill>
                  <a:srgbClr val="000000"/>
                </a:solidFill>
                <a:latin typeface="Arial"/>
                <a:ea typeface="Arial"/>
                <a:cs typeface="Arial"/>
                <a:sym typeface="Arial"/>
              </a:rPr>
              <a:t>Analisis:</a:t>
            </a:r>
          </a:p>
          <a:p>
            <a:pPr algn="l">
              <a:lnSpc>
                <a:spcPts val="3919"/>
              </a:lnSpc>
            </a:pPr>
            <a:r>
              <a:rPr lang="en-US" sz="2799">
                <a:solidFill>
                  <a:srgbClr val="000000"/>
                </a:solidFill>
                <a:latin typeface="Arial"/>
                <a:ea typeface="Arial"/>
                <a:cs typeface="Arial"/>
                <a:sym typeface="Arial"/>
              </a:rPr>
              <a:t>Tinjau label "Sentiment" memiliki 2 label dengan total data sebanyak 300 baris tanpa ada "Missing Value" dengan label kelas yang paling banyak adalah "negative" dengan 161 data. Sedangkan pada kolom fitur "Text Tweet" juga terdiri dari 300 data tanpa "Missing Value" dan 298 data di antaranya unik, perlu peninjauan lebih lanjut untuk mengidentifikasi apakah ada data </a:t>
            </a:r>
            <a:r>
              <a:rPr lang="en-US" sz="2799" b="true">
                <a:solidFill>
                  <a:srgbClr val="000000"/>
                </a:solidFill>
                <a:latin typeface="Arial Bold"/>
                <a:ea typeface="Arial Bold"/>
                <a:cs typeface="Arial Bold"/>
                <a:sym typeface="Arial Bold"/>
              </a:rPr>
              <a:t>duplikat</a:t>
            </a:r>
            <a:r>
              <a:rPr lang="en-US" sz="2799">
                <a:solidFill>
                  <a:srgbClr val="000000"/>
                </a:solidFill>
                <a:latin typeface="Arial"/>
                <a:ea typeface="Arial"/>
                <a:cs typeface="Arial"/>
                <a:sym typeface="Arial"/>
              </a:rPr>
              <a:t> pada kolom "Text Tweet".</a:t>
            </a:r>
          </a:p>
          <a:p>
            <a:pPr algn="l">
              <a:lnSpc>
                <a:spcPts val="3919"/>
              </a:lnSpc>
              <a:spcBef>
                <a:spcPct val="0"/>
              </a:spcBef>
            </a:pPr>
          </a:p>
        </p:txBody>
      </p:sp>
      <p:sp>
        <p:nvSpPr>
          <p:cNvPr name="TextBox 11" id="11"/>
          <p:cNvSpPr txBox="true"/>
          <p:nvPr/>
        </p:nvSpPr>
        <p:spPr>
          <a:xfrm rot="0">
            <a:off x="156101" y="962025"/>
            <a:ext cx="9749258" cy="629921"/>
          </a:xfrm>
          <a:prstGeom prst="rect">
            <a:avLst/>
          </a:prstGeom>
        </p:spPr>
        <p:txBody>
          <a:bodyPr anchor="t" rtlCol="false" tIns="0" lIns="0" bIns="0" rIns="0">
            <a:spAutoFit/>
          </a:bodyPr>
          <a:lstStyle/>
          <a:p>
            <a:pPr algn="l">
              <a:lnSpc>
                <a:spcPts val="5179"/>
              </a:lnSpc>
              <a:spcBef>
                <a:spcPct val="0"/>
              </a:spcBef>
            </a:pPr>
            <a:r>
              <a:rPr lang="en-US" b="true" sz="3699">
                <a:solidFill>
                  <a:srgbClr val="000000"/>
                </a:solidFill>
                <a:latin typeface="Montserrat Bold"/>
                <a:ea typeface="Montserrat Bold"/>
                <a:cs typeface="Montserrat Bold"/>
                <a:sym typeface="Montserrat Bold"/>
              </a:rPr>
              <a:t>Preview Dataset (Data Understanding)</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DFDFD"/>
        </a:solidFill>
      </p:bgPr>
    </p:bg>
    <p:spTree>
      <p:nvGrpSpPr>
        <p:cNvPr id="1" name=""/>
        <p:cNvGrpSpPr/>
        <p:nvPr/>
      </p:nvGrpSpPr>
      <p:grpSpPr>
        <a:xfrm>
          <a:off x="0" y="0"/>
          <a:ext cx="0" cy="0"/>
          <a:chOff x="0" y="0"/>
          <a:chExt cx="0" cy="0"/>
        </a:xfrm>
      </p:grpSpPr>
      <p:grpSp>
        <p:nvGrpSpPr>
          <p:cNvPr name="Group 2" id="2"/>
          <p:cNvGrpSpPr/>
          <p:nvPr/>
        </p:nvGrpSpPr>
        <p:grpSpPr>
          <a:xfrm rot="0">
            <a:off x="-1766494" y="9340175"/>
            <a:ext cx="21820987" cy="946825"/>
            <a:chOff x="0" y="0"/>
            <a:chExt cx="6110362" cy="265132"/>
          </a:xfrm>
        </p:grpSpPr>
        <p:sp>
          <p:nvSpPr>
            <p:cNvPr name="Freeform 3" id="3"/>
            <p:cNvSpPr/>
            <p:nvPr/>
          </p:nvSpPr>
          <p:spPr>
            <a:xfrm flipH="false" flipV="false" rot="0">
              <a:off x="0" y="0"/>
              <a:ext cx="6110362" cy="265132"/>
            </a:xfrm>
            <a:custGeom>
              <a:avLst/>
              <a:gdLst/>
              <a:ahLst/>
              <a:cxnLst/>
              <a:rect r="r" b="b" t="t" l="l"/>
              <a:pathLst>
                <a:path h="265132" w="6110362">
                  <a:moveTo>
                    <a:pt x="0" y="0"/>
                  </a:moveTo>
                  <a:lnTo>
                    <a:pt x="6110362" y="0"/>
                  </a:lnTo>
                  <a:lnTo>
                    <a:pt x="6110362" y="265132"/>
                  </a:lnTo>
                  <a:lnTo>
                    <a:pt x="0" y="265132"/>
                  </a:lnTo>
                  <a:close/>
                </a:path>
              </a:pathLst>
            </a:custGeom>
            <a:solidFill>
              <a:srgbClr val="145DA0"/>
            </a:solidFill>
            <a:ln cap="sq">
              <a:noFill/>
              <a:prstDash val="solid"/>
              <a:miter/>
            </a:ln>
          </p:spPr>
        </p:sp>
        <p:sp>
          <p:nvSpPr>
            <p:cNvPr name="TextBox 4" id="4"/>
            <p:cNvSpPr txBox="true"/>
            <p:nvPr/>
          </p:nvSpPr>
          <p:spPr>
            <a:xfrm>
              <a:off x="0" y="-38100"/>
              <a:ext cx="6110362" cy="303232"/>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5" id="5"/>
          <p:cNvGrpSpPr/>
          <p:nvPr/>
        </p:nvGrpSpPr>
        <p:grpSpPr>
          <a:xfrm rot="0">
            <a:off x="-1766494" y="-816076"/>
            <a:ext cx="21820987" cy="1762900"/>
            <a:chOff x="0" y="0"/>
            <a:chExt cx="6110362" cy="493651"/>
          </a:xfrm>
        </p:grpSpPr>
        <p:sp>
          <p:nvSpPr>
            <p:cNvPr name="Freeform 6" id="6"/>
            <p:cNvSpPr/>
            <p:nvPr/>
          </p:nvSpPr>
          <p:spPr>
            <a:xfrm flipH="false" flipV="false" rot="0">
              <a:off x="0" y="0"/>
              <a:ext cx="6110362" cy="493651"/>
            </a:xfrm>
            <a:custGeom>
              <a:avLst/>
              <a:gdLst/>
              <a:ahLst/>
              <a:cxnLst/>
              <a:rect r="r" b="b" t="t" l="l"/>
              <a:pathLst>
                <a:path h="493651" w="6110362">
                  <a:moveTo>
                    <a:pt x="0" y="0"/>
                  </a:moveTo>
                  <a:lnTo>
                    <a:pt x="6110362" y="0"/>
                  </a:lnTo>
                  <a:lnTo>
                    <a:pt x="6110362" y="493651"/>
                  </a:lnTo>
                  <a:lnTo>
                    <a:pt x="0" y="493651"/>
                  </a:lnTo>
                  <a:close/>
                </a:path>
              </a:pathLst>
            </a:custGeom>
            <a:solidFill>
              <a:srgbClr val="145DA0"/>
            </a:solidFill>
            <a:ln cap="sq">
              <a:noFill/>
              <a:prstDash val="solid"/>
              <a:miter/>
            </a:ln>
          </p:spPr>
        </p:sp>
        <p:sp>
          <p:nvSpPr>
            <p:cNvPr name="TextBox 7" id="7"/>
            <p:cNvSpPr txBox="true"/>
            <p:nvPr/>
          </p:nvSpPr>
          <p:spPr>
            <a:xfrm>
              <a:off x="0" y="-38100"/>
              <a:ext cx="6110362" cy="531751"/>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8" id="8"/>
          <p:cNvGrpSpPr/>
          <p:nvPr/>
        </p:nvGrpSpPr>
        <p:grpSpPr>
          <a:xfrm rot="0">
            <a:off x="405988" y="1771583"/>
            <a:ext cx="16447449" cy="7486717"/>
            <a:chOff x="0" y="0"/>
            <a:chExt cx="4331838" cy="1971810"/>
          </a:xfrm>
        </p:grpSpPr>
        <p:sp>
          <p:nvSpPr>
            <p:cNvPr name="Freeform 9" id="9"/>
            <p:cNvSpPr/>
            <p:nvPr/>
          </p:nvSpPr>
          <p:spPr>
            <a:xfrm flipH="false" flipV="false" rot="0">
              <a:off x="0" y="0"/>
              <a:ext cx="4331838" cy="1971810"/>
            </a:xfrm>
            <a:custGeom>
              <a:avLst/>
              <a:gdLst/>
              <a:ahLst/>
              <a:cxnLst/>
              <a:rect r="r" b="b" t="t" l="l"/>
              <a:pathLst>
                <a:path h="1971810" w="4331838">
                  <a:moveTo>
                    <a:pt x="24006" y="0"/>
                  </a:moveTo>
                  <a:lnTo>
                    <a:pt x="4307832" y="0"/>
                  </a:lnTo>
                  <a:cubicBezTo>
                    <a:pt x="4314199" y="0"/>
                    <a:pt x="4320305" y="2529"/>
                    <a:pt x="4324807" y="7031"/>
                  </a:cubicBezTo>
                  <a:cubicBezTo>
                    <a:pt x="4329309" y="11533"/>
                    <a:pt x="4331838" y="17639"/>
                    <a:pt x="4331838" y="24006"/>
                  </a:cubicBezTo>
                  <a:lnTo>
                    <a:pt x="4331838" y="1947804"/>
                  </a:lnTo>
                  <a:cubicBezTo>
                    <a:pt x="4331838" y="1961062"/>
                    <a:pt x="4321091" y="1971810"/>
                    <a:pt x="4307832" y="1971810"/>
                  </a:cubicBezTo>
                  <a:lnTo>
                    <a:pt x="24006" y="1971810"/>
                  </a:lnTo>
                  <a:cubicBezTo>
                    <a:pt x="17639" y="1971810"/>
                    <a:pt x="11533" y="1969281"/>
                    <a:pt x="7031" y="1964779"/>
                  </a:cubicBezTo>
                  <a:cubicBezTo>
                    <a:pt x="2529" y="1960277"/>
                    <a:pt x="0" y="1954171"/>
                    <a:pt x="0" y="1947804"/>
                  </a:cubicBezTo>
                  <a:lnTo>
                    <a:pt x="0" y="24006"/>
                  </a:lnTo>
                  <a:cubicBezTo>
                    <a:pt x="0" y="17639"/>
                    <a:pt x="2529" y="11533"/>
                    <a:pt x="7031" y="7031"/>
                  </a:cubicBezTo>
                  <a:cubicBezTo>
                    <a:pt x="11533" y="2529"/>
                    <a:pt x="17639" y="0"/>
                    <a:pt x="24006" y="0"/>
                  </a:cubicBezTo>
                  <a:close/>
                </a:path>
              </a:pathLst>
            </a:custGeom>
            <a:solidFill>
              <a:srgbClr val="000000">
                <a:alpha val="0"/>
              </a:srgbClr>
            </a:solidFill>
            <a:ln w="38100" cap="rnd">
              <a:solidFill>
                <a:srgbClr val="000000"/>
              </a:solidFill>
              <a:prstDash val="solid"/>
              <a:round/>
            </a:ln>
          </p:spPr>
        </p:sp>
        <p:sp>
          <p:nvSpPr>
            <p:cNvPr name="TextBox 10" id="10"/>
            <p:cNvSpPr txBox="true"/>
            <p:nvPr/>
          </p:nvSpPr>
          <p:spPr>
            <a:xfrm>
              <a:off x="0" y="-38100"/>
              <a:ext cx="4331838" cy="2009910"/>
            </a:xfrm>
            <a:prstGeom prst="rect">
              <a:avLst/>
            </a:prstGeom>
          </p:spPr>
          <p:txBody>
            <a:bodyPr anchor="ctr" rtlCol="false" tIns="50800" lIns="50800" bIns="50800" rIns="50800"/>
            <a:lstStyle/>
            <a:p>
              <a:pPr algn="ctr">
                <a:lnSpc>
                  <a:spcPts val="2659"/>
                </a:lnSpc>
              </a:pPr>
            </a:p>
          </p:txBody>
        </p:sp>
      </p:grpSp>
      <p:sp>
        <p:nvSpPr>
          <p:cNvPr name="Freeform 11" id="11"/>
          <p:cNvSpPr/>
          <p:nvPr/>
        </p:nvSpPr>
        <p:spPr>
          <a:xfrm flipH="false" flipV="false" rot="0">
            <a:off x="894616" y="3945372"/>
            <a:ext cx="10247773" cy="3139140"/>
          </a:xfrm>
          <a:custGeom>
            <a:avLst/>
            <a:gdLst/>
            <a:ahLst/>
            <a:cxnLst/>
            <a:rect r="r" b="b" t="t" l="l"/>
            <a:pathLst>
              <a:path h="3139140" w="10247773">
                <a:moveTo>
                  <a:pt x="0" y="0"/>
                </a:moveTo>
                <a:lnTo>
                  <a:pt x="10247772" y="0"/>
                </a:lnTo>
                <a:lnTo>
                  <a:pt x="10247772" y="3139139"/>
                </a:lnTo>
                <a:lnTo>
                  <a:pt x="0" y="3139139"/>
                </a:lnTo>
                <a:lnTo>
                  <a:pt x="0" y="0"/>
                </a:lnTo>
                <a:close/>
              </a:path>
            </a:pathLst>
          </a:custGeom>
          <a:blipFill>
            <a:blip r:embed="rId2"/>
            <a:stretch>
              <a:fillRect l="0" t="0" r="0" b="0"/>
            </a:stretch>
          </a:blipFill>
        </p:spPr>
      </p:sp>
      <p:sp>
        <p:nvSpPr>
          <p:cNvPr name="TextBox 12" id="12"/>
          <p:cNvSpPr txBox="true"/>
          <p:nvPr/>
        </p:nvSpPr>
        <p:spPr>
          <a:xfrm rot="0">
            <a:off x="894616" y="7215110"/>
            <a:ext cx="15042210" cy="2261235"/>
          </a:xfrm>
          <a:prstGeom prst="rect">
            <a:avLst/>
          </a:prstGeom>
        </p:spPr>
        <p:txBody>
          <a:bodyPr anchor="t" rtlCol="false" tIns="0" lIns="0" bIns="0" rIns="0">
            <a:spAutoFit/>
          </a:bodyPr>
          <a:lstStyle/>
          <a:p>
            <a:pPr algn="l">
              <a:lnSpc>
                <a:spcPts val="2939"/>
              </a:lnSpc>
            </a:pPr>
            <a:r>
              <a:rPr lang="en-US" sz="2099">
                <a:solidFill>
                  <a:srgbClr val="000000"/>
                </a:solidFill>
                <a:latin typeface="Arial"/>
                <a:ea typeface="Arial"/>
                <a:cs typeface="Arial"/>
                <a:sym typeface="Arial"/>
              </a:rPr>
              <a:t>Analisis:</a:t>
            </a:r>
          </a:p>
          <a:p>
            <a:pPr algn="l">
              <a:lnSpc>
                <a:spcPts val="2939"/>
              </a:lnSpc>
            </a:pPr>
            <a:r>
              <a:rPr lang="en-US" sz="2099">
                <a:solidFill>
                  <a:srgbClr val="000000"/>
                </a:solidFill>
                <a:latin typeface="Arial"/>
                <a:ea typeface="Arial"/>
                <a:cs typeface="Arial"/>
                <a:sym typeface="Arial"/>
              </a:rPr>
              <a:t>Terdapat dua data "Text Tweet" yang duplikat, langkah selanjutnya adalah menghapus data tersebut dengan code:</a:t>
            </a:r>
          </a:p>
          <a:p>
            <a:pPr algn="l">
              <a:lnSpc>
                <a:spcPts val="2939"/>
              </a:lnSpc>
            </a:pPr>
          </a:p>
          <a:p>
            <a:pPr algn="l">
              <a:lnSpc>
                <a:spcPts val="2939"/>
              </a:lnSpc>
            </a:pPr>
            <a:r>
              <a:rPr lang="en-US" sz="2099">
                <a:solidFill>
                  <a:srgbClr val="000000"/>
                </a:solidFill>
                <a:latin typeface="Courier Prime"/>
                <a:ea typeface="Courier Prime"/>
                <a:cs typeface="Courier Prime"/>
                <a:sym typeface="Courier Prime"/>
              </a:rPr>
              <a:t>dataset = dataset.drop_duplicates(subset='Text Tweet', keep='first').reset_index(drop=True)</a:t>
            </a:r>
          </a:p>
          <a:p>
            <a:pPr algn="l">
              <a:lnSpc>
                <a:spcPts val="2939"/>
              </a:lnSpc>
              <a:spcBef>
                <a:spcPct val="0"/>
              </a:spcBef>
            </a:pPr>
          </a:p>
          <a:p>
            <a:pPr algn="l">
              <a:lnSpc>
                <a:spcPts val="2939"/>
              </a:lnSpc>
              <a:spcBef>
                <a:spcPct val="0"/>
              </a:spcBef>
            </a:pPr>
          </a:p>
        </p:txBody>
      </p:sp>
      <p:sp>
        <p:nvSpPr>
          <p:cNvPr name="TextBox 13" id="13"/>
          <p:cNvSpPr txBox="true"/>
          <p:nvPr/>
        </p:nvSpPr>
        <p:spPr>
          <a:xfrm rot="0">
            <a:off x="156101" y="962025"/>
            <a:ext cx="9749258" cy="629921"/>
          </a:xfrm>
          <a:prstGeom prst="rect">
            <a:avLst/>
          </a:prstGeom>
        </p:spPr>
        <p:txBody>
          <a:bodyPr anchor="t" rtlCol="false" tIns="0" lIns="0" bIns="0" rIns="0">
            <a:spAutoFit/>
          </a:bodyPr>
          <a:lstStyle/>
          <a:p>
            <a:pPr algn="l">
              <a:lnSpc>
                <a:spcPts val="5179"/>
              </a:lnSpc>
              <a:spcBef>
                <a:spcPct val="0"/>
              </a:spcBef>
            </a:pPr>
            <a:r>
              <a:rPr lang="en-US" b="true" sz="3699">
                <a:solidFill>
                  <a:srgbClr val="000000"/>
                </a:solidFill>
                <a:latin typeface="Montserrat Bold"/>
                <a:ea typeface="Montserrat Bold"/>
                <a:cs typeface="Montserrat Bold"/>
                <a:sym typeface="Montserrat Bold"/>
              </a:rPr>
              <a:t>Preview Dataset (Data Understanding)</a:t>
            </a:r>
          </a:p>
        </p:txBody>
      </p:sp>
      <p:sp>
        <p:nvSpPr>
          <p:cNvPr name="TextBox 14" id="14"/>
          <p:cNvSpPr txBox="true"/>
          <p:nvPr/>
        </p:nvSpPr>
        <p:spPr>
          <a:xfrm rot="0">
            <a:off x="9553524" y="7253210"/>
            <a:ext cx="7112591" cy="332740"/>
          </a:xfrm>
          <a:prstGeom prst="rect">
            <a:avLst/>
          </a:prstGeom>
        </p:spPr>
        <p:txBody>
          <a:bodyPr anchor="t" rtlCol="false" tIns="0" lIns="0" bIns="0" rIns="0">
            <a:spAutoFit/>
          </a:bodyPr>
          <a:lstStyle/>
          <a:p>
            <a:pPr algn="ctr">
              <a:lnSpc>
                <a:spcPts val="2659"/>
              </a:lnSpc>
              <a:spcBef>
                <a:spcPct val="0"/>
              </a:spcBef>
            </a:pPr>
          </a:p>
        </p:txBody>
      </p:sp>
      <p:sp>
        <p:nvSpPr>
          <p:cNvPr name="TextBox 15" id="15"/>
          <p:cNvSpPr txBox="true"/>
          <p:nvPr/>
        </p:nvSpPr>
        <p:spPr>
          <a:xfrm rot="0">
            <a:off x="894616" y="1977868"/>
            <a:ext cx="11567107" cy="1599893"/>
          </a:xfrm>
          <a:prstGeom prst="rect">
            <a:avLst/>
          </a:prstGeom>
        </p:spPr>
        <p:txBody>
          <a:bodyPr anchor="t" rtlCol="false" tIns="0" lIns="0" bIns="0" rIns="0">
            <a:spAutoFit/>
          </a:bodyPr>
          <a:lstStyle/>
          <a:p>
            <a:pPr algn="l">
              <a:lnSpc>
                <a:spcPts val="3166"/>
              </a:lnSpc>
              <a:spcBef>
                <a:spcPct val="0"/>
              </a:spcBef>
            </a:pPr>
            <a:r>
              <a:rPr lang="en-US" sz="2262">
                <a:solidFill>
                  <a:srgbClr val="000000"/>
                </a:solidFill>
                <a:latin typeface="Courier Prime"/>
                <a:ea typeface="Courier Prime"/>
                <a:cs typeface="Courier Prime"/>
                <a:sym typeface="Courier Prime"/>
              </a:rPr>
              <a:t>#</a:t>
            </a:r>
            <a:r>
              <a:rPr lang="en-US" sz="2262">
                <a:solidFill>
                  <a:srgbClr val="000000"/>
                </a:solidFill>
                <a:latin typeface="Courier Prime"/>
                <a:ea typeface="Courier Prime"/>
                <a:cs typeface="Courier Prime"/>
                <a:sym typeface="Courier Prime"/>
              </a:rPr>
              <a:t> Cek Data Duplikat</a:t>
            </a:r>
          </a:p>
          <a:p>
            <a:pPr algn="l">
              <a:lnSpc>
                <a:spcPts val="3166"/>
              </a:lnSpc>
              <a:spcBef>
                <a:spcPct val="0"/>
              </a:spcBef>
            </a:pPr>
            <a:r>
              <a:rPr lang="en-US" sz="2262">
                <a:solidFill>
                  <a:srgbClr val="000000"/>
                </a:solidFill>
                <a:latin typeface="Courier Prime"/>
                <a:ea typeface="Courier Prime"/>
                <a:cs typeface="Courier Prime"/>
                <a:sym typeface="Courier Prime"/>
              </a:rPr>
              <a:t>duplic</a:t>
            </a:r>
            <a:r>
              <a:rPr lang="en-US" sz="2262">
                <a:solidFill>
                  <a:srgbClr val="000000"/>
                </a:solidFill>
                <a:latin typeface="Courier Prime"/>
                <a:ea typeface="Courier Prime"/>
                <a:cs typeface="Courier Prime"/>
                <a:sym typeface="Courier Prime"/>
              </a:rPr>
              <a:t>ate = dataset.duplicated(subset='Text Tweet', keep=F</a:t>
            </a:r>
            <a:r>
              <a:rPr lang="en-US" sz="2262">
                <a:solidFill>
                  <a:srgbClr val="000000"/>
                </a:solidFill>
                <a:latin typeface="Courier Prime"/>
                <a:ea typeface="Courier Prime"/>
                <a:cs typeface="Courier Prime"/>
                <a:sym typeface="Courier Prime"/>
              </a:rPr>
              <a:t>alse)</a:t>
            </a:r>
          </a:p>
          <a:p>
            <a:pPr algn="l">
              <a:lnSpc>
                <a:spcPts val="3166"/>
              </a:lnSpc>
              <a:spcBef>
                <a:spcPct val="0"/>
              </a:spcBef>
            </a:pPr>
            <a:r>
              <a:rPr lang="en-US" sz="2262">
                <a:solidFill>
                  <a:srgbClr val="000000"/>
                </a:solidFill>
                <a:latin typeface="Courier Prime"/>
                <a:ea typeface="Courier Prime"/>
                <a:cs typeface="Courier Prime"/>
                <a:sym typeface="Courier Prime"/>
              </a:rPr>
              <a:t>duplicate = dataset[duplicate]</a:t>
            </a:r>
          </a:p>
          <a:p>
            <a:pPr algn="l">
              <a:lnSpc>
                <a:spcPts val="3166"/>
              </a:lnSpc>
              <a:spcBef>
                <a:spcPct val="0"/>
              </a:spcBef>
            </a:pPr>
            <a:r>
              <a:rPr lang="en-US" sz="2262">
                <a:solidFill>
                  <a:srgbClr val="000000"/>
                </a:solidFill>
                <a:latin typeface="Courier Prime"/>
                <a:ea typeface="Courier Prime"/>
                <a:cs typeface="Courier Prime"/>
                <a:sym typeface="Courier Prime"/>
              </a:rPr>
              <a:t>duplicate</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DFDFD"/>
        </a:solidFill>
      </p:bgPr>
    </p:bg>
    <p:spTree>
      <p:nvGrpSpPr>
        <p:cNvPr id="1" name=""/>
        <p:cNvGrpSpPr/>
        <p:nvPr/>
      </p:nvGrpSpPr>
      <p:grpSpPr>
        <a:xfrm>
          <a:off x="0" y="0"/>
          <a:ext cx="0" cy="0"/>
          <a:chOff x="0" y="0"/>
          <a:chExt cx="0" cy="0"/>
        </a:xfrm>
      </p:grpSpPr>
      <p:grpSp>
        <p:nvGrpSpPr>
          <p:cNvPr name="Group 2" id="2"/>
          <p:cNvGrpSpPr/>
          <p:nvPr/>
        </p:nvGrpSpPr>
        <p:grpSpPr>
          <a:xfrm rot="0">
            <a:off x="-1766494" y="-816076"/>
            <a:ext cx="21820987" cy="1762900"/>
            <a:chOff x="0" y="0"/>
            <a:chExt cx="6110362" cy="493651"/>
          </a:xfrm>
        </p:grpSpPr>
        <p:sp>
          <p:nvSpPr>
            <p:cNvPr name="Freeform 3" id="3"/>
            <p:cNvSpPr/>
            <p:nvPr/>
          </p:nvSpPr>
          <p:spPr>
            <a:xfrm flipH="false" flipV="false" rot="0">
              <a:off x="0" y="0"/>
              <a:ext cx="6110362" cy="493651"/>
            </a:xfrm>
            <a:custGeom>
              <a:avLst/>
              <a:gdLst/>
              <a:ahLst/>
              <a:cxnLst/>
              <a:rect r="r" b="b" t="t" l="l"/>
              <a:pathLst>
                <a:path h="493651" w="6110362">
                  <a:moveTo>
                    <a:pt x="0" y="0"/>
                  </a:moveTo>
                  <a:lnTo>
                    <a:pt x="6110362" y="0"/>
                  </a:lnTo>
                  <a:lnTo>
                    <a:pt x="6110362" y="493651"/>
                  </a:lnTo>
                  <a:lnTo>
                    <a:pt x="0" y="493651"/>
                  </a:lnTo>
                  <a:close/>
                </a:path>
              </a:pathLst>
            </a:custGeom>
            <a:solidFill>
              <a:srgbClr val="145DA0"/>
            </a:solidFill>
            <a:ln cap="sq">
              <a:noFill/>
              <a:prstDash val="solid"/>
              <a:miter/>
            </a:ln>
          </p:spPr>
        </p:sp>
        <p:sp>
          <p:nvSpPr>
            <p:cNvPr name="TextBox 4" id="4"/>
            <p:cNvSpPr txBox="true"/>
            <p:nvPr/>
          </p:nvSpPr>
          <p:spPr>
            <a:xfrm>
              <a:off x="0" y="-38100"/>
              <a:ext cx="6110362" cy="531751"/>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5" id="5"/>
          <p:cNvGrpSpPr/>
          <p:nvPr/>
        </p:nvGrpSpPr>
        <p:grpSpPr>
          <a:xfrm rot="0">
            <a:off x="8445205" y="1644651"/>
            <a:ext cx="9500941" cy="8394862"/>
            <a:chOff x="0" y="0"/>
            <a:chExt cx="2502305" cy="2210993"/>
          </a:xfrm>
        </p:grpSpPr>
        <p:sp>
          <p:nvSpPr>
            <p:cNvPr name="Freeform 6" id="6"/>
            <p:cNvSpPr/>
            <p:nvPr/>
          </p:nvSpPr>
          <p:spPr>
            <a:xfrm flipH="false" flipV="false" rot="0">
              <a:off x="0" y="0"/>
              <a:ext cx="2502305" cy="2210993"/>
            </a:xfrm>
            <a:custGeom>
              <a:avLst/>
              <a:gdLst/>
              <a:ahLst/>
              <a:cxnLst/>
              <a:rect r="r" b="b" t="t" l="l"/>
              <a:pathLst>
                <a:path h="2210993" w="2502305">
                  <a:moveTo>
                    <a:pt x="41558" y="0"/>
                  </a:moveTo>
                  <a:lnTo>
                    <a:pt x="2460748" y="0"/>
                  </a:lnTo>
                  <a:cubicBezTo>
                    <a:pt x="2471769" y="0"/>
                    <a:pt x="2482340" y="4378"/>
                    <a:pt x="2490133" y="12172"/>
                  </a:cubicBezTo>
                  <a:cubicBezTo>
                    <a:pt x="2497927" y="19966"/>
                    <a:pt x="2502305" y="30536"/>
                    <a:pt x="2502305" y="41558"/>
                  </a:cubicBezTo>
                  <a:lnTo>
                    <a:pt x="2502305" y="2169435"/>
                  </a:lnTo>
                  <a:cubicBezTo>
                    <a:pt x="2502305" y="2180457"/>
                    <a:pt x="2497927" y="2191027"/>
                    <a:pt x="2490133" y="2198821"/>
                  </a:cubicBezTo>
                  <a:cubicBezTo>
                    <a:pt x="2482340" y="2206614"/>
                    <a:pt x="2471769" y="2210993"/>
                    <a:pt x="2460748" y="2210993"/>
                  </a:cubicBezTo>
                  <a:lnTo>
                    <a:pt x="41558" y="2210993"/>
                  </a:lnTo>
                  <a:cubicBezTo>
                    <a:pt x="18606" y="2210993"/>
                    <a:pt x="0" y="2192387"/>
                    <a:pt x="0" y="2169435"/>
                  </a:cubicBezTo>
                  <a:lnTo>
                    <a:pt x="0" y="41558"/>
                  </a:lnTo>
                  <a:cubicBezTo>
                    <a:pt x="0" y="30536"/>
                    <a:pt x="4378" y="19966"/>
                    <a:pt x="12172" y="12172"/>
                  </a:cubicBezTo>
                  <a:cubicBezTo>
                    <a:pt x="19966" y="4378"/>
                    <a:pt x="30536" y="0"/>
                    <a:pt x="41558" y="0"/>
                  </a:cubicBezTo>
                  <a:close/>
                </a:path>
              </a:pathLst>
            </a:custGeom>
            <a:solidFill>
              <a:srgbClr val="000000">
                <a:alpha val="0"/>
              </a:srgbClr>
            </a:solidFill>
            <a:ln w="38100" cap="rnd">
              <a:solidFill>
                <a:srgbClr val="000000"/>
              </a:solidFill>
              <a:prstDash val="solid"/>
              <a:round/>
            </a:ln>
          </p:spPr>
        </p:sp>
        <p:sp>
          <p:nvSpPr>
            <p:cNvPr name="TextBox 7" id="7"/>
            <p:cNvSpPr txBox="true"/>
            <p:nvPr/>
          </p:nvSpPr>
          <p:spPr>
            <a:xfrm>
              <a:off x="0" y="-38100"/>
              <a:ext cx="2502305" cy="2249093"/>
            </a:xfrm>
            <a:prstGeom prst="rect">
              <a:avLst/>
            </a:prstGeom>
          </p:spPr>
          <p:txBody>
            <a:bodyPr anchor="ctr" rtlCol="false" tIns="50800" lIns="50800" bIns="50800" rIns="50800"/>
            <a:lstStyle/>
            <a:p>
              <a:pPr algn="ctr">
                <a:lnSpc>
                  <a:spcPts val="2659"/>
                </a:lnSpc>
              </a:pPr>
            </a:p>
          </p:txBody>
        </p:sp>
      </p:grpSp>
      <p:sp>
        <p:nvSpPr>
          <p:cNvPr name="Freeform 8" id="8"/>
          <p:cNvSpPr/>
          <p:nvPr/>
        </p:nvSpPr>
        <p:spPr>
          <a:xfrm flipH="false" flipV="false" rot="0">
            <a:off x="0" y="1591946"/>
            <a:ext cx="8169897" cy="8716744"/>
          </a:xfrm>
          <a:custGeom>
            <a:avLst/>
            <a:gdLst/>
            <a:ahLst/>
            <a:cxnLst/>
            <a:rect r="r" b="b" t="t" l="l"/>
            <a:pathLst>
              <a:path h="8716744" w="8169897">
                <a:moveTo>
                  <a:pt x="0" y="0"/>
                </a:moveTo>
                <a:lnTo>
                  <a:pt x="8169897" y="0"/>
                </a:lnTo>
                <a:lnTo>
                  <a:pt x="8169897" y="8716745"/>
                </a:lnTo>
                <a:lnTo>
                  <a:pt x="0" y="8716745"/>
                </a:lnTo>
                <a:lnTo>
                  <a:pt x="0" y="0"/>
                </a:lnTo>
                <a:close/>
              </a:path>
            </a:pathLst>
          </a:custGeom>
          <a:blipFill>
            <a:blip r:embed="rId2"/>
            <a:stretch>
              <a:fillRect l="0" t="0" r="0" b="0"/>
            </a:stretch>
          </a:blipFill>
        </p:spPr>
      </p:sp>
      <p:sp>
        <p:nvSpPr>
          <p:cNvPr name="TextBox 9" id="9"/>
          <p:cNvSpPr txBox="true"/>
          <p:nvPr/>
        </p:nvSpPr>
        <p:spPr>
          <a:xfrm rot="0">
            <a:off x="8724908" y="8479001"/>
            <a:ext cx="8941534" cy="1407160"/>
          </a:xfrm>
          <a:prstGeom prst="rect">
            <a:avLst/>
          </a:prstGeom>
        </p:spPr>
        <p:txBody>
          <a:bodyPr anchor="t" rtlCol="false" tIns="0" lIns="0" bIns="0" rIns="0">
            <a:spAutoFit/>
          </a:bodyPr>
          <a:lstStyle/>
          <a:p>
            <a:pPr algn="l">
              <a:lnSpc>
                <a:spcPts val="2240"/>
              </a:lnSpc>
            </a:pPr>
            <a:r>
              <a:rPr lang="en-US" sz="1600">
                <a:solidFill>
                  <a:srgbClr val="000000"/>
                </a:solidFill>
                <a:latin typeface="Arial"/>
                <a:ea typeface="Arial"/>
                <a:cs typeface="Arial"/>
                <a:sym typeface="Arial"/>
              </a:rPr>
              <a:t>Analisis:</a:t>
            </a:r>
          </a:p>
          <a:p>
            <a:pPr algn="l">
              <a:lnSpc>
                <a:spcPts val="2240"/>
              </a:lnSpc>
            </a:pPr>
            <a:r>
              <a:rPr lang="en-US" sz="1600">
                <a:solidFill>
                  <a:srgbClr val="000000"/>
                </a:solidFill>
                <a:latin typeface="Arial"/>
                <a:ea typeface="Arial"/>
                <a:cs typeface="Arial"/>
                <a:sym typeface="Arial"/>
              </a:rPr>
              <a:t>Berdasarkan jumlah persebaran data sentiment didapatkan selisih antar dua kelas "positive" dan "negative" sekitar 7.4% distribusi ini masih relatif seimbang (balanced) sehingga belum perlu dilakukan perlakuan khusus.</a:t>
            </a:r>
          </a:p>
          <a:p>
            <a:pPr algn="l">
              <a:lnSpc>
                <a:spcPts val="2240"/>
              </a:lnSpc>
              <a:spcBef>
                <a:spcPct val="0"/>
              </a:spcBef>
            </a:pPr>
          </a:p>
        </p:txBody>
      </p:sp>
      <p:sp>
        <p:nvSpPr>
          <p:cNvPr name="TextBox 10" id="10"/>
          <p:cNvSpPr txBox="true"/>
          <p:nvPr/>
        </p:nvSpPr>
        <p:spPr>
          <a:xfrm rot="0">
            <a:off x="156101" y="962025"/>
            <a:ext cx="9749258" cy="596901"/>
          </a:xfrm>
          <a:prstGeom prst="rect">
            <a:avLst/>
          </a:prstGeom>
        </p:spPr>
        <p:txBody>
          <a:bodyPr anchor="t" rtlCol="false" tIns="0" lIns="0" bIns="0" rIns="0">
            <a:spAutoFit/>
          </a:bodyPr>
          <a:lstStyle/>
          <a:p>
            <a:pPr algn="l">
              <a:lnSpc>
                <a:spcPts val="4899"/>
              </a:lnSpc>
              <a:spcBef>
                <a:spcPct val="0"/>
              </a:spcBef>
            </a:pPr>
            <a:r>
              <a:rPr lang="en-US" b="true" sz="3499">
                <a:solidFill>
                  <a:srgbClr val="000000"/>
                </a:solidFill>
                <a:latin typeface="Montserrat Bold"/>
                <a:ea typeface="Montserrat Bold"/>
                <a:cs typeface="Montserrat Bold"/>
                <a:sym typeface="Montserrat Bold"/>
              </a:rPr>
              <a:t>Preview Dataset (Data Understanding)</a:t>
            </a:r>
          </a:p>
        </p:txBody>
      </p:sp>
      <p:sp>
        <p:nvSpPr>
          <p:cNvPr name="TextBox 11" id="11"/>
          <p:cNvSpPr txBox="true"/>
          <p:nvPr/>
        </p:nvSpPr>
        <p:spPr>
          <a:xfrm rot="0">
            <a:off x="9553524" y="7253210"/>
            <a:ext cx="7112591" cy="332740"/>
          </a:xfrm>
          <a:prstGeom prst="rect">
            <a:avLst/>
          </a:prstGeom>
        </p:spPr>
        <p:txBody>
          <a:bodyPr anchor="t" rtlCol="false" tIns="0" lIns="0" bIns="0" rIns="0">
            <a:spAutoFit/>
          </a:bodyPr>
          <a:lstStyle/>
          <a:p>
            <a:pPr algn="ctr">
              <a:lnSpc>
                <a:spcPts val="2659"/>
              </a:lnSpc>
              <a:spcBef>
                <a:spcPct val="0"/>
              </a:spcBef>
            </a:pPr>
          </a:p>
        </p:txBody>
      </p:sp>
      <p:sp>
        <p:nvSpPr>
          <p:cNvPr name="TextBox 12" id="12"/>
          <p:cNvSpPr txBox="true"/>
          <p:nvPr/>
        </p:nvSpPr>
        <p:spPr>
          <a:xfrm rot="0">
            <a:off x="8746511" y="1788949"/>
            <a:ext cx="8941534" cy="6671003"/>
          </a:xfrm>
          <a:prstGeom prst="rect">
            <a:avLst/>
          </a:prstGeom>
        </p:spPr>
        <p:txBody>
          <a:bodyPr anchor="t" rtlCol="false" tIns="0" lIns="0" bIns="0" rIns="0">
            <a:spAutoFit/>
          </a:bodyPr>
          <a:lstStyle/>
          <a:p>
            <a:pPr algn="l">
              <a:lnSpc>
                <a:spcPts val="1906"/>
              </a:lnSpc>
              <a:spcBef>
                <a:spcPct val="0"/>
              </a:spcBef>
            </a:pPr>
            <a:r>
              <a:rPr lang="en-US" sz="1362">
                <a:solidFill>
                  <a:srgbClr val="000000"/>
                </a:solidFill>
                <a:latin typeface="Courier Prime"/>
                <a:ea typeface="Courier Prime"/>
                <a:cs typeface="Courier Prime"/>
                <a:sym typeface="Courier Prime"/>
              </a:rPr>
              <a:t>#Jumlah</a:t>
            </a:r>
            <a:r>
              <a:rPr lang="en-US" sz="1362">
                <a:solidFill>
                  <a:srgbClr val="000000"/>
                </a:solidFill>
                <a:latin typeface="Courier Prime"/>
                <a:ea typeface="Courier Prime"/>
                <a:cs typeface="Courier Prime"/>
                <a:sym typeface="Courier Prime"/>
              </a:rPr>
              <a:t> Persebaran Data</a:t>
            </a:r>
          </a:p>
          <a:p>
            <a:pPr algn="l">
              <a:lnSpc>
                <a:spcPts val="1906"/>
              </a:lnSpc>
              <a:spcBef>
                <a:spcPct val="0"/>
              </a:spcBef>
            </a:pPr>
            <a:r>
              <a:rPr lang="en-US" sz="1362">
                <a:solidFill>
                  <a:srgbClr val="000000"/>
                </a:solidFill>
                <a:latin typeface="Courier Prime"/>
                <a:ea typeface="Courier Prime"/>
                <a:cs typeface="Courier Prime"/>
                <a:sym typeface="Courier Prime"/>
              </a:rPr>
              <a:t>sentiment_counts = dataset['Sentiment'].value_counts()</a:t>
            </a:r>
          </a:p>
          <a:p>
            <a:pPr algn="l">
              <a:lnSpc>
                <a:spcPts val="1906"/>
              </a:lnSpc>
              <a:spcBef>
                <a:spcPct val="0"/>
              </a:spcBef>
            </a:pPr>
            <a:r>
              <a:rPr lang="en-US" sz="1362">
                <a:solidFill>
                  <a:srgbClr val="000000"/>
                </a:solidFill>
                <a:latin typeface="Courier Prime"/>
                <a:ea typeface="Courier Prime"/>
                <a:cs typeface="Courier Prime"/>
                <a:sym typeface="Courier Prime"/>
              </a:rPr>
              <a:t>labels = sentiment_counts.index.tolist()</a:t>
            </a:r>
          </a:p>
          <a:p>
            <a:pPr algn="l">
              <a:lnSpc>
                <a:spcPts val="1906"/>
              </a:lnSpc>
              <a:spcBef>
                <a:spcPct val="0"/>
              </a:spcBef>
            </a:pPr>
            <a:r>
              <a:rPr lang="en-US" sz="1362">
                <a:solidFill>
                  <a:srgbClr val="000000"/>
                </a:solidFill>
                <a:latin typeface="Courier Prime"/>
                <a:ea typeface="Courier Prime"/>
                <a:cs typeface="Courier Prime"/>
                <a:sym typeface="Courier Prime"/>
              </a:rPr>
              <a:t>sizes = sentiment_counts.values</a:t>
            </a:r>
          </a:p>
          <a:p>
            <a:pPr algn="l">
              <a:lnSpc>
                <a:spcPts val="1906"/>
              </a:lnSpc>
              <a:spcBef>
                <a:spcPct val="0"/>
              </a:spcBef>
            </a:pPr>
          </a:p>
          <a:p>
            <a:pPr algn="l">
              <a:lnSpc>
                <a:spcPts val="1906"/>
              </a:lnSpc>
              <a:spcBef>
                <a:spcPct val="0"/>
              </a:spcBef>
            </a:pPr>
            <a:r>
              <a:rPr lang="en-US" sz="1362">
                <a:solidFill>
                  <a:srgbClr val="000000"/>
                </a:solidFill>
                <a:latin typeface="Courier Prime"/>
                <a:ea typeface="Courier Prime"/>
                <a:cs typeface="Courier Prime"/>
                <a:sym typeface="Courier Prime"/>
              </a:rPr>
              <a:t># Pie Plot Persentase Persebaran Data Sentiment</a:t>
            </a:r>
          </a:p>
          <a:p>
            <a:pPr algn="l">
              <a:lnSpc>
                <a:spcPts val="1906"/>
              </a:lnSpc>
              <a:spcBef>
                <a:spcPct val="0"/>
              </a:spcBef>
            </a:pPr>
            <a:r>
              <a:rPr lang="en-US" sz="1362">
                <a:solidFill>
                  <a:srgbClr val="000000"/>
                </a:solidFill>
                <a:latin typeface="Courier Prime"/>
                <a:ea typeface="Courier Prime"/>
                <a:cs typeface="Courier Prime"/>
                <a:sym typeface="Courier Prime"/>
              </a:rPr>
              <a:t>plt.rcParams["figure.figsize"] = (15, 8)</a:t>
            </a:r>
          </a:p>
          <a:p>
            <a:pPr algn="l">
              <a:lnSpc>
                <a:spcPts val="1906"/>
              </a:lnSpc>
              <a:spcBef>
                <a:spcPct val="0"/>
              </a:spcBef>
            </a:pPr>
            <a:r>
              <a:rPr lang="en-US" sz="1362">
                <a:solidFill>
                  <a:srgbClr val="000000"/>
                </a:solidFill>
                <a:latin typeface="Courier Prime"/>
                <a:ea typeface="Courier Prime"/>
                <a:cs typeface="Courier Prime"/>
                <a:sym typeface="Courier Prime"/>
              </a:rPr>
              <a:t>plt.pie(</a:t>
            </a:r>
          </a:p>
          <a:p>
            <a:pPr algn="l">
              <a:lnSpc>
                <a:spcPts val="1906"/>
              </a:lnSpc>
              <a:spcBef>
                <a:spcPct val="0"/>
              </a:spcBef>
            </a:pPr>
            <a:r>
              <a:rPr lang="en-US" sz="1362">
                <a:solidFill>
                  <a:srgbClr val="000000"/>
                </a:solidFill>
                <a:latin typeface="Courier Prime"/>
                <a:ea typeface="Courier Prime"/>
                <a:cs typeface="Courier Prime"/>
                <a:sym typeface="Courier Prime"/>
              </a:rPr>
              <a:t> sizes,</a:t>
            </a:r>
          </a:p>
          <a:p>
            <a:pPr algn="l">
              <a:lnSpc>
                <a:spcPts val="1906"/>
              </a:lnSpc>
              <a:spcBef>
                <a:spcPct val="0"/>
              </a:spcBef>
            </a:pPr>
            <a:r>
              <a:rPr lang="en-US" sz="1362">
                <a:solidFill>
                  <a:srgbClr val="000000"/>
                </a:solidFill>
                <a:latin typeface="Courier Prime"/>
                <a:ea typeface="Courier Prime"/>
                <a:cs typeface="Courier Prime"/>
                <a:sym typeface="Courier Prime"/>
              </a:rPr>
              <a:t> labels=labels,</a:t>
            </a:r>
          </a:p>
          <a:p>
            <a:pPr algn="l">
              <a:lnSpc>
                <a:spcPts val="1906"/>
              </a:lnSpc>
              <a:spcBef>
                <a:spcPct val="0"/>
              </a:spcBef>
            </a:pPr>
            <a:r>
              <a:rPr lang="en-US" sz="1362">
                <a:solidFill>
                  <a:srgbClr val="000000"/>
                </a:solidFill>
                <a:latin typeface="Courier Prime"/>
                <a:ea typeface="Courier Prime"/>
                <a:cs typeface="Courier Prime"/>
                <a:sym typeface="Courier Prime"/>
              </a:rPr>
              <a:t> autopct='%1.1f%%',</a:t>
            </a:r>
          </a:p>
          <a:p>
            <a:pPr algn="l">
              <a:lnSpc>
                <a:spcPts val="1906"/>
              </a:lnSpc>
              <a:spcBef>
                <a:spcPct val="0"/>
              </a:spcBef>
            </a:pPr>
            <a:r>
              <a:rPr lang="en-US" sz="1362">
                <a:solidFill>
                  <a:srgbClr val="000000"/>
                </a:solidFill>
                <a:latin typeface="Courier Prime"/>
                <a:ea typeface="Courier Prime"/>
                <a:cs typeface="Courier Prime"/>
                <a:sym typeface="Courier Prime"/>
              </a:rPr>
              <a:t> wedgeprops={'edgecolor': 'black'},</a:t>
            </a:r>
          </a:p>
          <a:p>
            <a:pPr algn="l">
              <a:lnSpc>
                <a:spcPts val="1906"/>
              </a:lnSpc>
              <a:spcBef>
                <a:spcPct val="0"/>
              </a:spcBef>
            </a:pPr>
            <a:r>
              <a:rPr lang="en-US" sz="1362">
                <a:solidFill>
                  <a:srgbClr val="000000"/>
                </a:solidFill>
                <a:latin typeface="Courier Prime"/>
                <a:ea typeface="Courier Prime"/>
                <a:cs typeface="Courier Prime"/>
                <a:sym typeface="Courier Prime"/>
              </a:rPr>
              <a:t> counterclock=False,</a:t>
            </a:r>
          </a:p>
          <a:p>
            <a:pPr algn="l">
              <a:lnSpc>
                <a:spcPts val="1906"/>
              </a:lnSpc>
              <a:spcBef>
                <a:spcPct val="0"/>
              </a:spcBef>
            </a:pPr>
            <a:r>
              <a:rPr lang="en-US" sz="1362">
                <a:solidFill>
                  <a:srgbClr val="000000"/>
                </a:solidFill>
                <a:latin typeface="Courier Prime"/>
                <a:ea typeface="Courier Prime"/>
                <a:cs typeface="Courier Prime"/>
                <a:sym typeface="Courier Prime"/>
              </a:rPr>
              <a:t> startangle=25,</a:t>
            </a:r>
          </a:p>
          <a:p>
            <a:pPr algn="l">
              <a:lnSpc>
                <a:spcPts val="1906"/>
              </a:lnSpc>
              <a:spcBef>
                <a:spcPct val="0"/>
              </a:spcBef>
            </a:pPr>
            <a:r>
              <a:rPr lang="en-US" sz="1362">
                <a:solidFill>
                  <a:srgbClr val="000000"/>
                </a:solidFill>
                <a:latin typeface="Courier Prime"/>
                <a:ea typeface="Courier Prime"/>
                <a:cs typeface="Courier Prime"/>
                <a:sym typeface="Courier Prime"/>
              </a:rPr>
              <a:t> radius=1.3,</a:t>
            </a:r>
          </a:p>
          <a:p>
            <a:pPr algn="l">
              <a:lnSpc>
                <a:spcPts val="1906"/>
              </a:lnSpc>
              <a:spcBef>
                <a:spcPct val="0"/>
              </a:spcBef>
            </a:pPr>
            <a:r>
              <a:rPr lang="en-US" sz="1362">
                <a:solidFill>
                  <a:srgbClr val="000000"/>
                </a:solidFill>
                <a:latin typeface="Courier Prime"/>
                <a:ea typeface="Courier Prime"/>
                <a:cs typeface="Courier Prime"/>
                <a:sym typeface="Courier Prime"/>
              </a:rPr>
              <a:t> textprops={'fontsize': 12, 'weight': 'bold'}</a:t>
            </a:r>
          </a:p>
          <a:p>
            <a:pPr algn="l">
              <a:lnSpc>
                <a:spcPts val="1906"/>
              </a:lnSpc>
              <a:spcBef>
                <a:spcPct val="0"/>
              </a:spcBef>
            </a:pPr>
            <a:r>
              <a:rPr lang="en-US" sz="1362">
                <a:solidFill>
                  <a:srgbClr val="000000"/>
                </a:solidFill>
                <a:latin typeface="Courier Prime"/>
                <a:ea typeface="Courier Prime"/>
                <a:cs typeface="Courier Prime"/>
                <a:sym typeface="Courier Prime"/>
              </a:rPr>
              <a:t>)</a:t>
            </a:r>
          </a:p>
          <a:p>
            <a:pPr algn="l">
              <a:lnSpc>
                <a:spcPts val="1906"/>
              </a:lnSpc>
              <a:spcBef>
                <a:spcPct val="0"/>
              </a:spcBef>
            </a:pPr>
            <a:r>
              <a:rPr lang="en-US" sz="1362">
                <a:solidFill>
                  <a:srgbClr val="000000"/>
                </a:solidFill>
                <a:latin typeface="Courier Prime"/>
                <a:ea typeface="Courier Prime"/>
                <a:cs typeface="Courier Prime"/>
                <a:sym typeface="Courier Prime"/>
              </a:rPr>
              <a:t>plt.legend(labels, loc='upper left', fontsize=8)</a:t>
            </a:r>
          </a:p>
          <a:p>
            <a:pPr algn="l">
              <a:lnSpc>
                <a:spcPts val="1906"/>
              </a:lnSpc>
              <a:spcBef>
                <a:spcPct val="0"/>
              </a:spcBef>
            </a:pPr>
            <a:r>
              <a:rPr lang="en-US" sz="1362">
                <a:solidFill>
                  <a:srgbClr val="000000"/>
                </a:solidFill>
                <a:latin typeface="Courier Prime"/>
                <a:ea typeface="Courier Prime"/>
                <a:cs typeface="Courier Prime"/>
                <a:sym typeface="Courier Prime"/>
              </a:rPr>
              <a:t>plt.tight_layout()</a:t>
            </a:r>
          </a:p>
          <a:p>
            <a:pPr algn="l">
              <a:lnSpc>
                <a:spcPts val="1906"/>
              </a:lnSpc>
              <a:spcBef>
                <a:spcPct val="0"/>
              </a:spcBef>
            </a:pPr>
            <a:r>
              <a:rPr lang="en-US" sz="1362">
                <a:solidFill>
                  <a:srgbClr val="000000"/>
                </a:solidFill>
                <a:latin typeface="Courier Prime"/>
                <a:ea typeface="Courier Prime"/>
                <a:cs typeface="Courier Prime"/>
                <a:sym typeface="Courier Prime"/>
              </a:rPr>
              <a:t>plt.show()</a:t>
            </a:r>
          </a:p>
          <a:p>
            <a:pPr algn="l">
              <a:lnSpc>
                <a:spcPts val="1906"/>
              </a:lnSpc>
              <a:spcBef>
                <a:spcPct val="0"/>
              </a:spcBef>
            </a:pPr>
          </a:p>
          <a:p>
            <a:pPr algn="l">
              <a:lnSpc>
                <a:spcPts val="1906"/>
              </a:lnSpc>
              <a:spcBef>
                <a:spcPct val="0"/>
              </a:spcBef>
            </a:pPr>
            <a:r>
              <a:rPr lang="en-US" sz="1362">
                <a:solidFill>
                  <a:srgbClr val="000000"/>
                </a:solidFill>
                <a:latin typeface="Courier Prime"/>
                <a:ea typeface="Courier Prime"/>
                <a:cs typeface="Courier Prime"/>
                <a:sym typeface="Courier Prime"/>
              </a:rPr>
              <a:t># Jumlah Persebaran Data Sentiment setiap Label</a:t>
            </a:r>
          </a:p>
          <a:p>
            <a:pPr algn="l">
              <a:lnSpc>
                <a:spcPts val="1906"/>
              </a:lnSpc>
              <a:spcBef>
                <a:spcPct val="0"/>
              </a:spcBef>
            </a:pPr>
            <a:r>
              <a:rPr lang="en-US" sz="1362">
                <a:solidFill>
                  <a:srgbClr val="000000"/>
                </a:solidFill>
                <a:latin typeface="Courier Prime"/>
                <a:ea typeface="Courier Prime"/>
                <a:cs typeface="Courier Prime"/>
                <a:sym typeface="Courier Prime"/>
              </a:rPr>
              <a:t>for label, count in sentiment_counts.items():</a:t>
            </a:r>
          </a:p>
          <a:p>
            <a:pPr algn="l">
              <a:lnSpc>
                <a:spcPts val="1906"/>
              </a:lnSpc>
              <a:spcBef>
                <a:spcPct val="0"/>
              </a:spcBef>
            </a:pPr>
            <a:r>
              <a:rPr lang="en-US" sz="1362">
                <a:solidFill>
                  <a:srgbClr val="000000"/>
                </a:solidFill>
                <a:latin typeface="Courier Prime"/>
                <a:ea typeface="Courier Prime"/>
                <a:cs typeface="Courier Prime"/>
                <a:sym typeface="Courier Prime"/>
              </a:rPr>
              <a:t> print(f"Jumlah Data Sentimen '{label}': {count}")</a:t>
            </a:r>
          </a:p>
          <a:p>
            <a:pPr algn="l">
              <a:lnSpc>
                <a:spcPts val="1906"/>
              </a:lnSpc>
              <a:spcBef>
                <a:spcPct val="0"/>
              </a:spcBef>
            </a:pPr>
          </a:p>
          <a:p>
            <a:pPr algn="l">
              <a:lnSpc>
                <a:spcPts val="1906"/>
              </a:lnSpc>
              <a:spcBef>
                <a:spcPct val="0"/>
              </a:spcBef>
            </a:pPr>
            <a:r>
              <a:rPr lang="en-US" sz="1362">
                <a:solidFill>
                  <a:srgbClr val="000000"/>
                </a:solidFill>
                <a:latin typeface="Courier Prime"/>
                <a:ea typeface="Courier Prime"/>
                <a:cs typeface="Courier Prime"/>
                <a:sym typeface="Courier Prime"/>
              </a:rPr>
              <a:t>Jumlah Data Sentimen 'negative': 160 </a:t>
            </a:r>
          </a:p>
          <a:p>
            <a:pPr algn="l">
              <a:lnSpc>
                <a:spcPts val="1906"/>
              </a:lnSpc>
              <a:spcBef>
                <a:spcPct val="0"/>
              </a:spcBef>
            </a:pPr>
            <a:r>
              <a:rPr lang="en-US" sz="1362">
                <a:solidFill>
                  <a:srgbClr val="000000"/>
                </a:solidFill>
                <a:latin typeface="Courier Prime"/>
                <a:ea typeface="Courier Prime"/>
                <a:cs typeface="Courier Prime"/>
                <a:sym typeface="Courier Prime"/>
              </a:rPr>
              <a:t>Jumlah Data Sentimen 'positive': 138</a:t>
            </a:r>
          </a:p>
          <a:p>
            <a:pPr algn="l">
              <a:lnSpc>
                <a:spcPts val="1906"/>
              </a:lnSpc>
              <a:spcBef>
                <a:spcPct val="0"/>
              </a:spcBef>
            </a:pP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DFDFD"/>
        </a:solidFill>
      </p:bgPr>
    </p:bg>
    <p:spTree>
      <p:nvGrpSpPr>
        <p:cNvPr id="1" name=""/>
        <p:cNvGrpSpPr/>
        <p:nvPr/>
      </p:nvGrpSpPr>
      <p:grpSpPr>
        <a:xfrm>
          <a:off x="0" y="0"/>
          <a:ext cx="0" cy="0"/>
          <a:chOff x="0" y="0"/>
          <a:chExt cx="0" cy="0"/>
        </a:xfrm>
      </p:grpSpPr>
      <p:grpSp>
        <p:nvGrpSpPr>
          <p:cNvPr name="Group 2" id="2"/>
          <p:cNvGrpSpPr/>
          <p:nvPr/>
        </p:nvGrpSpPr>
        <p:grpSpPr>
          <a:xfrm rot="0">
            <a:off x="-1766494" y="9813588"/>
            <a:ext cx="21820987" cy="946825"/>
            <a:chOff x="0" y="0"/>
            <a:chExt cx="6110362" cy="265132"/>
          </a:xfrm>
        </p:grpSpPr>
        <p:sp>
          <p:nvSpPr>
            <p:cNvPr name="Freeform 3" id="3"/>
            <p:cNvSpPr/>
            <p:nvPr/>
          </p:nvSpPr>
          <p:spPr>
            <a:xfrm flipH="false" flipV="false" rot="0">
              <a:off x="0" y="0"/>
              <a:ext cx="6110362" cy="265132"/>
            </a:xfrm>
            <a:custGeom>
              <a:avLst/>
              <a:gdLst/>
              <a:ahLst/>
              <a:cxnLst/>
              <a:rect r="r" b="b" t="t" l="l"/>
              <a:pathLst>
                <a:path h="265132" w="6110362">
                  <a:moveTo>
                    <a:pt x="0" y="0"/>
                  </a:moveTo>
                  <a:lnTo>
                    <a:pt x="6110362" y="0"/>
                  </a:lnTo>
                  <a:lnTo>
                    <a:pt x="6110362" y="265132"/>
                  </a:lnTo>
                  <a:lnTo>
                    <a:pt x="0" y="265132"/>
                  </a:lnTo>
                  <a:close/>
                </a:path>
              </a:pathLst>
            </a:custGeom>
            <a:solidFill>
              <a:srgbClr val="145DA0"/>
            </a:solidFill>
            <a:ln cap="sq">
              <a:noFill/>
              <a:prstDash val="solid"/>
              <a:miter/>
            </a:ln>
          </p:spPr>
        </p:sp>
        <p:sp>
          <p:nvSpPr>
            <p:cNvPr name="TextBox 4" id="4"/>
            <p:cNvSpPr txBox="true"/>
            <p:nvPr/>
          </p:nvSpPr>
          <p:spPr>
            <a:xfrm>
              <a:off x="0" y="-38100"/>
              <a:ext cx="6110362" cy="303232"/>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5" id="5"/>
          <p:cNvGrpSpPr/>
          <p:nvPr/>
        </p:nvGrpSpPr>
        <p:grpSpPr>
          <a:xfrm rot="0">
            <a:off x="-1766494" y="-816076"/>
            <a:ext cx="21820987" cy="1762900"/>
            <a:chOff x="0" y="0"/>
            <a:chExt cx="6110362" cy="493651"/>
          </a:xfrm>
        </p:grpSpPr>
        <p:sp>
          <p:nvSpPr>
            <p:cNvPr name="Freeform 6" id="6"/>
            <p:cNvSpPr/>
            <p:nvPr/>
          </p:nvSpPr>
          <p:spPr>
            <a:xfrm flipH="false" flipV="false" rot="0">
              <a:off x="0" y="0"/>
              <a:ext cx="6110362" cy="493651"/>
            </a:xfrm>
            <a:custGeom>
              <a:avLst/>
              <a:gdLst/>
              <a:ahLst/>
              <a:cxnLst/>
              <a:rect r="r" b="b" t="t" l="l"/>
              <a:pathLst>
                <a:path h="493651" w="6110362">
                  <a:moveTo>
                    <a:pt x="0" y="0"/>
                  </a:moveTo>
                  <a:lnTo>
                    <a:pt x="6110362" y="0"/>
                  </a:lnTo>
                  <a:lnTo>
                    <a:pt x="6110362" y="493651"/>
                  </a:lnTo>
                  <a:lnTo>
                    <a:pt x="0" y="493651"/>
                  </a:lnTo>
                  <a:close/>
                </a:path>
              </a:pathLst>
            </a:custGeom>
            <a:solidFill>
              <a:srgbClr val="145DA0"/>
            </a:solidFill>
            <a:ln cap="sq">
              <a:noFill/>
              <a:prstDash val="solid"/>
              <a:miter/>
            </a:ln>
          </p:spPr>
        </p:sp>
        <p:sp>
          <p:nvSpPr>
            <p:cNvPr name="TextBox 7" id="7"/>
            <p:cNvSpPr txBox="true"/>
            <p:nvPr/>
          </p:nvSpPr>
          <p:spPr>
            <a:xfrm>
              <a:off x="0" y="-38100"/>
              <a:ext cx="6110362" cy="531751"/>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8" id="8"/>
          <p:cNvGrpSpPr/>
          <p:nvPr/>
        </p:nvGrpSpPr>
        <p:grpSpPr>
          <a:xfrm rot="0">
            <a:off x="7680309" y="1683054"/>
            <a:ext cx="10428498" cy="7903059"/>
            <a:chOff x="0" y="0"/>
            <a:chExt cx="2746600" cy="2081464"/>
          </a:xfrm>
        </p:grpSpPr>
        <p:sp>
          <p:nvSpPr>
            <p:cNvPr name="Freeform 9" id="9"/>
            <p:cNvSpPr/>
            <p:nvPr/>
          </p:nvSpPr>
          <p:spPr>
            <a:xfrm flipH="false" flipV="false" rot="0">
              <a:off x="0" y="0"/>
              <a:ext cx="2746600" cy="2081464"/>
            </a:xfrm>
            <a:custGeom>
              <a:avLst/>
              <a:gdLst/>
              <a:ahLst/>
              <a:cxnLst/>
              <a:rect r="r" b="b" t="t" l="l"/>
              <a:pathLst>
                <a:path h="2081464" w="2746600">
                  <a:moveTo>
                    <a:pt x="37861" y="0"/>
                  </a:moveTo>
                  <a:lnTo>
                    <a:pt x="2708739" y="0"/>
                  </a:lnTo>
                  <a:cubicBezTo>
                    <a:pt x="2718780" y="0"/>
                    <a:pt x="2728411" y="3989"/>
                    <a:pt x="2735511" y="11089"/>
                  </a:cubicBezTo>
                  <a:cubicBezTo>
                    <a:pt x="2742611" y="18190"/>
                    <a:pt x="2746600" y="27820"/>
                    <a:pt x="2746600" y="37861"/>
                  </a:cubicBezTo>
                  <a:lnTo>
                    <a:pt x="2746600" y="2043603"/>
                  </a:lnTo>
                  <a:cubicBezTo>
                    <a:pt x="2746600" y="2053644"/>
                    <a:pt x="2742611" y="2063274"/>
                    <a:pt x="2735511" y="2070375"/>
                  </a:cubicBezTo>
                  <a:cubicBezTo>
                    <a:pt x="2728411" y="2077475"/>
                    <a:pt x="2718780" y="2081464"/>
                    <a:pt x="2708739" y="2081464"/>
                  </a:cubicBezTo>
                  <a:lnTo>
                    <a:pt x="37861" y="2081464"/>
                  </a:lnTo>
                  <a:cubicBezTo>
                    <a:pt x="27820" y="2081464"/>
                    <a:pt x="18190" y="2077475"/>
                    <a:pt x="11089" y="2070375"/>
                  </a:cubicBezTo>
                  <a:cubicBezTo>
                    <a:pt x="3989" y="2063274"/>
                    <a:pt x="0" y="2053644"/>
                    <a:pt x="0" y="2043603"/>
                  </a:cubicBezTo>
                  <a:lnTo>
                    <a:pt x="0" y="37861"/>
                  </a:lnTo>
                  <a:cubicBezTo>
                    <a:pt x="0" y="27820"/>
                    <a:pt x="3989" y="18190"/>
                    <a:pt x="11089" y="11089"/>
                  </a:cubicBezTo>
                  <a:cubicBezTo>
                    <a:pt x="18190" y="3989"/>
                    <a:pt x="27820" y="0"/>
                    <a:pt x="37861" y="0"/>
                  </a:cubicBezTo>
                  <a:close/>
                </a:path>
              </a:pathLst>
            </a:custGeom>
            <a:solidFill>
              <a:srgbClr val="000000">
                <a:alpha val="0"/>
              </a:srgbClr>
            </a:solidFill>
            <a:ln w="38100" cap="rnd">
              <a:solidFill>
                <a:srgbClr val="000000"/>
              </a:solidFill>
              <a:prstDash val="solid"/>
              <a:round/>
            </a:ln>
          </p:spPr>
        </p:sp>
        <p:sp>
          <p:nvSpPr>
            <p:cNvPr name="TextBox 10" id="10"/>
            <p:cNvSpPr txBox="true"/>
            <p:nvPr/>
          </p:nvSpPr>
          <p:spPr>
            <a:xfrm>
              <a:off x="0" y="-38100"/>
              <a:ext cx="2746600" cy="2119564"/>
            </a:xfrm>
            <a:prstGeom prst="rect">
              <a:avLst/>
            </a:prstGeom>
          </p:spPr>
          <p:txBody>
            <a:bodyPr anchor="ctr" rtlCol="false" tIns="50800" lIns="50800" bIns="50800" rIns="50800"/>
            <a:lstStyle/>
            <a:p>
              <a:pPr algn="ctr">
                <a:lnSpc>
                  <a:spcPts val="2659"/>
                </a:lnSpc>
              </a:pPr>
            </a:p>
          </p:txBody>
        </p:sp>
      </p:grpSp>
      <p:sp>
        <p:nvSpPr>
          <p:cNvPr name="Freeform 11" id="11"/>
          <p:cNvSpPr/>
          <p:nvPr/>
        </p:nvSpPr>
        <p:spPr>
          <a:xfrm flipH="false" flipV="false" rot="0">
            <a:off x="156101" y="1725433"/>
            <a:ext cx="7126787" cy="3870116"/>
          </a:xfrm>
          <a:custGeom>
            <a:avLst/>
            <a:gdLst/>
            <a:ahLst/>
            <a:cxnLst/>
            <a:rect r="r" b="b" t="t" l="l"/>
            <a:pathLst>
              <a:path h="3870116" w="7126787">
                <a:moveTo>
                  <a:pt x="0" y="0"/>
                </a:moveTo>
                <a:lnTo>
                  <a:pt x="7126788" y="0"/>
                </a:lnTo>
                <a:lnTo>
                  <a:pt x="7126788" y="3870116"/>
                </a:lnTo>
                <a:lnTo>
                  <a:pt x="0" y="3870116"/>
                </a:lnTo>
                <a:lnTo>
                  <a:pt x="0" y="0"/>
                </a:lnTo>
                <a:close/>
              </a:path>
            </a:pathLst>
          </a:custGeom>
          <a:blipFill>
            <a:blip r:embed="rId2"/>
            <a:stretch>
              <a:fillRect l="0" t="0" r="0" b="0"/>
            </a:stretch>
          </a:blipFill>
        </p:spPr>
      </p:sp>
      <p:sp>
        <p:nvSpPr>
          <p:cNvPr name="Freeform 12" id="12"/>
          <p:cNvSpPr/>
          <p:nvPr/>
        </p:nvSpPr>
        <p:spPr>
          <a:xfrm flipH="false" flipV="false" rot="0">
            <a:off x="296151" y="5868101"/>
            <a:ext cx="6846689" cy="3718012"/>
          </a:xfrm>
          <a:custGeom>
            <a:avLst/>
            <a:gdLst/>
            <a:ahLst/>
            <a:cxnLst/>
            <a:rect r="r" b="b" t="t" l="l"/>
            <a:pathLst>
              <a:path h="3718012" w="6846689">
                <a:moveTo>
                  <a:pt x="0" y="0"/>
                </a:moveTo>
                <a:lnTo>
                  <a:pt x="6846688" y="0"/>
                </a:lnTo>
                <a:lnTo>
                  <a:pt x="6846688" y="3718012"/>
                </a:lnTo>
                <a:lnTo>
                  <a:pt x="0" y="3718012"/>
                </a:lnTo>
                <a:lnTo>
                  <a:pt x="0" y="0"/>
                </a:lnTo>
                <a:close/>
              </a:path>
            </a:pathLst>
          </a:custGeom>
          <a:blipFill>
            <a:blip r:embed="rId3"/>
            <a:stretch>
              <a:fillRect l="0" t="0" r="0" b="0"/>
            </a:stretch>
          </a:blipFill>
        </p:spPr>
      </p:sp>
      <p:sp>
        <p:nvSpPr>
          <p:cNvPr name="TextBox 13" id="13"/>
          <p:cNvSpPr txBox="true"/>
          <p:nvPr/>
        </p:nvSpPr>
        <p:spPr>
          <a:xfrm rot="0">
            <a:off x="156101" y="981075"/>
            <a:ext cx="9749258" cy="471806"/>
          </a:xfrm>
          <a:prstGeom prst="rect">
            <a:avLst/>
          </a:prstGeom>
        </p:spPr>
        <p:txBody>
          <a:bodyPr anchor="t" rtlCol="false" tIns="0" lIns="0" bIns="0" rIns="0">
            <a:spAutoFit/>
          </a:bodyPr>
          <a:lstStyle/>
          <a:p>
            <a:pPr algn="l">
              <a:lnSpc>
                <a:spcPts val="3919"/>
              </a:lnSpc>
              <a:spcBef>
                <a:spcPct val="0"/>
              </a:spcBef>
            </a:pPr>
            <a:r>
              <a:rPr lang="en-US" b="true" sz="2799">
                <a:solidFill>
                  <a:srgbClr val="000000"/>
                </a:solidFill>
                <a:latin typeface="Montserrat Bold"/>
                <a:ea typeface="Montserrat Bold"/>
                <a:cs typeface="Montserrat Bold"/>
                <a:sym typeface="Montserrat Bold"/>
              </a:rPr>
              <a:t>Preview Dataset (Data Understanding)</a:t>
            </a:r>
          </a:p>
        </p:txBody>
      </p:sp>
      <p:sp>
        <p:nvSpPr>
          <p:cNvPr name="TextBox 14" id="14"/>
          <p:cNvSpPr txBox="true"/>
          <p:nvPr/>
        </p:nvSpPr>
        <p:spPr>
          <a:xfrm rot="0">
            <a:off x="9553524" y="7253210"/>
            <a:ext cx="7112591" cy="332740"/>
          </a:xfrm>
          <a:prstGeom prst="rect">
            <a:avLst/>
          </a:prstGeom>
        </p:spPr>
        <p:txBody>
          <a:bodyPr anchor="t" rtlCol="false" tIns="0" lIns="0" bIns="0" rIns="0">
            <a:spAutoFit/>
          </a:bodyPr>
          <a:lstStyle/>
          <a:p>
            <a:pPr algn="ctr">
              <a:lnSpc>
                <a:spcPts val="2659"/>
              </a:lnSpc>
              <a:spcBef>
                <a:spcPct val="0"/>
              </a:spcBef>
            </a:pPr>
          </a:p>
        </p:txBody>
      </p:sp>
      <p:sp>
        <p:nvSpPr>
          <p:cNvPr name="TextBox 15" id="15"/>
          <p:cNvSpPr txBox="true"/>
          <p:nvPr/>
        </p:nvSpPr>
        <p:spPr>
          <a:xfrm rot="0">
            <a:off x="7964571" y="1986762"/>
            <a:ext cx="10003496" cy="7044244"/>
          </a:xfrm>
          <a:prstGeom prst="rect">
            <a:avLst/>
          </a:prstGeom>
        </p:spPr>
        <p:txBody>
          <a:bodyPr anchor="t" rtlCol="false" tIns="0" lIns="0" bIns="0" rIns="0">
            <a:spAutoFit/>
          </a:bodyPr>
          <a:lstStyle/>
          <a:p>
            <a:pPr algn="l" marL="0" indent="0" lvl="0">
              <a:lnSpc>
                <a:spcPts val="2130"/>
              </a:lnSpc>
              <a:spcBef>
                <a:spcPct val="0"/>
              </a:spcBef>
            </a:pPr>
            <a:r>
              <a:rPr lang="en-US" sz="1521">
                <a:solidFill>
                  <a:srgbClr val="000000"/>
                </a:solidFill>
                <a:latin typeface="Courier Prime"/>
                <a:ea typeface="Courier Prime"/>
                <a:cs typeface="Courier Prime"/>
                <a:sym typeface="Courier Prime"/>
              </a:rPr>
              <a:t>from wordcloud import Word</a:t>
            </a:r>
            <a:r>
              <a:rPr lang="en-US" sz="1521" strike="noStrike" u="none">
                <a:solidFill>
                  <a:srgbClr val="000000"/>
                </a:solidFill>
                <a:latin typeface="Courier Prime"/>
                <a:ea typeface="Courier Prime"/>
                <a:cs typeface="Courier Prime"/>
                <a:sym typeface="Courier Prime"/>
              </a:rPr>
              <a:t>C</a:t>
            </a:r>
            <a:r>
              <a:rPr lang="en-US" sz="1521" strike="noStrike" u="none">
                <a:solidFill>
                  <a:srgbClr val="000000"/>
                </a:solidFill>
                <a:latin typeface="Courier Prime"/>
                <a:ea typeface="Courier Prime"/>
                <a:cs typeface="Courier Prime"/>
                <a:sym typeface="Courier Prime"/>
              </a:rPr>
              <a:t>l</a:t>
            </a:r>
            <a:r>
              <a:rPr lang="en-US" sz="1521" strike="noStrike" u="none">
                <a:solidFill>
                  <a:srgbClr val="000000"/>
                </a:solidFill>
                <a:latin typeface="Courier Prime"/>
                <a:ea typeface="Courier Prime"/>
                <a:cs typeface="Courier Prime"/>
                <a:sym typeface="Courier Prime"/>
              </a:rPr>
              <a:t>ou</a:t>
            </a:r>
            <a:r>
              <a:rPr lang="en-US" sz="1521" strike="noStrike" u="none">
                <a:solidFill>
                  <a:srgbClr val="000000"/>
                </a:solidFill>
                <a:latin typeface="Courier Prime"/>
                <a:ea typeface="Courier Prime"/>
                <a:cs typeface="Courier Prime"/>
                <a:sym typeface="Courier Prime"/>
              </a:rPr>
              <a:t>d</a:t>
            </a:r>
          </a:p>
          <a:p>
            <a:pPr algn="l" marL="0" indent="0" lvl="0">
              <a:lnSpc>
                <a:spcPts val="2130"/>
              </a:lnSpc>
              <a:spcBef>
                <a:spcPct val="0"/>
              </a:spcBef>
            </a:pPr>
            <a:r>
              <a:rPr lang="en-US" sz="1521" strike="noStrike" u="none">
                <a:solidFill>
                  <a:srgbClr val="000000"/>
                </a:solidFill>
                <a:latin typeface="Courier Prime"/>
                <a:ea typeface="Courier Prime"/>
                <a:cs typeface="Courier Prime"/>
                <a:sym typeface="Courier Prime"/>
              </a:rPr>
              <a:t>impo</a:t>
            </a:r>
            <a:r>
              <a:rPr lang="en-US" sz="1521" strike="noStrike" u="none">
                <a:solidFill>
                  <a:srgbClr val="000000"/>
                </a:solidFill>
                <a:latin typeface="Courier Prime"/>
                <a:ea typeface="Courier Prime"/>
                <a:cs typeface="Courier Prime"/>
                <a:sym typeface="Courier Prime"/>
              </a:rPr>
              <a:t>r</a:t>
            </a:r>
            <a:r>
              <a:rPr lang="en-US" sz="1521" strike="noStrike" u="none">
                <a:solidFill>
                  <a:srgbClr val="000000"/>
                </a:solidFill>
                <a:latin typeface="Courier Prime"/>
                <a:ea typeface="Courier Prime"/>
                <a:cs typeface="Courier Prime"/>
                <a:sym typeface="Courier Prime"/>
              </a:rPr>
              <a:t>t matplotl</a:t>
            </a:r>
            <a:r>
              <a:rPr lang="en-US" sz="1521" strike="noStrike" u="none">
                <a:solidFill>
                  <a:srgbClr val="000000"/>
                </a:solidFill>
                <a:latin typeface="Courier Prime"/>
                <a:ea typeface="Courier Prime"/>
                <a:cs typeface="Courier Prime"/>
                <a:sym typeface="Courier Prime"/>
              </a:rPr>
              <a:t>i</a:t>
            </a:r>
            <a:r>
              <a:rPr lang="en-US" sz="1521" strike="noStrike" u="none">
                <a:solidFill>
                  <a:srgbClr val="000000"/>
                </a:solidFill>
                <a:latin typeface="Courier Prime"/>
                <a:ea typeface="Courier Prime"/>
                <a:cs typeface="Courier Prime"/>
                <a:sym typeface="Courier Prime"/>
              </a:rPr>
              <a:t>b.pyplot as plt</a:t>
            </a:r>
          </a:p>
          <a:p>
            <a:pPr algn="l" marL="0" indent="0" lvl="0">
              <a:lnSpc>
                <a:spcPts val="2130"/>
              </a:lnSpc>
              <a:spcBef>
                <a:spcPct val="0"/>
              </a:spcBef>
            </a:pPr>
          </a:p>
          <a:p>
            <a:pPr algn="l" marL="0" indent="0" lvl="0">
              <a:lnSpc>
                <a:spcPts val="2130"/>
              </a:lnSpc>
              <a:spcBef>
                <a:spcPct val="0"/>
              </a:spcBef>
            </a:pPr>
            <a:r>
              <a:rPr lang="en-US" sz="1521" strike="noStrike" u="none">
                <a:solidFill>
                  <a:srgbClr val="000000"/>
                </a:solidFill>
                <a:latin typeface="Courier Prime"/>
                <a:ea typeface="Courier Prime"/>
                <a:cs typeface="Courier Prime"/>
                <a:sym typeface="Courier Prime"/>
              </a:rPr>
              <a:t># WordCloud untuk s</a:t>
            </a:r>
            <a:r>
              <a:rPr lang="en-US" sz="1521" strike="noStrike" u="none">
                <a:solidFill>
                  <a:srgbClr val="000000"/>
                </a:solidFill>
                <a:latin typeface="Courier Prime"/>
                <a:ea typeface="Courier Prime"/>
                <a:cs typeface="Courier Prime"/>
                <a:sym typeface="Courier Prime"/>
              </a:rPr>
              <a:t>e</a:t>
            </a:r>
            <a:r>
              <a:rPr lang="en-US" sz="1521" strike="noStrike" u="none">
                <a:solidFill>
                  <a:srgbClr val="000000"/>
                </a:solidFill>
                <a:latin typeface="Courier Prime"/>
                <a:ea typeface="Courier Prime"/>
                <a:cs typeface="Courier Prime"/>
                <a:sym typeface="Courier Prime"/>
              </a:rPr>
              <a:t>ntimen negatif</a:t>
            </a:r>
          </a:p>
          <a:p>
            <a:pPr algn="l" marL="0" indent="0" lvl="0">
              <a:lnSpc>
                <a:spcPts val="2130"/>
              </a:lnSpc>
              <a:spcBef>
                <a:spcPct val="0"/>
              </a:spcBef>
            </a:pPr>
            <a:r>
              <a:rPr lang="en-US" sz="1521" strike="noStrike" u="none">
                <a:solidFill>
                  <a:srgbClr val="000000"/>
                </a:solidFill>
                <a:latin typeface="Courier Prime"/>
                <a:ea typeface="Courier Prime"/>
                <a:cs typeface="Courier Prime"/>
                <a:sym typeface="Courier Prime"/>
              </a:rPr>
              <a:t>negatif_text = dataset[dataset["Sentiment"] == 'negative']["Text Tweet"]</a:t>
            </a:r>
          </a:p>
          <a:p>
            <a:pPr algn="l" marL="0" indent="0" lvl="0">
              <a:lnSpc>
                <a:spcPts val="2130"/>
              </a:lnSpc>
              <a:spcBef>
                <a:spcPct val="0"/>
              </a:spcBef>
            </a:pPr>
            <a:r>
              <a:rPr lang="en-US" sz="1521" strike="noStrike" u="none">
                <a:solidFill>
                  <a:srgbClr val="000000"/>
                </a:solidFill>
                <a:latin typeface="Courier Prime"/>
                <a:ea typeface="Courier Prime"/>
                <a:cs typeface="Courier Prime"/>
                <a:sym typeface="Courier Prime"/>
              </a:rPr>
              <a:t>text_negatif_joined = " ".join(negatif_text)</a:t>
            </a:r>
          </a:p>
          <a:p>
            <a:pPr algn="l" marL="0" indent="0" lvl="0">
              <a:lnSpc>
                <a:spcPts val="2130"/>
              </a:lnSpc>
              <a:spcBef>
                <a:spcPct val="0"/>
              </a:spcBef>
            </a:pPr>
            <a:r>
              <a:rPr lang="en-US" sz="1521" strike="noStrike" u="none">
                <a:solidFill>
                  <a:srgbClr val="000000"/>
                </a:solidFill>
                <a:latin typeface="Courier Prime"/>
                <a:ea typeface="Courier Prime"/>
                <a:cs typeface="Courier Prime"/>
                <a:sym typeface="Courier Prime"/>
              </a:rPr>
              <a:t>wo</a:t>
            </a:r>
            <a:r>
              <a:rPr lang="en-US" sz="1521" strike="noStrike" u="none">
                <a:solidFill>
                  <a:srgbClr val="000000"/>
                </a:solidFill>
                <a:latin typeface="Courier Prime"/>
                <a:ea typeface="Courier Prime"/>
                <a:cs typeface="Courier Prime"/>
                <a:sym typeface="Courier Prime"/>
              </a:rPr>
              <a:t>r</a:t>
            </a:r>
            <a:r>
              <a:rPr lang="en-US" sz="1521" strike="noStrike" u="none">
                <a:solidFill>
                  <a:srgbClr val="000000"/>
                </a:solidFill>
                <a:latin typeface="Courier Prime"/>
                <a:ea typeface="Courier Prime"/>
                <a:cs typeface="Courier Prime"/>
                <a:sym typeface="Courier Prime"/>
              </a:rPr>
              <a:t>dcloud_negatif = WordCloud(width=800, height=400, background_color='white').generate(text_negatif_joined)</a:t>
            </a:r>
          </a:p>
          <a:p>
            <a:pPr algn="l" marL="0" indent="0" lvl="0">
              <a:lnSpc>
                <a:spcPts val="2130"/>
              </a:lnSpc>
              <a:spcBef>
                <a:spcPct val="0"/>
              </a:spcBef>
            </a:pPr>
          </a:p>
          <a:p>
            <a:pPr algn="l" marL="0" indent="0" lvl="0">
              <a:lnSpc>
                <a:spcPts val="2130"/>
              </a:lnSpc>
              <a:spcBef>
                <a:spcPct val="0"/>
              </a:spcBef>
            </a:pPr>
            <a:r>
              <a:rPr lang="en-US" sz="1521" strike="noStrike" u="none">
                <a:solidFill>
                  <a:srgbClr val="000000"/>
                </a:solidFill>
                <a:latin typeface="Courier Prime"/>
                <a:ea typeface="Courier Prime"/>
                <a:cs typeface="Courier Prime"/>
                <a:sym typeface="Courier Prime"/>
              </a:rPr>
              <a:t>plt.figure(figsize=(10, 5))</a:t>
            </a:r>
          </a:p>
          <a:p>
            <a:pPr algn="l" marL="0" indent="0" lvl="0">
              <a:lnSpc>
                <a:spcPts val="2130"/>
              </a:lnSpc>
              <a:spcBef>
                <a:spcPct val="0"/>
              </a:spcBef>
            </a:pPr>
            <a:r>
              <a:rPr lang="en-US" sz="1521" strike="noStrike" u="none">
                <a:solidFill>
                  <a:srgbClr val="000000"/>
                </a:solidFill>
                <a:latin typeface="Courier Prime"/>
                <a:ea typeface="Courier Prime"/>
                <a:cs typeface="Courier Prime"/>
                <a:sym typeface="Courier Prime"/>
              </a:rPr>
              <a:t>plt.imshow(wordcloud_negatif, interpolation='bilinear')</a:t>
            </a:r>
          </a:p>
          <a:p>
            <a:pPr algn="l" marL="0" indent="0" lvl="0">
              <a:lnSpc>
                <a:spcPts val="2130"/>
              </a:lnSpc>
              <a:spcBef>
                <a:spcPct val="0"/>
              </a:spcBef>
            </a:pPr>
            <a:r>
              <a:rPr lang="en-US" sz="1521" strike="noStrike" u="none">
                <a:solidFill>
                  <a:srgbClr val="000000"/>
                </a:solidFill>
                <a:latin typeface="Courier Prime"/>
                <a:ea typeface="Courier Prime"/>
                <a:cs typeface="Courier Prime"/>
                <a:sym typeface="Courier Prime"/>
              </a:rPr>
              <a:t>plt.axis('off')</a:t>
            </a:r>
          </a:p>
          <a:p>
            <a:pPr algn="l" marL="0" indent="0" lvl="0">
              <a:lnSpc>
                <a:spcPts val="2130"/>
              </a:lnSpc>
              <a:spcBef>
                <a:spcPct val="0"/>
              </a:spcBef>
            </a:pPr>
            <a:r>
              <a:rPr lang="en-US" sz="1521" strike="noStrike" u="none">
                <a:solidFill>
                  <a:srgbClr val="000000"/>
                </a:solidFill>
                <a:latin typeface="Courier Prime"/>
                <a:ea typeface="Courier Prime"/>
                <a:cs typeface="Courier Prime"/>
                <a:sym typeface="Courier Prime"/>
              </a:rPr>
              <a:t>plt.title("Word Cloud - Sentiment Negative (Before</a:t>
            </a:r>
            <a:r>
              <a:rPr lang="en-US" sz="1521" strike="noStrike" u="none">
                <a:solidFill>
                  <a:srgbClr val="000000"/>
                </a:solidFill>
                <a:latin typeface="Courier Prime"/>
                <a:ea typeface="Courier Prime"/>
                <a:cs typeface="Courier Prime"/>
                <a:sym typeface="Courier Prime"/>
              </a:rPr>
              <a:t> Pr</a:t>
            </a:r>
            <a:r>
              <a:rPr lang="en-US" sz="1521" strike="noStrike" u="none">
                <a:solidFill>
                  <a:srgbClr val="000000"/>
                </a:solidFill>
                <a:latin typeface="Courier Prime"/>
                <a:ea typeface="Courier Prime"/>
                <a:cs typeface="Courier Prime"/>
                <a:sym typeface="Courier Prime"/>
              </a:rPr>
              <a:t>eprocessing)", fontsize=16)</a:t>
            </a:r>
          </a:p>
          <a:p>
            <a:pPr algn="l" marL="0" indent="0" lvl="0">
              <a:lnSpc>
                <a:spcPts val="2130"/>
              </a:lnSpc>
              <a:spcBef>
                <a:spcPct val="0"/>
              </a:spcBef>
            </a:pPr>
            <a:r>
              <a:rPr lang="en-US" sz="1521" strike="noStrike" u="none">
                <a:solidFill>
                  <a:srgbClr val="000000"/>
                </a:solidFill>
                <a:latin typeface="Courier Prime"/>
                <a:ea typeface="Courier Prime"/>
                <a:cs typeface="Courier Prime"/>
                <a:sym typeface="Courier Prime"/>
              </a:rPr>
              <a:t>plt.show()</a:t>
            </a:r>
          </a:p>
          <a:p>
            <a:pPr algn="l" marL="0" indent="0" lvl="0">
              <a:lnSpc>
                <a:spcPts val="2130"/>
              </a:lnSpc>
              <a:spcBef>
                <a:spcPct val="0"/>
              </a:spcBef>
            </a:pPr>
          </a:p>
          <a:p>
            <a:pPr algn="l" marL="0" indent="0" lvl="0">
              <a:lnSpc>
                <a:spcPts val="2130"/>
              </a:lnSpc>
              <a:spcBef>
                <a:spcPct val="0"/>
              </a:spcBef>
            </a:pPr>
            <a:r>
              <a:rPr lang="en-US" sz="1521" strike="noStrike" u="none">
                <a:solidFill>
                  <a:srgbClr val="000000"/>
                </a:solidFill>
                <a:latin typeface="Courier Prime"/>
                <a:ea typeface="Courier Prime"/>
                <a:cs typeface="Courier Prime"/>
                <a:sym typeface="Courier Prime"/>
              </a:rPr>
              <a:t># WordCloud untuk sent</a:t>
            </a:r>
            <a:r>
              <a:rPr lang="en-US" sz="1521" strike="noStrike" u="none">
                <a:solidFill>
                  <a:srgbClr val="000000"/>
                </a:solidFill>
                <a:latin typeface="Courier Prime"/>
                <a:ea typeface="Courier Prime"/>
                <a:cs typeface="Courier Prime"/>
                <a:sym typeface="Courier Prime"/>
              </a:rPr>
              <a:t>ime</a:t>
            </a:r>
            <a:r>
              <a:rPr lang="en-US" sz="1521" strike="noStrike" u="none">
                <a:solidFill>
                  <a:srgbClr val="000000"/>
                </a:solidFill>
                <a:latin typeface="Courier Prime"/>
                <a:ea typeface="Courier Prime"/>
                <a:cs typeface="Courier Prime"/>
                <a:sym typeface="Courier Prime"/>
              </a:rPr>
              <a:t>n positif</a:t>
            </a:r>
          </a:p>
          <a:p>
            <a:pPr algn="l" marL="0" indent="0" lvl="0">
              <a:lnSpc>
                <a:spcPts val="2130"/>
              </a:lnSpc>
              <a:spcBef>
                <a:spcPct val="0"/>
              </a:spcBef>
            </a:pPr>
            <a:r>
              <a:rPr lang="en-US" sz="1521" strike="noStrike" u="none">
                <a:solidFill>
                  <a:srgbClr val="000000"/>
                </a:solidFill>
                <a:latin typeface="Courier Prime"/>
                <a:ea typeface="Courier Prime"/>
                <a:cs typeface="Courier Prime"/>
                <a:sym typeface="Courier Prime"/>
              </a:rPr>
              <a:t>positif_text = dataset[dataset["Sentiment"] == 'positive']["Text Tweet"]</a:t>
            </a:r>
          </a:p>
          <a:p>
            <a:pPr algn="l" marL="0" indent="0" lvl="0">
              <a:lnSpc>
                <a:spcPts val="2130"/>
              </a:lnSpc>
              <a:spcBef>
                <a:spcPct val="0"/>
              </a:spcBef>
            </a:pPr>
            <a:r>
              <a:rPr lang="en-US" sz="1521" strike="noStrike" u="none">
                <a:solidFill>
                  <a:srgbClr val="000000"/>
                </a:solidFill>
                <a:latin typeface="Courier Prime"/>
                <a:ea typeface="Courier Prime"/>
                <a:cs typeface="Courier Prime"/>
                <a:sym typeface="Courier Prime"/>
              </a:rPr>
              <a:t>text_positif_joined = " ".join(positif_text)</a:t>
            </a:r>
          </a:p>
          <a:p>
            <a:pPr algn="l" marL="0" indent="0" lvl="0">
              <a:lnSpc>
                <a:spcPts val="2130"/>
              </a:lnSpc>
              <a:spcBef>
                <a:spcPct val="0"/>
              </a:spcBef>
            </a:pPr>
            <a:r>
              <a:rPr lang="en-US" sz="1521" strike="noStrike" u="none">
                <a:solidFill>
                  <a:srgbClr val="000000"/>
                </a:solidFill>
                <a:latin typeface="Courier Prime"/>
                <a:ea typeface="Courier Prime"/>
                <a:cs typeface="Courier Prime"/>
                <a:sym typeface="Courier Prime"/>
              </a:rPr>
              <a:t>wordcloud_positif = WordCloud(width=800, height=400, background_color='white').generate(text_positif_joined)</a:t>
            </a:r>
          </a:p>
          <a:p>
            <a:pPr algn="l" marL="0" indent="0" lvl="0">
              <a:lnSpc>
                <a:spcPts val="2130"/>
              </a:lnSpc>
              <a:spcBef>
                <a:spcPct val="0"/>
              </a:spcBef>
            </a:pPr>
          </a:p>
          <a:p>
            <a:pPr algn="l" marL="0" indent="0" lvl="0">
              <a:lnSpc>
                <a:spcPts val="2130"/>
              </a:lnSpc>
              <a:spcBef>
                <a:spcPct val="0"/>
              </a:spcBef>
            </a:pPr>
            <a:r>
              <a:rPr lang="en-US" sz="1521" strike="noStrike" u="none">
                <a:solidFill>
                  <a:srgbClr val="000000"/>
                </a:solidFill>
                <a:latin typeface="Courier Prime"/>
                <a:ea typeface="Courier Prime"/>
                <a:cs typeface="Courier Prime"/>
                <a:sym typeface="Courier Prime"/>
              </a:rPr>
              <a:t>plt.figure(figsize=(10, 5))</a:t>
            </a:r>
          </a:p>
          <a:p>
            <a:pPr algn="l" marL="0" indent="0" lvl="0">
              <a:lnSpc>
                <a:spcPts val="2130"/>
              </a:lnSpc>
              <a:spcBef>
                <a:spcPct val="0"/>
              </a:spcBef>
            </a:pPr>
            <a:r>
              <a:rPr lang="en-US" sz="1521" strike="noStrike" u="none">
                <a:solidFill>
                  <a:srgbClr val="000000"/>
                </a:solidFill>
                <a:latin typeface="Courier Prime"/>
                <a:ea typeface="Courier Prime"/>
                <a:cs typeface="Courier Prime"/>
                <a:sym typeface="Courier Prime"/>
              </a:rPr>
              <a:t>plt.imshow(wordcloud_positif, interpolation='bilinear')</a:t>
            </a:r>
          </a:p>
          <a:p>
            <a:pPr algn="l" marL="0" indent="0" lvl="0">
              <a:lnSpc>
                <a:spcPts val="2130"/>
              </a:lnSpc>
              <a:spcBef>
                <a:spcPct val="0"/>
              </a:spcBef>
            </a:pPr>
            <a:r>
              <a:rPr lang="en-US" sz="1521" strike="noStrike" u="none">
                <a:solidFill>
                  <a:srgbClr val="000000"/>
                </a:solidFill>
                <a:latin typeface="Courier Prime"/>
                <a:ea typeface="Courier Prime"/>
                <a:cs typeface="Courier Prime"/>
                <a:sym typeface="Courier Prime"/>
              </a:rPr>
              <a:t>plt.axis('off')</a:t>
            </a:r>
          </a:p>
          <a:p>
            <a:pPr algn="l" marL="0" indent="0" lvl="0">
              <a:lnSpc>
                <a:spcPts val="2130"/>
              </a:lnSpc>
              <a:spcBef>
                <a:spcPct val="0"/>
              </a:spcBef>
            </a:pPr>
            <a:r>
              <a:rPr lang="en-US" sz="1521" strike="noStrike" u="none">
                <a:solidFill>
                  <a:srgbClr val="000000"/>
                </a:solidFill>
                <a:latin typeface="Courier Prime"/>
                <a:ea typeface="Courier Prime"/>
                <a:cs typeface="Courier Prime"/>
                <a:sym typeface="Courier Prime"/>
              </a:rPr>
              <a:t>plt.title("Word Cloud - Sentiment Positive (Before Preprocessing)", fontsize=16)</a:t>
            </a:r>
          </a:p>
          <a:p>
            <a:pPr algn="l" marL="0" indent="0" lvl="0">
              <a:lnSpc>
                <a:spcPts val="2130"/>
              </a:lnSpc>
              <a:spcBef>
                <a:spcPct val="0"/>
              </a:spcBef>
            </a:pPr>
            <a:r>
              <a:rPr lang="en-US" sz="1521" strike="noStrike" u="none">
                <a:solidFill>
                  <a:srgbClr val="000000"/>
                </a:solidFill>
                <a:latin typeface="Courier Prime"/>
                <a:ea typeface="Courier Prime"/>
                <a:cs typeface="Courier Prime"/>
                <a:sym typeface="Courier Prime"/>
              </a:rPr>
              <a:t>plt.show()</a:t>
            </a:r>
          </a:p>
          <a:p>
            <a:pPr algn="l" marL="0" indent="0" lvl="0">
              <a:lnSpc>
                <a:spcPts val="2130"/>
              </a:lnSpc>
              <a:spcBef>
                <a:spcPct val="0"/>
              </a:spcBef>
            </a:pP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DFDFD"/>
        </a:solidFill>
      </p:bgPr>
    </p:bg>
    <p:spTree>
      <p:nvGrpSpPr>
        <p:cNvPr id="1" name=""/>
        <p:cNvGrpSpPr/>
        <p:nvPr/>
      </p:nvGrpSpPr>
      <p:grpSpPr>
        <a:xfrm>
          <a:off x="0" y="0"/>
          <a:ext cx="0" cy="0"/>
          <a:chOff x="0" y="0"/>
          <a:chExt cx="0" cy="0"/>
        </a:xfrm>
      </p:grpSpPr>
      <p:grpSp>
        <p:nvGrpSpPr>
          <p:cNvPr name="Group 2" id="2"/>
          <p:cNvGrpSpPr/>
          <p:nvPr/>
        </p:nvGrpSpPr>
        <p:grpSpPr>
          <a:xfrm rot="0">
            <a:off x="-1766494" y="9813588"/>
            <a:ext cx="21820987" cy="946825"/>
            <a:chOff x="0" y="0"/>
            <a:chExt cx="6110362" cy="265132"/>
          </a:xfrm>
        </p:grpSpPr>
        <p:sp>
          <p:nvSpPr>
            <p:cNvPr name="Freeform 3" id="3"/>
            <p:cNvSpPr/>
            <p:nvPr/>
          </p:nvSpPr>
          <p:spPr>
            <a:xfrm flipH="false" flipV="false" rot="0">
              <a:off x="0" y="0"/>
              <a:ext cx="6110362" cy="265132"/>
            </a:xfrm>
            <a:custGeom>
              <a:avLst/>
              <a:gdLst/>
              <a:ahLst/>
              <a:cxnLst/>
              <a:rect r="r" b="b" t="t" l="l"/>
              <a:pathLst>
                <a:path h="265132" w="6110362">
                  <a:moveTo>
                    <a:pt x="0" y="0"/>
                  </a:moveTo>
                  <a:lnTo>
                    <a:pt x="6110362" y="0"/>
                  </a:lnTo>
                  <a:lnTo>
                    <a:pt x="6110362" y="265132"/>
                  </a:lnTo>
                  <a:lnTo>
                    <a:pt x="0" y="265132"/>
                  </a:lnTo>
                  <a:close/>
                </a:path>
              </a:pathLst>
            </a:custGeom>
            <a:solidFill>
              <a:srgbClr val="145DA0"/>
            </a:solidFill>
            <a:ln cap="sq">
              <a:noFill/>
              <a:prstDash val="solid"/>
              <a:miter/>
            </a:ln>
          </p:spPr>
        </p:sp>
        <p:sp>
          <p:nvSpPr>
            <p:cNvPr name="TextBox 4" id="4"/>
            <p:cNvSpPr txBox="true"/>
            <p:nvPr/>
          </p:nvSpPr>
          <p:spPr>
            <a:xfrm>
              <a:off x="0" y="-38100"/>
              <a:ext cx="6110362" cy="303232"/>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5" id="5"/>
          <p:cNvGrpSpPr/>
          <p:nvPr/>
        </p:nvGrpSpPr>
        <p:grpSpPr>
          <a:xfrm rot="0">
            <a:off x="-1766494" y="-816076"/>
            <a:ext cx="21820987" cy="1762900"/>
            <a:chOff x="0" y="0"/>
            <a:chExt cx="6110362" cy="493651"/>
          </a:xfrm>
        </p:grpSpPr>
        <p:sp>
          <p:nvSpPr>
            <p:cNvPr name="Freeform 6" id="6"/>
            <p:cNvSpPr/>
            <p:nvPr/>
          </p:nvSpPr>
          <p:spPr>
            <a:xfrm flipH="false" flipV="false" rot="0">
              <a:off x="0" y="0"/>
              <a:ext cx="6110362" cy="493651"/>
            </a:xfrm>
            <a:custGeom>
              <a:avLst/>
              <a:gdLst/>
              <a:ahLst/>
              <a:cxnLst/>
              <a:rect r="r" b="b" t="t" l="l"/>
              <a:pathLst>
                <a:path h="493651" w="6110362">
                  <a:moveTo>
                    <a:pt x="0" y="0"/>
                  </a:moveTo>
                  <a:lnTo>
                    <a:pt x="6110362" y="0"/>
                  </a:lnTo>
                  <a:lnTo>
                    <a:pt x="6110362" y="493651"/>
                  </a:lnTo>
                  <a:lnTo>
                    <a:pt x="0" y="493651"/>
                  </a:lnTo>
                  <a:close/>
                </a:path>
              </a:pathLst>
            </a:custGeom>
            <a:solidFill>
              <a:srgbClr val="145DA0"/>
            </a:solidFill>
            <a:ln cap="sq">
              <a:noFill/>
              <a:prstDash val="solid"/>
              <a:miter/>
            </a:ln>
          </p:spPr>
        </p:sp>
        <p:sp>
          <p:nvSpPr>
            <p:cNvPr name="TextBox 7" id="7"/>
            <p:cNvSpPr txBox="true"/>
            <p:nvPr/>
          </p:nvSpPr>
          <p:spPr>
            <a:xfrm>
              <a:off x="0" y="-38100"/>
              <a:ext cx="6110362" cy="531751"/>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8" id="8"/>
          <p:cNvGrpSpPr/>
          <p:nvPr/>
        </p:nvGrpSpPr>
        <p:grpSpPr>
          <a:xfrm rot="0">
            <a:off x="7680309" y="1240790"/>
            <a:ext cx="10428498" cy="8345322"/>
            <a:chOff x="0" y="0"/>
            <a:chExt cx="2746600" cy="2197945"/>
          </a:xfrm>
        </p:grpSpPr>
        <p:sp>
          <p:nvSpPr>
            <p:cNvPr name="Freeform 9" id="9"/>
            <p:cNvSpPr/>
            <p:nvPr/>
          </p:nvSpPr>
          <p:spPr>
            <a:xfrm flipH="false" flipV="false" rot="0">
              <a:off x="0" y="0"/>
              <a:ext cx="2746600" cy="2197945"/>
            </a:xfrm>
            <a:custGeom>
              <a:avLst/>
              <a:gdLst/>
              <a:ahLst/>
              <a:cxnLst/>
              <a:rect r="r" b="b" t="t" l="l"/>
              <a:pathLst>
                <a:path h="2197945" w="2746600">
                  <a:moveTo>
                    <a:pt x="37861" y="0"/>
                  </a:moveTo>
                  <a:lnTo>
                    <a:pt x="2708739" y="0"/>
                  </a:lnTo>
                  <a:cubicBezTo>
                    <a:pt x="2718780" y="0"/>
                    <a:pt x="2728411" y="3989"/>
                    <a:pt x="2735511" y="11089"/>
                  </a:cubicBezTo>
                  <a:cubicBezTo>
                    <a:pt x="2742611" y="18190"/>
                    <a:pt x="2746600" y="27820"/>
                    <a:pt x="2746600" y="37861"/>
                  </a:cubicBezTo>
                  <a:lnTo>
                    <a:pt x="2746600" y="2160084"/>
                  </a:lnTo>
                  <a:cubicBezTo>
                    <a:pt x="2746600" y="2170125"/>
                    <a:pt x="2742611" y="2179755"/>
                    <a:pt x="2735511" y="2186856"/>
                  </a:cubicBezTo>
                  <a:cubicBezTo>
                    <a:pt x="2728411" y="2193956"/>
                    <a:pt x="2718780" y="2197945"/>
                    <a:pt x="2708739" y="2197945"/>
                  </a:cubicBezTo>
                  <a:lnTo>
                    <a:pt x="37861" y="2197945"/>
                  </a:lnTo>
                  <a:cubicBezTo>
                    <a:pt x="27820" y="2197945"/>
                    <a:pt x="18190" y="2193956"/>
                    <a:pt x="11089" y="2186856"/>
                  </a:cubicBezTo>
                  <a:cubicBezTo>
                    <a:pt x="3989" y="2179755"/>
                    <a:pt x="0" y="2170125"/>
                    <a:pt x="0" y="2160084"/>
                  </a:cubicBezTo>
                  <a:lnTo>
                    <a:pt x="0" y="37861"/>
                  </a:lnTo>
                  <a:cubicBezTo>
                    <a:pt x="0" y="27820"/>
                    <a:pt x="3989" y="18190"/>
                    <a:pt x="11089" y="11089"/>
                  </a:cubicBezTo>
                  <a:cubicBezTo>
                    <a:pt x="18190" y="3989"/>
                    <a:pt x="27820" y="0"/>
                    <a:pt x="37861" y="0"/>
                  </a:cubicBezTo>
                  <a:close/>
                </a:path>
              </a:pathLst>
            </a:custGeom>
            <a:solidFill>
              <a:srgbClr val="000000">
                <a:alpha val="0"/>
              </a:srgbClr>
            </a:solidFill>
            <a:ln w="38100" cap="rnd">
              <a:solidFill>
                <a:srgbClr val="000000"/>
              </a:solidFill>
              <a:prstDash val="solid"/>
              <a:round/>
            </a:ln>
          </p:spPr>
        </p:sp>
        <p:sp>
          <p:nvSpPr>
            <p:cNvPr name="TextBox 10" id="10"/>
            <p:cNvSpPr txBox="true"/>
            <p:nvPr/>
          </p:nvSpPr>
          <p:spPr>
            <a:xfrm>
              <a:off x="0" y="-38100"/>
              <a:ext cx="2746600" cy="2236045"/>
            </a:xfrm>
            <a:prstGeom prst="rect">
              <a:avLst/>
            </a:prstGeom>
          </p:spPr>
          <p:txBody>
            <a:bodyPr anchor="ctr" rtlCol="false" tIns="50800" lIns="50800" bIns="50800" rIns="50800"/>
            <a:lstStyle/>
            <a:p>
              <a:pPr algn="ctr">
                <a:lnSpc>
                  <a:spcPts val="2659"/>
                </a:lnSpc>
              </a:pPr>
            </a:p>
          </p:txBody>
        </p:sp>
      </p:grpSp>
      <p:sp>
        <p:nvSpPr>
          <p:cNvPr name="Freeform 11" id="11"/>
          <p:cNvSpPr/>
          <p:nvPr/>
        </p:nvSpPr>
        <p:spPr>
          <a:xfrm flipH="false" flipV="false" rot="0">
            <a:off x="156101" y="1683054"/>
            <a:ext cx="6897358" cy="4112549"/>
          </a:xfrm>
          <a:custGeom>
            <a:avLst/>
            <a:gdLst/>
            <a:ahLst/>
            <a:cxnLst/>
            <a:rect r="r" b="b" t="t" l="l"/>
            <a:pathLst>
              <a:path h="4112549" w="6897358">
                <a:moveTo>
                  <a:pt x="0" y="0"/>
                </a:moveTo>
                <a:lnTo>
                  <a:pt x="6897358" y="0"/>
                </a:lnTo>
                <a:lnTo>
                  <a:pt x="6897358" y="4112549"/>
                </a:lnTo>
                <a:lnTo>
                  <a:pt x="0" y="4112549"/>
                </a:lnTo>
                <a:lnTo>
                  <a:pt x="0" y="0"/>
                </a:lnTo>
                <a:close/>
              </a:path>
            </a:pathLst>
          </a:custGeom>
          <a:blipFill>
            <a:blip r:embed="rId2"/>
            <a:stretch>
              <a:fillRect l="0" t="0" r="0" b="0"/>
            </a:stretch>
          </a:blipFill>
        </p:spPr>
      </p:sp>
      <p:sp>
        <p:nvSpPr>
          <p:cNvPr name="Freeform 12" id="12"/>
          <p:cNvSpPr/>
          <p:nvPr/>
        </p:nvSpPr>
        <p:spPr>
          <a:xfrm flipH="false" flipV="false" rot="0">
            <a:off x="156101" y="5759590"/>
            <a:ext cx="6799157" cy="4053997"/>
          </a:xfrm>
          <a:custGeom>
            <a:avLst/>
            <a:gdLst/>
            <a:ahLst/>
            <a:cxnLst/>
            <a:rect r="r" b="b" t="t" l="l"/>
            <a:pathLst>
              <a:path h="4053997" w="6799157">
                <a:moveTo>
                  <a:pt x="0" y="0"/>
                </a:moveTo>
                <a:lnTo>
                  <a:pt x="6799157" y="0"/>
                </a:lnTo>
                <a:lnTo>
                  <a:pt x="6799157" y="4053998"/>
                </a:lnTo>
                <a:lnTo>
                  <a:pt x="0" y="4053998"/>
                </a:lnTo>
                <a:lnTo>
                  <a:pt x="0" y="0"/>
                </a:lnTo>
                <a:close/>
              </a:path>
            </a:pathLst>
          </a:custGeom>
          <a:blipFill>
            <a:blip r:embed="rId3"/>
            <a:stretch>
              <a:fillRect l="0" t="0" r="0" b="0"/>
            </a:stretch>
          </a:blipFill>
        </p:spPr>
      </p:sp>
      <p:sp>
        <p:nvSpPr>
          <p:cNvPr name="TextBox 13" id="13"/>
          <p:cNvSpPr txBox="true"/>
          <p:nvPr/>
        </p:nvSpPr>
        <p:spPr>
          <a:xfrm rot="0">
            <a:off x="156101" y="981075"/>
            <a:ext cx="9749258" cy="471806"/>
          </a:xfrm>
          <a:prstGeom prst="rect">
            <a:avLst/>
          </a:prstGeom>
        </p:spPr>
        <p:txBody>
          <a:bodyPr anchor="t" rtlCol="false" tIns="0" lIns="0" bIns="0" rIns="0">
            <a:spAutoFit/>
          </a:bodyPr>
          <a:lstStyle/>
          <a:p>
            <a:pPr algn="l">
              <a:lnSpc>
                <a:spcPts val="3919"/>
              </a:lnSpc>
              <a:spcBef>
                <a:spcPct val="0"/>
              </a:spcBef>
            </a:pPr>
            <a:r>
              <a:rPr lang="en-US" b="true" sz="2799">
                <a:solidFill>
                  <a:srgbClr val="000000"/>
                </a:solidFill>
                <a:latin typeface="Montserrat Bold"/>
                <a:ea typeface="Montserrat Bold"/>
                <a:cs typeface="Montserrat Bold"/>
                <a:sym typeface="Montserrat Bold"/>
              </a:rPr>
              <a:t>Preview Dataset (Data Understanding)</a:t>
            </a:r>
          </a:p>
        </p:txBody>
      </p:sp>
      <p:sp>
        <p:nvSpPr>
          <p:cNvPr name="TextBox 14" id="14"/>
          <p:cNvSpPr txBox="true"/>
          <p:nvPr/>
        </p:nvSpPr>
        <p:spPr>
          <a:xfrm rot="0">
            <a:off x="7917740" y="1414781"/>
            <a:ext cx="9953635" cy="7927340"/>
          </a:xfrm>
          <a:prstGeom prst="rect">
            <a:avLst/>
          </a:prstGeom>
        </p:spPr>
        <p:txBody>
          <a:bodyPr anchor="t" rtlCol="false" tIns="0" lIns="0" bIns="0" rIns="0">
            <a:spAutoFit/>
          </a:bodyPr>
          <a:lstStyle/>
          <a:p>
            <a:pPr algn="l">
              <a:lnSpc>
                <a:spcPts val="1960"/>
              </a:lnSpc>
            </a:pPr>
            <a:r>
              <a:rPr lang="en-US" sz="1400">
                <a:solidFill>
                  <a:srgbClr val="000000"/>
                </a:solidFill>
                <a:latin typeface="Courier Prime"/>
                <a:ea typeface="Courier Prime"/>
                <a:cs typeface="Courier Prime"/>
                <a:sym typeface="Courier Prime"/>
              </a:rPr>
              <a:t>from sklearn.feature_extraction.text import CountVectorizer</a:t>
            </a:r>
          </a:p>
          <a:p>
            <a:pPr algn="l">
              <a:lnSpc>
                <a:spcPts val="1960"/>
              </a:lnSpc>
            </a:pPr>
            <a:r>
              <a:rPr lang="en-US" sz="1400">
                <a:solidFill>
                  <a:srgbClr val="000000"/>
                </a:solidFill>
                <a:latin typeface="Courier Prime"/>
                <a:ea typeface="Courier Prime"/>
                <a:cs typeface="Courier Prime"/>
                <a:sym typeface="Courier Prime"/>
              </a:rPr>
              <a:t>import pandas as pd</a:t>
            </a:r>
          </a:p>
          <a:p>
            <a:pPr algn="l">
              <a:lnSpc>
                <a:spcPts val="1960"/>
              </a:lnSpc>
            </a:pPr>
            <a:r>
              <a:rPr lang="en-US" sz="1400">
                <a:solidFill>
                  <a:srgbClr val="000000"/>
                </a:solidFill>
                <a:latin typeface="Courier Prime"/>
                <a:ea typeface="Courier Prime"/>
                <a:cs typeface="Courier Prime"/>
                <a:sym typeface="Courier Prime"/>
              </a:rPr>
              <a:t>import matplotlib.pyplot as plt</a:t>
            </a:r>
          </a:p>
          <a:p>
            <a:pPr algn="l">
              <a:lnSpc>
                <a:spcPts val="1960"/>
              </a:lnSpc>
            </a:pPr>
          </a:p>
          <a:p>
            <a:pPr algn="l">
              <a:lnSpc>
                <a:spcPts val="1960"/>
              </a:lnSpc>
            </a:pPr>
            <a:r>
              <a:rPr lang="en-US" sz="1400">
                <a:solidFill>
                  <a:srgbClr val="000000"/>
                </a:solidFill>
                <a:latin typeface="Courier Prime"/>
                <a:ea typeface="Courier Prime"/>
                <a:cs typeface="Courier Prime"/>
                <a:sym typeface="Courier Prime"/>
              </a:rPr>
              <a:t># Fungsi untuk plot bar kata teratas</a:t>
            </a:r>
          </a:p>
          <a:p>
            <a:pPr algn="l">
              <a:lnSpc>
                <a:spcPts val="1960"/>
              </a:lnSpc>
            </a:pPr>
            <a:r>
              <a:rPr lang="en-US" sz="1400">
                <a:solidFill>
                  <a:srgbClr val="000000"/>
                </a:solidFill>
                <a:latin typeface="Courier Prime"/>
                <a:ea typeface="Courier Prime"/>
                <a:cs typeface="Courier Prime"/>
                <a:sym typeface="Courier Prime"/>
              </a:rPr>
              <a:t>def plot_top_words(text_series, title, color='skyblue'):</a:t>
            </a:r>
          </a:p>
          <a:p>
            <a:pPr algn="l">
              <a:lnSpc>
                <a:spcPts val="1960"/>
              </a:lnSpc>
            </a:pPr>
            <a:r>
              <a:rPr lang="en-US" sz="1400">
                <a:solidFill>
                  <a:srgbClr val="000000"/>
                </a:solidFill>
                <a:latin typeface="Courier Prime"/>
                <a:ea typeface="Courier Prime"/>
                <a:cs typeface="Courier Prime"/>
                <a:sym typeface="Courier Prime"/>
              </a:rPr>
              <a:t> vectorizer = CountVectorizer()</a:t>
            </a:r>
          </a:p>
          <a:p>
            <a:pPr algn="l">
              <a:lnSpc>
                <a:spcPts val="1960"/>
              </a:lnSpc>
            </a:pPr>
            <a:r>
              <a:rPr lang="en-US" sz="1400">
                <a:solidFill>
                  <a:srgbClr val="000000"/>
                </a:solidFill>
                <a:latin typeface="Courier Prime"/>
                <a:ea typeface="Courier Prime"/>
                <a:cs typeface="Courier Prime"/>
                <a:sym typeface="Courier Prime"/>
              </a:rPr>
              <a:t> X = vectorizer.fit_transform(text_series)</a:t>
            </a:r>
          </a:p>
          <a:p>
            <a:pPr algn="l">
              <a:lnSpc>
                <a:spcPts val="1960"/>
              </a:lnSpc>
            </a:pPr>
            <a:r>
              <a:rPr lang="en-US" sz="1400">
                <a:solidFill>
                  <a:srgbClr val="000000"/>
                </a:solidFill>
                <a:latin typeface="Courier Prime"/>
                <a:ea typeface="Courier Prime"/>
                <a:cs typeface="Courier Prime"/>
                <a:sym typeface="Courier Prime"/>
              </a:rPr>
              <a:t> word_counts = X.sum(axis=0).A1</a:t>
            </a:r>
          </a:p>
          <a:p>
            <a:pPr algn="l">
              <a:lnSpc>
                <a:spcPts val="1960"/>
              </a:lnSpc>
            </a:pPr>
            <a:r>
              <a:rPr lang="en-US" sz="1400">
                <a:solidFill>
                  <a:srgbClr val="000000"/>
                </a:solidFill>
                <a:latin typeface="Courier Prime"/>
                <a:ea typeface="Courier Prime"/>
                <a:cs typeface="Courier Prime"/>
                <a:sym typeface="Courier Prime"/>
              </a:rPr>
              <a:t> vocab = vectorizer.get_feature_names_out()</a:t>
            </a:r>
          </a:p>
          <a:p>
            <a:pPr algn="l">
              <a:lnSpc>
                <a:spcPts val="1960"/>
              </a:lnSpc>
            </a:pPr>
            <a:r>
              <a:rPr lang="en-US" sz="1400">
                <a:solidFill>
                  <a:srgbClr val="000000"/>
                </a:solidFill>
                <a:latin typeface="Courier Prime"/>
                <a:ea typeface="Courier Prime"/>
                <a:cs typeface="Courier Prime"/>
                <a:sym typeface="Courier Prime"/>
              </a:rPr>
              <a:t> </a:t>
            </a:r>
          </a:p>
          <a:p>
            <a:pPr algn="l">
              <a:lnSpc>
                <a:spcPts val="1960"/>
              </a:lnSpc>
            </a:pPr>
            <a:r>
              <a:rPr lang="en-US" sz="1400">
                <a:solidFill>
                  <a:srgbClr val="000000"/>
                </a:solidFill>
                <a:latin typeface="Courier Prime"/>
                <a:ea typeface="Courier Prime"/>
                <a:cs typeface="Courier Prime"/>
                <a:sym typeface="Courier Prime"/>
              </a:rPr>
              <a:t> freq_df = pd.DataFrame({'word': vocab, 'count': word_counts})</a:t>
            </a:r>
          </a:p>
          <a:p>
            <a:pPr algn="l">
              <a:lnSpc>
                <a:spcPts val="1960"/>
              </a:lnSpc>
            </a:pPr>
            <a:r>
              <a:rPr lang="en-US" sz="1400">
                <a:solidFill>
                  <a:srgbClr val="000000"/>
                </a:solidFill>
                <a:latin typeface="Courier Prime"/>
                <a:ea typeface="Courier Prime"/>
                <a:cs typeface="Courier Prime"/>
                <a:sym typeface="Courier Prime"/>
              </a:rPr>
              <a:t> top_words = freq_df.sort_values(by='count', ascending=False).head(20)</a:t>
            </a:r>
          </a:p>
          <a:p>
            <a:pPr algn="l">
              <a:lnSpc>
                <a:spcPts val="1960"/>
              </a:lnSpc>
            </a:pPr>
          </a:p>
          <a:p>
            <a:pPr algn="l">
              <a:lnSpc>
                <a:spcPts val="1960"/>
              </a:lnSpc>
            </a:pPr>
            <a:r>
              <a:rPr lang="en-US" sz="1400">
                <a:solidFill>
                  <a:srgbClr val="000000"/>
                </a:solidFill>
                <a:latin typeface="Courier Prime"/>
                <a:ea typeface="Courier Prime"/>
                <a:cs typeface="Courier Prime"/>
                <a:sym typeface="Courier Prime"/>
              </a:rPr>
              <a:t> # Plot</a:t>
            </a:r>
          </a:p>
          <a:p>
            <a:pPr algn="l">
              <a:lnSpc>
                <a:spcPts val="1960"/>
              </a:lnSpc>
            </a:pPr>
            <a:r>
              <a:rPr lang="en-US" sz="1400">
                <a:solidFill>
                  <a:srgbClr val="000000"/>
                </a:solidFill>
                <a:latin typeface="Courier Prime"/>
                <a:ea typeface="Courier Prime"/>
                <a:cs typeface="Courier Prime"/>
                <a:sym typeface="Courier Prime"/>
              </a:rPr>
              <a:t> plt.figure(figsize=(10, 6))</a:t>
            </a:r>
          </a:p>
          <a:p>
            <a:pPr algn="l">
              <a:lnSpc>
                <a:spcPts val="1960"/>
              </a:lnSpc>
            </a:pPr>
            <a:r>
              <a:rPr lang="en-US" sz="1400">
                <a:solidFill>
                  <a:srgbClr val="000000"/>
                </a:solidFill>
                <a:latin typeface="Courier Prime"/>
                <a:ea typeface="Courier Prime"/>
                <a:cs typeface="Courier Prime"/>
                <a:sym typeface="Courier Prime"/>
              </a:rPr>
              <a:t> plt.barh(top_words['word'][::-1], top_words['count'][::-1], color=color)</a:t>
            </a:r>
          </a:p>
          <a:p>
            <a:pPr algn="l">
              <a:lnSpc>
                <a:spcPts val="1960"/>
              </a:lnSpc>
            </a:pPr>
            <a:r>
              <a:rPr lang="en-US" sz="1400">
                <a:solidFill>
                  <a:srgbClr val="000000"/>
                </a:solidFill>
                <a:latin typeface="Courier Prime"/>
                <a:ea typeface="Courier Prime"/>
                <a:cs typeface="Courier Prime"/>
                <a:sym typeface="Courier Prime"/>
              </a:rPr>
              <a:t> plt.xlabel("Frequency")</a:t>
            </a:r>
          </a:p>
          <a:p>
            <a:pPr algn="l">
              <a:lnSpc>
                <a:spcPts val="1960"/>
              </a:lnSpc>
            </a:pPr>
            <a:r>
              <a:rPr lang="en-US" sz="1400">
                <a:solidFill>
                  <a:srgbClr val="000000"/>
                </a:solidFill>
                <a:latin typeface="Courier Prime"/>
                <a:ea typeface="Courier Prime"/>
                <a:cs typeface="Courier Prime"/>
                <a:sym typeface="Courier Prime"/>
              </a:rPr>
              <a:t> plt.title(title)</a:t>
            </a:r>
          </a:p>
          <a:p>
            <a:pPr algn="l">
              <a:lnSpc>
                <a:spcPts val="1960"/>
              </a:lnSpc>
            </a:pPr>
            <a:r>
              <a:rPr lang="en-US" sz="1400">
                <a:solidFill>
                  <a:srgbClr val="000000"/>
                </a:solidFill>
                <a:latin typeface="Courier Prime"/>
                <a:ea typeface="Courier Prime"/>
                <a:cs typeface="Courier Prime"/>
                <a:sym typeface="Courier Prime"/>
              </a:rPr>
              <a:t> plt.tight_layout()</a:t>
            </a:r>
          </a:p>
          <a:p>
            <a:pPr algn="l">
              <a:lnSpc>
                <a:spcPts val="1960"/>
              </a:lnSpc>
            </a:pPr>
            <a:r>
              <a:rPr lang="en-US" sz="1400">
                <a:solidFill>
                  <a:srgbClr val="000000"/>
                </a:solidFill>
                <a:latin typeface="Courier Prime"/>
                <a:ea typeface="Courier Prime"/>
                <a:cs typeface="Courier Prime"/>
                <a:sym typeface="Courier Prime"/>
              </a:rPr>
              <a:t> plt.show()</a:t>
            </a:r>
          </a:p>
          <a:p>
            <a:pPr algn="l">
              <a:lnSpc>
                <a:spcPts val="1960"/>
              </a:lnSpc>
            </a:pPr>
          </a:p>
          <a:p>
            <a:pPr algn="l">
              <a:lnSpc>
                <a:spcPts val="1960"/>
              </a:lnSpc>
            </a:pPr>
            <a:r>
              <a:rPr lang="en-US" sz="1400">
                <a:solidFill>
                  <a:srgbClr val="000000"/>
                </a:solidFill>
                <a:latin typeface="Courier Prime"/>
                <a:ea typeface="Courier Prime"/>
                <a:cs typeface="Courier Prime"/>
                <a:sym typeface="Courier Prime"/>
              </a:rPr>
              <a:t># Plot untuk sentimen negatif</a:t>
            </a:r>
          </a:p>
          <a:p>
            <a:pPr algn="l">
              <a:lnSpc>
                <a:spcPts val="1960"/>
              </a:lnSpc>
            </a:pPr>
            <a:r>
              <a:rPr lang="en-US" sz="1400">
                <a:solidFill>
                  <a:srgbClr val="000000"/>
                </a:solidFill>
                <a:latin typeface="Courier Prime"/>
                <a:ea typeface="Courier Prime"/>
                <a:cs typeface="Courier Prime"/>
                <a:sym typeface="Courier Prime"/>
              </a:rPr>
              <a:t>negatif_text = dataset[dataset["Sentiment"] == 'negative']["Text Tweet"]</a:t>
            </a:r>
          </a:p>
          <a:p>
            <a:pPr algn="l">
              <a:lnSpc>
                <a:spcPts val="1960"/>
              </a:lnSpc>
            </a:pPr>
            <a:r>
              <a:rPr lang="en-US" sz="1400">
                <a:solidFill>
                  <a:srgbClr val="000000"/>
                </a:solidFill>
                <a:latin typeface="Courier Prime"/>
                <a:ea typeface="Courier Prime"/>
                <a:cs typeface="Courier Prime"/>
                <a:sym typeface="Courier Prime"/>
              </a:rPr>
              <a:t>plot_top_words(negatif_text, "Top 20 Words - Sentiment Negative (Before Preprocessing)", color='red')</a:t>
            </a:r>
          </a:p>
          <a:p>
            <a:pPr algn="l">
              <a:lnSpc>
                <a:spcPts val="1960"/>
              </a:lnSpc>
            </a:pPr>
          </a:p>
          <a:p>
            <a:pPr algn="l">
              <a:lnSpc>
                <a:spcPts val="1960"/>
              </a:lnSpc>
            </a:pPr>
            <a:r>
              <a:rPr lang="en-US" sz="1400">
                <a:solidFill>
                  <a:srgbClr val="000000"/>
                </a:solidFill>
                <a:latin typeface="Courier Prime"/>
                <a:ea typeface="Courier Prime"/>
                <a:cs typeface="Courier Prime"/>
                <a:sym typeface="Courier Prime"/>
              </a:rPr>
              <a:t># Plot untuk sentimen positif)</a:t>
            </a:r>
          </a:p>
          <a:p>
            <a:pPr algn="l">
              <a:lnSpc>
                <a:spcPts val="1960"/>
              </a:lnSpc>
            </a:pPr>
            <a:r>
              <a:rPr lang="en-US" sz="1400">
                <a:solidFill>
                  <a:srgbClr val="000000"/>
                </a:solidFill>
                <a:latin typeface="Courier Prime"/>
                <a:ea typeface="Courier Prime"/>
                <a:cs typeface="Courier Prime"/>
                <a:sym typeface="Courier Prime"/>
              </a:rPr>
              <a:t>positif_text = dataset[dataset["Sentiment"] == 'positive']["Text Tweet"]</a:t>
            </a:r>
          </a:p>
          <a:p>
            <a:pPr algn="l">
              <a:lnSpc>
                <a:spcPts val="1960"/>
              </a:lnSpc>
            </a:pPr>
            <a:r>
              <a:rPr lang="en-US" sz="1400">
                <a:solidFill>
                  <a:srgbClr val="000000"/>
                </a:solidFill>
                <a:latin typeface="Courier Prime"/>
                <a:ea typeface="Courier Prime"/>
                <a:cs typeface="Courier Prime"/>
                <a:sym typeface="Courier Prime"/>
              </a:rPr>
              <a:t>plot_top_words(positif_text, "Top 20 Words - Sentiment Positif (Before Preprocessing)", color='green')</a:t>
            </a:r>
          </a:p>
          <a:p>
            <a:pPr algn="l">
              <a:lnSpc>
                <a:spcPts val="1960"/>
              </a:lnSpc>
              <a:spcBef>
                <a:spcPct val="0"/>
              </a:spcBef>
            </a:pPr>
          </a:p>
        </p:txBody>
      </p:sp>
    </p:spTree>
  </p:cSld>
  <p:clrMapOvr>
    <a:masterClrMapping/>
  </p:clrMapOvr>
</p:sld>
</file>

<file path=ppt/slides/slide9.xml><?xml version="1.0" encoding="utf-8"?>
<p:sld xmlns:p="http://schemas.openxmlformats.org/presentationml/2006/main" xmlns:a="http://schemas.openxmlformats.org/drawingml/2006/main">
  <p:cSld>
    <p:bg>
      <p:bgPr>
        <a:solidFill>
          <a:srgbClr val="FDFDFD"/>
        </a:solidFill>
      </p:bgPr>
    </p:bg>
    <p:spTree>
      <p:nvGrpSpPr>
        <p:cNvPr id="1" name=""/>
        <p:cNvGrpSpPr/>
        <p:nvPr/>
      </p:nvGrpSpPr>
      <p:grpSpPr>
        <a:xfrm>
          <a:off x="0" y="0"/>
          <a:ext cx="0" cy="0"/>
          <a:chOff x="0" y="0"/>
          <a:chExt cx="0" cy="0"/>
        </a:xfrm>
      </p:grpSpPr>
      <p:grpSp>
        <p:nvGrpSpPr>
          <p:cNvPr name="Group 2" id="2"/>
          <p:cNvGrpSpPr/>
          <p:nvPr/>
        </p:nvGrpSpPr>
        <p:grpSpPr>
          <a:xfrm rot="0">
            <a:off x="14517814" y="-315404"/>
            <a:ext cx="3964281" cy="10917809"/>
            <a:chOff x="0" y="0"/>
            <a:chExt cx="1044090" cy="2875472"/>
          </a:xfrm>
        </p:grpSpPr>
        <p:sp>
          <p:nvSpPr>
            <p:cNvPr name="Freeform 3" id="3"/>
            <p:cNvSpPr/>
            <p:nvPr/>
          </p:nvSpPr>
          <p:spPr>
            <a:xfrm flipH="false" flipV="false" rot="0">
              <a:off x="0" y="0"/>
              <a:ext cx="1044090" cy="2875472"/>
            </a:xfrm>
            <a:custGeom>
              <a:avLst/>
              <a:gdLst/>
              <a:ahLst/>
              <a:cxnLst/>
              <a:rect r="r" b="b" t="t" l="l"/>
              <a:pathLst>
                <a:path h="2875472" w="1044090">
                  <a:moveTo>
                    <a:pt x="0" y="0"/>
                  </a:moveTo>
                  <a:lnTo>
                    <a:pt x="1044090" y="0"/>
                  </a:lnTo>
                  <a:lnTo>
                    <a:pt x="1044090" y="2875472"/>
                  </a:lnTo>
                  <a:lnTo>
                    <a:pt x="0" y="2875472"/>
                  </a:lnTo>
                  <a:close/>
                </a:path>
              </a:pathLst>
            </a:custGeom>
            <a:solidFill>
              <a:srgbClr val="145DA0"/>
            </a:solidFill>
            <a:ln cap="sq">
              <a:noFill/>
              <a:prstDash val="solid"/>
              <a:miter/>
            </a:ln>
          </p:spPr>
        </p:sp>
        <p:sp>
          <p:nvSpPr>
            <p:cNvPr name="TextBox 4" id="4"/>
            <p:cNvSpPr txBox="true"/>
            <p:nvPr/>
          </p:nvSpPr>
          <p:spPr>
            <a:xfrm>
              <a:off x="0" y="-38100"/>
              <a:ext cx="1044090" cy="2913572"/>
            </a:xfrm>
            <a:prstGeom prst="rect">
              <a:avLst/>
            </a:prstGeom>
          </p:spPr>
          <p:txBody>
            <a:bodyPr anchor="ctr" rtlCol="false" tIns="50800" lIns="50800" bIns="50800" rIns="50800"/>
            <a:lstStyle/>
            <a:p>
              <a:pPr algn="ctr" marL="0" indent="0" lvl="0">
                <a:lnSpc>
                  <a:spcPts val="2659"/>
                </a:lnSpc>
                <a:spcBef>
                  <a:spcPct val="0"/>
                </a:spcBef>
              </a:pPr>
            </a:p>
          </p:txBody>
        </p:sp>
      </p:grpSp>
      <p:sp>
        <p:nvSpPr>
          <p:cNvPr name="TextBox 5" id="5"/>
          <p:cNvSpPr txBox="true"/>
          <p:nvPr/>
        </p:nvSpPr>
        <p:spPr>
          <a:xfrm rot="0">
            <a:off x="3959752" y="3798194"/>
            <a:ext cx="8102717" cy="2547738"/>
          </a:xfrm>
          <a:prstGeom prst="rect">
            <a:avLst/>
          </a:prstGeom>
        </p:spPr>
        <p:txBody>
          <a:bodyPr anchor="t" rtlCol="false" tIns="0" lIns="0" bIns="0" rIns="0">
            <a:spAutoFit/>
          </a:bodyPr>
          <a:lstStyle/>
          <a:p>
            <a:pPr algn="l">
              <a:lnSpc>
                <a:spcPts val="10248"/>
              </a:lnSpc>
              <a:spcBef>
                <a:spcPct val="0"/>
              </a:spcBef>
            </a:pPr>
            <a:r>
              <a:rPr lang="en-US" b="true" sz="7320">
                <a:solidFill>
                  <a:srgbClr val="051D40"/>
                </a:solidFill>
                <a:latin typeface="Montserrat Bold"/>
                <a:ea typeface="Montserrat Bold"/>
                <a:cs typeface="Montserrat Bold"/>
                <a:sym typeface="Montserrat Bold"/>
              </a:rPr>
              <a:t>Preprocessing Dataset</a:t>
            </a:r>
          </a:p>
        </p:txBody>
      </p:sp>
      <p:grpSp>
        <p:nvGrpSpPr>
          <p:cNvPr name="Group 6" id="6"/>
          <p:cNvGrpSpPr/>
          <p:nvPr/>
        </p:nvGrpSpPr>
        <p:grpSpPr>
          <a:xfrm rot="0">
            <a:off x="-1867766" y="-1614217"/>
            <a:ext cx="3735531" cy="3735531"/>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a:solidFill>
                <a:srgbClr val="145DA0"/>
              </a:solidFill>
              <a:prstDash val="solid"/>
              <a:miter/>
            </a:ln>
          </p:spPr>
        </p:sp>
        <p:sp>
          <p:nvSpPr>
            <p:cNvPr name="TextBox 8" id="8"/>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DAGrSRbQEY0</dc:identifier>
  <dcterms:modified xsi:type="dcterms:W3CDTF">2011-08-01T06:04:30Z</dcterms:modified>
  <cp:revision>1</cp:revision>
  <dc:title>Your paragraph text</dc:title>
</cp:coreProperties>
</file>