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310" r:id="rId3"/>
    <p:sldId id="284" r:id="rId4"/>
    <p:sldId id="289" r:id="rId5"/>
    <p:sldId id="309" r:id="rId6"/>
    <p:sldId id="311" r:id="rId7"/>
    <p:sldId id="312" r:id="rId8"/>
  </p:sldIdLst>
  <p:sldSz cx="9144000" cy="5143500" type="screen16x9"/>
  <p:notesSz cx="6858000" cy="9144000"/>
  <p:embeddedFontLst>
    <p:embeddedFont>
      <p:font typeface="Hammersmith One" panose="020B0604020202020204" charset="0"/>
      <p:regular r:id="rId10"/>
    </p:embeddedFont>
    <p:embeddedFont>
      <p:font typeface="Hind" panose="02000000000000000000" pitchFamily="2" charset="0"/>
      <p:regular r:id="rId11"/>
      <p:bold r:id="rId12"/>
    </p:embeddedFont>
    <p:embeddedFont>
      <p:font typeface="Segoe UI Variable Display Semib" pitchFamily="2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430B0-1535-46F9-98D1-F274E549B838}">
  <a:tblStyle styleId="{E3D430B0-1535-46F9-98D1-F274E549B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40213bfc64_0_3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40213bfc64_0_3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0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74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26100" y="3666350"/>
            <a:ext cx="8491800" cy="11511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100" y="326100"/>
            <a:ext cx="8491800" cy="31647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163700" y="4513500"/>
            <a:ext cx="30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98850" y="995325"/>
            <a:ext cx="71463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98850" y="40039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3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481150" y="808200"/>
            <a:ext cx="41817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2481150" y="2684550"/>
            <a:ext cx="41817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7387800" y="4513500"/>
            <a:ext cx="178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0000" y="1598375"/>
            <a:ext cx="44844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/>
          </p:nvPr>
        </p:nvSpPr>
        <p:spPr>
          <a:xfrm>
            <a:off x="720000" y="2906375"/>
            <a:ext cx="44850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"/>
          </p:nvPr>
        </p:nvSpPr>
        <p:spPr>
          <a:xfrm>
            <a:off x="720000" y="3295025"/>
            <a:ext cx="44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720000" y="1987075"/>
            <a:ext cx="44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44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83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7" r:id="rId4"/>
    <p:sldLayoutId id="2147483668" r:id="rId5"/>
    <p:sldLayoutId id="2147483681" r:id="rId6"/>
    <p:sldLayoutId id="2147483682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ctrTitle"/>
          </p:nvPr>
        </p:nvSpPr>
        <p:spPr>
          <a:xfrm>
            <a:off x="998850" y="995325"/>
            <a:ext cx="71463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Pandangan umum tentang E-Banking</a:t>
            </a:r>
            <a:endParaRPr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subTitle" idx="1"/>
          </p:nvPr>
        </p:nvSpPr>
        <p:spPr>
          <a:xfrm>
            <a:off x="998850" y="400399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</a:t>
            </a:r>
            <a:endParaRPr dirty="0"/>
          </a:p>
        </p:txBody>
      </p:sp>
      <p:sp>
        <p:nvSpPr>
          <p:cNvPr id="315" name="Google Shape;315;p40"/>
          <p:cNvSpPr/>
          <p:nvPr/>
        </p:nvSpPr>
        <p:spPr>
          <a:xfrm>
            <a:off x="1107600" y="2858667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5;p73">
            <a:extLst>
              <a:ext uri="{FF2B5EF4-FFF2-40B4-BE49-F238E27FC236}">
                <a16:creationId xmlns:a16="http://schemas.microsoft.com/office/drawing/2014/main" id="{A6886399-50D4-A468-13D0-B9B97E9E7B59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400" b="1" dirty="0" err="1">
                <a:latin typeface="Hammersmith One" panose="02010703030501060504" pitchFamily="2" charset="0"/>
              </a:rPr>
              <a:t>Definisi</a:t>
            </a:r>
            <a:r>
              <a:rPr lang="en-US" sz="3400" b="1" dirty="0">
                <a:latin typeface="Hammersmith One" panose="02010703030501060504" pitchFamily="2" charset="0"/>
              </a:rPr>
              <a:t> E-banking</a:t>
            </a:r>
            <a:endParaRPr lang="id-ID" sz="3400" b="1" dirty="0">
              <a:latin typeface="Hammersmith One" panose="02010703030501060504" pitchFamily="2" charset="0"/>
            </a:endParaRPr>
          </a:p>
        </p:txBody>
      </p:sp>
      <p:sp>
        <p:nvSpPr>
          <p:cNvPr id="3" name="Google Shape;1074;p73">
            <a:extLst>
              <a:ext uri="{FF2B5EF4-FFF2-40B4-BE49-F238E27FC236}">
                <a16:creationId xmlns:a16="http://schemas.microsoft.com/office/drawing/2014/main" id="{B1E910DF-732C-10F0-5F49-6202D2B33A6E}"/>
              </a:ext>
            </a:extLst>
          </p:cNvPr>
          <p:cNvSpPr txBox="1">
            <a:spLocks/>
          </p:cNvSpPr>
          <p:nvPr/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id-ID" sz="3600" b="0" i="0" dirty="0">
                <a:solidFill>
                  <a:srgbClr val="D4D4D4"/>
                </a:solidFill>
                <a:effectLst/>
                <a:latin typeface="-apple-system"/>
              </a:rPr>
              <a:t>Perbankan elektronik adalah istilah umum untuk proses di mana pelanggan dapat melakukan transaksi perbankan secara elektronik tanpa mengunjungi institusi fisik.</a:t>
            </a:r>
            <a:endParaRPr lang="id-ID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8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8"/>
          <p:cNvSpPr/>
          <p:nvPr/>
        </p:nvSpPr>
        <p:spPr>
          <a:xfrm>
            <a:off x="1250140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68"/>
          <p:cNvSpPr/>
          <p:nvPr/>
        </p:nvSpPr>
        <p:spPr>
          <a:xfrm>
            <a:off x="3213917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68"/>
          <p:cNvSpPr/>
          <p:nvPr/>
        </p:nvSpPr>
        <p:spPr>
          <a:xfrm>
            <a:off x="5177200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68"/>
          <p:cNvSpPr/>
          <p:nvPr/>
        </p:nvSpPr>
        <p:spPr>
          <a:xfrm>
            <a:off x="7140968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E-banking</a:t>
            </a:r>
            <a:endParaRPr dirty="0"/>
          </a:p>
        </p:txBody>
      </p:sp>
      <p:sp>
        <p:nvSpPr>
          <p:cNvPr id="938" name="Google Shape;938;p68"/>
          <p:cNvSpPr txBox="1"/>
          <p:nvPr/>
        </p:nvSpPr>
        <p:spPr>
          <a:xfrm>
            <a:off x="720340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</a:t>
            </a: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hn 1990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39" name="Google Shape;939;p68"/>
          <p:cNvSpPr txBox="1"/>
          <p:nvPr/>
        </p:nvSpPr>
        <p:spPr>
          <a:xfrm>
            <a:off x="720340" y="3690897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Lembaga Keuangan menerapkan layanan e-banking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0" name="Google Shape;940;p68"/>
          <p:cNvSpPr txBox="1"/>
          <p:nvPr/>
        </p:nvSpPr>
        <p:spPr>
          <a:xfrm>
            <a:off x="4647400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Thn 2000	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1" name="Google Shape;941;p68"/>
          <p:cNvSpPr txBox="1"/>
          <p:nvPr/>
        </p:nvSpPr>
        <p:spPr>
          <a:xfrm>
            <a:off x="4647400" y="3690897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2,2 Juta pelanggan e-banking Citigroup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2" name="Google Shape;942;p68"/>
          <p:cNvSpPr txBox="1"/>
          <p:nvPr/>
        </p:nvSpPr>
        <p:spPr>
          <a:xfrm>
            <a:off x="6611168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Thn 2000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3" name="Google Shape;943;p68"/>
          <p:cNvSpPr txBox="1"/>
          <p:nvPr/>
        </p:nvSpPr>
        <p:spPr>
          <a:xfrm>
            <a:off x="6611168" y="3691025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750 </a:t>
            </a:r>
            <a:r>
              <a:rPr lang="en-US" dirty="0" err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ribu</a:t>
            </a: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pelanggan</a:t>
            </a: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e-banking JP Morgan Chase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4" name="Google Shape;944;p68"/>
          <p:cNvSpPr txBox="1"/>
          <p:nvPr/>
        </p:nvSpPr>
        <p:spPr>
          <a:xfrm>
            <a:off x="2684117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</a:t>
            </a: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hn 2000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5" name="Google Shape;945;p68"/>
          <p:cNvSpPr txBox="1"/>
          <p:nvPr/>
        </p:nvSpPr>
        <p:spPr>
          <a:xfrm>
            <a:off x="2684117" y="3691025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 Juta </a:t>
            </a:r>
            <a:r>
              <a:rPr lang="en-US" dirty="0" err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pelanggan</a:t>
            </a: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e-banking Bank of America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6" name="Google Shape;946;p68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68"/>
          <p:cNvSpPr txBox="1"/>
          <p:nvPr/>
        </p:nvSpPr>
        <p:spPr>
          <a:xfrm>
            <a:off x="720340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1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8" name="Google Shape;948;p68"/>
          <p:cNvSpPr txBox="1"/>
          <p:nvPr/>
        </p:nvSpPr>
        <p:spPr>
          <a:xfrm>
            <a:off x="4647400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3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9" name="Google Shape;949;p68"/>
          <p:cNvSpPr txBox="1"/>
          <p:nvPr/>
        </p:nvSpPr>
        <p:spPr>
          <a:xfrm>
            <a:off x="6611168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4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50" name="Google Shape;950;p68"/>
          <p:cNvSpPr txBox="1"/>
          <p:nvPr/>
        </p:nvSpPr>
        <p:spPr>
          <a:xfrm>
            <a:off x="2684117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2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951" name="Google Shape;951;p68"/>
          <p:cNvGrpSpPr/>
          <p:nvPr/>
        </p:nvGrpSpPr>
        <p:grpSpPr>
          <a:xfrm>
            <a:off x="1441720" y="2527774"/>
            <a:ext cx="369840" cy="369840"/>
            <a:chOff x="-804700" y="3226500"/>
            <a:chExt cx="292225" cy="292225"/>
          </a:xfrm>
        </p:grpSpPr>
        <p:sp>
          <p:nvSpPr>
            <p:cNvPr id="952" name="Google Shape;952;p68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68"/>
          <p:cNvGrpSpPr/>
          <p:nvPr/>
        </p:nvGrpSpPr>
        <p:grpSpPr>
          <a:xfrm>
            <a:off x="5391212" y="2527766"/>
            <a:ext cx="324974" cy="369840"/>
            <a:chOff x="-778700" y="3612425"/>
            <a:chExt cx="256775" cy="292225"/>
          </a:xfrm>
        </p:grpSpPr>
        <p:sp>
          <p:nvSpPr>
            <p:cNvPr id="960" name="Google Shape;960;p68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6" name="Google Shape;966;p68"/>
          <p:cNvCxnSpPr/>
          <p:nvPr/>
        </p:nvCxnSpPr>
        <p:spPr>
          <a:xfrm>
            <a:off x="1347490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68"/>
          <p:cNvCxnSpPr/>
          <p:nvPr/>
        </p:nvCxnSpPr>
        <p:spPr>
          <a:xfrm>
            <a:off x="3311267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68"/>
          <p:cNvCxnSpPr/>
          <p:nvPr/>
        </p:nvCxnSpPr>
        <p:spPr>
          <a:xfrm>
            <a:off x="5274550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68"/>
          <p:cNvCxnSpPr/>
          <p:nvPr/>
        </p:nvCxnSpPr>
        <p:spPr>
          <a:xfrm>
            <a:off x="7238318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0" name="Google Shape;970;p68"/>
          <p:cNvGrpSpPr/>
          <p:nvPr/>
        </p:nvGrpSpPr>
        <p:grpSpPr>
          <a:xfrm>
            <a:off x="7339815" y="2552259"/>
            <a:ext cx="355307" cy="350556"/>
            <a:chOff x="-1951475" y="3597450"/>
            <a:chExt cx="295375" cy="291450"/>
          </a:xfrm>
        </p:grpSpPr>
        <p:sp>
          <p:nvSpPr>
            <p:cNvPr id="971" name="Google Shape;971;p68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5" name="Google Shape;975;p68"/>
          <p:cNvCxnSpPr>
            <a:stCxn id="933" idx="3"/>
            <a:endCxn id="934" idx="1"/>
          </p:cNvCxnSpPr>
          <p:nvPr/>
        </p:nvCxnSpPr>
        <p:spPr>
          <a:xfrm>
            <a:off x="2003140" y="2712750"/>
            <a:ext cx="121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976" name="Google Shape;976;p68"/>
          <p:cNvCxnSpPr>
            <a:stCxn id="934" idx="3"/>
            <a:endCxn id="935" idx="1"/>
          </p:cNvCxnSpPr>
          <p:nvPr/>
        </p:nvCxnSpPr>
        <p:spPr>
          <a:xfrm>
            <a:off x="3966917" y="27127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977" name="Google Shape;977;p68"/>
          <p:cNvCxnSpPr>
            <a:stCxn id="935" idx="3"/>
            <a:endCxn id="936" idx="1"/>
          </p:cNvCxnSpPr>
          <p:nvPr/>
        </p:nvCxnSpPr>
        <p:spPr>
          <a:xfrm>
            <a:off x="5930200" y="2712750"/>
            <a:ext cx="121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78" name="Google Shape;978;p68"/>
          <p:cNvGrpSpPr/>
          <p:nvPr/>
        </p:nvGrpSpPr>
        <p:grpSpPr>
          <a:xfrm>
            <a:off x="3420811" y="2557907"/>
            <a:ext cx="339253" cy="339253"/>
            <a:chOff x="4456875" y="1435075"/>
            <a:chExt cx="481825" cy="481825"/>
          </a:xfrm>
        </p:grpSpPr>
        <p:sp>
          <p:nvSpPr>
            <p:cNvPr id="979" name="Google Shape;979;p6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1" name="Google Shape;981;p6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2" name="Google Shape;982;p6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8" name="Google Shape;988;p6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9" name="Google Shape;989;p6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3" name="Google Shape;993;p6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4" name="Google Shape;994;p6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SzPts val="1100"/>
              <a:buNone/>
            </a:pP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Salah satu isu yang sedang dibahas adalah dampak e-</a:t>
            </a:r>
            <a:r>
              <a:rPr lang="id-ID" sz="2800" b="0" i="0" dirty="0" err="1">
                <a:solidFill>
                  <a:srgbClr val="D4D4D4"/>
                </a:solidFill>
                <a:effectLst/>
                <a:latin typeface="Segoe UI Variable Display Semib" pitchFamily="2" charset="0"/>
              </a:rPr>
              <a:t>banking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 terhadap pelaku </a:t>
            </a:r>
            <a:r>
              <a:rPr lang="id-ID" sz="2800" b="1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perbankan tradisional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. Lagi pula, jika ada risiko yang melekat dalam masuk ke e-</a:t>
            </a:r>
            <a:r>
              <a:rPr lang="id-ID" sz="2800" b="0" i="0" dirty="0" err="1">
                <a:solidFill>
                  <a:srgbClr val="D4D4D4"/>
                </a:solidFill>
                <a:effectLst/>
                <a:latin typeface="Segoe UI Variable Display Semib" pitchFamily="2" charset="0"/>
              </a:rPr>
              <a:t>banking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, ada risiko lain jika tidak melakukannya.</a:t>
            </a:r>
            <a:endParaRPr lang="en-US" sz="2800" dirty="0">
              <a:solidFill>
                <a:schemeClr val="dk2"/>
              </a:solidFill>
              <a:latin typeface="Segoe UI Variable Display Semib" pitchFamily="2" charset="0"/>
            </a:endParaRPr>
          </a:p>
          <a:p>
            <a:pPr marL="285750" indent="-285750">
              <a:buSzPts val="1100"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Transaksi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menjadi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lebih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mudah</a:t>
            </a:r>
            <a:r>
              <a:rPr lang="en-US" sz="4000" dirty="0">
                <a:solidFill>
                  <a:schemeClr val="dk2"/>
                </a:solidFill>
              </a:rPr>
              <a:t> dan </a:t>
            </a:r>
            <a:r>
              <a:rPr lang="en-US" sz="4000" dirty="0" err="1">
                <a:solidFill>
                  <a:schemeClr val="dk2"/>
                </a:solidFill>
              </a:rPr>
              <a:t>efektif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</a:p>
          <a:p>
            <a:pPr marL="0" indent="0">
              <a:buClr>
                <a:schemeClr val="bg2"/>
              </a:buClr>
              <a:buSzPct val="50000"/>
              <a:buNone/>
            </a:pPr>
            <a:endParaRPr lang="en-US" sz="4000" dirty="0">
              <a:solidFill>
                <a:schemeClr val="dk2"/>
              </a:solidFill>
            </a:endParaRPr>
          </a:p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Meningkatkan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peluang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mendapatkan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nasabah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baru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1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Membatasi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Transaksi</a:t>
            </a:r>
            <a:r>
              <a:rPr lang="en-US" sz="4000" dirty="0">
                <a:solidFill>
                  <a:schemeClr val="dk2"/>
                </a:solidFill>
              </a:rPr>
              <a:t> Teller</a:t>
            </a:r>
          </a:p>
          <a:p>
            <a:pPr marL="0" indent="0">
              <a:buClr>
                <a:schemeClr val="bg2"/>
              </a:buClr>
              <a:buSzPct val="50000"/>
              <a:buNone/>
            </a:pPr>
            <a:endParaRPr lang="en-US" sz="4000" dirty="0">
              <a:solidFill>
                <a:schemeClr val="dk2"/>
              </a:solidFill>
            </a:endParaRPr>
          </a:p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dk2"/>
                </a:solidFill>
              </a:rPr>
              <a:t>24 Jam </a:t>
            </a:r>
            <a:r>
              <a:rPr lang="en-US" sz="4000" dirty="0" err="1">
                <a:solidFill>
                  <a:schemeClr val="dk2"/>
                </a:solidFill>
              </a:rPr>
              <a:t>Akses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Peningkatan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Aktivitas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Kriminal</a:t>
            </a:r>
            <a:endParaRPr lang="en-US" sz="4000" dirty="0">
              <a:solidFill>
                <a:schemeClr val="dk2"/>
              </a:solidFill>
            </a:endParaRPr>
          </a:p>
          <a:p>
            <a:pPr marL="0" indent="0">
              <a:buClr>
                <a:schemeClr val="bg2"/>
              </a:buClr>
              <a:buSzPct val="50000"/>
              <a:buNone/>
            </a:pPr>
            <a:endParaRPr lang="en-US" sz="4000" dirty="0">
              <a:solidFill>
                <a:schemeClr val="dk2"/>
              </a:solidFill>
            </a:endParaRPr>
          </a:p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dk2"/>
                </a:solidFill>
              </a:rPr>
              <a:t>Integrasi </a:t>
            </a:r>
            <a:r>
              <a:rPr lang="en-US" sz="4000">
                <a:solidFill>
                  <a:schemeClr val="dk2"/>
                </a:solidFill>
              </a:rPr>
              <a:t>Keuangan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319489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Science in Business Pitch Deck by Slidesgo">
  <a:themeElements>
    <a:clrScheme name="Simple Light">
      <a:dk1>
        <a:srgbClr val="424242"/>
      </a:dk1>
      <a:lt1>
        <a:srgbClr val="797979"/>
      </a:lt1>
      <a:dk2>
        <a:srgbClr val="FFFFFF"/>
      </a:dk2>
      <a:lt2>
        <a:srgbClr val="CECEC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138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Hammersmith One</vt:lpstr>
      <vt:lpstr>Wingdings</vt:lpstr>
      <vt:lpstr>-apple-system</vt:lpstr>
      <vt:lpstr>Hind</vt:lpstr>
      <vt:lpstr>Arial</vt:lpstr>
      <vt:lpstr>Segoe UI Variable Display Semib</vt:lpstr>
      <vt:lpstr>Political Science in Business Pitch Deck by Slidesgo</vt:lpstr>
      <vt:lpstr>Pandangan umum tentang E-Banking</vt:lpstr>
      <vt:lpstr>PowerPoint Presentation</vt:lpstr>
      <vt:lpstr>History E-banking</vt:lpstr>
      <vt:lpstr>Impact e-banking</vt:lpstr>
      <vt:lpstr>Impact e-banking</vt:lpstr>
      <vt:lpstr>Impact e-banking</vt:lpstr>
      <vt:lpstr>Impact e-banking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Pandangan umum tentang E-Banking</dc:title>
  <cp:lastModifiedBy>Muhammad Nasrudin</cp:lastModifiedBy>
  <cp:revision>5</cp:revision>
  <dcterms:modified xsi:type="dcterms:W3CDTF">2022-09-19T08:45:07Z</dcterms:modified>
</cp:coreProperties>
</file>