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63" r:id="rId3"/>
    <p:sldId id="257" r:id="rId4"/>
    <p:sldId id="258" r:id="rId5"/>
    <p:sldId id="259" r:id="rId6"/>
    <p:sldId id="260" r:id="rId7"/>
    <p:sldId id="261" r:id="rId8"/>
    <p:sldId id="264" r:id="rId9"/>
    <p:sldId id="265" r:id="rId10"/>
    <p:sldId id="266" r:id="rId11"/>
    <p:sldId id="267" r:id="rId12"/>
    <p:sldId id="268" r:id="rId13"/>
    <p:sldId id="269" r:id="rId14"/>
    <p:sldId id="270" r:id="rId15"/>
    <p:sldId id="271" r:id="rId16"/>
    <p:sldId id="262"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Ght93j418H9Ew9CL4ka9lnagg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349995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67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8733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673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12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0481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61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259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17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440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467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332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533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2551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7918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873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9"/>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9EC0D5"/>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sp>
      <p:sp>
        <p:nvSpPr>
          <p:cNvPr id="77" name="Google Shape;77;p18"/>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1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0"/>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9EC0D5"/>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20"/>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20"/>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9EC0D5"/>
                </a:solidFill>
                <a:latin typeface="Arial"/>
                <a:ea typeface="Arial"/>
                <a:cs typeface="Arial"/>
                <a:sym typeface="Arial"/>
              </a:rPr>
              <a:t>“</a:t>
            </a:r>
            <a:endParaRPr/>
          </a:p>
        </p:txBody>
      </p:sp>
      <p:sp>
        <p:nvSpPr>
          <p:cNvPr id="95" name="Google Shape;95;p20"/>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9EC0D5"/>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1"/>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9EC0D5"/>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2"/>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22"/>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22"/>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22"/>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22"/>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22"/>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22"/>
          <p:cNvCxnSpPr/>
          <p:nvPr/>
        </p:nvCxnSpPr>
        <p:spPr>
          <a:xfrm>
            <a:off x="3726142" y="2133600"/>
            <a:ext cx="0" cy="3962400"/>
          </a:xfrm>
          <a:prstGeom prst="straightConnector1">
            <a:avLst/>
          </a:prstGeom>
          <a:noFill/>
          <a:ln w="12700" cap="flat" cmpd="sng">
            <a:solidFill>
              <a:srgbClr val="9EC0D5">
                <a:alpha val="40000"/>
              </a:srgbClr>
            </a:solidFill>
            <a:prstDash val="solid"/>
            <a:round/>
            <a:headEnd type="none" w="sm" len="sm"/>
            <a:tailEnd type="none" w="sm" len="sm"/>
          </a:ln>
        </p:spPr>
      </p:cxnSp>
      <p:cxnSp>
        <p:nvCxnSpPr>
          <p:cNvPr id="111" name="Google Shape;111;p22"/>
          <p:cNvCxnSpPr/>
          <p:nvPr/>
        </p:nvCxnSpPr>
        <p:spPr>
          <a:xfrm>
            <a:off x="6962227" y="2133600"/>
            <a:ext cx="0" cy="3966882"/>
          </a:xfrm>
          <a:prstGeom prst="straightConnector1">
            <a:avLst/>
          </a:prstGeom>
          <a:noFill/>
          <a:ln w="12700" cap="flat" cmpd="sng">
            <a:solidFill>
              <a:srgbClr val="9EC0D5">
                <a:alpha val="40000"/>
              </a:srgbClr>
            </a:solidFill>
            <a:prstDash val="solid"/>
            <a:round/>
            <a:headEnd type="none" w="sm" len="sm"/>
            <a:tailEnd type="none" w="sm" len="sm"/>
          </a:ln>
        </p:spPr>
      </p:cxnSp>
      <p:sp>
        <p:nvSpPr>
          <p:cNvPr id="112" name="Google Shape;112;p2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23"/>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9" name="Google Shape;119;p23"/>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23"/>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23"/>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2" name="Google Shape;122;p23"/>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23"/>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23"/>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5" name="Google Shape;125;p23"/>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23"/>
          <p:cNvCxnSpPr/>
          <p:nvPr/>
        </p:nvCxnSpPr>
        <p:spPr>
          <a:xfrm>
            <a:off x="3726142" y="2133600"/>
            <a:ext cx="0" cy="3962400"/>
          </a:xfrm>
          <a:prstGeom prst="straightConnector1">
            <a:avLst/>
          </a:prstGeom>
          <a:noFill/>
          <a:ln w="12700" cap="flat" cmpd="sng">
            <a:solidFill>
              <a:srgbClr val="9EC0D5">
                <a:alpha val="40000"/>
              </a:srgbClr>
            </a:solidFill>
            <a:prstDash val="solid"/>
            <a:round/>
            <a:headEnd type="none" w="sm" len="sm"/>
            <a:tailEnd type="none" w="sm" len="sm"/>
          </a:ln>
        </p:spPr>
      </p:cxnSp>
      <p:cxnSp>
        <p:nvCxnSpPr>
          <p:cNvPr id="127" name="Google Shape;127;p23"/>
          <p:cNvCxnSpPr/>
          <p:nvPr/>
        </p:nvCxnSpPr>
        <p:spPr>
          <a:xfrm>
            <a:off x="6962227" y="2133600"/>
            <a:ext cx="0" cy="3966882"/>
          </a:xfrm>
          <a:prstGeom prst="straightConnector1">
            <a:avLst/>
          </a:prstGeom>
          <a:noFill/>
          <a:ln w="12700" cap="flat" cmpd="sng">
            <a:solidFill>
              <a:srgbClr val="9EC0D5">
                <a:alpha val="40000"/>
              </a:srgbClr>
            </a:solidFill>
            <a:prstDash val="solid"/>
            <a:round/>
            <a:headEnd type="none" w="sm" len="sm"/>
            <a:tailEnd type="none" w="sm" len="sm"/>
          </a:ln>
        </p:spPr>
      </p:cxnSp>
      <p:sp>
        <p:nvSpPr>
          <p:cNvPr id="128" name="Google Shape;128;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4"/>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5"/>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 name="Google Shape;26;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9EC0D5"/>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32" name="Google Shape;32;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8" name="Google Shape;38;p12"/>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9" name="Google Shape;39;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5" name="Google Shape;45;p13"/>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6" name="Google Shape;46;p13"/>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7" name="Google Shape;47;p13"/>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8" name="Google Shape;48;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3" name="Google Shape;63;p16"/>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4" name="Google Shape;64;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7"/>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0" name="Google Shape;70;p17"/>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8"/>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8"/>
          <p:cNvSpPr/>
          <p:nvPr/>
        </p:nvSpPr>
        <p:spPr>
          <a:xfrm>
            <a:off x="8609012" y="1676400"/>
            <a:ext cx="2819400" cy="2819400"/>
          </a:xfrm>
          <a:prstGeom prst="ellipse">
            <a:avLst/>
          </a:prstGeom>
          <a:gradFill>
            <a:gsLst>
              <a:gs pos="0">
                <a:srgbClr val="6EA0C0">
                  <a:alpha val="6666"/>
                </a:srgbClr>
              </a:gs>
              <a:gs pos="36000">
                <a:srgbClr val="6EA0C0">
                  <a:alpha val="5882"/>
                </a:srgbClr>
              </a:gs>
              <a:gs pos="69000">
                <a:srgbClr val="6EA0C0">
                  <a:alpha val="0"/>
                </a:srgbClr>
              </a:gs>
              <a:gs pos="100000">
                <a:srgbClr val="6EA0C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8"/>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8"/>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9EC0D5"/>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9EC0D5"/>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9EC0D5"/>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9EC0D5"/>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9EC0D5"/>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9EC0D5"/>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9EC0D5"/>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9EC0D5"/>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9EC0D5"/>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154955" y="1107331"/>
            <a:ext cx="8825658" cy="118782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7200"/>
              <a:buFont typeface="Century Gothic"/>
              <a:buNone/>
            </a:pPr>
            <a:r>
              <a:rPr lang="id-ID" sz="3200" b="1" dirty="0"/>
              <a:t>PEMROGRAMAN BERORIENTASI OBJEK PRAKTIKUM</a:t>
            </a:r>
            <a:endParaRPr sz="3200" b="1" dirty="0"/>
          </a:p>
        </p:txBody>
      </p:sp>
      <p:sp>
        <p:nvSpPr>
          <p:cNvPr id="149" name="Google Shape;149;p1"/>
          <p:cNvSpPr txBox="1"/>
          <p:nvPr/>
        </p:nvSpPr>
        <p:spPr>
          <a:xfrm>
            <a:off x="1683171" y="6575611"/>
            <a:ext cx="8825658" cy="282389"/>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2"/>
              </a:buClr>
              <a:buSzPts val="1400"/>
              <a:buFont typeface="Century Gothic"/>
              <a:buNone/>
            </a:pPr>
            <a:r>
              <a:rPr lang="id-ID" sz="1400" b="0" i="0" u="none" strike="noStrike" cap="none" dirty="0">
                <a:solidFill>
                  <a:schemeClr val="lt2"/>
                </a:solidFill>
                <a:latin typeface="Century Gothic"/>
                <a:ea typeface="Century Gothic"/>
                <a:cs typeface="Century Gothic"/>
                <a:sym typeface="Century Gothic"/>
              </a:rPr>
              <a:t>KELOMPOK 2 </a:t>
            </a:r>
            <a:r>
              <a:rPr lang="en-US" sz="1400" b="0" i="0" u="none" strike="noStrike" cap="none" dirty="0">
                <a:solidFill>
                  <a:schemeClr val="lt2"/>
                </a:solidFill>
                <a:latin typeface="Century Gothic"/>
                <a:ea typeface="Century Gothic"/>
                <a:cs typeface="Century Gothic"/>
                <a:sym typeface="Century Gothic"/>
              </a:rPr>
              <a:t>| </a:t>
            </a:r>
            <a:r>
              <a:rPr lang="id-ID" dirty="0">
                <a:solidFill>
                  <a:schemeClr val="lt2"/>
                </a:solidFill>
                <a:latin typeface="Century Gothic"/>
                <a:ea typeface="Century Gothic"/>
                <a:cs typeface="Century Gothic"/>
                <a:sym typeface="Century Gothic"/>
              </a:rPr>
              <a:t>PBOPVI | </a:t>
            </a:r>
            <a:r>
              <a:rPr lang="en-US" sz="1400" b="0" i="0" u="none" strike="noStrike" cap="none" dirty="0">
                <a:solidFill>
                  <a:schemeClr val="lt2"/>
                </a:solidFill>
                <a:latin typeface="Century Gothic"/>
                <a:ea typeface="Century Gothic"/>
                <a:cs typeface="Century Gothic"/>
                <a:sym typeface="Century Gothic"/>
              </a:rPr>
              <a:t>2023</a:t>
            </a:r>
            <a:endParaRPr sz="1400" b="0" i="0" u="none" strike="noStrike" cap="none" dirty="0">
              <a:solidFill>
                <a:schemeClr val="lt2"/>
              </a:solidFill>
              <a:latin typeface="Century Gothic"/>
              <a:ea typeface="Century Gothic"/>
              <a:cs typeface="Century Gothic"/>
              <a:sym typeface="Century Gothic"/>
            </a:endParaRPr>
          </a:p>
        </p:txBody>
      </p:sp>
      <p:sp>
        <p:nvSpPr>
          <p:cNvPr id="150" name="Google Shape;150;p1"/>
          <p:cNvSpPr/>
          <p:nvPr/>
        </p:nvSpPr>
        <p:spPr>
          <a:xfrm>
            <a:off x="1642829" y="2333260"/>
            <a:ext cx="80683" cy="80683"/>
          </a:xfrm>
          <a:prstGeom prst="ellipse">
            <a:avLst/>
          </a:prstGeom>
          <a:solidFill>
            <a:schemeClr val="accent1"/>
          </a:solidFill>
          <a:ln w="19050" cap="rnd"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1" name="Google Shape;151;p1"/>
          <p:cNvSpPr/>
          <p:nvPr/>
        </p:nvSpPr>
        <p:spPr>
          <a:xfrm>
            <a:off x="2813005" y="2336459"/>
            <a:ext cx="80683" cy="80683"/>
          </a:xfrm>
          <a:prstGeom prst="ellipse">
            <a:avLst/>
          </a:prstGeom>
          <a:solidFill>
            <a:schemeClr val="accent1"/>
          </a:solidFill>
          <a:ln w="19050" cap="rnd"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1"/>
          <p:cNvSpPr/>
          <p:nvPr/>
        </p:nvSpPr>
        <p:spPr>
          <a:xfrm>
            <a:off x="4221829" y="2333260"/>
            <a:ext cx="80683" cy="80683"/>
          </a:xfrm>
          <a:prstGeom prst="ellipse">
            <a:avLst/>
          </a:prstGeom>
          <a:solidFill>
            <a:schemeClr val="accent1"/>
          </a:solidFill>
          <a:ln w="19050" cap="rnd"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1"/>
          <p:cNvSpPr txBox="1"/>
          <p:nvPr/>
        </p:nvSpPr>
        <p:spPr>
          <a:xfrm>
            <a:off x="1154955" y="2232406"/>
            <a:ext cx="8825658" cy="282389"/>
          </a:xfrm>
          <a:prstGeom prst="rect">
            <a:avLst/>
          </a:prstGeom>
          <a:noFill/>
          <a:ln>
            <a:noFill/>
          </a:ln>
        </p:spPr>
        <p:txBody>
          <a:bodyPr spcFirstLastPara="1" wrap="square" lIns="91425" tIns="45700" rIns="91425" bIns="45700" anchor="b" anchorCtr="0">
            <a:noAutofit/>
          </a:bodyPr>
          <a:lstStyle/>
          <a:p>
            <a:pPr>
              <a:buClr>
                <a:schemeClr val="lt2"/>
              </a:buClr>
              <a:buSzPts val="1400"/>
            </a:pPr>
            <a:r>
              <a:rPr lang="id-ID" sz="1400" b="0" i="0" u="none" strike="noStrike" cap="none" dirty="0">
                <a:solidFill>
                  <a:schemeClr val="lt2"/>
                </a:solidFill>
                <a:latin typeface="Century Gothic"/>
                <a:ea typeface="Century Gothic"/>
                <a:cs typeface="Century Gothic"/>
                <a:sym typeface="Century Gothic"/>
              </a:rPr>
              <a:t>UML</a:t>
            </a:r>
            <a:r>
              <a:rPr lang="id-ID" dirty="0">
                <a:solidFill>
                  <a:schemeClr val="lt2"/>
                </a:solidFill>
                <a:latin typeface="Century Gothic"/>
                <a:ea typeface="Century Gothic"/>
                <a:cs typeface="Century Gothic"/>
                <a:sym typeface="Century Gothic"/>
              </a:rPr>
              <a:t>   STUDI KASUS</a:t>
            </a:r>
            <a:r>
              <a:rPr lang="en-US" sz="1400" b="0" i="0" u="none" strike="noStrike" cap="none" dirty="0">
                <a:solidFill>
                  <a:schemeClr val="lt2"/>
                </a:solidFill>
                <a:latin typeface="Century Gothic"/>
                <a:ea typeface="Century Gothic"/>
                <a:cs typeface="Century Gothic"/>
                <a:sym typeface="Century Gothic"/>
              </a:rPr>
              <a:t> </a:t>
            </a:r>
            <a:r>
              <a:rPr lang="id-ID" sz="1400" b="0" i="0" u="none" strike="noStrike" cap="none" dirty="0">
                <a:solidFill>
                  <a:schemeClr val="lt2"/>
                </a:solidFill>
                <a:latin typeface="Century Gothic"/>
                <a:ea typeface="Century Gothic"/>
                <a:cs typeface="Century Gothic"/>
                <a:sym typeface="Century Gothic"/>
              </a:rPr>
              <a:t>  </a:t>
            </a:r>
            <a:r>
              <a:rPr lang="id-ID" dirty="0">
                <a:solidFill>
                  <a:schemeClr val="lt2"/>
                </a:solidFill>
                <a:latin typeface="Century Gothic"/>
                <a:ea typeface="Century Gothic"/>
                <a:cs typeface="Century Gothic"/>
                <a:sym typeface="Century Gothic"/>
              </a:rPr>
              <a:t>DIAGRAM UML   </a:t>
            </a:r>
            <a:r>
              <a:rPr lang="id-ID" sz="1400" b="0" i="0" u="none" strike="noStrike" cap="none" dirty="0">
                <a:solidFill>
                  <a:schemeClr val="lt2"/>
                </a:solidFill>
                <a:latin typeface="Century Gothic"/>
                <a:ea typeface="Century Gothic"/>
                <a:cs typeface="Century Gothic"/>
                <a:sym typeface="Century Gothic"/>
              </a:rPr>
              <a:t>PROGRAM</a:t>
            </a:r>
            <a:endParaRPr sz="1400" b="0" i="0" u="none" strike="noStrike" cap="none" dirty="0">
              <a:solidFill>
                <a:schemeClr val="lt2"/>
              </a:solidFill>
              <a:latin typeface="Century Gothic"/>
              <a:ea typeface="Century Gothic"/>
              <a:cs typeface="Century Gothic"/>
              <a:sym typeface="Century Gothic"/>
            </a:endParaRPr>
          </a:p>
        </p:txBody>
      </p:sp>
      <p:sp>
        <p:nvSpPr>
          <p:cNvPr id="9" name="Google Shape;153;p1"/>
          <p:cNvSpPr txBox="1"/>
          <p:nvPr/>
        </p:nvSpPr>
        <p:spPr>
          <a:xfrm>
            <a:off x="1222190" y="5734334"/>
            <a:ext cx="8825658" cy="282389"/>
          </a:xfrm>
          <a:prstGeom prst="rect">
            <a:avLst/>
          </a:prstGeom>
          <a:noFill/>
          <a:ln>
            <a:noFill/>
          </a:ln>
        </p:spPr>
        <p:txBody>
          <a:bodyPr spcFirstLastPara="1" wrap="square" lIns="91425" tIns="45700" rIns="91425" bIns="45700" anchor="b" anchorCtr="0">
            <a:noAutofit/>
          </a:bodyPr>
          <a:lstStyle/>
          <a:p>
            <a:pPr marL="0" marR="0" lvl="0" indent="0" algn="l" rtl="0">
              <a:lnSpc>
                <a:spcPct val="300000"/>
              </a:lnSpc>
              <a:spcBef>
                <a:spcPts val="0"/>
              </a:spcBef>
              <a:spcAft>
                <a:spcPts val="0"/>
              </a:spcAft>
              <a:buClr>
                <a:schemeClr val="lt2"/>
              </a:buClr>
              <a:buSzPts val="1400"/>
              <a:buFont typeface="Century Gothic"/>
              <a:buNone/>
            </a:pPr>
            <a:r>
              <a:rPr lang="id-ID" b="1" dirty="0">
                <a:solidFill>
                  <a:schemeClr val="lt2"/>
                </a:solidFill>
                <a:latin typeface="Century Gothic"/>
                <a:ea typeface="Century Gothic"/>
                <a:cs typeface="Century Gothic"/>
                <a:sym typeface="Century Gothic"/>
              </a:rPr>
              <a:t>Anggota Kelompok</a:t>
            </a:r>
            <a:r>
              <a:rPr lang="id-ID" sz="1400" b="1" i="0" u="none" strike="noStrike" cap="none" dirty="0">
                <a:solidFill>
                  <a:schemeClr val="lt2"/>
                </a:solidFill>
                <a:latin typeface="Century Gothic"/>
                <a:ea typeface="Century Gothic"/>
                <a:cs typeface="Century Gothic"/>
                <a:sym typeface="Century Gothic"/>
              </a:rPr>
              <a:t>:</a:t>
            </a:r>
          </a:p>
          <a:p>
            <a:pPr marL="0" marR="0" lvl="0" indent="0" algn="l" rtl="0">
              <a:spcBef>
                <a:spcPts val="0"/>
              </a:spcBef>
              <a:spcAft>
                <a:spcPts val="0"/>
              </a:spcAft>
              <a:buClr>
                <a:schemeClr val="lt2"/>
              </a:buClr>
              <a:buSzPts val="1400"/>
              <a:buFont typeface="Century Gothic"/>
              <a:buNone/>
            </a:pPr>
            <a:r>
              <a:rPr lang="id-ID" sz="1400" b="0" i="0" u="none" strike="noStrike" cap="none" dirty="0">
                <a:solidFill>
                  <a:schemeClr val="lt2"/>
                </a:solidFill>
                <a:latin typeface="Century Gothic"/>
                <a:ea typeface="Century Gothic"/>
                <a:cs typeface="Century Gothic"/>
                <a:sym typeface="Century Gothic"/>
              </a:rPr>
              <a:t>Raka Abiyyu Syuja (5170411266)</a:t>
            </a:r>
          </a:p>
          <a:p>
            <a:pPr>
              <a:buClr>
                <a:schemeClr val="lt2"/>
              </a:buClr>
              <a:buSzPts val="1400"/>
            </a:pPr>
            <a:r>
              <a:rPr lang="id-ID" dirty="0">
                <a:solidFill>
                  <a:schemeClr val="lt2"/>
                </a:solidFill>
                <a:latin typeface="Century Gothic"/>
                <a:ea typeface="Century Gothic"/>
                <a:cs typeface="Century Gothic"/>
                <a:sym typeface="Century Gothic"/>
              </a:rPr>
              <a:t>Muhammad Naufal Arhab (5190411053)</a:t>
            </a:r>
          </a:p>
          <a:p>
            <a:pPr>
              <a:buClr>
                <a:schemeClr val="lt2"/>
              </a:buClr>
              <a:buSzPts val="1400"/>
            </a:pPr>
            <a:endParaRPr sz="1400" b="0" i="0" u="none" strike="noStrike" cap="none" dirty="0">
              <a:solidFill>
                <a:schemeClr val="lt2"/>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id-ID" dirty="0"/>
              <a:t>FUNGSI UML</a:t>
            </a:r>
            <a:endParaRPr dirty="0"/>
          </a:p>
        </p:txBody>
      </p:sp>
      <p:sp>
        <p:nvSpPr>
          <p:cNvPr id="183" name="Google Shape;183;p6"/>
          <p:cNvSpPr txBox="1">
            <a:spLocks noGrp="1"/>
          </p:cNvSpPr>
          <p:nvPr>
            <p:ph type="body" idx="1"/>
          </p:nvPr>
        </p:nvSpPr>
        <p:spPr>
          <a:xfrm>
            <a:off x="1103313" y="2052918"/>
            <a:ext cx="8622578" cy="4195481"/>
          </a:xfrm>
          <a:prstGeom prst="rect">
            <a:avLst/>
          </a:prstGeom>
          <a:noFill/>
          <a:ln>
            <a:noFill/>
          </a:ln>
        </p:spPr>
        <p:txBody>
          <a:bodyPr spcFirstLastPara="1" wrap="square" lIns="91425" tIns="45700" rIns="91425" bIns="45700" anchor="t" anchorCtr="0">
            <a:noAutofit/>
          </a:bodyPr>
          <a:lstStyle/>
          <a:p>
            <a:pPr marL="137160" indent="0" algn="just">
              <a:buNone/>
            </a:pPr>
            <a:r>
              <a:rPr lang="id-ID" sz="1400" b="1" dirty="0"/>
              <a:t>7. Basis untuk Implementasi:</a:t>
            </a:r>
          </a:p>
          <a:p>
            <a:pPr algn="just"/>
            <a:r>
              <a:rPr lang="id-ID" sz="1400" dirty="0"/>
              <a:t>Meskipun UML tidak menghasilkan kode perangkat lunak secara langsung, model-model UML dapat digunakan sebagai dasar untuk mengimplementasikan sistem, karena mereka menyediakan pandangan yang jelas tentang struktur dan fungsionalitas sistem yang akan dibangun.</a:t>
            </a:r>
          </a:p>
          <a:p>
            <a:pPr marL="137160" indent="0" algn="just">
              <a:buNone/>
            </a:pPr>
            <a:r>
              <a:rPr lang="id-ID" sz="1400" b="1" dirty="0"/>
              <a:t>8. Kerangka Kerja Pengembangan yang Bersifat Umum:</a:t>
            </a:r>
          </a:p>
          <a:p>
            <a:pPr algn="just"/>
            <a:r>
              <a:rPr lang="id-ID" sz="1400" dirty="0"/>
              <a:t>UML juga berfungsi sebagai kerangka kerja umum yang dapat diterapkan pada berbagai jenis sistem perangkat lunak, memfasilitasi pemodelan dan analisis untuk berbagai proyek perangkat lunak.</a:t>
            </a:r>
          </a:p>
          <a:p>
            <a:pPr algn="just"/>
            <a:r>
              <a:rPr lang="id-ID" sz="1400" dirty="0"/>
              <a:t>Penggunaan UML memberikan banyak manfaat bagi pengembangan perangkat lunak, termasuk meningkatkan pemahaman, mengurangi risiko, dan meningkatkan efisiensi proses pengembangan.</a:t>
            </a:r>
          </a:p>
        </p:txBody>
      </p:sp>
    </p:spTree>
    <p:extLst>
      <p:ext uri="{BB962C8B-B14F-4D97-AF65-F5344CB8AC3E}">
        <p14:creationId xmlns:p14="http://schemas.microsoft.com/office/powerpoint/2010/main" val="3016933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id-ID" dirty="0"/>
              <a:t>STUDI KASUS</a:t>
            </a:r>
            <a:endParaRPr dirty="0"/>
          </a:p>
        </p:txBody>
      </p:sp>
      <p:sp>
        <p:nvSpPr>
          <p:cNvPr id="183" name="Google Shape;183;p6"/>
          <p:cNvSpPr txBox="1">
            <a:spLocks noGrp="1"/>
          </p:cNvSpPr>
          <p:nvPr>
            <p:ph type="body" idx="1"/>
          </p:nvPr>
        </p:nvSpPr>
        <p:spPr>
          <a:xfrm>
            <a:off x="1186439" y="1443319"/>
            <a:ext cx="10049596" cy="2976282"/>
          </a:xfrm>
          <a:prstGeom prst="rect">
            <a:avLst/>
          </a:prstGeom>
          <a:noFill/>
          <a:ln>
            <a:noFill/>
          </a:ln>
        </p:spPr>
        <p:txBody>
          <a:bodyPr spcFirstLastPara="1" wrap="square" lIns="91425" tIns="45700" rIns="91425" bIns="45700" anchor="t" anchorCtr="0">
            <a:noAutofit/>
          </a:bodyPr>
          <a:lstStyle/>
          <a:p>
            <a:pPr marL="137160" indent="0" algn="just">
              <a:buNone/>
            </a:pPr>
            <a:r>
              <a:rPr lang="id-ID" sz="1400" dirty="0"/>
              <a:t>Dalam klasifikasi kendaraan terdapat salah satu kelompok kendaraan yang berjalan di daratan. Hal tersebut tentunya berguna dan membantu kehidupan manusia yang dilakukan di daratan. Oleh karena itu, inisialisasikan Kelas Kendaraan Darat, yang berperan sebagai kelas induk yang mencakup atribut umum seperti TahunKeluaran, Nama, Warna, Kecepatan, BahanBakar, JumlahRoda, dan KapasitasPenumpang. Atribut ini memberikan identitas dan karakteristik umum bagi setiap kendaraan darat nantinya.   </a:t>
            </a:r>
          </a:p>
          <a:p>
            <a:pPr marL="137160" indent="0" algn="just">
              <a:buNone/>
            </a:pPr>
            <a:r>
              <a:rPr lang="id-ID" sz="1400" dirty="0"/>
              <a:t>Beberapa kendaraan darat yaitu Kereta.  Kelas Kereta adalah kelompok khusus untuk kendaraan beroda yang beroperasi di rel. Setiap kereta memiliki Gerbong yang menunjukkan jenis gerbongnya, JumlahKursi sebagai kapasitas penumpang, JenisLayananKereta yang menandakan jenis layanan yang ditawarkan, dan Rute yang menunjukkan jalur perjalanan kereta. Untuk mengelola perjalanan, terdapat metode tambahRute dan kurangiRute yang memungkinkan penambahan dan pengurangan rute perjalanan dengan mudah.  </a:t>
            </a:r>
          </a:p>
          <a:p>
            <a:pPr marL="137160" indent="0" algn="just">
              <a:buNone/>
            </a:pPr>
            <a:r>
              <a:rPr lang="id-ID" sz="1400" dirty="0"/>
              <a:t>Selanjutnya, terdapat Kelas Mobil. Mobil adalah kategori umum yang mencakup berbagai jenis mobil dengan JenisMobil yang berbeda. Mobil memiliki kemampuan untuk menyalakan dan mematikan mesin, bergerak maju, mundur, dan mengalihkan arah dengan metode startEngine, stopEngine, Maju, Mundur, dan Belok.  Pada kelas mobil, terdapat beberapa jenis di dalamnya, seperti Kelas Mobil Balap. Ini adalah kelompok khusus untuk kendaraan balap yang sering ditemui di lintasan balap. Mereka memiliki sayap depan dan belakang yang membedakan performa mereka di lintasan. Kelas ini memiliki atribut FrontWing dan RearWing. Untuk menjalankan aksinya di lintasan, terdapat metode race yang memberikan pengalaman balap yang seru. Selain itu, terdapat Kelas Mobil Crossroad yang merupakan kelompok mobil yang memiliki kemampuan melintasi medan berat dan jalanan tidak rata. Mereka memiliki fitur tambahan seperti SunroofType dan ShockBreaker. Kelas ini punya metode sunroofTerbuka dan sunroofTertutup untuk mengatur kondisi sunroof yang unik.  Dengan kombinasi kelas-kelas ini, kita dapat membuat simulasi kehidupan di jalanan dengan berbagai kendaraan yang bergerak dengan cara unik masing-masing.</a:t>
            </a:r>
          </a:p>
        </p:txBody>
      </p:sp>
    </p:spTree>
    <p:extLst>
      <p:ext uri="{BB962C8B-B14F-4D97-AF65-F5344CB8AC3E}">
        <p14:creationId xmlns:p14="http://schemas.microsoft.com/office/powerpoint/2010/main" val="3650547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id-ID" dirty="0"/>
              <a:t>DIAGRAM UML</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641" y="1481885"/>
            <a:ext cx="4345686" cy="5185432"/>
          </a:xfrm>
          <a:prstGeom prst="rect">
            <a:avLst/>
          </a:prstGeom>
          <a:ln>
            <a:noFill/>
          </a:ln>
          <a:effectLst>
            <a:outerShdw blurRad="292100" dist="139700" dir="2700000" algn="tl" rotWithShape="0">
              <a:srgbClr val="333333">
                <a:alpha val="65000"/>
              </a:srgbClr>
            </a:outerShdw>
          </a:effectLst>
        </p:spPr>
      </p:pic>
      <p:sp>
        <p:nvSpPr>
          <p:cNvPr id="5" name="Google Shape;183;p6"/>
          <p:cNvSpPr txBox="1">
            <a:spLocks noGrp="1"/>
          </p:cNvSpPr>
          <p:nvPr>
            <p:ph type="body" idx="1"/>
          </p:nvPr>
        </p:nvSpPr>
        <p:spPr>
          <a:xfrm>
            <a:off x="5874327" y="1481885"/>
            <a:ext cx="5236259" cy="4480504"/>
          </a:xfrm>
          <a:prstGeom prst="rect">
            <a:avLst/>
          </a:prstGeom>
          <a:noFill/>
          <a:ln>
            <a:noFill/>
          </a:ln>
        </p:spPr>
        <p:txBody>
          <a:bodyPr spcFirstLastPara="1" wrap="square" lIns="91425" tIns="45700" rIns="91425" bIns="45700" anchor="t" anchorCtr="0">
            <a:noAutofit/>
          </a:bodyPr>
          <a:lstStyle/>
          <a:p>
            <a:pPr marL="137160" indent="0" algn="just">
              <a:buNone/>
            </a:pPr>
            <a:r>
              <a:rPr lang="id-ID" sz="1400" b="1" dirty="0"/>
              <a:t>Diagram UML</a:t>
            </a:r>
            <a:endParaRPr lang="id-ID" sz="1400" dirty="0"/>
          </a:p>
          <a:p>
            <a:pPr marL="137160" indent="0" algn="just">
              <a:buNone/>
            </a:pPr>
            <a:r>
              <a:rPr lang="id-ID" sz="1400" dirty="0"/>
              <a:t>Diagram UML adalah representasi visual dari elemen-elemen dalam sistem perangkat lunak menggunakan notasi-notasi standar yang didefinisikan dalam Unified Modeling Language (UML). Ini membantu dalam pemodelan berbagai aspek sistem dan memfasilitasi komunikasi antara anggota tim yang terlibat dalam pengembangan perangkat lunak. Berikut adalah beberapa jenis diagram UML yang umum digunakan:</a:t>
            </a:r>
          </a:p>
          <a:p>
            <a:pPr marL="137160" indent="0" algn="just">
              <a:buNone/>
            </a:pPr>
            <a:r>
              <a:rPr lang="id-ID" sz="1400" b="1" dirty="0"/>
              <a:t>Diagram Kelas (Class Diagram):</a:t>
            </a:r>
          </a:p>
          <a:p>
            <a:pPr algn="just"/>
            <a:r>
              <a:rPr lang="id-ID" sz="1400" dirty="0"/>
              <a:t>Menunjukkan struktur statis sistem, termasuk kelas-kelas, atribut, metode, hubungan antar kelas, dan pewarisan.</a:t>
            </a:r>
          </a:p>
        </p:txBody>
      </p:sp>
    </p:spTree>
    <p:extLst>
      <p:ext uri="{BB962C8B-B14F-4D97-AF65-F5344CB8AC3E}">
        <p14:creationId xmlns:p14="http://schemas.microsoft.com/office/powerpoint/2010/main" val="263170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id-ID" dirty="0"/>
              <a:t>PROGRAM#1</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011" y="1508158"/>
            <a:ext cx="8666921" cy="4872763"/>
          </a:xfrm>
          <a:prstGeom prst="rect">
            <a:avLst/>
          </a:prstGeom>
        </p:spPr>
      </p:pic>
    </p:spTree>
    <p:extLst>
      <p:ext uri="{BB962C8B-B14F-4D97-AF65-F5344CB8AC3E}">
        <p14:creationId xmlns:p14="http://schemas.microsoft.com/office/powerpoint/2010/main" val="420729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id-ID" dirty="0"/>
              <a:t>PROGRAM#2</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011" y="1508158"/>
            <a:ext cx="8666921" cy="487276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010" y="1508157"/>
            <a:ext cx="8666921" cy="4872763"/>
          </a:xfrm>
          <a:prstGeom prst="rect">
            <a:avLst/>
          </a:prstGeom>
        </p:spPr>
      </p:pic>
    </p:spTree>
    <p:extLst>
      <p:ext uri="{BB962C8B-B14F-4D97-AF65-F5344CB8AC3E}">
        <p14:creationId xmlns:p14="http://schemas.microsoft.com/office/powerpoint/2010/main" val="188197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id-ID" dirty="0"/>
              <a:t>RUNING</a:t>
            </a:r>
            <a:endParaRPr dirty="0"/>
          </a:p>
        </p:txBody>
      </p:sp>
      <p:pic>
        <p:nvPicPr>
          <p:cNvPr id="5" name="Picture 4">
            <a:extLst>
              <a:ext uri="{FF2B5EF4-FFF2-40B4-BE49-F238E27FC236}">
                <a16:creationId xmlns:a16="http://schemas.microsoft.com/office/drawing/2014/main" id="{45B75862-94BB-6B9E-03C4-8BFA735624BB}"/>
              </a:ext>
            </a:extLst>
          </p:cNvPr>
          <p:cNvPicPr>
            <a:picLocks noChangeAspect="1"/>
          </p:cNvPicPr>
          <p:nvPr/>
        </p:nvPicPr>
        <p:blipFill>
          <a:blip r:embed="rId3"/>
          <a:stretch>
            <a:fillRect/>
          </a:stretch>
        </p:blipFill>
        <p:spPr>
          <a:xfrm>
            <a:off x="1106940" y="2643642"/>
            <a:ext cx="9978119" cy="2159111"/>
          </a:xfrm>
          <a:prstGeom prst="rect">
            <a:avLst/>
          </a:prstGeom>
        </p:spPr>
      </p:pic>
    </p:spTree>
    <p:extLst>
      <p:ext uri="{BB962C8B-B14F-4D97-AF65-F5344CB8AC3E}">
        <p14:creationId xmlns:p14="http://schemas.microsoft.com/office/powerpoint/2010/main" val="2067915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1162597" y="5102105"/>
            <a:ext cx="8859191" cy="2860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1400"/>
              <a:buFont typeface="Century Gothic"/>
              <a:buNone/>
            </a:pPr>
            <a:r>
              <a:rPr lang="id-ID" sz="1400" dirty="0"/>
              <a:t>KELOMPOK 2 | PEMROGRAMAN BERORIENTASI OBJEK PRAKTIKUM</a:t>
            </a:r>
            <a:endParaRPr sz="1400" dirty="0"/>
          </a:p>
        </p:txBody>
      </p:sp>
      <p:sp>
        <p:nvSpPr>
          <p:cNvPr id="189" name="Google Shape;189;p7"/>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id-ID" dirty="0"/>
              <a:t>TERIMAKASIH</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322" y="1908882"/>
            <a:ext cx="1607357" cy="1599363"/>
          </a:xfrm>
          <a:prstGeom prst="rect">
            <a:avLst/>
          </a:prstGeom>
          <a:noFill/>
          <a:ln>
            <a:noFill/>
          </a:ln>
        </p:spPr>
      </p:pic>
      <p:sp>
        <p:nvSpPr>
          <p:cNvPr id="4" name="Rectangle 3"/>
          <p:cNvSpPr/>
          <p:nvPr/>
        </p:nvSpPr>
        <p:spPr>
          <a:xfrm>
            <a:off x="3920564" y="3508245"/>
            <a:ext cx="4350871" cy="338554"/>
          </a:xfrm>
          <a:prstGeom prst="rect">
            <a:avLst/>
          </a:prstGeom>
        </p:spPr>
        <p:txBody>
          <a:bodyPr wrap="none">
            <a:spAutoFit/>
          </a:bodyPr>
          <a:lstStyle/>
          <a:p>
            <a:r>
              <a:rPr lang="id-ID" sz="1600" b="1" dirty="0">
                <a:solidFill>
                  <a:schemeClr val="bg1">
                    <a:lumMod val="95000"/>
                  </a:schemeClr>
                </a:solidFill>
              </a:rPr>
              <a:t>UNIVERSITAS TEKNOLOGI YOGYAKARTA</a:t>
            </a:r>
            <a:endParaRPr lang="id-ID" sz="1600" dirty="0">
              <a:solidFill>
                <a:schemeClr val="bg1">
                  <a:lumMod val="95000"/>
                </a:schemeClr>
              </a:solidFill>
            </a:endParaRPr>
          </a:p>
        </p:txBody>
      </p:sp>
      <p:sp>
        <p:nvSpPr>
          <p:cNvPr id="5" name="Rectangle 4"/>
          <p:cNvSpPr/>
          <p:nvPr/>
        </p:nvSpPr>
        <p:spPr>
          <a:xfrm>
            <a:off x="4481612" y="3783548"/>
            <a:ext cx="3228769" cy="307777"/>
          </a:xfrm>
          <a:prstGeom prst="rect">
            <a:avLst/>
          </a:prstGeom>
        </p:spPr>
        <p:txBody>
          <a:bodyPr wrap="none">
            <a:spAutoFit/>
          </a:bodyPr>
          <a:lstStyle/>
          <a:p>
            <a:r>
              <a:rPr lang="id-ID" dirty="0">
                <a:solidFill>
                  <a:schemeClr val="bg1">
                    <a:lumMod val="95000"/>
                  </a:schemeClr>
                </a:solidFill>
              </a:rPr>
              <a:t>FAKULTAS SAINS DAN TEKNOLOGI</a:t>
            </a:r>
          </a:p>
        </p:txBody>
      </p:sp>
      <p:sp>
        <p:nvSpPr>
          <p:cNvPr id="6" name="Rectangle 5"/>
          <p:cNvSpPr/>
          <p:nvPr/>
        </p:nvSpPr>
        <p:spPr>
          <a:xfrm>
            <a:off x="4805418" y="4010943"/>
            <a:ext cx="2581156" cy="276999"/>
          </a:xfrm>
          <a:prstGeom prst="rect">
            <a:avLst/>
          </a:prstGeom>
        </p:spPr>
        <p:txBody>
          <a:bodyPr wrap="none">
            <a:spAutoFit/>
          </a:bodyPr>
          <a:lstStyle/>
          <a:p>
            <a:r>
              <a:rPr lang="id-ID" sz="1200" dirty="0">
                <a:solidFill>
                  <a:schemeClr val="bg1">
                    <a:lumMod val="95000"/>
                  </a:schemeClr>
                </a:solidFill>
              </a:rPr>
              <a:t>PROGRAM STUDI INFORMATIKA</a:t>
            </a:r>
          </a:p>
        </p:txBody>
      </p:sp>
    </p:spTree>
    <p:extLst>
      <p:ext uri="{BB962C8B-B14F-4D97-AF65-F5344CB8AC3E}">
        <p14:creationId xmlns:p14="http://schemas.microsoft.com/office/powerpoint/2010/main" val="334665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id-ID" dirty="0"/>
              <a:t>UML</a:t>
            </a:r>
            <a:endParaRPr dirty="0"/>
          </a:p>
        </p:txBody>
      </p:sp>
      <p:sp>
        <p:nvSpPr>
          <p:cNvPr id="159" name="Google Shape;159;p2"/>
          <p:cNvSpPr txBox="1">
            <a:spLocks noGrp="1"/>
          </p:cNvSpPr>
          <p:nvPr>
            <p:ph type="body" idx="1"/>
          </p:nvPr>
        </p:nvSpPr>
        <p:spPr>
          <a:xfrm>
            <a:off x="838200" y="1825624"/>
            <a:ext cx="6651812" cy="4924799"/>
          </a:xfrm>
          <a:prstGeom prst="rect">
            <a:avLst/>
          </a:prstGeom>
          <a:noFill/>
          <a:ln>
            <a:noFill/>
          </a:ln>
        </p:spPr>
        <p:txBody>
          <a:bodyPr spcFirstLastPara="1" wrap="square" lIns="91425" tIns="45700" rIns="91425" bIns="45700" anchor="t" anchorCtr="0">
            <a:normAutofit/>
          </a:bodyPr>
          <a:lstStyle/>
          <a:p>
            <a:pPr algn="just"/>
            <a:r>
              <a:rPr lang="id-ID" sz="1400" dirty="0"/>
              <a:t>UML adalah singkatan dari Unified Modeling Language, yang merupakan bahasa standar yang digunakan dalam pemodelan sistem perangkat lunak. Ini memungkinkan para pengembang untuk secara visual mendokumentasikan, merancang, dan memodelkan sistem perangkat lunak secara terstruktur.</a:t>
            </a:r>
          </a:p>
          <a:p>
            <a:pPr algn="just"/>
            <a:r>
              <a:rPr lang="id-ID" sz="1400" dirty="0"/>
              <a:t>UML memungkinkan para profesional IT untuk menyajikan secara grafis berbagai aspek dari sistem yang sedang dibangun, seperti struktur sistem, fungsi, interaksi antar komponen, dan proses yang terlibat dalam pengembangan perangkat lunak. UML terdiri dari sejumlah diagram yang berbeda, seperti diagram kelas, diagram use case, diagram aktivitas, diagram sekuen, dan banyak lagi, masing-masing dengan fokusnya sendiri untuk merepresentasikan bagian-bagian yang berbeda dari sistem perangkat lunak.</a:t>
            </a:r>
          </a:p>
          <a:p>
            <a:pPr algn="just"/>
            <a:r>
              <a:rPr lang="id-ID" sz="1400" dirty="0"/>
              <a:t>Ini membantu dalam komunikasi antara para pemangku kepentingan proyek, seperti pengembang, desainer, manajer proyek, dan pemilik produk, karena memberikan representasi visual yang jelas tentang bagaimana sistem seharusnya beroperasi dan berinteraksi dengan berbagai elemen yang terlibat.</a:t>
            </a:r>
          </a:p>
          <a:p>
            <a:pPr marL="342900" lvl="0" indent="-342900" algn="just" rtl="0">
              <a:spcBef>
                <a:spcPts val="0"/>
              </a:spcBef>
              <a:spcAft>
                <a:spcPts val="0"/>
              </a:spcAft>
              <a:buSzPts val="1120"/>
              <a:buChar char="►"/>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id-ID" dirty="0"/>
              <a:t>SEJARAH UML</a:t>
            </a:r>
            <a:endParaRPr dirty="0"/>
          </a:p>
        </p:txBody>
      </p:sp>
      <p:sp>
        <p:nvSpPr>
          <p:cNvPr id="165" name="Google Shape;165;p3"/>
          <p:cNvSpPr txBox="1">
            <a:spLocks noGrp="1"/>
          </p:cNvSpPr>
          <p:nvPr>
            <p:ph type="body" idx="1"/>
          </p:nvPr>
        </p:nvSpPr>
        <p:spPr>
          <a:xfrm>
            <a:off x="1103312" y="2052918"/>
            <a:ext cx="6114906" cy="4195481"/>
          </a:xfrm>
          <a:prstGeom prst="rect">
            <a:avLst/>
          </a:prstGeom>
          <a:noFill/>
          <a:ln>
            <a:noFill/>
          </a:ln>
        </p:spPr>
        <p:txBody>
          <a:bodyPr spcFirstLastPara="1" wrap="square" lIns="91425" tIns="45700" rIns="91425" bIns="45700" anchor="t" anchorCtr="0">
            <a:normAutofit lnSpcReduction="10000"/>
          </a:bodyPr>
          <a:lstStyle/>
          <a:p>
            <a:pPr marL="137160" indent="0" algn="just">
              <a:buNone/>
            </a:pPr>
            <a:r>
              <a:rPr lang="id-ID" sz="1400" dirty="0"/>
              <a:t>	Unified Modeling Language (UML) memiliki sejarah yang cukup menarik dalam perkembangannya sebagai standar industri untuk pemodelan perangkat lunak. Berikut adalah gambaran umum tentang sejarah UML:</a:t>
            </a:r>
          </a:p>
          <a:p>
            <a:pPr marL="137160" indent="0" algn="just">
              <a:buNone/>
            </a:pPr>
            <a:r>
              <a:rPr lang="id-ID" sz="1400" b="1" dirty="0"/>
              <a:t>Awal Mula:</a:t>
            </a:r>
            <a:endParaRPr lang="id-ID" sz="1400" dirty="0"/>
          </a:p>
          <a:p>
            <a:pPr algn="just"/>
            <a:r>
              <a:rPr lang="id-ID" sz="1400" dirty="0"/>
              <a:t>UML tidak diciptakan dari awal, melainkan merupakan hasil kolaborasi sejumlah ahli di industri perangkat lunak pada pertengahan 1990-an.</a:t>
            </a:r>
          </a:p>
          <a:p>
            <a:pPr algn="just"/>
            <a:r>
              <a:rPr lang="id-ID" sz="1400" dirty="0"/>
              <a:t>Pada awalnya, terdapat beberapa notasi dan metode pemodelan yang berbeda yang digunakan oleh para profesional IT.</a:t>
            </a:r>
          </a:p>
          <a:p>
            <a:pPr algn="just"/>
            <a:r>
              <a:rPr lang="id-ID" sz="1400" dirty="0"/>
              <a:t>Pada tahun 1994, Grady Booch, Ivar Jacobson, dan James Rumbaugh (yang masing-masing memiliki metode pemodelan sendiri) bergabung di Rational Software Corporation.</a:t>
            </a:r>
          </a:p>
          <a:p>
            <a:pPr algn="just"/>
            <a:r>
              <a:rPr lang="id-ID" sz="1400" dirty="0"/>
              <a:t>Mereka mulai bekerja sama untuk menyatukan pendekatan mereka dalam pengembangan perangkat lunak.</a:t>
            </a:r>
          </a:p>
          <a:p>
            <a:pPr marL="342900" lvl="0" indent="-342900" algn="just" rtl="0">
              <a:spcBef>
                <a:spcPts val="0"/>
              </a:spcBef>
              <a:spcAft>
                <a:spcPts val="0"/>
              </a:spcAft>
              <a:buSzPts val="1120"/>
              <a:buChar char="►"/>
            </a:pP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id-ID" dirty="0"/>
              <a:t>SEJARAH UML</a:t>
            </a:r>
            <a:endParaRPr dirty="0"/>
          </a:p>
        </p:txBody>
      </p:sp>
      <p:sp>
        <p:nvSpPr>
          <p:cNvPr id="171" name="Google Shape;171;p4"/>
          <p:cNvSpPr txBox="1">
            <a:spLocks noGrp="1"/>
          </p:cNvSpPr>
          <p:nvPr>
            <p:ph type="body" idx="1"/>
          </p:nvPr>
        </p:nvSpPr>
        <p:spPr>
          <a:xfrm>
            <a:off x="1103313" y="2052918"/>
            <a:ext cx="5436032" cy="4195481"/>
          </a:xfrm>
          <a:prstGeom prst="rect">
            <a:avLst/>
          </a:prstGeom>
          <a:noFill/>
          <a:ln>
            <a:noFill/>
          </a:ln>
        </p:spPr>
        <p:txBody>
          <a:bodyPr spcFirstLastPara="1" wrap="square" lIns="91425" tIns="45700" rIns="91425" bIns="45700" anchor="t" anchorCtr="0">
            <a:normAutofit/>
          </a:bodyPr>
          <a:lstStyle/>
          <a:p>
            <a:pPr marL="137160" indent="0" algn="just">
              <a:buNone/>
            </a:pPr>
            <a:r>
              <a:rPr lang="id-ID" sz="1400" b="1" dirty="0"/>
              <a:t>Penciptaan UML:</a:t>
            </a:r>
            <a:endParaRPr lang="id-ID" sz="1400" dirty="0"/>
          </a:p>
          <a:p>
            <a:pPr algn="just"/>
            <a:r>
              <a:rPr lang="id-ID" sz="1400" dirty="0"/>
              <a:t>Kolaborasi antara Booch, Jacobson, dan Rumbaugh menghasilkan penggabungan metode pemodelan mereka yang menjadi dasar untuk UML.</a:t>
            </a:r>
          </a:p>
          <a:p>
            <a:pPr algn="just"/>
            <a:r>
              <a:rPr lang="id-ID" sz="1400" dirty="0"/>
              <a:t>Pada tahun 1997, mereka menerbitkan versi pertama dari UML, yang berisi sembilan jenis diagram, sebagai standar yang digunakan untuk mendokumentasikan, merancang, dan memodelkan sistem perangkat lunak.</a:t>
            </a:r>
          </a:p>
          <a:p>
            <a:pPr algn="just"/>
            <a:r>
              <a:rPr lang="id-ID" sz="1400" dirty="0"/>
              <a:t>UML versi 1.1 dirilis ke publik pada tahun yang sama.</a:t>
            </a:r>
          </a:p>
          <a:p>
            <a:pPr algn="just"/>
            <a:endParaRPr lang="id-ID"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id-ID" dirty="0"/>
              <a:t>SEJARAH UML</a:t>
            </a:r>
            <a:endParaRPr dirty="0"/>
          </a:p>
        </p:txBody>
      </p:sp>
      <p:sp>
        <p:nvSpPr>
          <p:cNvPr id="177" name="Google Shape;177;p5"/>
          <p:cNvSpPr txBox="1">
            <a:spLocks noGrp="1"/>
          </p:cNvSpPr>
          <p:nvPr>
            <p:ph type="body" idx="1"/>
          </p:nvPr>
        </p:nvSpPr>
        <p:spPr>
          <a:xfrm>
            <a:off x="1103313" y="2052918"/>
            <a:ext cx="5990214" cy="4195481"/>
          </a:xfrm>
          <a:prstGeom prst="rect">
            <a:avLst/>
          </a:prstGeom>
          <a:noFill/>
          <a:ln>
            <a:noFill/>
          </a:ln>
        </p:spPr>
        <p:txBody>
          <a:bodyPr spcFirstLastPara="1" wrap="square" lIns="91425" tIns="45700" rIns="91425" bIns="45700" anchor="t" anchorCtr="0">
            <a:normAutofit/>
          </a:bodyPr>
          <a:lstStyle/>
          <a:p>
            <a:pPr marL="137160" indent="0" algn="just">
              <a:buNone/>
            </a:pPr>
            <a:r>
              <a:rPr lang="id-ID" sz="1400" b="1" dirty="0"/>
              <a:t>Keberlanjutan:</a:t>
            </a:r>
            <a:endParaRPr lang="id-ID" sz="1400" dirty="0"/>
          </a:p>
          <a:p>
            <a:pPr algn="just"/>
            <a:r>
              <a:rPr lang="id-ID" sz="1400" dirty="0"/>
              <a:t>UML terus menjadi bahasa standar yang digunakan secara luas dalam industri perangkat lunak hingga saat ini.</a:t>
            </a:r>
          </a:p>
          <a:p>
            <a:pPr algn="just"/>
            <a:r>
              <a:rPr lang="id-ID" sz="1400" dirty="0"/>
              <a:t>Meskipun terdapat variasi dan pendekatan yang berbeda dalam penggunaannya, UML tetap menjadi alat yang kuat untuk mendokumentasikan, merancang, dan memodelkan sistem perangkat lunak.</a:t>
            </a:r>
          </a:p>
          <a:p>
            <a:pPr algn="just"/>
            <a:r>
              <a:rPr lang="id-ID" sz="1400" dirty="0"/>
              <a:t>Dengan perkembangan teknologi dan kebutuhan yang terus berkembang dalam industri, UML terus beradaptasi dan memperbarui diri untuk tetap relevan sebagai alat yang dapat diandalkan dalam pengembangan perangkat lunak.</a:t>
            </a:r>
          </a:p>
          <a:p>
            <a:pPr marL="342900" lvl="0" indent="-342900" algn="just" rtl="0">
              <a:spcBef>
                <a:spcPts val="0"/>
              </a:spcBef>
              <a:spcAft>
                <a:spcPts val="0"/>
              </a:spcAft>
              <a:buSzPts val="1120"/>
              <a:buChar char="►"/>
            </a:pP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id-ID" dirty="0"/>
              <a:t>KEGUNAAN UML</a:t>
            </a:r>
            <a:endParaRPr dirty="0"/>
          </a:p>
        </p:txBody>
      </p:sp>
      <p:sp>
        <p:nvSpPr>
          <p:cNvPr id="183" name="Google Shape;183;p6"/>
          <p:cNvSpPr txBox="1">
            <a:spLocks noGrp="1"/>
          </p:cNvSpPr>
          <p:nvPr>
            <p:ph type="body" idx="1"/>
          </p:nvPr>
        </p:nvSpPr>
        <p:spPr>
          <a:xfrm>
            <a:off x="1103313" y="2052918"/>
            <a:ext cx="8622578" cy="4195481"/>
          </a:xfrm>
          <a:prstGeom prst="rect">
            <a:avLst/>
          </a:prstGeom>
          <a:noFill/>
          <a:ln>
            <a:noFill/>
          </a:ln>
        </p:spPr>
        <p:txBody>
          <a:bodyPr spcFirstLastPara="1" wrap="square" lIns="91425" tIns="45700" rIns="91425" bIns="45700" anchor="t" anchorCtr="0">
            <a:noAutofit/>
          </a:bodyPr>
          <a:lstStyle/>
          <a:p>
            <a:pPr marL="137160" indent="0" algn="just">
              <a:buNone/>
            </a:pPr>
            <a:r>
              <a:rPr lang="id-ID" sz="1400" dirty="0"/>
              <a:t>	UML menyediakan serangkaian notasi grafis yang memungkinkan para pengembang untuk menggambarkan berbagai aspek sistem, seperti struktur, fungsi, interaksi, dan perilaku komponen-komponen yang terlibat. Notasi-notasi ini mencakup diagram seperti diagram kelas, diagram use case, diagram aktivitas, diagram sekuen, dan banyak lagi.</a:t>
            </a:r>
          </a:p>
          <a:p>
            <a:pPr marL="137160" indent="0" algn="just">
              <a:buNone/>
            </a:pPr>
            <a:r>
              <a:rPr lang="id-ID" sz="1400" dirty="0"/>
              <a:t>Penggunaan UML membantu dalam:</a:t>
            </a:r>
          </a:p>
          <a:p>
            <a:pPr algn="just"/>
            <a:r>
              <a:rPr lang="id-ID" sz="1400" b="1" dirty="0"/>
              <a:t>Komunikasi yang Lebih Baik</a:t>
            </a:r>
            <a:r>
              <a:rPr lang="id-ID" sz="1400" dirty="0"/>
              <a:t>: UML memungkinkan para pemangku kepentingan, baik itu pengembang, manajer, atau klien, untuk memahami secara lebih baik rancangan sistem.</a:t>
            </a:r>
          </a:p>
          <a:p>
            <a:pPr algn="just"/>
            <a:r>
              <a:rPr lang="id-ID" sz="1400" b="1" dirty="0"/>
              <a:t>Analisis yang Mendalam</a:t>
            </a:r>
            <a:r>
              <a:rPr lang="id-ID" sz="1400" dirty="0"/>
              <a:t>: Dengan menggunakan UML, para pengembang dapat menganalisis sistem secara komprehensif sebelum memulai proses pengembangan, yang membantu dalam mendeteksi masalah dan kebutuhan tambahan sejak awal.</a:t>
            </a:r>
          </a:p>
          <a:p>
            <a:pPr algn="just"/>
            <a:r>
              <a:rPr lang="id-ID" sz="1400" b="1" dirty="0"/>
              <a:t>Dokumentasi yang Jelas</a:t>
            </a:r>
            <a:r>
              <a:rPr lang="id-ID" sz="1400" dirty="0"/>
              <a:t>: UML memungkinkan pembuatan dokumentasi yang jelas dan terstruktur tentang desain sistem, yang dapat berguna sebagai panduan dalam proses pengembangan dan pemeliharaan sistem.</a:t>
            </a:r>
          </a:p>
          <a:p>
            <a:pPr marL="137160" indent="0" algn="just">
              <a:buNone/>
            </a:pPr>
            <a:r>
              <a:rPr lang="id-ID" sz="1400" dirty="0"/>
              <a:t>Meskipun UML adalah alat yang sangat berguna, penting untuk diingat bahwa ia bukanlah solusi instan untuk semua masalah. Penggunaannya harus dipertimbangkan dengan cermat sesuai dengan kebutuhan proyek tertentu, dan pemahaman tentang UML yang baik diperlukan untuk memanfaatkannya secara efektif.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id-ID" dirty="0"/>
              <a:t>FUNGSI UML</a:t>
            </a:r>
            <a:endParaRPr dirty="0"/>
          </a:p>
        </p:txBody>
      </p:sp>
      <p:sp>
        <p:nvSpPr>
          <p:cNvPr id="183" name="Google Shape;183;p6"/>
          <p:cNvSpPr txBox="1">
            <a:spLocks noGrp="1"/>
          </p:cNvSpPr>
          <p:nvPr>
            <p:ph type="body" idx="1"/>
          </p:nvPr>
        </p:nvSpPr>
        <p:spPr>
          <a:xfrm>
            <a:off x="1103313" y="2052918"/>
            <a:ext cx="8622578" cy="4195481"/>
          </a:xfrm>
          <a:prstGeom prst="rect">
            <a:avLst/>
          </a:prstGeom>
          <a:noFill/>
          <a:ln>
            <a:noFill/>
          </a:ln>
        </p:spPr>
        <p:txBody>
          <a:bodyPr spcFirstLastPara="1" wrap="square" lIns="91425" tIns="45700" rIns="91425" bIns="45700" anchor="t" anchorCtr="0">
            <a:noAutofit/>
          </a:bodyPr>
          <a:lstStyle/>
          <a:p>
            <a:pPr marL="137160" indent="0" algn="just">
              <a:buNone/>
            </a:pPr>
            <a:r>
              <a:rPr lang="id-ID" sz="1400" dirty="0"/>
              <a:t>UML (Unified Modeling Language) memiliki beberapa fungsi utama dalam pengembangan perangkat lunak:</a:t>
            </a:r>
          </a:p>
          <a:p>
            <a:pPr marL="137160" indent="0" algn="just">
              <a:buNone/>
            </a:pPr>
            <a:r>
              <a:rPr lang="id-ID" sz="1400" b="1" dirty="0"/>
              <a:t>1. Pemodelan Visual:</a:t>
            </a:r>
          </a:p>
          <a:p>
            <a:pPr algn="just"/>
            <a:r>
              <a:rPr lang="id-ID" sz="1400" dirty="0"/>
              <a:t>UML memberikan notasi grafis yang memungkinkan para pengembang untuk menggambarkan berbagai aspek sistem perangkat lunak secara visual. Diagram-digram seperti diagram kelas, diagram use case, diagram aktivitas, dan banyak lagi membantu dalam memvisualisasikan struktur, fungsi, dan interaksi antar komponen sistem.</a:t>
            </a:r>
          </a:p>
          <a:p>
            <a:pPr marL="137160" indent="0" algn="just">
              <a:buNone/>
            </a:pPr>
            <a:r>
              <a:rPr lang="id-ID" sz="1400" b="1" dirty="0"/>
              <a:t>2. Komunikasi yang Efektif:</a:t>
            </a:r>
          </a:p>
          <a:p>
            <a:pPr algn="just"/>
            <a:r>
              <a:rPr lang="id-ID" sz="1400" dirty="0"/>
              <a:t>Dengan menggunakan UML, pengembang, manajer proyek, pemangku kepentingan, dan anggota tim lainnya dapat berkomunikasi lebih efektif. UML menyediakan bahasa visual yang dapat dipahami secara luas, memungkinkan para pemangku kepentingan untuk berbicara dalam istilah yang sama tentang desain sistem.</a:t>
            </a:r>
          </a:p>
          <a:p>
            <a:pPr marL="137160" indent="0" algn="just">
              <a:buNone/>
            </a:pPr>
            <a:r>
              <a:rPr lang="id-ID" sz="1400" b="1" dirty="0"/>
              <a:t>3. Analisis yang Mendalam:</a:t>
            </a:r>
          </a:p>
          <a:p>
            <a:pPr algn="just"/>
            <a:r>
              <a:rPr lang="id-ID" sz="1400" dirty="0"/>
              <a:t>UML membantu dalam melakukan analisis yang lebih dalam terhadap sistem sebelum implementasi dimulai. Dengan membuat model visual dari sistem, pengembang dapat menemukan kelemahan, masalah, atau kebutuhan yang mungkin muncul lebih awal, sehingga memungkinkan perbaikan sebelum terlalu jauh dalam tahap pengembangan.</a:t>
            </a:r>
          </a:p>
        </p:txBody>
      </p:sp>
    </p:spTree>
    <p:extLst>
      <p:ext uri="{BB962C8B-B14F-4D97-AF65-F5344CB8AC3E}">
        <p14:creationId xmlns:p14="http://schemas.microsoft.com/office/powerpoint/2010/main" val="60967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id-ID" dirty="0"/>
              <a:t>FUNGSI UML</a:t>
            </a:r>
            <a:endParaRPr dirty="0"/>
          </a:p>
        </p:txBody>
      </p:sp>
      <p:sp>
        <p:nvSpPr>
          <p:cNvPr id="183" name="Google Shape;183;p6"/>
          <p:cNvSpPr txBox="1">
            <a:spLocks noGrp="1"/>
          </p:cNvSpPr>
          <p:nvPr>
            <p:ph type="body" idx="1"/>
          </p:nvPr>
        </p:nvSpPr>
        <p:spPr>
          <a:xfrm>
            <a:off x="1103313" y="2052918"/>
            <a:ext cx="8622578" cy="4195481"/>
          </a:xfrm>
          <a:prstGeom prst="rect">
            <a:avLst/>
          </a:prstGeom>
          <a:noFill/>
          <a:ln>
            <a:noFill/>
          </a:ln>
        </p:spPr>
        <p:txBody>
          <a:bodyPr spcFirstLastPara="1" wrap="square" lIns="91425" tIns="45700" rIns="91425" bIns="45700" anchor="t" anchorCtr="0">
            <a:noAutofit/>
          </a:bodyPr>
          <a:lstStyle/>
          <a:p>
            <a:pPr marL="137160" indent="0" algn="just">
              <a:buNone/>
            </a:pPr>
            <a:r>
              <a:rPr lang="id-ID" sz="1400" b="1" dirty="0"/>
              <a:t>4. Dokumentasi yang Terstruktur:</a:t>
            </a:r>
          </a:p>
          <a:p>
            <a:pPr algn="just"/>
            <a:r>
              <a:rPr lang="id-ID" sz="1400" dirty="0"/>
              <a:t>UML memungkinkan pembuatan dokumentasi yang terstruktur dan rinci tentang desain sistem. Ini membantu dalam menyimpan informasi tentang sistem dalam format yang mudah dipahami dan dirujuk kembali oleh anggota tim yang terlibat, baik selama pengembangan maupun pemeliharaan sistem.</a:t>
            </a:r>
          </a:p>
          <a:p>
            <a:pPr marL="137160" indent="0" algn="just">
              <a:buNone/>
            </a:pPr>
            <a:r>
              <a:rPr lang="id-ID" sz="1400" b="1" dirty="0"/>
              <a:t>5. Pengembangan Perangkat Lunak yang Lebih Terorganisir:</a:t>
            </a:r>
          </a:p>
          <a:p>
            <a:pPr algn="just"/>
            <a:r>
              <a:rPr lang="id-ID" sz="1400" dirty="0"/>
              <a:t>Dengan menggunakan UML, pengembang dapat mengorganisir proses pengembangan perangkat lunak dengan lebih baik. Model-model yang dihasilkan dari UML membantu dalam perencanaan yang lebih baik, pemantauan progres, dan manajemen risiko yang terkait dengan pengembangan perangkat lunak.</a:t>
            </a:r>
          </a:p>
          <a:p>
            <a:pPr marL="137160" indent="0" algn="just">
              <a:buNone/>
            </a:pPr>
            <a:r>
              <a:rPr lang="id-ID" sz="1400" b="1" dirty="0"/>
              <a:t>6. Peningkatan Kualitas Sistem:</a:t>
            </a:r>
          </a:p>
          <a:p>
            <a:pPr algn="just"/>
            <a:r>
              <a:rPr lang="id-ID" sz="1400" dirty="0"/>
              <a:t>Dengan memungkinkan identifikasi masalah sejak awal dan memberikan pandangan yang lebih menyeluruh tentang sistem, penggunaan UML dapat membantu meningkatkan kualitas sistem yang dihasilkan.</a:t>
            </a:r>
          </a:p>
        </p:txBody>
      </p:sp>
    </p:spTree>
    <p:extLst>
      <p:ext uri="{BB962C8B-B14F-4D97-AF65-F5344CB8AC3E}">
        <p14:creationId xmlns:p14="http://schemas.microsoft.com/office/powerpoint/2010/main" val="3223339792"/>
      </p:ext>
    </p:extLst>
  </p:cSld>
  <p:clrMapOvr>
    <a:masterClrMapping/>
  </p:clrMapOvr>
</p:sld>
</file>

<file path=ppt/theme/theme1.xml><?xml version="1.0" encoding="utf-8"?>
<a:theme xmlns:a="http://schemas.openxmlformats.org/drawingml/2006/main" name="Ion">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1468</Words>
  <Application>Microsoft Office PowerPoint</Application>
  <PresentationFormat>Widescreen</PresentationFormat>
  <Paragraphs>72</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Noto Sans Symbols</vt:lpstr>
      <vt:lpstr>Arial</vt:lpstr>
      <vt:lpstr>Ion</vt:lpstr>
      <vt:lpstr>PEMROGRAMAN BERORIENTASI OBJEK PRAKTIKUM</vt:lpstr>
      <vt:lpstr>PowerPoint Presentation</vt:lpstr>
      <vt:lpstr>UML</vt:lpstr>
      <vt:lpstr>SEJARAH UML</vt:lpstr>
      <vt:lpstr>SEJARAH UML</vt:lpstr>
      <vt:lpstr>SEJARAH UML</vt:lpstr>
      <vt:lpstr>KEGUNAAN UML</vt:lpstr>
      <vt:lpstr>FUNGSI UML</vt:lpstr>
      <vt:lpstr>FUNGSI UML</vt:lpstr>
      <vt:lpstr>FUNGSI UML</vt:lpstr>
      <vt:lpstr>STUDI KASUS</vt:lpstr>
      <vt:lpstr>DIAGRAM UML</vt:lpstr>
      <vt:lpstr>PROGRAM#1</vt:lpstr>
      <vt:lpstr>PROGRAM#2</vt:lpstr>
      <vt:lpstr>RUNING</vt:lpstr>
      <vt:lpstr>KELOMPOK 2 | PEMROGRAMAN BERORIENTASI OBJEK PRAKTIKUM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PBOP</dc:title>
  <dc:creator>Raka Abiyyu Syuja</dc:creator>
  <cp:lastModifiedBy>rizky dz</cp:lastModifiedBy>
  <cp:revision>18</cp:revision>
  <dcterms:created xsi:type="dcterms:W3CDTF">2023-08-20T15:49:04Z</dcterms:created>
  <dcterms:modified xsi:type="dcterms:W3CDTF">2023-12-14T13:58:56Z</dcterms:modified>
</cp:coreProperties>
</file>