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23"/>
  </p:notesMasterIdLst>
  <p:sldIdLst>
    <p:sldId id="256" r:id="rId2"/>
    <p:sldId id="257" r:id="rId3"/>
    <p:sldId id="258" r:id="rId4"/>
    <p:sldId id="259" r:id="rId5"/>
    <p:sldId id="273" r:id="rId6"/>
    <p:sldId id="274" r:id="rId7"/>
    <p:sldId id="275" r:id="rId8"/>
    <p:sldId id="276" r:id="rId9"/>
    <p:sldId id="260" r:id="rId10"/>
    <p:sldId id="261" r:id="rId11"/>
    <p:sldId id="263" r:id="rId12"/>
    <p:sldId id="264" r:id="rId13"/>
    <p:sldId id="265" r:id="rId14"/>
    <p:sldId id="262" r:id="rId15"/>
    <p:sldId id="266" r:id="rId16"/>
    <p:sldId id="267" r:id="rId17"/>
    <p:sldId id="268" r:id="rId18"/>
    <p:sldId id="269" r:id="rId19"/>
    <p:sldId id="270" r:id="rId20"/>
    <p:sldId id="271" r:id="rId21"/>
    <p:sldId id="27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853" autoAdjust="0"/>
  </p:normalViewPr>
  <p:slideViewPr>
    <p:cSldViewPr snapToGrid="0" showGuides="1">
      <p:cViewPr varScale="1">
        <p:scale>
          <a:sx n="85" d="100"/>
          <a:sy n="85" d="100"/>
        </p:scale>
        <p:origin x="81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5A500B-2A19-42A3-AF5F-25ED3813872A}" type="datetimeFigureOut">
              <a:rPr lang="en-US" smtClean="0"/>
              <a:t>11/16/2021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93583-168F-4561-8962-7244B5512F15}" type="slidenum">
              <a:rPr lang="en-US" smtClean="0"/>
              <a:t>‹#›</a:t>
            </a:fld>
            <a:endParaRPr lang="en-US"/>
          </a:p>
        </p:txBody>
      </p:sp>
    </p:spTree>
    <p:extLst>
      <p:ext uri="{BB962C8B-B14F-4D97-AF65-F5344CB8AC3E}">
        <p14:creationId xmlns:p14="http://schemas.microsoft.com/office/powerpoint/2010/main" val="3748607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general overview of the dataset, as it indicate that there are 65 unique column,  and 132644 total records. There are 3848452 cell which contains </a:t>
            </a:r>
            <a:r>
              <a:rPr lang="en-US" dirty="0" err="1"/>
              <a:t>NaN</a:t>
            </a:r>
            <a:r>
              <a:rPr lang="en-US" dirty="0"/>
              <a:t> values that mean there is need to pre-process the data. There is no duplicate records etc.</a:t>
            </a:r>
          </a:p>
        </p:txBody>
      </p:sp>
      <p:sp>
        <p:nvSpPr>
          <p:cNvPr id="4" name="Slide Number Placeholder 3"/>
          <p:cNvSpPr>
            <a:spLocks noGrp="1"/>
          </p:cNvSpPr>
          <p:nvPr>
            <p:ph type="sldNum" sz="quarter" idx="5"/>
          </p:nvPr>
        </p:nvSpPr>
        <p:spPr/>
        <p:txBody>
          <a:bodyPr/>
          <a:lstStyle/>
          <a:p>
            <a:fld id="{67693583-168F-4561-8962-7244B5512F15}" type="slidenum">
              <a:rPr lang="en-US" smtClean="0"/>
              <a:t>3</a:t>
            </a:fld>
            <a:endParaRPr lang="en-US"/>
          </a:p>
        </p:txBody>
      </p:sp>
    </p:spTree>
    <p:extLst>
      <p:ext uri="{BB962C8B-B14F-4D97-AF65-F5344CB8AC3E}">
        <p14:creationId xmlns:p14="http://schemas.microsoft.com/office/powerpoint/2010/main" val="3745958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shown that 18007 is the maximum death per day but -1918 is minimum death per day which can not be possible. So, we check the total negative values in ‘</a:t>
            </a:r>
            <a:r>
              <a:rPr lang="en-US" dirty="0" err="1"/>
              <a:t>new_deaths</a:t>
            </a:r>
            <a:r>
              <a:rPr lang="en-US" dirty="0"/>
              <a:t>’ column replace them with 0. we drop new death column from original dataset and save it separately as our target column.</a:t>
            </a:r>
          </a:p>
        </p:txBody>
      </p:sp>
      <p:sp>
        <p:nvSpPr>
          <p:cNvPr id="4" name="Slide Number Placeholder 3"/>
          <p:cNvSpPr>
            <a:spLocks noGrp="1"/>
          </p:cNvSpPr>
          <p:nvPr>
            <p:ph type="sldNum" sz="quarter" idx="5"/>
          </p:nvPr>
        </p:nvSpPr>
        <p:spPr/>
        <p:txBody>
          <a:bodyPr/>
          <a:lstStyle/>
          <a:p>
            <a:fld id="{67693583-168F-4561-8962-7244B5512F15}" type="slidenum">
              <a:rPr lang="en-US" smtClean="0"/>
              <a:t>12</a:t>
            </a:fld>
            <a:endParaRPr lang="en-US"/>
          </a:p>
        </p:txBody>
      </p:sp>
    </p:spTree>
    <p:extLst>
      <p:ext uri="{BB962C8B-B14F-4D97-AF65-F5344CB8AC3E}">
        <p14:creationId xmlns:p14="http://schemas.microsoft.com/office/powerpoint/2010/main" val="1193310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reset_index</a:t>
            </a:r>
            <a:r>
              <a:rPr lang="en-US" dirty="0"/>
              <a:t>() function is also used for handling the </a:t>
            </a:r>
            <a:r>
              <a:rPr lang="en-US" dirty="0" err="1"/>
              <a:t>NaN</a:t>
            </a:r>
            <a:r>
              <a:rPr lang="en-US" dirty="0"/>
              <a:t> and infinite value if any in dataset. After that we start to drop the column which we don’t want to input the our algorithm. Because there is no need to input date, location, or </a:t>
            </a:r>
            <a:r>
              <a:rPr lang="en-US" dirty="0" err="1"/>
              <a:t>iso_code</a:t>
            </a:r>
            <a:r>
              <a:rPr lang="en-US" dirty="0"/>
              <a:t> for training the machine learning algorithms. </a:t>
            </a:r>
          </a:p>
        </p:txBody>
      </p:sp>
      <p:sp>
        <p:nvSpPr>
          <p:cNvPr id="4" name="Slide Number Placeholder 3"/>
          <p:cNvSpPr>
            <a:spLocks noGrp="1"/>
          </p:cNvSpPr>
          <p:nvPr>
            <p:ph type="sldNum" sz="quarter" idx="5"/>
          </p:nvPr>
        </p:nvSpPr>
        <p:spPr/>
        <p:txBody>
          <a:bodyPr/>
          <a:lstStyle/>
          <a:p>
            <a:fld id="{67693583-168F-4561-8962-7244B5512F15}" type="slidenum">
              <a:rPr lang="en-US" smtClean="0"/>
              <a:t>13</a:t>
            </a:fld>
            <a:endParaRPr lang="en-US"/>
          </a:p>
        </p:txBody>
      </p:sp>
    </p:spTree>
    <p:extLst>
      <p:ext uri="{BB962C8B-B14F-4D97-AF65-F5344CB8AC3E}">
        <p14:creationId xmlns:p14="http://schemas.microsoft.com/office/powerpoint/2010/main" val="31417507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split the dataset into 80% and 20% ratio for training and testing samples accordingly. A list of training and testing data with labels are shown.</a:t>
            </a:r>
          </a:p>
        </p:txBody>
      </p:sp>
      <p:sp>
        <p:nvSpPr>
          <p:cNvPr id="4" name="Slide Number Placeholder 3"/>
          <p:cNvSpPr>
            <a:spLocks noGrp="1"/>
          </p:cNvSpPr>
          <p:nvPr>
            <p:ph type="sldNum" sz="quarter" idx="5"/>
          </p:nvPr>
        </p:nvSpPr>
        <p:spPr/>
        <p:txBody>
          <a:bodyPr/>
          <a:lstStyle/>
          <a:p>
            <a:fld id="{67693583-168F-4561-8962-7244B5512F15}" type="slidenum">
              <a:rPr lang="en-US" smtClean="0"/>
              <a:t>14</a:t>
            </a:fld>
            <a:endParaRPr lang="en-US"/>
          </a:p>
        </p:txBody>
      </p:sp>
    </p:spTree>
    <p:extLst>
      <p:ext uri="{BB962C8B-B14F-4D97-AF65-F5344CB8AC3E}">
        <p14:creationId xmlns:p14="http://schemas.microsoft.com/office/powerpoint/2010/main" val="2873504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included K Nearest Neighbor algorithm for training and prediction. As, this is very simple to understand and implement. It work to find the nearest neighbor with the help of selected hyperparameter value. </a:t>
            </a:r>
          </a:p>
        </p:txBody>
      </p:sp>
      <p:sp>
        <p:nvSpPr>
          <p:cNvPr id="4" name="Slide Number Placeholder 3"/>
          <p:cNvSpPr>
            <a:spLocks noGrp="1"/>
          </p:cNvSpPr>
          <p:nvPr>
            <p:ph type="sldNum" sz="quarter" idx="5"/>
          </p:nvPr>
        </p:nvSpPr>
        <p:spPr/>
        <p:txBody>
          <a:bodyPr/>
          <a:lstStyle/>
          <a:p>
            <a:fld id="{67693583-168F-4561-8962-7244B5512F15}" type="slidenum">
              <a:rPr lang="en-US" smtClean="0"/>
              <a:t>15</a:t>
            </a:fld>
            <a:endParaRPr lang="en-US"/>
          </a:p>
        </p:txBody>
      </p:sp>
    </p:spTree>
    <p:extLst>
      <p:ext uri="{BB962C8B-B14F-4D97-AF65-F5344CB8AC3E}">
        <p14:creationId xmlns:p14="http://schemas.microsoft.com/office/powerpoint/2010/main" val="1257112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initialize the algorithm with 20 number of n value. One can change and adjust the value. Accuracy also depends on this value.  Then feed unseen data and plot the predicted results. </a:t>
            </a:r>
          </a:p>
        </p:txBody>
      </p:sp>
      <p:sp>
        <p:nvSpPr>
          <p:cNvPr id="4" name="Slide Number Placeholder 3"/>
          <p:cNvSpPr>
            <a:spLocks noGrp="1"/>
          </p:cNvSpPr>
          <p:nvPr>
            <p:ph type="sldNum" sz="quarter" idx="5"/>
          </p:nvPr>
        </p:nvSpPr>
        <p:spPr/>
        <p:txBody>
          <a:bodyPr/>
          <a:lstStyle/>
          <a:p>
            <a:fld id="{67693583-168F-4561-8962-7244B5512F15}" type="slidenum">
              <a:rPr lang="en-US" smtClean="0"/>
              <a:t>16</a:t>
            </a:fld>
            <a:endParaRPr lang="en-US"/>
          </a:p>
        </p:txBody>
      </p:sp>
    </p:spTree>
    <p:extLst>
      <p:ext uri="{BB962C8B-B14F-4D97-AF65-F5344CB8AC3E}">
        <p14:creationId xmlns:p14="http://schemas.microsoft.com/office/powerpoint/2010/main" val="3421856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accuracy as evaluation matrices. Our model is capable to predict almost 48.5% good. Its accuracy is bit low because of large of dataset with several number of columns. Also, </a:t>
            </a:r>
          </a:p>
        </p:txBody>
      </p:sp>
      <p:sp>
        <p:nvSpPr>
          <p:cNvPr id="4" name="Slide Number Placeholder 3"/>
          <p:cNvSpPr>
            <a:spLocks noGrp="1"/>
          </p:cNvSpPr>
          <p:nvPr>
            <p:ph type="sldNum" sz="quarter" idx="5"/>
          </p:nvPr>
        </p:nvSpPr>
        <p:spPr/>
        <p:txBody>
          <a:bodyPr/>
          <a:lstStyle/>
          <a:p>
            <a:fld id="{67693583-168F-4561-8962-7244B5512F15}" type="slidenum">
              <a:rPr lang="en-US" smtClean="0"/>
              <a:t>17</a:t>
            </a:fld>
            <a:endParaRPr lang="en-US"/>
          </a:p>
        </p:txBody>
      </p:sp>
    </p:spTree>
    <p:extLst>
      <p:ext uri="{BB962C8B-B14F-4D97-AF65-F5344CB8AC3E}">
        <p14:creationId xmlns:p14="http://schemas.microsoft.com/office/powerpoint/2010/main" val="4259195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names of 65 unique columns in dataset.</a:t>
            </a:r>
          </a:p>
        </p:txBody>
      </p:sp>
      <p:sp>
        <p:nvSpPr>
          <p:cNvPr id="4" name="Slide Number Placeholder 3"/>
          <p:cNvSpPr>
            <a:spLocks noGrp="1"/>
          </p:cNvSpPr>
          <p:nvPr>
            <p:ph type="sldNum" sz="quarter" idx="5"/>
          </p:nvPr>
        </p:nvSpPr>
        <p:spPr/>
        <p:txBody>
          <a:bodyPr/>
          <a:lstStyle/>
          <a:p>
            <a:fld id="{67693583-168F-4561-8962-7244B5512F15}" type="slidenum">
              <a:rPr lang="en-US" smtClean="0"/>
              <a:t>4</a:t>
            </a:fld>
            <a:endParaRPr lang="en-US"/>
          </a:p>
        </p:txBody>
      </p:sp>
    </p:spTree>
    <p:extLst>
      <p:ext uri="{BB962C8B-B14F-4D97-AF65-F5344CB8AC3E}">
        <p14:creationId xmlns:p14="http://schemas.microsoft.com/office/powerpoint/2010/main" val="3260030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description of ‘</a:t>
            </a:r>
            <a:r>
              <a:rPr lang="en-US" dirty="0" err="1"/>
              <a:t>total_cases</a:t>
            </a:r>
            <a:r>
              <a:rPr lang="en-US" dirty="0"/>
              <a:t>’ column. 5.5% values are missing in it. There is no 0 in it.</a:t>
            </a:r>
          </a:p>
        </p:txBody>
      </p:sp>
      <p:sp>
        <p:nvSpPr>
          <p:cNvPr id="4" name="Slide Number Placeholder 3"/>
          <p:cNvSpPr>
            <a:spLocks noGrp="1"/>
          </p:cNvSpPr>
          <p:nvPr>
            <p:ph type="sldNum" sz="quarter" idx="5"/>
          </p:nvPr>
        </p:nvSpPr>
        <p:spPr/>
        <p:txBody>
          <a:bodyPr/>
          <a:lstStyle/>
          <a:p>
            <a:fld id="{67693583-168F-4561-8962-7244B5512F15}" type="slidenum">
              <a:rPr lang="en-US" smtClean="0"/>
              <a:t>5</a:t>
            </a:fld>
            <a:endParaRPr lang="en-US"/>
          </a:p>
        </p:txBody>
      </p:sp>
    </p:spTree>
    <p:extLst>
      <p:ext uri="{BB962C8B-B14F-4D97-AF65-F5344CB8AC3E}">
        <p14:creationId xmlns:p14="http://schemas.microsoft.com/office/powerpoint/2010/main" val="343450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description of ‘</a:t>
            </a:r>
            <a:r>
              <a:rPr lang="en-US" dirty="0" err="1"/>
              <a:t>total_death</a:t>
            </a:r>
            <a:r>
              <a:rPr lang="en-US" dirty="0"/>
              <a:t>’ column. 13.8% values are missing in it. This column 29084 distinct value which mean many values are similar that is not bad for this case.</a:t>
            </a:r>
          </a:p>
          <a:p>
            <a:endParaRPr lang="en-US" dirty="0"/>
          </a:p>
        </p:txBody>
      </p:sp>
      <p:sp>
        <p:nvSpPr>
          <p:cNvPr id="4" name="Slide Number Placeholder 3"/>
          <p:cNvSpPr>
            <a:spLocks noGrp="1"/>
          </p:cNvSpPr>
          <p:nvPr>
            <p:ph type="sldNum" sz="quarter" idx="5"/>
          </p:nvPr>
        </p:nvSpPr>
        <p:spPr/>
        <p:txBody>
          <a:bodyPr/>
          <a:lstStyle/>
          <a:p>
            <a:fld id="{67693583-168F-4561-8962-7244B5512F15}" type="slidenum">
              <a:rPr lang="en-US" smtClean="0"/>
              <a:t>6</a:t>
            </a:fld>
            <a:endParaRPr lang="en-US"/>
          </a:p>
        </p:txBody>
      </p:sp>
    </p:spTree>
    <p:extLst>
      <p:ext uri="{BB962C8B-B14F-4D97-AF65-F5344CB8AC3E}">
        <p14:creationId xmlns:p14="http://schemas.microsoft.com/office/powerpoint/2010/main" val="2280967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description of ‘</a:t>
            </a:r>
            <a:r>
              <a:rPr lang="en-US" dirty="0" err="1"/>
              <a:t>total_death</a:t>
            </a:r>
            <a:r>
              <a:rPr lang="en-US" dirty="0"/>
              <a:t>’ column. 13.7% values are missing in it. It is important to note that 18007 are maximum number of death in one day and -1918 are minimum number of death. Death can never be negative, therefore, we need to replace these negative values with 0.</a:t>
            </a:r>
          </a:p>
          <a:p>
            <a:endParaRPr lang="en-US" dirty="0"/>
          </a:p>
        </p:txBody>
      </p:sp>
      <p:sp>
        <p:nvSpPr>
          <p:cNvPr id="4" name="Slide Number Placeholder 3"/>
          <p:cNvSpPr>
            <a:spLocks noGrp="1"/>
          </p:cNvSpPr>
          <p:nvPr>
            <p:ph type="sldNum" sz="quarter" idx="5"/>
          </p:nvPr>
        </p:nvSpPr>
        <p:spPr/>
        <p:txBody>
          <a:bodyPr/>
          <a:lstStyle/>
          <a:p>
            <a:fld id="{67693583-168F-4561-8962-7244B5512F15}" type="slidenum">
              <a:rPr lang="en-US" smtClean="0"/>
              <a:t>7</a:t>
            </a:fld>
            <a:endParaRPr lang="en-US"/>
          </a:p>
        </p:txBody>
      </p:sp>
    </p:spTree>
    <p:extLst>
      <p:ext uri="{BB962C8B-B14F-4D97-AF65-F5344CB8AC3E}">
        <p14:creationId xmlns:p14="http://schemas.microsoft.com/office/powerpoint/2010/main" val="862329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shown that minimum 1 and maximum 27 people older than 65 got covid+ per day.</a:t>
            </a:r>
          </a:p>
        </p:txBody>
      </p:sp>
      <p:sp>
        <p:nvSpPr>
          <p:cNvPr id="4" name="Slide Number Placeholder 3"/>
          <p:cNvSpPr>
            <a:spLocks noGrp="1"/>
          </p:cNvSpPr>
          <p:nvPr>
            <p:ph type="sldNum" sz="quarter" idx="5"/>
          </p:nvPr>
        </p:nvSpPr>
        <p:spPr/>
        <p:txBody>
          <a:bodyPr/>
          <a:lstStyle/>
          <a:p>
            <a:fld id="{67693583-168F-4561-8962-7244B5512F15}" type="slidenum">
              <a:rPr lang="en-US" smtClean="0"/>
              <a:t>8</a:t>
            </a:fld>
            <a:endParaRPr lang="en-US"/>
          </a:p>
        </p:txBody>
      </p:sp>
    </p:spTree>
    <p:extLst>
      <p:ext uri="{BB962C8B-B14F-4D97-AF65-F5344CB8AC3E}">
        <p14:creationId xmlns:p14="http://schemas.microsoft.com/office/powerpoint/2010/main" val="203280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show the data type of each column in dataset and convert them all to float in order to make readable to algorithm. Also check the duplicate values in dataset which is 0.</a:t>
            </a:r>
          </a:p>
        </p:txBody>
      </p:sp>
      <p:sp>
        <p:nvSpPr>
          <p:cNvPr id="4" name="Slide Number Placeholder 3"/>
          <p:cNvSpPr>
            <a:spLocks noGrp="1"/>
          </p:cNvSpPr>
          <p:nvPr>
            <p:ph type="sldNum" sz="quarter" idx="5"/>
          </p:nvPr>
        </p:nvSpPr>
        <p:spPr/>
        <p:txBody>
          <a:bodyPr/>
          <a:lstStyle/>
          <a:p>
            <a:fld id="{67693583-168F-4561-8962-7244B5512F15}" type="slidenum">
              <a:rPr lang="en-US" smtClean="0"/>
              <a:t>9</a:t>
            </a:fld>
            <a:endParaRPr lang="en-US"/>
          </a:p>
        </p:txBody>
      </p:sp>
    </p:spTree>
    <p:extLst>
      <p:ext uri="{BB962C8B-B14F-4D97-AF65-F5344CB8AC3E}">
        <p14:creationId xmlns:p14="http://schemas.microsoft.com/office/powerpoint/2010/main" val="1146077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the statistic of each column in order to know the nature of data in it. Most of the column contains </a:t>
            </a:r>
            <a:r>
              <a:rPr lang="en-US" dirty="0" err="1"/>
              <a:t>NaN</a:t>
            </a:r>
            <a:r>
              <a:rPr lang="en-US" dirty="0"/>
              <a:t> values which is necessary to </a:t>
            </a:r>
            <a:r>
              <a:rPr lang="en-US" dirty="0" err="1"/>
              <a:t>tacle</a:t>
            </a:r>
            <a:r>
              <a:rPr lang="en-US" dirty="0"/>
              <a:t>.</a:t>
            </a:r>
          </a:p>
        </p:txBody>
      </p:sp>
      <p:sp>
        <p:nvSpPr>
          <p:cNvPr id="4" name="Slide Number Placeholder 3"/>
          <p:cNvSpPr>
            <a:spLocks noGrp="1"/>
          </p:cNvSpPr>
          <p:nvPr>
            <p:ph type="sldNum" sz="quarter" idx="5"/>
          </p:nvPr>
        </p:nvSpPr>
        <p:spPr/>
        <p:txBody>
          <a:bodyPr/>
          <a:lstStyle/>
          <a:p>
            <a:fld id="{67693583-168F-4561-8962-7244B5512F15}" type="slidenum">
              <a:rPr lang="en-US" smtClean="0"/>
              <a:t>10</a:t>
            </a:fld>
            <a:endParaRPr lang="en-US"/>
          </a:p>
        </p:txBody>
      </p:sp>
    </p:spTree>
    <p:extLst>
      <p:ext uri="{BB962C8B-B14F-4D97-AF65-F5344CB8AC3E}">
        <p14:creationId xmlns:p14="http://schemas.microsoft.com/office/powerpoint/2010/main" val="2732871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calculate the number of </a:t>
            </a:r>
            <a:r>
              <a:rPr lang="en-US" dirty="0" err="1"/>
              <a:t>NaN</a:t>
            </a:r>
            <a:r>
              <a:rPr lang="en-US" dirty="0"/>
              <a:t> values in each column.  Then replace the </a:t>
            </a:r>
            <a:r>
              <a:rPr lang="en-US" dirty="0" err="1"/>
              <a:t>NaN</a:t>
            </a:r>
            <a:r>
              <a:rPr lang="en-US" dirty="0"/>
              <a:t> values with 0, and finally show the number of </a:t>
            </a:r>
            <a:r>
              <a:rPr lang="en-US" dirty="0" err="1"/>
              <a:t>NaN</a:t>
            </a:r>
            <a:r>
              <a:rPr lang="en-US" dirty="0"/>
              <a:t> values in each column which is now 0. That’s mean there is no </a:t>
            </a:r>
            <a:r>
              <a:rPr lang="en-US" dirty="0" err="1"/>
              <a:t>NaN</a:t>
            </a:r>
            <a:r>
              <a:rPr lang="en-US" dirty="0"/>
              <a:t> value in dataset.</a:t>
            </a:r>
          </a:p>
        </p:txBody>
      </p:sp>
      <p:sp>
        <p:nvSpPr>
          <p:cNvPr id="4" name="Slide Number Placeholder 3"/>
          <p:cNvSpPr>
            <a:spLocks noGrp="1"/>
          </p:cNvSpPr>
          <p:nvPr>
            <p:ph type="sldNum" sz="quarter" idx="5"/>
          </p:nvPr>
        </p:nvSpPr>
        <p:spPr/>
        <p:txBody>
          <a:bodyPr/>
          <a:lstStyle/>
          <a:p>
            <a:fld id="{67693583-168F-4561-8962-7244B5512F15}" type="slidenum">
              <a:rPr lang="en-US" smtClean="0"/>
              <a:t>11</a:t>
            </a:fld>
            <a:endParaRPr lang="en-US"/>
          </a:p>
        </p:txBody>
      </p:sp>
    </p:spTree>
    <p:extLst>
      <p:ext uri="{BB962C8B-B14F-4D97-AF65-F5344CB8AC3E}">
        <p14:creationId xmlns:p14="http://schemas.microsoft.com/office/powerpoint/2010/main" val="1063151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148A3D-4136-42F3-9992-BC3DF42E3979}"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C5639-544D-4C6B-ACC1-0DB5C25E30A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087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48A3D-4136-42F3-9992-BC3DF42E3979}"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C5639-544D-4C6B-ACC1-0DB5C25E30AA}" type="slidenum">
              <a:rPr lang="en-US" smtClean="0"/>
              <a:t>‹#›</a:t>
            </a:fld>
            <a:endParaRPr lang="en-US"/>
          </a:p>
        </p:txBody>
      </p:sp>
    </p:spTree>
    <p:extLst>
      <p:ext uri="{BB962C8B-B14F-4D97-AF65-F5344CB8AC3E}">
        <p14:creationId xmlns:p14="http://schemas.microsoft.com/office/powerpoint/2010/main" val="1010911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48A3D-4136-42F3-9992-BC3DF42E3979}"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C5639-544D-4C6B-ACC1-0DB5C25E30AA}" type="slidenum">
              <a:rPr lang="en-US" smtClean="0"/>
              <a:t>‹#›</a:t>
            </a:fld>
            <a:endParaRPr lang="en-US"/>
          </a:p>
        </p:txBody>
      </p:sp>
    </p:spTree>
    <p:extLst>
      <p:ext uri="{BB962C8B-B14F-4D97-AF65-F5344CB8AC3E}">
        <p14:creationId xmlns:p14="http://schemas.microsoft.com/office/powerpoint/2010/main" val="1116164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48A3D-4136-42F3-9992-BC3DF42E3979}"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C5639-544D-4C6B-ACC1-0DB5C25E30AA}" type="slidenum">
              <a:rPr lang="en-US" smtClean="0"/>
              <a:t>‹#›</a:t>
            </a:fld>
            <a:endParaRPr lang="en-US"/>
          </a:p>
        </p:txBody>
      </p:sp>
    </p:spTree>
    <p:extLst>
      <p:ext uri="{BB962C8B-B14F-4D97-AF65-F5344CB8AC3E}">
        <p14:creationId xmlns:p14="http://schemas.microsoft.com/office/powerpoint/2010/main" val="68383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48A3D-4136-42F3-9992-BC3DF42E3979}"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C5639-544D-4C6B-ACC1-0DB5C25E30A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932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148A3D-4136-42F3-9992-BC3DF42E3979}"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C5639-544D-4C6B-ACC1-0DB5C25E30AA}" type="slidenum">
              <a:rPr lang="en-US" smtClean="0"/>
              <a:t>‹#›</a:t>
            </a:fld>
            <a:endParaRPr lang="en-US"/>
          </a:p>
        </p:txBody>
      </p:sp>
    </p:spTree>
    <p:extLst>
      <p:ext uri="{BB962C8B-B14F-4D97-AF65-F5344CB8AC3E}">
        <p14:creationId xmlns:p14="http://schemas.microsoft.com/office/powerpoint/2010/main" val="177949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148A3D-4136-42F3-9992-BC3DF42E3979}" type="datetimeFigureOut">
              <a:rPr lang="en-US" smtClean="0"/>
              <a:t>11/15/2021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7C5639-544D-4C6B-ACC1-0DB5C25E30AA}" type="slidenum">
              <a:rPr lang="en-US" smtClean="0"/>
              <a:t>‹#›</a:t>
            </a:fld>
            <a:endParaRPr lang="en-US"/>
          </a:p>
        </p:txBody>
      </p:sp>
    </p:spTree>
    <p:extLst>
      <p:ext uri="{BB962C8B-B14F-4D97-AF65-F5344CB8AC3E}">
        <p14:creationId xmlns:p14="http://schemas.microsoft.com/office/powerpoint/2010/main" val="4183145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148A3D-4136-42F3-9992-BC3DF42E3979}" type="datetimeFigureOut">
              <a:rPr lang="en-US" smtClean="0"/>
              <a:t>11/15/2021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7C5639-544D-4C6B-ACC1-0DB5C25E30AA}" type="slidenum">
              <a:rPr lang="en-US" smtClean="0"/>
              <a:t>‹#›</a:t>
            </a:fld>
            <a:endParaRPr lang="en-US"/>
          </a:p>
        </p:txBody>
      </p:sp>
    </p:spTree>
    <p:extLst>
      <p:ext uri="{BB962C8B-B14F-4D97-AF65-F5344CB8AC3E}">
        <p14:creationId xmlns:p14="http://schemas.microsoft.com/office/powerpoint/2010/main" val="2776223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1148A3D-4136-42F3-9992-BC3DF42E3979}" type="datetimeFigureOut">
              <a:rPr lang="en-US" smtClean="0"/>
              <a:t>11/15/2021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37C5639-544D-4C6B-ACC1-0DB5C25E30AA}" type="slidenum">
              <a:rPr lang="en-US" smtClean="0"/>
              <a:t>‹#›</a:t>
            </a:fld>
            <a:endParaRPr lang="en-US"/>
          </a:p>
        </p:txBody>
      </p:sp>
    </p:spTree>
    <p:extLst>
      <p:ext uri="{BB962C8B-B14F-4D97-AF65-F5344CB8AC3E}">
        <p14:creationId xmlns:p14="http://schemas.microsoft.com/office/powerpoint/2010/main" val="3529886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1148A3D-4136-42F3-9992-BC3DF42E3979}" type="datetimeFigureOut">
              <a:rPr lang="en-US" smtClean="0"/>
              <a:t>11/15/2021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37C5639-544D-4C6B-ACC1-0DB5C25E30AA}" type="slidenum">
              <a:rPr lang="en-US" smtClean="0"/>
              <a:t>‹#›</a:t>
            </a:fld>
            <a:endParaRPr lang="en-US"/>
          </a:p>
        </p:txBody>
      </p:sp>
    </p:spTree>
    <p:extLst>
      <p:ext uri="{BB962C8B-B14F-4D97-AF65-F5344CB8AC3E}">
        <p14:creationId xmlns:p14="http://schemas.microsoft.com/office/powerpoint/2010/main" val="214161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148A3D-4136-42F3-9992-BC3DF42E3979}" type="datetimeFigureOut">
              <a:rPr lang="en-US" smtClean="0"/>
              <a:t>11/15/2021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C5639-544D-4C6B-ACC1-0DB5C25E30AA}" type="slidenum">
              <a:rPr lang="en-US" smtClean="0"/>
              <a:t>‹#›</a:t>
            </a:fld>
            <a:endParaRPr lang="en-US"/>
          </a:p>
        </p:txBody>
      </p:sp>
    </p:spTree>
    <p:extLst>
      <p:ext uri="{BB962C8B-B14F-4D97-AF65-F5344CB8AC3E}">
        <p14:creationId xmlns:p14="http://schemas.microsoft.com/office/powerpoint/2010/main" val="3523381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1148A3D-4136-42F3-9992-BC3DF42E3979}" type="datetimeFigureOut">
              <a:rPr lang="en-US" smtClean="0"/>
              <a:t>11/15/2021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37C5639-544D-4C6B-ACC1-0DB5C25E30A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5216092"/>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ourworldindata.org/coronaviru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32B252-90F2-49F7-828E-6C4B2B3966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0837" y="1638300"/>
            <a:ext cx="6410325" cy="3581400"/>
          </a:xfrm>
          <a:prstGeom prst="rect">
            <a:avLst/>
          </a:prstGeom>
        </p:spPr>
      </p:pic>
      <p:sp>
        <p:nvSpPr>
          <p:cNvPr id="2" name="Title 1">
            <a:extLst>
              <a:ext uri="{FF2B5EF4-FFF2-40B4-BE49-F238E27FC236}">
                <a16:creationId xmlns:a16="http://schemas.microsoft.com/office/drawing/2014/main" id="{F3ED23BD-542F-4202-80A7-2A0E0F323FC4}"/>
              </a:ext>
            </a:extLst>
          </p:cNvPr>
          <p:cNvSpPr>
            <a:spLocks noGrp="1"/>
          </p:cNvSpPr>
          <p:nvPr>
            <p:ph type="ctrTitle"/>
          </p:nvPr>
        </p:nvSpPr>
        <p:spPr>
          <a:xfrm>
            <a:off x="1523999" y="1115218"/>
            <a:ext cx="9144000" cy="969963"/>
          </a:xfrm>
        </p:spPr>
        <p:txBody>
          <a:bodyPr>
            <a:normAutofit fontScale="90000"/>
          </a:bodyPr>
          <a:lstStyle/>
          <a:p>
            <a:r>
              <a:rPr lang="en-US"/>
              <a:t>Title</a:t>
            </a:r>
            <a:endParaRPr lang="en-US" dirty="0"/>
          </a:p>
        </p:txBody>
      </p:sp>
      <p:sp>
        <p:nvSpPr>
          <p:cNvPr id="3" name="Subtitle 2">
            <a:extLst>
              <a:ext uri="{FF2B5EF4-FFF2-40B4-BE49-F238E27FC236}">
                <a16:creationId xmlns:a16="http://schemas.microsoft.com/office/drawing/2014/main" id="{8FC77D52-2F73-4DD9-AB1D-C4DBD1AF232B}"/>
              </a:ext>
            </a:extLst>
          </p:cNvPr>
          <p:cNvSpPr>
            <a:spLocks noGrp="1"/>
          </p:cNvSpPr>
          <p:nvPr>
            <p:ph type="subTitle" idx="1"/>
          </p:nvPr>
        </p:nvSpPr>
        <p:spPr>
          <a:xfrm>
            <a:off x="1524000" y="5080882"/>
            <a:ext cx="9144000" cy="969963"/>
          </a:xfrm>
        </p:spPr>
        <p:txBody>
          <a:bodyPr/>
          <a:lstStyle/>
          <a:p>
            <a:r>
              <a:rPr lang="en-US"/>
              <a:t>Name of Presenter</a:t>
            </a:r>
            <a:endParaRPr lang="en-US" dirty="0"/>
          </a:p>
        </p:txBody>
      </p:sp>
    </p:spTree>
    <p:extLst>
      <p:ext uri="{BB962C8B-B14F-4D97-AF65-F5344CB8AC3E}">
        <p14:creationId xmlns:p14="http://schemas.microsoft.com/office/powerpoint/2010/main" val="835371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B6A3DF-1597-447C-BE98-8B3432B3F068}"/>
              </a:ext>
            </a:extLst>
          </p:cNvPr>
          <p:cNvSpPr>
            <a:spLocks noGrp="1"/>
          </p:cNvSpPr>
          <p:nvPr>
            <p:ph type="title"/>
          </p:nvPr>
        </p:nvSpPr>
        <p:spPr/>
        <p:txBody>
          <a:bodyPr/>
          <a:lstStyle/>
          <a:p>
            <a:r>
              <a:rPr lang="en-US" dirty="0">
                <a:solidFill>
                  <a:srgbClr val="FF0000"/>
                </a:solidFill>
              </a:rPr>
              <a:t>Dataset Pre-Processing</a:t>
            </a:r>
          </a:p>
        </p:txBody>
      </p:sp>
      <p:pic>
        <p:nvPicPr>
          <p:cNvPr id="6" name="Content Placeholder 5" descr="Graphical user interface, application&#10;&#10;Description automatically generated">
            <a:extLst>
              <a:ext uri="{FF2B5EF4-FFF2-40B4-BE49-F238E27FC236}">
                <a16:creationId xmlns:a16="http://schemas.microsoft.com/office/drawing/2014/main" id="{2AD6CCB7-2F5C-4656-8E5D-526B6CFFB48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3317" y="1846263"/>
            <a:ext cx="8785691" cy="4022725"/>
          </a:xfrm>
        </p:spPr>
      </p:pic>
    </p:spTree>
    <p:extLst>
      <p:ext uri="{BB962C8B-B14F-4D97-AF65-F5344CB8AC3E}">
        <p14:creationId xmlns:p14="http://schemas.microsoft.com/office/powerpoint/2010/main" val="4292918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B7D4BC-227A-4952-8904-55057CB77E07}"/>
              </a:ext>
            </a:extLst>
          </p:cNvPr>
          <p:cNvSpPr>
            <a:spLocks noGrp="1"/>
          </p:cNvSpPr>
          <p:nvPr>
            <p:ph type="title"/>
          </p:nvPr>
        </p:nvSpPr>
        <p:spPr/>
        <p:txBody>
          <a:bodyPr/>
          <a:lstStyle/>
          <a:p>
            <a:r>
              <a:rPr lang="en-US" dirty="0">
                <a:solidFill>
                  <a:srgbClr val="FF0000"/>
                </a:solidFill>
              </a:rPr>
              <a:t>Dataset Pre-Processing</a:t>
            </a:r>
          </a:p>
        </p:txBody>
      </p:sp>
      <p:pic>
        <p:nvPicPr>
          <p:cNvPr id="6" name="Content Placeholder 5" descr="Table&#10;&#10;Description automatically generated">
            <a:extLst>
              <a:ext uri="{FF2B5EF4-FFF2-40B4-BE49-F238E27FC236}">
                <a16:creationId xmlns:a16="http://schemas.microsoft.com/office/drawing/2014/main" id="{203524C5-CB2D-4062-B1CF-AD58156424A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3844" y="1825625"/>
            <a:ext cx="4247380" cy="4351338"/>
          </a:xfrm>
        </p:spPr>
      </p:pic>
      <p:pic>
        <p:nvPicPr>
          <p:cNvPr id="8" name="Picture 7" descr="Graphical user interface, text, application&#10;&#10;Description automatically generated">
            <a:extLst>
              <a:ext uri="{FF2B5EF4-FFF2-40B4-BE49-F238E27FC236}">
                <a16:creationId xmlns:a16="http://schemas.microsoft.com/office/drawing/2014/main" id="{B63DAA94-F35F-474E-A027-030AE9D65E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0701" y="1782390"/>
            <a:ext cx="4163006" cy="1019317"/>
          </a:xfrm>
          <a:prstGeom prst="rect">
            <a:avLst/>
          </a:prstGeom>
        </p:spPr>
      </p:pic>
      <p:pic>
        <p:nvPicPr>
          <p:cNvPr id="10" name="Picture 9" descr="Graphical user interface, text&#10;&#10;Description automatically generated with medium confidence">
            <a:extLst>
              <a:ext uri="{FF2B5EF4-FFF2-40B4-BE49-F238E27FC236}">
                <a16:creationId xmlns:a16="http://schemas.microsoft.com/office/drawing/2014/main" id="{D5CCFD81-B3D0-474B-8BA8-3D4BFC28D43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8805" y="2576841"/>
            <a:ext cx="4135538" cy="3469857"/>
          </a:xfrm>
          <a:prstGeom prst="rect">
            <a:avLst/>
          </a:prstGeom>
        </p:spPr>
      </p:pic>
    </p:spTree>
    <p:extLst>
      <p:ext uri="{BB962C8B-B14F-4D97-AF65-F5344CB8AC3E}">
        <p14:creationId xmlns:p14="http://schemas.microsoft.com/office/powerpoint/2010/main" val="420807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8D0F722-0B39-45BB-9646-9DC433B815EB}"/>
              </a:ext>
            </a:extLst>
          </p:cNvPr>
          <p:cNvSpPr>
            <a:spLocks noGrp="1"/>
          </p:cNvSpPr>
          <p:nvPr>
            <p:ph type="title"/>
          </p:nvPr>
        </p:nvSpPr>
        <p:spPr/>
        <p:txBody>
          <a:bodyPr/>
          <a:lstStyle/>
          <a:p>
            <a:r>
              <a:rPr lang="en-US" dirty="0">
                <a:solidFill>
                  <a:srgbClr val="FF0000"/>
                </a:solidFill>
              </a:rPr>
              <a:t>Dataset Pre-Processing</a:t>
            </a:r>
          </a:p>
        </p:txBody>
      </p:sp>
      <p:pic>
        <p:nvPicPr>
          <p:cNvPr id="6" name="Content Placeholder 5" descr="Graphical user interface, text, application&#10;&#10;Description automatically generated">
            <a:extLst>
              <a:ext uri="{FF2B5EF4-FFF2-40B4-BE49-F238E27FC236}">
                <a16:creationId xmlns:a16="http://schemas.microsoft.com/office/drawing/2014/main" id="{BAA2768C-71D2-44C1-BE60-D394DF2A98C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30421"/>
            <a:ext cx="4010585" cy="857370"/>
          </a:xfrm>
        </p:spPr>
      </p:pic>
      <p:pic>
        <p:nvPicPr>
          <p:cNvPr id="8" name="Picture 7" descr="Graphical user interface, text, application&#10;&#10;Description automatically generated">
            <a:extLst>
              <a:ext uri="{FF2B5EF4-FFF2-40B4-BE49-F238E27FC236}">
                <a16:creationId xmlns:a16="http://schemas.microsoft.com/office/drawing/2014/main" id="{AC5E4B1A-EFE0-4B6F-B37A-E10354A6FB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7172" y="1778013"/>
            <a:ext cx="3134162" cy="1047896"/>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71B722CA-3EC7-4550-B9C4-A4E259A5D3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3555" y="3065642"/>
            <a:ext cx="5639587" cy="933580"/>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F319AB5F-964D-4B82-8868-6ACFC52F39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35369" y="3049252"/>
            <a:ext cx="5315692" cy="800212"/>
          </a:xfrm>
          <a:prstGeom prst="rect">
            <a:avLst/>
          </a:prstGeom>
        </p:spPr>
      </p:pic>
      <p:pic>
        <p:nvPicPr>
          <p:cNvPr id="14" name="Picture 13" descr="Graphical user interface, text, application, Word&#10;&#10;Description automatically generated">
            <a:extLst>
              <a:ext uri="{FF2B5EF4-FFF2-40B4-BE49-F238E27FC236}">
                <a16:creationId xmlns:a16="http://schemas.microsoft.com/office/drawing/2014/main" id="{B21A3785-1DB1-4D2A-A2D2-CCD1DE566C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4166471"/>
            <a:ext cx="5934903" cy="1038370"/>
          </a:xfrm>
          <a:prstGeom prst="rect">
            <a:avLst/>
          </a:prstGeom>
        </p:spPr>
      </p:pic>
      <p:pic>
        <p:nvPicPr>
          <p:cNvPr id="16" name="Picture 15" descr="Graphical user interface, text, application&#10;&#10;Description automatically generated">
            <a:extLst>
              <a:ext uri="{FF2B5EF4-FFF2-40B4-BE49-F238E27FC236}">
                <a16:creationId xmlns:a16="http://schemas.microsoft.com/office/drawing/2014/main" id="{163CB787-9F88-4D04-9002-9B739EC3BBC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69326" y="4212348"/>
            <a:ext cx="3801005" cy="1114581"/>
          </a:xfrm>
          <a:prstGeom prst="rect">
            <a:avLst/>
          </a:prstGeom>
        </p:spPr>
      </p:pic>
    </p:spTree>
    <p:extLst>
      <p:ext uri="{BB962C8B-B14F-4D97-AF65-F5344CB8AC3E}">
        <p14:creationId xmlns:p14="http://schemas.microsoft.com/office/powerpoint/2010/main" val="1269436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3252F3-299C-4117-A16B-3EEDD55DDCA2}"/>
              </a:ext>
            </a:extLst>
          </p:cNvPr>
          <p:cNvSpPr>
            <a:spLocks noGrp="1"/>
          </p:cNvSpPr>
          <p:nvPr>
            <p:ph type="title"/>
          </p:nvPr>
        </p:nvSpPr>
        <p:spPr/>
        <p:txBody>
          <a:bodyPr/>
          <a:lstStyle/>
          <a:p>
            <a:r>
              <a:rPr lang="en-US" dirty="0">
                <a:solidFill>
                  <a:srgbClr val="FF0000"/>
                </a:solidFill>
              </a:rPr>
              <a:t>Dataset Pre-Processing</a:t>
            </a:r>
          </a:p>
        </p:txBody>
      </p:sp>
      <p:pic>
        <p:nvPicPr>
          <p:cNvPr id="6" name="Content Placeholder 5" descr="Graphical user interface, text, application, Word&#10;&#10;Description automatically generated">
            <a:extLst>
              <a:ext uri="{FF2B5EF4-FFF2-40B4-BE49-F238E27FC236}">
                <a16:creationId xmlns:a16="http://schemas.microsoft.com/office/drawing/2014/main" id="{D0B60484-A9DC-4FBD-9D39-0DE14239517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2081863"/>
            <a:ext cx="3915321" cy="647790"/>
          </a:xfrm>
        </p:spPr>
      </p:pic>
      <p:pic>
        <p:nvPicPr>
          <p:cNvPr id="8" name="Picture 7" descr="Graphical user interface, text&#10;&#10;Description automatically generated">
            <a:extLst>
              <a:ext uri="{FF2B5EF4-FFF2-40B4-BE49-F238E27FC236}">
                <a16:creationId xmlns:a16="http://schemas.microsoft.com/office/drawing/2014/main" id="{8A0412C2-A64A-44F3-8A53-668CAA3789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144158"/>
            <a:ext cx="3486637" cy="1047896"/>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3FEDB8FE-25FF-4D9C-91E9-04B564289F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4583231"/>
            <a:ext cx="3743847" cy="1124107"/>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A55A1ED6-A9A7-49FB-B2C6-639DDCDB11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38204" y="1873919"/>
            <a:ext cx="3829584" cy="1057423"/>
          </a:xfrm>
          <a:prstGeom prst="rect">
            <a:avLst/>
          </a:prstGeom>
        </p:spPr>
      </p:pic>
      <p:pic>
        <p:nvPicPr>
          <p:cNvPr id="14" name="Picture 13" descr="Graphical user interface, text, application&#10;&#10;Description automatically generated">
            <a:extLst>
              <a:ext uri="{FF2B5EF4-FFF2-40B4-BE49-F238E27FC236}">
                <a16:creationId xmlns:a16="http://schemas.microsoft.com/office/drawing/2014/main" id="{C007E936-2EB8-492E-B3A2-CFEC456E9A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10721" y="3116165"/>
            <a:ext cx="3839111" cy="1047896"/>
          </a:xfrm>
          <a:prstGeom prst="rect">
            <a:avLst/>
          </a:prstGeom>
        </p:spPr>
      </p:pic>
      <p:pic>
        <p:nvPicPr>
          <p:cNvPr id="16" name="Picture 15" descr="Graphical user interface, text, application&#10;&#10;Description automatically generated">
            <a:extLst>
              <a:ext uri="{FF2B5EF4-FFF2-40B4-BE49-F238E27FC236}">
                <a16:creationId xmlns:a16="http://schemas.microsoft.com/office/drawing/2014/main" id="{22D139DD-5067-4731-96DF-274B26A515E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58326" y="4461588"/>
            <a:ext cx="3943900" cy="1124107"/>
          </a:xfrm>
          <a:prstGeom prst="rect">
            <a:avLst/>
          </a:prstGeom>
        </p:spPr>
      </p:pic>
    </p:spTree>
    <p:extLst>
      <p:ext uri="{BB962C8B-B14F-4D97-AF65-F5344CB8AC3E}">
        <p14:creationId xmlns:p14="http://schemas.microsoft.com/office/powerpoint/2010/main" val="3464619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A58ECD3-6F0C-4149-AF38-70FFC9E0438B}"/>
              </a:ext>
            </a:extLst>
          </p:cNvPr>
          <p:cNvSpPr>
            <a:spLocks noGrp="1"/>
          </p:cNvSpPr>
          <p:nvPr>
            <p:ph type="title"/>
          </p:nvPr>
        </p:nvSpPr>
        <p:spPr/>
        <p:txBody>
          <a:bodyPr/>
          <a:lstStyle/>
          <a:p>
            <a:r>
              <a:rPr lang="en-US" dirty="0">
                <a:solidFill>
                  <a:srgbClr val="FF0000"/>
                </a:solidFill>
              </a:rPr>
              <a:t>Dataset Pre-Processing</a:t>
            </a:r>
          </a:p>
        </p:txBody>
      </p:sp>
      <p:pic>
        <p:nvPicPr>
          <p:cNvPr id="9" name="Content Placeholder 8">
            <a:extLst>
              <a:ext uri="{FF2B5EF4-FFF2-40B4-BE49-F238E27FC236}">
                <a16:creationId xmlns:a16="http://schemas.microsoft.com/office/drawing/2014/main" id="{1F8899DB-551A-476F-8864-B9B68A96436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05247"/>
            <a:ext cx="10515600" cy="958429"/>
          </a:xfrm>
        </p:spPr>
      </p:pic>
      <p:pic>
        <p:nvPicPr>
          <p:cNvPr id="11" name="Picture 10" descr="Text, letter&#10;&#10;Description automatically generated">
            <a:extLst>
              <a:ext uri="{FF2B5EF4-FFF2-40B4-BE49-F238E27FC236}">
                <a16:creationId xmlns:a16="http://schemas.microsoft.com/office/drawing/2014/main" id="{DDF5F188-58E7-4EBA-841A-812B5CC129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097800"/>
            <a:ext cx="6049219" cy="2267266"/>
          </a:xfrm>
          <a:prstGeom prst="rect">
            <a:avLst/>
          </a:prstGeom>
        </p:spPr>
      </p:pic>
    </p:spTree>
    <p:extLst>
      <p:ext uri="{BB962C8B-B14F-4D97-AF65-F5344CB8AC3E}">
        <p14:creationId xmlns:p14="http://schemas.microsoft.com/office/powerpoint/2010/main" val="2300942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B5A0C4-CEBC-4B09-822C-85B5693D6DFC}"/>
              </a:ext>
            </a:extLst>
          </p:cNvPr>
          <p:cNvSpPr>
            <a:spLocks noGrp="1"/>
          </p:cNvSpPr>
          <p:nvPr>
            <p:ph type="title"/>
          </p:nvPr>
        </p:nvSpPr>
        <p:spPr/>
        <p:txBody>
          <a:bodyPr/>
          <a:lstStyle/>
          <a:p>
            <a:r>
              <a:rPr lang="en-US" dirty="0">
                <a:solidFill>
                  <a:srgbClr val="FF0000"/>
                </a:solidFill>
              </a:rPr>
              <a:t>Algorithm</a:t>
            </a:r>
          </a:p>
        </p:txBody>
      </p:sp>
      <p:sp>
        <p:nvSpPr>
          <p:cNvPr id="3" name="Content Placeholder 2">
            <a:extLst>
              <a:ext uri="{FF2B5EF4-FFF2-40B4-BE49-F238E27FC236}">
                <a16:creationId xmlns:a16="http://schemas.microsoft.com/office/drawing/2014/main" id="{860FF758-D287-499C-A09F-9EED516A0199}"/>
              </a:ext>
            </a:extLst>
          </p:cNvPr>
          <p:cNvSpPr>
            <a:spLocks noGrp="1"/>
          </p:cNvSpPr>
          <p:nvPr>
            <p:ph idx="1"/>
          </p:nvPr>
        </p:nvSpPr>
        <p:spPr>
          <a:xfrm>
            <a:off x="838200" y="1825625"/>
            <a:ext cx="10515600" cy="1949421"/>
          </a:xfrm>
        </p:spPr>
        <p:txBody>
          <a:bodyPr>
            <a:normAutofit/>
          </a:bodyPr>
          <a:lstStyle/>
          <a:p>
            <a:r>
              <a:rPr lang="en-US" sz="2400" b="0" i="0" dirty="0">
                <a:solidFill>
                  <a:srgbClr val="222222"/>
                </a:solidFill>
                <a:effectLst/>
              </a:rPr>
              <a:t>The method K Nearest Neighbor (KNN) is simple to learn and implement.</a:t>
            </a:r>
          </a:p>
          <a:p>
            <a:r>
              <a:rPr lang="en-US" sz="2400" b="0" i="0" dirty="0">
                <a:solidFill>
                  <a:srgbClr val="222222"/>
                </a:solidFill>
                <a:effectLst/>
              </a:rPr>
              <a:t>The K Nearest Neighbor method is a type of supervised learning technique that is used for classification and regression.</a:t>
            </a:r>
            <a:endParaRPr lang="en-US" sz="2400" dirty="0">
              <a:solidFill>
                <a:srgbClr val="222222"/>
              </a:solidFill>
            </a:endParaRPr>
          </a:p>
          <a:p>
            <a:r>
              <a:rPr lang="en-US" sz="2400" b="0" i="0" dirty="0">
                <a:solidFill>
                  <a:srgbClr val="222222"/>
                </a:solidFill>
                <a:effectLst/>
              </a:rPr>
              <a:t>It's critical to understand how to pick K value and distance measure.</a:t>
            </a:r>
          </a:p>
          <a:p>
            <a:pPr marL="0" indent="0">
              <a:buNone/>
            </a:pPr>
            <a:endParaRPr lang="en-US" dirty="0"/>
          </a:p>
        </p:txBody>
      </p:sp>
      <p:pic>
        <p:nvPicPr>
          <p:cNvPr id="6" name="Picture 5" descr="Chart, scatter chart&#10;&#10;Description automatically generated">
            <a:extLst>
              <a:ext uri="{FF2B5EF4-FFF2-40B4-BE49-F238E27FC236}">
                <a16:creationId xmlns:a16="http://schemas.microsoft.com/office/drawing/2014/main" id="{B458E896-E5F0-4A8D-9E3A-01AD87D96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4742" y="3775046"/>
            <a:ext cx="3124636" cy="2476846"/>
          </a:xfrm>
          <a:prstGeom prst="rect">
            <a:avLst/>
          </a:prstGeom>
        </p:spPr>
      </p:pic>
    </p:spTree>
    <p:extLst>
      <p:ext uri="{BB962C8B-B14F-4D97-AF65-F5344CB8AC3E}">
        <p14:creationId xmlns:p14="http://schemas.microsoft.com/office/powerpoint/2010/main" val="60721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6C8815-BBC3-46DB-A1AC-F478D95B30A3}"/>
              </a:ext>
            </a:extLst>
          </p:cNvPr>
          <p:cNvSpPr>
            <a:spLocks noGrp="1"/>
          </p:cNvSpPr>
          <p:nvPr>
            <p:ph type="title"/>
          </p:nvPr>
        </p:nvSpPr>
        <p:spPr/>
        <p:txBody>
          <a:bodyPr/>
          <a:lstStyle/>
          <a:p>
            <a:r>
              <a:rPr lang="en-US" dirty="0">
                <a:solidFill>
                  <a:srgbClr val="FF0000"/>
                </a:solidFill>
              </a:rPr>
              <a:t>Algorithm Implementation</a:t>
            </a:r>
          </a:p>
        </p:txBody>
      </p:sp>
      <p:pic>
        <p:nvPicPr>
          <p:cNvPr id="6" name="Content Placeholder 5" descr="Text&#10;&#10;Description automatically generated">
            <a:extLst>
              <a:ext uri="{FF2B5EF4-FFF2-40B4-BE49-F238E27FC236}">
                <a16:creationId xmlns:a16="http://schemas.microsoft.com/office/drawing/2014/main" id="{DAC60374-B9EF-41BD-BC0F-F44BDEDBB2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769711"/>
            <a:ext cx="4725059" cy="1162212"/>
          </a:xfrm>
        </p:spPr>
      </p:pic>
      <p:pic>
        <p:nvPicPr>
          <p:cNvPr id="8" name="Picture 7" descr="Graphical user interface, text, application, Word&#10;&#10;Description automatically generated">
            <a:extLst>
              <a:ext uri="{FF2B5EF4-FFF2-40B4-BE49-F238E27FC236}">
                <a16:creationId xmlns:a16="http://schemas.microsoft.com/office/drawing/2014/main" id="{C1069489-5524-45A0-B040-B3D35981A7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2911" y="2964580"/>
            <a:ext cx="4734586" cy="819264"/>
          </a:xfrm>
          <a:prstGeom prst="rect">
            <a:avLst/>
          </a:prstGeom>
        </p:spPr>
      </p:pic>
      <p:pic>
        <p:nvPicPr>
          <p:cNvPr id="11" name="Content Placeholder 5" descr="Text&#10;&#10;Description automatically generated">
            <a:extLst>
              <a:ext uri="{FF2B5EF4-FFF2-40B4-BE49-F238E27FC236}">
                <a16:creationId xmlns:a16="http://schemas.microsoft.com/office/drawing/2014/main" id="{94B98CD4-DF28-4FB4-8495-857464B59A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925882"/>
            <a:ext cx="6281057" cy="1947615"/>
          </a:xfrm>
          <a:prstGeom prst="rect">
            <a:avLst/>
          </a:prstGeom>
        </p:spPr>
      </p:pic>
    </p:spTree>
    <p:extLst>
      <p:ext uri="{BB962C8B-B14F-4D97-AF65-F5344CB8AC3E}">
        <p14:creationId xmlns:p14="http://schemas.microsoft.com/office/powerpoint/2010/main" val="2949838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02F6A6-A0DE-4AAC-979C-89D4B6553CB2}"/>
              </a:ext>
            </a:extLst>
          </p:cNvPr>
          <p:cNvSpPr>
            <a:spLocks noGrp="1"/>
          </p:cNvSpPr>
          <p:nvPr>
            <p:ph type="title"/>
          </p:nvPr>
        </p:nvSpPr>
        <p:spPr/>
        <p:txBody>
          <a:bodyPr/>
          <a:lstStyle/>
          <a:p>
            <a:r>
              <a:rPr lang="en-US" dirty="0">
                <a:solidFill>
                  <a:srgbClr val="FF0000"/>
                </a:solidFill>
              </a:rPr>
              <a:t>Algorithm Results</a:t>
            </a:r>
          </a:p>
        </p:txBody>
      </p:sp>
      <p:pic>
        <p:nvPicPr>
          <p:cNvPr id="8" name="Picture 7" descr="Chart, histogram&#10;&#10;Description automatically generated">
            <a:extLst>
              <a:ext uri="{FF2B5EF4-FFF2-40B4-BE49-F238E27FC236}">
                <a16:creationId xmlns:a16="http://schemas.microsoft.com/office/drawing/2014/main" id="{88317BE6-9194-4F02-A0AF-BA83256323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140" y="2841171"/>
            <a:ext cx="5093860" cy="3531405"/>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ED9BA8CC-B070-459E-A672-2AEAC3943C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070430"/>
            <a:ext cx="6096851" cy="876422"/>
          </a:xfrm>
          <a:prstGeom prst="rect">
            <a:avLst/>
          </a:prstGeom>
        </p:spPr>
      </p:pic>
    </p:spTree>
    <p:extLst>
      <p:ext uri="{BB962C8B-B14F-4D97-AF65-F5344CB8AC3E}">
        <p14:creationId xmlns:p14="http://schemas.microsoft.com/office/powerpoint/2010/main" val="1206822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5DB01B-11C6-4D39-B434-1E344E8D16FD}"/>
              </a:ext>
            </a:extLst>
          </p:cNvPr>
          <p:cNvSpPr>
            <a:spLocks noGrp="1"/>
          </p:cNvSpPr>
          <p:nvPr>
            <p:ph type="title"/>
          </p:nvPr>
        </p:nvSpPr>
        <p:spPr/>
        <p:txBody>
          <a:bodyPr/>
          <a:lstStyle/>
          <a:p>
            <a:r>
              <a:rPr lang="en-US" dirty="0">
                <a:solidFill>
                  <a:srgbClr val="FF0000"/>
                </a:solidFill>
              </a:rPr>
              <a:t>Results</a:t>
            </a:r>
          </a:p>
        </p:txBody>
      </p:sp>
      <p:sp>
        <p:nvSpPr>
          <p:cNvPr id="3" name="Content Placeholder 2">
            <a:extLst>
              <a:ext uri="{FF2B5EF4-FFF2-40B4-BE49-F238E27FC236}">
                <a16:creationId xmlns:a16="http://schemas.microsoft.com/office/drawing/2014/main" id="{31D03905-1721-47F4-A4D0-605F3FF5243B}"/>
              </a:ext>
            </a:extLst>
          </p:cNvPr>
          <p:cNvSpPr>
            <a:spLocks noGrp="1"/>
          </p:cNvSpPr>
          <p:nvPr>
            <p:ph idx="1"/>
          </p:nvPr>
        </p:nvSpPr>
        <p:spPr/>
        <p:txBody>
          <a:bodyPr/>
          <a:lstStyle/>
          <a:p>
            <a:r>
              <a:rPr lang="en-US" sz="2400" dirty="0"/>
              <a:t>Dataset contains 65 columns and 132644 records</a:t>
            </a:r>
          </a:p>
          <a:p>
            <a:r>
              <a:rPr lang="en-US" sz="2400" dirty="0"/>
              <a:t>There are 44.0% cells with missing values</a:t>
            </a:r>
          </a:p>
          <a:p>
            <a:r>
              <a:rPr lang="en-US" sz="2400" dirty="0"/>
              <a:t>Several columns contain </a:t>
            </a:r>
            <a:r>
              <a:rPr lang="en-US" sz="2400" dirty="0" err="1"/>
              <a:t>NaN</a:t>
            </a:r>
            <a:r>
              <a:rPr lang="en-US" sz="2400" dirty="0"/>
              <a:t> values</a:t>
            </a:r>
          </a:p>
          <a:p>
            <a:r>
              <a:rPr lang="en-US" sz="2400" dirty="0"/>
              <a:t>Some columns contain negative values which is human error</a:t>
            </a:r>
          </a:p>
          <a:p>
            <a:r>
              <a:rPr lang="en-US" sz="2400" dirty="0"/>
              <a:t>New case and death rate of age more than 65 is comparatively high</a:t>
            </a:r>
          </a:p>
          <a:p>
            <a:r>
              <a:rPr lang="en-US" sz="2400" dirty="0"/>
              <a:t>K Nearest Neighbor algorithm can efficiently predict the new cases and new death before occurrence</a:t>
            </a:r>
          </a:p>
          <a:p>
            <a:r>
              <a:rPr lang="en-US" sz="2400" dirty="0"/>
              <a:t>Government can take the appropriate decision before occurrence</a:t>
            </a:r>
          </a:p>
          <a:p>
            <a:endParaRPr lang="en-US" dirty="0"/>
          </a:p>
          <a:p>
            <a:endParaRPr lang="en-US" dirty="0"/>
          </a:p>
        </p:txBody>
      </p:sp>
    </p:spTree>
    <p:extLst>
      <p:ext uri="{BB962C8B-B14F-4D97-AF65-F5344CB8AC3E}">
        <p14:creationId xmlns:p14="http://schemas.microsoft.com/office/powerpoint/2010/main" val="423848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6B8191-52A1-4E41-A577-B53EE4C0BB97}"/>
              </a:ext>
            </a:extLst>
          </p:cNvPr>
          <p:cNvSpPr>
            <a:spLocks noGrp="1"/>
          </p:cNvSpPr>
          <p:nvPr>
            <p:ph type="title"/>
          </p:nvPr>
        </p:nvSpPr>
        <p:spPr/>
        <p:txBody>
          <a:bodyPr/>
          <a:lstStyle/>
          <a:p>
            <a:r>
              <a:rPr lang="en-US" dirty="0">
                <a:solidFill>
                  <a:srgbClr val="FF0000"/>
                </a:solidFill>
              </a:rPr>
              <a:t>Limitations</a:t>
            </a:r>
          </a:p>
        </p:txBody>
      </p:sp>
      <p:sp>
        <p:nvSpPr>
          <p:cNvPr id="5" name="Content Placeholder 2">
            <a:extLst>
              <a:ext uri="{FF2B5EF4-FFF2-40B4-BE49-F238E27FC236}">
                <a16:creationId xmlns:a16="http://schemas.microsoft.com/office/drawing/2014/main" id="{37FC6A30-8D61-4E9D-B1A5-01DB16BF1107}"/>
              </a:ext>
            </a:extLst>
          </p:cNvPr>
          <p:cNvSpPr>
            <a:spLocks noGrp="1"/>
          </p:cNvSpPr>
          <p:nvPr>
            <p:ph idx="1"/>
          </p:nvPr>
        </p:nvSpPr>
        <p:spPr/>
        <p:txBody>
          <a:bodyPr>
            <a:normAutofit/>
          </a:bodyPr>
          <a:lstStyle/>
          <a:p>
            <a:r>
              <a:rPr lang="en-US" sz="2400" dirty="0"/>
              <a:t>Dataset does not contain the information about recovered cases</a:t>
            </a:r>
          </a:p>
          <a:p>
            <a:r>
              <a:rPr lang="en-US" sz="2400" dirty="0"/>
              <a:t>Dataset contains several columns which don’t make sense for this project</a:t>
            </a:r>
          </a:p>
          <a:p>
            <a:r>
              <a:rPr lang="en-US" sz="2400" dirty="0"/>
              <a:t>Several columns contain </a:t>
            </a:r>
            <a:r>
              <a:rPr lang="en-US" sz="2400" dirty="0" err="1"/>
              <a:t>NaN</a:t>
            </a:r>
            <a:r>
              <a:rPr lang="en-US" sz="2400" dirty="0"/>
              <a:t> values</a:t>
            </a:r>
          </a:p>
          <a:p>
            <a:r>
              <a:rPr lang="en-US" sz="2400" dirty="0" err="1"/>
              <a:t>New_deaths</a:t>
            </a:r>
            <a:r>
              <a:rPr lang="en-US" sz="2400" dirty="0"/>
              <a:t> columns contain negative values which mean there is human error which should be considered</a:t>
            </a:r>
          </a:p>
          <a:p>
            <a:r>
              <a:rPr lang="en-US" sz="2400" dirty="0"/>
              <a:t>Due to very large dataset, machine learning algorithms can’t train accurately</a:t>
            </a:r>
          </a:p>
          <a:p>
            <a:endParaRPr lang="en-US" dirty="0"/>
          </a:p>
        </p:txBody>
      </p:sp>
    </p:spTree>
    <p:extLst>
      <p:ext uri="{BB962C8B-B14F-4D97-AF65-F5344CB8AC3E}">
        <p14:creationId xmlns:p14="http://schemas.microsoft.com/office/powerpoint/2010/main" val="4161897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1DFC5-9667-4A34-BD2A-B48E010F75A4}"/>
              </a:ext>
            </a:extLst>
          </p:cNvPr>
          <p:cNvSpPr>
            <a:spLocks noGrp="1"/>
          </p:cNvSpPr>
          <p:nvPr>
            <p:ph type="title"/>
          </p:nvPr>
        </p:nvSpPr>
        <p:spPr/>
        <p:txBody>
          <a:bodyPr/>
          <a:lstStyle/>
          <a:p>
            <a:r>
              <a:rPr lang="en-US" dirty="0">
                <a:solidFill>
                  <a:srgbClr val="FF0000"/>
                </a:solidFill>
              </a:rPr>
              <a:t>Dataset Description</a:t>
            </a:r>
          </a:p>
        </p:txBody>
      </p:sp>
      <p:sp>
        <p:nvSpPr>
          <p:cNvPr id="3" name="Content Placeholder 2">
            <a:extLst>
              <a:ext uri="{FF2B5EF4-FFF2-40B4-BE49-F238E27FC236}">
                <a16:creationId xmlns:a16="http://schemas.microsoft.com/office/drawing/2014/main" id="{C6DE4C3E-2D40-4F8C-AFA2-0810A9FDB613}"/>
              </a:ext>
            </a:extLst>
          </p:cNvPr>
          <p:cNvSpPr>
            <a:spLocks noGrp="1"/>
          </p:cNvSpPr>
          <p:nvPr>
            <p:ph idx="1"/>
          </p:nvPr>
        </p:nvSpPr>
        <p:spPr>
          <a:xfrm>
            <a:off x="838200" y="1674623"/>
            <a:ext cx="10515600" cy="1957810"/>
          </a:xfrm>
        </p:spPr>
        <p:txBody>
          <a:bodyPr>
            <a:normAutofit/>
          </a:bodyPr>
          <a:lstStyle/>
          <a:p>
            <a:pPr marL="0" indent="0" algn="just">
              <a:lnSpc>
                <a:spcPct val="100000"/>
              </a:lnSpc>
              <a:buNone/>
            </a:pPr>
            <a:r>
              <a:rPr lang="en-US" sz="2400" b="0" i="0" dirty="0">
                <a:solidFill>
                  <a:srgbClr val="24292F"/>
                </a:solidFill>
                <a:effectLst/>
              </a:rPr>
              <a:t>This dataset is a collection of the COVID-19 data maintained by </a:t>
            </a:r>
            <a:r>
              <a:rPr lang="en-US" sz="2400" b="0" i="1" u="none" strike="noStrike" dirty="0">
                <a:effectLst/>
                <a:hlinkClick r:id="rId2"/>
              </a:rPr>
              <a:t>Our World in Data</a:t>
            </a:r>
            <a:r>
              <a:rPr lang="en-US" sz="2400" b="0" i="0" dirty="0">
                <a:solidFill>
                  <a:srgbClr val="24292F"/>
                </a:solidFill>
                <a:effectLst/>
              </a:rPr>
              <a:t>. They update it daily and will keep updating throughout the duration of the COVID-19 pandemic. It includes the data of 65 different variables. The Dataset contains information from 22 February 2020 to till now. It consists of 132644 records with 65 different columns such as </a:t>
            </a:r>
            <a:r>
              <a:rPr lang="en-US" sz="2400" b="0" i="0" dirty="0" err="1">
                <a:solidFill>
                  <a:srgbClr val="24292F"/>
                </a:solidFill>
                <a:effectLst/>
              </a:rPr>
              <a:t>total_cases</a:t>
            </a:r>
            <a:r>
              <a:rPr lang="en-US" sz="2400" b="0" i="0" dirty="0">
                <a:solidFill>
                  <a:srgbClr val="24292F"/>
                </a:solidFill>
                <a:effectLst/>
              </a:rPr>
              <a:t>, </a:t>
            </a:r>
            <a:r>
              <a:rPr lang="en-US" sz="2400" b="0" i="0" dirty="0" err="1">
                <a:solidFill>
                  <a:srgbClr val="24292F"/>
                </a:solidFill>
                <a:effectLst/>
              </a:rPr>
              <a:t>new_cases</a:t>
            </a:r>
            <a:r>
              <a:rPr lang="en-US" sz="2400" b="0" i="0" dirty="0">
                <a:solidFill>
                  <a:srgbClr val="24292F"/>
                </a:solidFill>
                <a:effectLst/>
              </a:rPr>
              <a:t>, </a:t>
            </a:r>
            <a:r>
              <a:rPr lang="en-US" sz="2400" b="0" i="0" dirty="0" err="1">
                <a:solidFill>
                  <a:srgbClr val="24292F"/>
                </a:solidFill>
                <a:effectLst/>
              </a:rPr>
              <a:t>total_deaths</a:t>
            </a:r>
            <a:r>
              <a:rPr lang="en-US" sz="2400" b="0" i="0" dirty="0">
                <a:solidFill>
                  <a:srgbClr val="24292F"/>
                </a:solidFill>
                <a:effectLst/>
              </a:rPr>
              <a:t> etc.</a:t>
            </a:r>
            <a:endParaRPr lang="en-US" sz="2400" dirty="0"/>
          </a:p>
        </p:txBody>
      </p:sp>
      <p:sp>
        <p:nvSpPr>
          <p:cNvPr id="4" name="Title 1">
            <a:extLst>
              <a:ext uri="{FF2B5EF4-FFF2-40B4-BE49-F238E27FC236}">
                <a16:creationId xmlns:a16="http://schemas.microsoft.com/office/drawing/2014/main" id="{3CFD57D6-1FCB-41FA-9C8D-BFFC186CAF1D}"/>
              </a:ext>
            </a:extLst>
          </p:cNvPr>
          <p:cNvSpPr txBox="1">
            <a:spLocks/>
          </p:cNvSpPr>
          <p:nvPr/>
        </p:nvSpPr>
        <p:spPr>
          <a:xfrm>
            <a:off x="838200" y="34265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0000"/>
                </a:solidFill>
              </a:rPr>
              <a:t>Project Objective</a:t>
            </a:r>
          </a:p>
        </p:txBody>
      </p:sp>
      <p:sp>
        <p:nvSpPr>
          <p:cNvPr id="6" name="Content Placeholder 2">
            <a:extLst>
              <a:ext uri="{FF2B5EF4-FFF2-40B4-BE49-F238E27FC236}">
                <a16:creationId xmlns:a16="http://schemas.microsoft.com/office/drawing/2014/main" id="{D5783AC0-A8F5-443B-8F49-36F94726E352}"/>
              </a:ext>
            </a:extLst>
          </p:cNvPr>
          <p:cNvSpPr txBox="1">
            <a:spLocks/>
          </p:cNvSpPr>
          <p:nvPr/>
        </p:nvSpPr>
        <p:spPr>
          <a:xfrm>
            <a:off x="838200" y="4389350"/>
            <a:ext cx="10515600" cy="1957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Font typeface="Arial" panose="020B0604020202020204" pitchFamily="34" charset="0"/>
              <a:buNone/>
            </a:pPr>
            <a:r>
              <a:rPr lang="en-US" sz="2400" dirty="0">
                <a:solidFill>
                  <a:srgbClr val="24292F"/>
                </a:solidFill>
              </a:rPr>
              <a:t>Analyze the COVID-19 dataset to explore meaningful information and train a machine learning model so that to predict new cases and new death at early stage. Government will be beneficial from this project to take suitable action at early stage after prediction. </a:t>
            </a:r>
            <a:endParaRPr lang="en-US" sz="2400" dirty="0"/>
          </a:p>
        </p:txBody>
      </p:sp>
    </p:spTree>
    <p:extLst>
      <p:ext uri="{BB962C8B-B14F-4D97-AF65-F5344CB8AC3E}">
        <p14:creationId xmlns:p14="http://schemas.microsoft.com/office/powerpoint/2010/main" val="1227030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7F46C6-687E-481F-B975-AFF31CE9D18E}"/>
              </a:ext>
            </a:extLst>
          </p:cNvPr>
          <p:cNvSpPr>
            <a:spLocks noGrp="1"/>
          </p:cNvSpPr>
          <p:nvPr>
            <p:ph type="title"/>
          </p:nvPr>
        </p:nvSpPr>
        <p:spPr/>
        <p:txBody>
          <a:bodyPr/>
          <a:lstStyle/>
          <a:p>
            <a:r>
              <a:rPr lang="en-US" dirty="0">
                <a:solidFill>
                  <a:srgbClr val="FF0000"/>
                </a:solidFill>
              </a:rPr>
              <a:t>Tools</a:t>
            </a:r>
          </a:p>
        </p:txBody>
      </p:sp>
      <p:sp>
        <p:nvSpPr>
          <p:cNvPr id="3" name="Content Placeholder 2">
            <a:extLst>
              <a:ext uri="{FF2B5EF4-FFF2-40B4-BE49-F238E27FC236}">
                <a16:creationId xmlns:a16="http://schemas.microsoft.com/office/drawing/2014/main" id="{1F336FC5-FCD5-41E0-8BE9-88C2E7C2E7EA}"/>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err="1">
                <a:solidFill>
                  <a:srgbClr val="000000"/>
                </a:solidFill>
                <a:effectLst/>
              </a:rPr>
              <a:t>Numpy</a:t>
            </a:r>
            <a:r>
              <a:rPr lang="en-US" b="1" i="0" dirty="0">
                <a:solidFill>
                  <a:srgbClr val="000000"/>
                </a:solidFill>
                <a:effectLst/>
              </a:rPr>
              <a:t>: </a:t>
            </a:r>
            <a:r>
              <a:rPr lang="en-US" sz="2600" b="0" i="0" dirty="0">
                <a:solidFill>
                  <a:srgbClr val="000000"/>
                </a:solidFill>
                <a:effectLst/>
              </a:rPr>
              <a:t>a library used for working with arrays. It also has functions for working in domain of linear algebra, </a:t>
            </a:r>
            <a:r>
              <a:rPr lang="en-US" sz="2600" b="0" i="0" dirty="0" err="1">
                <a:solidFill>
                  <a:srgbClr val="000000"/>
                </a:solidFill>
                <a:effectLst/>
              </a:rPr>
              <a:t>fourier</a:t>
            </a:r>
            <a:r>
              <a:rPr lang="en-US" sz="2600" b="0" i="0" dirty="0">
                <a:solidFill>
                  <a:srgbClr val="000000"/>
                </a:solidFill>
                <a:effectLst/>
              </a:rPr>
              <a:t> transform, and matrices.</a:t>
            </a:r>
          </a:p>
          <a:p>
            <a:pPr algn="l">
              <a:buFont typeface="Arial" panose="020B0604020202020204" pitchFamily="34" charset="0"/>
              <a:buChar char="•"/>
            </a:pPr>
            <a:r>
              <a:rPr lang="en-US" b="1" i="0" dirty="0">
                <a:solidFill>
                  <a:srgbClr val="000000"/>
                </a:solidFill>
                <a:effectLst/>
              </a:rPr>
              <a:t>Pandas: </a:t>
            </a:r>
            <a:r>
              <a:rPr lang="en-US" sz="2600" b="0" i="0" dirty="0">
                <a:solidFill>
                  <a:srgbClr val="000000"/>
                </a:solidFill>
                <a:effectLst/>
                <a:ea typeface="Kigelia Light" panose="020B0502040204020203" pitchFamily="34" charset="0"/>
                <a:cs typeface="Kigelia Light" panose="020B0502040204020203" pitchFamily="34" charset="0"/>
              </a:rPr>
              <a:t>a library offers data structures and operations for manipulating numerical tables and time series.</a:t>
            </a:r>
          </a:p>
          <a:p>
            <a:pPr algn="l">
              <a:buFont typeface="Arial" panose="020B0604020202020204" pitchFamily="34" charset="0"/>
              <a:buChar char="•"/>
            </a:pPr>
            <a:r>
              <a:rPr lang="en-US" b="1" i="0" dirty="0" err="1">
                <a:solidFill>
                  <a:srgbClr val="000000"/>
                </a:solidFill>
                <a:effectLst/>
              </a:rPr>
              <a:t>Pandas_Profiling</a:t>
            </a:r>
            <a:r>
              <a:rPr lang="en-US" b="1" i="0" dirty="0">
                <a:solidFill>
                  <a:srgbClr val="000000"/>
                </a:solidFill>
                <a:effectLst/>
              </a:rPr>
              <a:t>: </a:t>
            </a:r>
            <a:r>
              <a:rPr lang="en-US" sz="2400" b="0" i="0" dirty="0">
                <a:solidFill>
                  <a:srgbClr val="000000"/>
                </a:solidFill>
                <a:effectLst/>
                <a:ea typeface="Kigelia Light" panose="020B0303020202020203" pitchFamily="34" charset="0"/>
                <a:cs typeface="Kigelia Light" panose="020B0303020202020203" pitchFamily="34" charset="0"/>
              </a:rPr>
              <a:t>an open source Python library with which we can quickly do an exploratory data analysis with just a few lines of code.</a:t>
            </a:r>
          </a:p>
          <a:p>
            <a:pPr algn="l">
              <a:buFont typeface="Arial" panose="020B0604020202020204" pitchFamily="34" charset="0"/>
              <a:buChar char="•"/>
            </a:pPr>
            <a:r>
              <a:rPr lang="en-US" b="1" i="0" dirty="0">
                <a:solidFill>
                  <a:srgbClr val="000000"/>
                </a:solidFill>
                <a:effectLst/>
              </a:rPr>
              <a:t>Matplotlib: </a:t>
            </a:r>
            <a:r>
              <a:rPr lang="en-US" sz="2400" b="0" i="0" dirty="0">
                <a:solidFill>
                  <a:srgbClr val="000000"/>
                </a:solidFill>
                <a:effectLst/>
                <a:ea typeface="Kigelia Light" panose="020B0303020202020203" pitchFamily="34" charset="0"/>
                <a:cs typeface="Kigelia Light" panose="020B0303020202020203" pitchFamily="34" charset="0"/>
              </a:rPr>
              <a:t>a plotting library for the Python programming language and its numerical mathematics extension NumPy</a:t>
            </a:r>
          </a:p>
          <a:p>
            <a:pPr algn="l">
              <a:buFont typeface="Arial" panose="020B0604020202020204" pitchFamily="34" charset="0"/>
              <a:buChar char="•"/>
            </a:pPr>
            <a:r>
              <a:rPr lang="en-US" b="1" i="0" dirty="0" err="1">
                <a:solidFill>
                  <a:srgbClr val="000000"/>
                </a:solidFill>
                <a:effectLst/>
              </a:rPr>
              <a:t>Sklearn</a:t>
            </a:r>
            <a:r>
              <a:rPr lang="en-US" b="1" i="0" dirty="0">
                <a:solidFill>
                  <a:srgbClr val="000000"/>
                </a:solidFill>
                <a:effectLst/>
              </a:rPr>
              <a:t>: </a:t>
            </a:r>
            <a:r>
              <a:rPr lang="en-US" sz="2400" b="0" i="0" dirty="0">
                <a:solidFill>
                  <a:srgbClr val="000000"/>
                </a:solidFill>
                <a:effectLst/>
              </a:rPr>
              <a:t>Scikit-learn is a free software machine learning library for the Python programming language.</a:t>
            </a:r>
          </a:p>
          <a:p>
            <a:endParaRPr lang="en-US" dirty="0"/>
          </a:p>
        </p:txBody>
      </p:sp>
    </p:spTree>
    <p:extLst>
      <p:ext uri="{BB962C8B-B14F-4D97-AF65-F5344CB8AC3E}">
        <p14:creationId xmlns:p14="http://schemas.microsoft.com/office/powerpoint/2010/main" val="456592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654AD5-C788-4A34-AA6D-A9B846060738}"/>
              </a:ext>
            </a:extLst>
          </p:cNvPr>
          <p:cNvSpPr>
            <a:spLocks noGrp="1"/>
          </p:cNvSpPr>
          <p:nvPr>
            <p:ph type="title"/>
          </p:nvPr>
        </p:nvSpPr>
        <p:spPr>
          <a:xfrm>
            <a:off x="4579776" y="2766218"/>
            <a:ext cx="2828731" cy="1325563"/>
          </a:xfrm>
        </p:spPr>
        <p:txBody>
          <a:bodyPr/>
          <a:lstStyle/>
          <a:p>
            <a:r>
              <a:rPr lang="en-US" dirty="0">
                <a:solidFill>
                  <a:srgbClr val="FF0000"/>
                </a:solidFill>
              </a:rPr>
              <a:t>Thank You</a:t>
            </a:r>
          </a:p>
        </p:txBody>
      </p:sp>
    </p:spTree>
    <p:extLst>
      <p:ext uri="{BB962C8B-B14F-4D97-AF65-F5344CB8AC3E}">
        <p14:creationId xmlns:p14="http://schemas.microsoft.com/office/powerpoint/2010/main" val="1631838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E3AEC2-0D4F-4B71-9943-00D5526679A6}"/>
              </a:ext>
            </a:extLst>
          </p:cNvPr>
          <p:cNvSpPr>
            <a:spLocks noGrp="1"/>
          </p:cNvSpPr>
          <p:nvPr>
            <p:ph type="title"/>
          </p:nvPr>
        </p:nvSpPr>
        <p:spPr/>
        <p:txBody>
          <a:bodyPr/>
          <a:lstStyle/>
          <a:p>
            <a:r>
              <a:rPr lang="en-US" dirty="0">
                <a:solidFill>
                  <a:srgbClr val="FF0000"/>
                </a:solidFill>
              </a:rPr>
              <a:t>Dataset Description</a:t>
            </a:r>
          </a:p>
        </p:txBody>
      </p:sp>
      <p:pic>
        <p:nvPicPr>
          <p:cNvPr id="6" name="Picture 5" descr="Graphical user interface, application&#10;&#10;Description automatically generated">
            <a:extLst>
              <a:ext uri="{FF2B5EF4-FFF2-40B4-BE49-F238E27FC236}">
                <a16:creationId xmlns:a16="http://schemas.microsoft.com/office/drawing/2014/main" id="{9A32A3C8-22F0-4BD2-8939-D953468D00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7416" y="1851378"/>
            <a:ext cx="7114273" cy="4329114"/>
          </a:xfrm>
          <a:prstGeom prst="rect">
            <a:avLst/>
          </a:prstGeom>
        </p:spPr>
      </p:pic>
    </p:spTree>
    <p:extLst>
      <p:ext uri="{BB962C8B-B14F-4D97-AF65-F5344CB8AC3E}">
        <p14:creationId xmlns:p14="http://schemas.microsoft.com/office/powerpoint/2010/main" val="183614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D962C2C-B888-47E9-9268-82E900F415E1}"/>
              </a:ext>
            </a:extLst>
          </p:cNvPr>
          <p:cNvSpPr>
            <a:spLocks noGrp="1"/>
          </p:cNvSpPr>
          <p:nvPr>
            <p:ph type="title"/>
          </p:nvPr>
        </p:nvSpPr>
        <p:spPr/>
        <p:txBody>
          <a:bodyPr/>
          <a:lstStyle/>
          <a:p>
            <a:r>
              <a:rPr lang="en-US" dirty="0">
                <a:solidFill>
                  <a:srgbClr val="FF0000"/>
                </a:solidFill>
              </a:rPr>
              <a:t>Dataset Description</a:t>
            </a:r>
          </a:p>
        </p:txBody>
      </p:sp>
      <p:pic>
        <p:nvPicPr>
          <p:cNvPr id="6" name="Content Placeholder 5" descr="Text&#10;&#10;Description automatically generated">
            <a:extLst>
              <a:ext uri="{FF2B5EF4-FFF2-40B4-BE49-F238E27FC236}">
                <a16:creationId xmlns:a16="http://schemas.microsoft.com/office/drawing/2014/main" id="{632361BA-9238-4527-8890-368DA18BBDC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39822"/>
            <a:ext cx="3267531" cy="4029637"/>
          </a:xfrm>
        </p:spPr>
      </p:pic>
      <p:pic>
        <p:nvPicPr>
          <p:cNvPr id="8" name="Picture 7" descr="Text&#10;&#10;Description automatically generated">
            <a:extLst>
              <a:ext uri="{FF2B5EF4-FFF2-40B4-BE49-F238E27FC236}">
                <a16:creationId xmlns:a16="http://schemas.microsoft.com/office/drawing/2014/main" id="{2FDAA471-20AF-4283-A2F7-7D6E3551CA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554" y="1939822"/>
            <a:ext cx="3543795" cy="3820058"/>
          </a:xfrm>
          <a:prstGeom prst="rect">
            <a:avLst/>
          </a:prstGeom>
        </p:spPr>
      </p:pic>
      <p:pic>
        <p:nvPicPr>
          <p:cNvPr id="10" name="Picture 9" descr="Text&#10;&#10;Description automatically generated">
            <a:extLst>
              <a:ext uri="{FF2B5EF4-FFF2-40B4-BE49-F238E27FC236}">
                <a16:creationId xmlns:a16="http://schemas.microsoft.com/office/drawing/2014/main" id="{82EF3811-4FA6-4D36-8C35-F631CE1F85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30285" y="1939822"/>
            <a:ext cx="3610479" cy="3477110"/>
          </a:xfrm>
          <a:prstGeom prst="rect">
            <a:avLst/>
          </a:prstGeom>
        </p:spPr>
      </p:pic>
      <p:sp>
        <p:nvSpPr>
          <p:cNvPr id="11" name="TextBox 10">
            <a:extLst>
              <a:ext uri="{FF2B5EF4-FFF2-40B4-BE49-F238E27FC236}">
                <a16:creationId xmlns:a16="http://schemas.microsoft.com/office/drawing/2014/main" id="{011C5F24-6991-46B3-BD61-90CDCBCD4590}"/>
              </a:ext>
            </a:extLst>
          </p:cNvPr>
          <p:cNvSpPr txBox="1"/>
          <p:nvPr/>
        </p:nvSpPr>
        <p:spPr>
          <a:xfrm>
            <a:off x="1131885" y="1470781"/>
            <a:ext cx="1614196" cy="369332"/>
          </a:xfrm>
          <a:prstGeom prst="rect">
            <a:avLst/>
          </a:prstGeom>
          <a:noFill/>
        </p:spPr>
        <p:txBody>
          <a:bodyPr wrap="square" rtlCol="0">
            <a:spAutoFit/>
          </a:bodyPr>
          <a:lstStyle/>
          <a:p>
            <a:r>
              <a:rPr lang="en-US" b="1" dirty="0"/>
              <a:t>Total Columns</a:t>
            </a:r>
          </a:p>
        </p:txBody>
      </p:sp>
    </p:spTree>
    <p:extLst>
      <p:ext uri="{BB962C8B-B14F-4D97-AF65-F5344CB8AC3E}">
        <p14:creationId xmlns:p14="http://schemas.microsoft.com/office/powerpoint/2010/main" val="3432174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D39F1CB-BA3D-4935-9D8C-656AA05468AB}"/>
              </a:ext>
            </a:extLst>
          </p:cNvPr>
          <p:cNvSpPr>
            <a:spLocks noGrp="1"/>
          </p:cNvSpPr>
          <p:nvPr>
            <p:ph type="title"/>
          </p:nvPr>
        </p:nvSpPr>
        <p:spPr/>
        <p:txBody>
          <a:bodyPr/>
          <a:lstStyle/>
          <a:p>
            <a:r>
              <a:rPr lang="en-US" dirty="0">
                <a:solidFill>
                  <a:srgbClr val="FF0000"/>
                </a:solidFill>
              </a:rPr>
              <a:t>Dataset Description</a:t>
            </a:r>
          </a:p>
        </p:txBody>
      </p:sp>
      <p:pic>
        <p:nvPicPr>
          <p:cNvPr id="6" name="Content Placeholder 5" descr="Graphical user interface, application&#10;&#10;Description automatically generated">
            <a:extLst>
              <a:ext uri="{FF2B5EF4-FFF2-40B4-BE49-F238E27FC236}">
                <a16:creationId xmlns:a16="http://schemas.microsoft.com/office/drawing/2014/main" id="{A3D2E6F6-BF50-4C69-A2F2-54298656E5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63289" y="1961886"/>
            <a:ext cx="7325747" cy="3791479"/>
          </a:xfrm>
        </p:spPr>
      </p:pic>
    </p:spTree>
    <p:extLst>
      <p:ext uri="{BB962C8B-B14F-4D97-AF65-F5344CB8AC3E}">
        <p14:creationId xmlns:p14="http://schemas.microsoft.com/office/powerpoint/2010/main" val="270644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F87A32-B461-42C6-866A-101AB2319F92}"/>
              </a:ext>
            </a:extLst>
          </p:cNvPr>
          <p:cNvSpPr>
            <a:spLocks noGrp="1"/>
          </p:cNvSpPr>
          <p:nvPr>
            <p:ph type="title"/>
          </p:nvPr>
        </p:nvSpPr>
        <p:spPr/>
        <p:txBody>
          <a:bodyPr/>
          <a:lstStyle/>
          <a:p>
            <a:r>
              <a:rPr lang="en-US" dirty="0">
                <a:solidFill>
                  <a:srgbClr val="FF0000"/>
                </a:solidFill>
              </a:rPr>
              <a:t>Dataset Description</a:t>
            </a:r>
          </a:p>
        </p:txBody>
      </p:sp>
      <p:pic>
        <p:nvPicPr>
          <p:cNvPr id="6" name="Content Placeholder 5" descr="Graphical user interface&#10;&#10;Description automatically generated">
            <a:extLst>
              <a:ext uri="{FF2B5EF4-FFF2-40B4-BE49-F238E27FC236}">
                <a16:creationId xmlns:a16="http://schemas.microsoft.com/office/drawing/2014/main" id="{408D1B7E-587D-408D-80D2-5E69C5E1224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0447" y="1971412"/>
            <a:ext cx="7211431" cy="3772426"/>
          </a:xfrm>
        </p:spPr>
      </p:pic>
    </p:spTree>
    <p:extLst>
      <p:ext uri="{BB962C8B-B14F-4D97-AF65-F5344CB8AC3E}">
        <p14:creationId xmlns:p14="http://schemas.microsoft.com/office/powerpoint/2010/main" val="106674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4DE41D5-B593-4595-B5B6-4B67688E2422}"/>
              </a:ext>
            </a:extLst>
          </p:cNvPr>
          <p:cNvSpPr>
            <a:spLocks noGrp="1"/>
          </p:cNvSpPr>
          <p:nvPr>
            <p:ph type="title"/>
          </p:nvPr>
        </p:nvSpPr>
        <p:spPr/>
        <p:txBody>
          <a:bodyPr/>
          <a:lstStyle/>
          <a:p>
            <a:r>
              <a:rPr lang="en-US" dirty="0">
                <a:solidFill>
                  <a:srgbClr val="FF0000"/>
                </a:solidFill>
              </a:rPr>
              <a:t>Dataset Description</a:t>
            </a:r>
          </a:p>
        </p:txBody>
      </p:sp>
      <p:pic>
        <p:nvPicPr>
          <p:cNvPr id="7" name="Content Placeholder 6" descr="Graphical user interface, application&#10;&#10;Description automatically generated">
            <a:extLst>
              <a:ext uri="{FF2B5EF4-FFF2-40B4-BE49-F238E27FC236}">
                <a16:creationId xmlns:a16="http://schemas.microsoft.com/office/drawing/2014/main" id="{636AB287-5C7C-4F72-A929-8A418B4B8C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34710" y="1957123"/>
            <a:ext cx="7382905" cy="3801005"/>
          </a:xfrm>
        </p:spPr>
      </p:pic>
    </p:spTree>
    <p:extLst>
      <p:ext uri="{BB962C8B-B14F-4D97-AF65-F5344CB8AC3E}">
        <p14:creationId xmlns:p14="http://schemas.microsoft.com/office/powerpoint/2010/main" val="248750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42C9E27-65CB-4772-9CB5-66FE1424D17E}"/>
              </a:ext>
            </a:extLst>
          </p:cNvPr>
          <p:cNvSpPr>
            <a:spLocks noGrp="1"/>
          </p:cNvSpPr>
          <p:nvPr>
            <p:ph type="title"/>
          </p:nvPr>
        </p:nvSpPr>
        <p:spPr/>
        <p:txBody>
          <a:bodyPr/>
          <a:lstStyle/>
          <a:p>
            <a:r>
              <a:rPr lang="en-US" dirty="0">
                <a:solidFill>
                  <a:srgbClr val="FF0000"/>
                </a:solidFill>
              </a:rPr>
              <a:t>Dataset Description</a:t>
            </a:r>
          </a:p>
        </p:txBody>
      </p:sp>
      <p:pic>
        <p:nvPicPr>
          <p:cNvPr id="6" name="Content Placeholder 5" descr="Graphical user interface, application&#10;&#10;Description automatically generated">
            <a:extLst>
              <a:ext uri="{FF2B5EF4-FFF2-40B4-BE49-F238E27FC236}">
                <a16:creationId xmlns:a16="http://schemas.microsoft.com/office/drawing/2014/main" id="{91574AF1-40CC-43C1-91DB-99209140544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77579" y="1923780"/>
            <a:ext cx="7297168" cy="3867690"/>
          </a:xfrm>
        </p:spPr>
      </p:pic>
    </p:spTree>
    <p:extLst>
      <p:ext uri="{BB962C8B-B14F-4D97-AF65-F5344CB8AC3E}">
        <p14:creationId xmlns:p14="http://schemas.microsoft.com/office/powerpoint/2010/main" val="4091526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567C622-02DF-4962-BF63-93B7C41B2F1F}"/>
              </a:ext>
            </a:extLst>
          </p:cNvPr>
          <p:cNvSpPr>
            <a:spLocks noGrp="1"/>
          </p:cNvSpPr>
          <p:nvPr>
            <p:ph type="title"/>
          </p:nvPr>
        </p:nvSpPr>
        <p:spPr/>
        <p:txBody>
          <a:bodyPr/>
          <a:lstStyle/>
          <a:p>
            <a:r>
              <a:rPr lang="en-US" dirty="0">
                <a:solidFill>
                  <a:srgbClr val="FF0000"/>
                </a:solidFill>
              </a:rPr>
              <a:t>Dataset Pre-Processing</a:t>
            </a:r>
          </a:p>
        </p:txBody>
      </p:sp>
      <p:pic>
        <p:nvPicPr>
          <p:cNvPr id="14" name="Content Placeholder 13" descr="Graphical user interface, text&#10;&#10;Description automatically generated">
            <a:extLst>
              <a:ext uri="{FF2B5EF4-FFF2-40B4-BE49-F238E27FC236}">
                <a16:creationId xmlns:a16="http://schemas.microsoft.com/office/drawing/2014/main" id="{38D928A5-948D-4504-A782-8F36EC2E52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71312"/>
            <a:ext cx="5039428" cy="3057952"/>
          </a:xfrm>
        </p:spPr>
      </p:pic>
      <p:pic>
        <p:nvPicPr>
          <p:cNvPr id="16" name="Picture 15" descr="Graphical user interface, text, application&#10;&#10;Description automatically generated">
            <a:extLst>
              <a:ext uri="{FF2B5EF4-FFF2-40B4-BE49-F238E27FC236}">
                <a16:creationId xmlns:a16="http://schemas.microsoft.com/office/drawing/2014/main" id="{49D39C51-30AB-4BA1-BA81-6ABF84AA81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503763"/>
            <a:ext cx="4915586" cy="924054"/>
          </a:xfrm>
          <a:prstGeom prst="rect">
            <a:avLst/>
          </a:prstGeom>
        </p:spPr>
      </p:pic>
      <p:pic>
        <p:nvPicPr>
          <p:cNvPr id="18" name="Picture 17" descr="Graphical user interface, text, application, chat or text message&#10;&#10;Description automatically generated">
            <a:extLst>
              <a:ext uri="{FF2B5EF4-FFF2-40B4-BE49-F238E27FC236}">
                <a16:creationId xmlns:a16="http://schemas.microsoft.com/office/drawing/2014/main" id="{79E44D0B-CDF2-496E-9B70-D4C9954F36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1737" y="1858033"/>
            <a:ext cx="4867954" cy="885949"/>
          </a:xfrm>
          <a:prstGeom prst="rect">
            <a:avLst/>
          </a:prstGeom>
        </p:spPr>
      </p:pic>
    </p:spTree>
    <p:extLst>
      <p:ext uri="{BB962C8B-B14F-4D97-AF65-F5344CB8AC3E}">
        <p14:creationId xmlns:p14="http://schemas.microsoft.com/office/powerpoint/2010/main" val="416526336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172</TotalTime>
  <Words>1026</Words>
  <Application>Microsoft Office PowerPoint</Application>
  <PresentationFormat>Widescreen</PresentationFormat>
  <Paragraphs>76</Paragraphs>
  <Slides>21</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Retrospect</vt:lpstr>
      <vt:lpstr>Title</vt:lpstr>
      <vt:lpstr>Dataset Description</vt:lpstr>
      <vt:lpstr>Dataset Description</vt:lpstr>
      <vt:lpstr>Dataset Description</vt:lpstr>
      <vt:lpstr>Dataset Description</vt:lpstr>
      <vt:lpstr>Dataset Description</vt:lpstr>
      <vt:lpstr>Dataset Description</vt:lpstr>
      <vt:lpstr>Dataset Description</vt:lpstr>
      <vt:lpstr>Dataset Pre-Processing</vt:lpstr>
      <vt:lpstr>Dataset Pre-Processing</vt:lpstr>
      <vt:lpstr>Dataset Pre-Processing</vt:lpstr>
      <vt:lpstr>Dataset Pre-Processing</vt:lpstr>
      <vt:lpstr>Dataset Pre-Processing</vt:lpstr>
      <vt:lpstr>Dataset Pre-Processing</vt:lpstr>
      <vt:lpstr>Algorithm</vt:lpstr>
      <vt:lpstr>Algorithm Implementation</vt:lpstr>
      <vt:lpstr>Algorithm Results</vt:lpstr>
      <vt:lpstr>Results</vt:lpstr>
      <vt:lpstr>Limitations</vt:lpstr>
      <vt:lpstr>Tools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Nawaz Khan</dc:creator>
  <cp:lastModifiedBy>Nawaz Khan</cp:lastModifiedBy>
  <cp:revision>41</cp:revision>
  <dcterms:created xsi:type="dcterms:W3CDTF">2021-11-15T17:43:09Z</dcterms:created>
  <dcterms:modified xsi:type="dcterms:W3CDTF">2021-11-15T20:36:09Z</dcterms:modified>
</cp:coreProperties>
</file>