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83" r:id="rId6"/>
    <p:sldId id="284" r:id="rId7"/>
    <p:sldId id="285" r:id="rId8"/>
    <p:sldId id="286" r:id="rId9"/>
    <p:sldId id="287" r:id="rId10"/>
    <p:sldId id="288" r:id="rId11"/>
    <p:sldId id="289" r:id="rId12"/>
    <p:sldId id="290" r:id="rId13"/>
    <p:sldId id="291" r:id="rId14"/>
    <p:sldId id="272" r:id="rId15"/>
    <p:sldId id="293" r:id="rId16"/>
    <p:sldId id="294" r:id="rId17"/>
    <p:sldId id="295" r:id="rId18"/>
    <p:sldId id="296" r:id="rId19"/>
    <p:sldId id="292"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4681"/>
  </p:normalViewPr>
  <p:slideViewPr>
    <p:cSldViewPr snapToGrid="0" snapToObjects="1" showGuides="1">
      <p:cViewPr varScale="1">
        <p:scale>
          <a:sx n="93" d="100"/>
          <a:sy n="93" d="100"/>
        </p:scale>
        <p:origin x="216" y="86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4/29/24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4/29/24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4/29/24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4/29/24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4/29/24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4/29/24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4/29/24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4/29/24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4/29/24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4/29/24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4/29/24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4/29/24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uhammadNurilHuda/Bank-Marketing-Campaig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425914" cy="2492990"/>
          </a:xfrm>
          <a:prstGeom prst="rect">
            <a:avLst/>
          </a:prstGeom>
          <a:solidFill>
            <a:schemeClr val="bg2">
              <a:lumMod val="25000"/>
            </a:schemeClr>
          </a:solidFill>
        </p:spPr>
        <p:txBody>
          <a:bodyPr wrap="none" rtlCol="0">
            <a:spAutoFit/>
          </a:bodyPr>
          <a:lstStyle/>
          <a:p>
            <a:r>
              <a:rPr lang="en-US" sz="6600" b="1" dirty="0">
                <a:solidFill>
                  <a:schemeClr val="accent2"/>
                </a:solidFill>
                <a:latin typeface="Calibri" panose="020F0502020204030204" pitchFamily="34" charset="0"/>
                <a:cs typeface="Calibri" panose="020F0502020204030204" pitchFamily="34" charset="0"/>
              </a:rPr>
              <a:t>Bank Marketing Campaign</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a:solidFill>
                  <a:srgbClr val="FF6600"/>
                </a:solidFill>
              </a:rPr>
              <a:t>29-Apr-2024</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5933835" y="2505670"/>
            <a:ext cx="5419965" cy="923330"/>
          </a:xfrm>
          <a:prstGeom prst="rect">
            <a:avLst/>
          </a:prstGeom>
          <a:noFill/>
        </p:spPr>
        <p:txBody>
          <a:bodyPr wrap="square" rtlCol="0">
            <a:spAutoFit/>
          </a:bodyPr>
          <a:lstStyle/>
          <a:p>
            <a:r>
              <a:rPr lang="en-ID" dirty="0">
                <a:effectLst/>
              </a:rPr>
              <a:t>In the last contact, most clients were contacted in May. Regarding the days of the week, there was no significant difference.</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Contact, month, day of week</a:t>
            </a:r>
          </a:p>
        </p:txBody>
      </p:sp>
      <p:pic>
        <p:nvPicPr>
          <p:cNvPr id="6" name="Picture 5">
            <a:extLst>
              <a:ext uri="{FF2B5EF4-FFF2-40B4-BE49-F238E27FC236}">
                <a16:creationId xmlns:a16="http://schemas.microsoft.com/office/drawing/2014/main" id="{898150EE-BBA3-FC3F-F930-E64E25DD8A61}"/>
              </a:ext>
            </a:extLst>
          </p:cNvPr>
          <p:cNvPicPr>
            <a:picLocks noChangeAspect="1"/>
          </p:cNvPicPr>
          <p:nvPr/>
        </p:nvPicPr>
        <p:blipFill>
          <a:blip r:embed="rId2"/>
          <a:stretch>
            <a:fillRect/>
          </a:stretch>
        </p:blipFill>
        <p:spPr>
          <a:xfrm>
            <a:off x="212965" y="1429884"/>
            <a:ext cx="5397500" cy="2693241"/>
          </a:xfrm>
          <a:prstGeom prst="rect">
            <a:avLst/>
          </a:prstGeom>
        </p:spPr>
      </p:pic>
      <p:pic>
        <p:nvPicPr>
          <p:cNvPr id="7" name="Picture 6">
            <a:extLst>
              <a:ext uri="{FF2B5EF4-FFF2-40B4-BE49-F238E27FC236}">
                <a16:creationId xmlns:a16="http://schemas.microsoft.com/office/drawing/2014/main" id="{DBA8F94A-926D-26B9-443C-EEFA40BC13AA}"/>
              </a:ext>
            </a:extLst>
          </p:cNvPr>
          <p:cNvPicPr>
            <a:picLocks noChangeAspect="1"/>
          </p:cNvPicPr>
          <p:nvPr/>
        </p:nvPicPr>
        <p:blipFill>
          <a:blip r:embed="rId3"/>
          <a:stretch>
            <a:fillRect/>
          </a:stretch>
        </p:blipFill>
        <p:spPr>
          <a:xfrm>
            <a:off x="190500" y="4123125"/>
            <a:ext cx="5419965" cy="2704451"/>
          </a:xfrm>
          <a:prstGeom prst="rect">
            <a:avLst/>
          </a:prstGeom>
        </p:spPr>
      </p:pic>
    </p:spTree>
    <p:extLst>
      <p:ext uri="{BB962C8B-B14F-4D97-AF65-F5344CB8AC3E}">
        <p14:creationId xmlns:p14="http://schemas.microsoft.com/office/powerpoint/2010/main" val="394925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6" y="5748965"/>
            <a:ext cx="10525493" cy="646331"/>
          </a:xfrm>
          <a:prstGeom prst="rect">
            <a:avLst/>
          </a:prstGeom>
          <a:noFill/>
        </p:spPr>
        <p:txBody>
          <a:bodyPr wrap="square" rtlCol="0">
            <a:spAutoFit/>
          </a:bodyPr>
          <a:lstStyle/>
          <a:p>
            <a:r>
              <a:rPr lang="en-ID" dirty="0">
                <a:effectLst/>
              </a:rPr>
              <a:t>Duration is determined after the call is made. From the histogram, it is evident that many clients have not yet been contacted.</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Duration</a:t>
            </a:r>
          </a:p>
        </p:txBody>
      </p:sp>
      <p:pic>
        <p:nvPicPr>
          <p:cNvPr id="2" name="Picture 1">
            <a:extLst>
              <a:ext uri="{FF2B5EF4-FFF2-40B4-BE49-F238E27FC236}">
                <a16:creationId xmlns:a16="http://schemas.microsoft.com/office/drawing/2014/main" id="{571A7D12-F848-0EA4-4AA4-82786617802A}"/>
              </a:ext>
            </a:extLst>
          </p:cNvPr>
          <p:cNvPicPr>
            <a:picLocks noChangeAspect="1"/>
          </p:cNvPicPr>
          <p:nvPr/>
        </p:nvPicPr>
        <p:blipFill>
          <a:blip r:embed="rId2"/>
          <a:stretch>
            <a:fillRect/>
          </a:stretch>
        </p:blipFill>
        <p:spPr>
          <a:xfrm>
            <a:off x="1244600" y="1961879"/>
            <a:ext cx="9702800" cy="2925767"/>
          </a:xfrm>
          <a:prstGeom prst="rect">
            <a:avLst/>
          </a:prstGeom>
        </p:spPr>
      </p:pic>
    </p:spTree>
    <p:extLst>
      <p:ext uri="{BB962C8B-B14F-4D97-AF65-F5344CB8AC3E}">
        <p14:creationId xmlns:p14="http://schemas.microsoft.com/office/powerpoint/2010/main" val="117129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6" y="5748965"/>
            <a:ext cx="10525493" cy="923330"/>
          </a:xfrm>
          <a:prstGeom prst="rect">
            <a:avLst/>
          </a:prstGeom>
          <a:noFill/>
        </p:spPr>
        <p:txBody>
          <a:bodyPr wrap="square" rtlCol="0">
            <a:spAutoFit/>
          </a:bodyPr>
          <a:lstStyle/>
          <a:p>
            <a:r>
              <a:rPr lang="en-ID" dirty="0">
                <a:effectLst/>
              </a:rPr>
              <a:t>During this campaign, clients are contacted at most between 0 and 5 times. Many clients have not been contacted since the last contact was made, and numerous contacts had not been reached before this campaign was carried out.</a:t>
            </a:r>
            <a:endParaRPr lang="en-ID" b="0" i="0" dirty="0">
              <a:solidFill>
                <a:srgbClr val="FFFFFF"/>
              </a:solidFill>
              <a:effectLst/>
              <a:highlight>
                <a:srgbClr val="212121"/>
              </a:highlight>
              <a:latin typeface="Söhne"/>
            </a:endParaRP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Campaign, </a:t>
            </a:r>
            <a:r>
              <a:rPr lang="en-US" b="1" dirty="0" err="1">
                <a:solidFill>
                  <a:schemeClr val="accent2"/>
                </a:solidFill>
              </a:rPr>
              <a:t>Pdays</a:t>
            </a:r>
            <a:r>
              <a:rPr lang="en-US" b="1" dirty="0">
                <a:solidFill>
                  <a:schemeClr val="accent2"/>
                </a:solidFill>
              </a:rPr>
              <a:t>, Previous</a:t>
            </a:r>
          </a:p>
        </p:txBody>
      </p:sp>
      <p:pic>
        <p:nvPicPr>
          <p:cNvPr id="3" name="Picture 2">
            <a:extLst>
              <a:ext uri="{FF2B5EF4-FFF2-40B4-BE49-F238E27FC236}">
                <a16:creationId xmlns:a16="http://schemas.microsoft.com/office/drawing/2014/main" id="{639DE1AF-F844-8617-9A2D-CE88C760046D}"/>
              </a:ext>
            </a:extLst>
          </p:cNvPr>
          <p:cNvPicPr>
            <a:picLocks noChangeAspect="1"/>
          </p:cNvPicPr>
          <p:nvPr/>
        </p:nvPicPr>
        <p:blipFill>
          <a:blip r:embed="rId2"/>
          <a:stretch>
            <a:fillRect/>
          </a:stretch>
        </p:blipFill>
        <p:spPr>
          <a:xfrm>
            <a:off x="894026" y="1831770"/>
            <a:ext cx="10403947" cy="3426030"/>
          </a:xfrm>
          <a:prstGeom prst="rect">
            <a:avLst/>
          </a:prstGeom>
        </p:spPr>
      </p:pic>
    </p:spTree>
    <p:extLst>
      <p:ext uri="{BB962C8B-B14F-4D97-AF65-F5344CB8AC3E}">
        <p14:creationId xmlns:p14="http://schemas.microsoft.com/office/powerpoint/2010/main" val="355852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6" y="5748965"/>
            <a:ext cx="10525493" cy="369332"/>
          </a:xfrm>
          <a:prstGeom prst="rect">
            <a:avLst/>
          </a:prstGeom>
          <a:noFill/>
        </p:spPr>
        <p:txBody>
          <a:bodyPr wrap="square" rtlCol="0">
            <a:spAutoFit/>
          </a:bodyPr>
          <a:lstStyle/>
          <a:p>
            <a:r>
              <a:rPr lang="en-ID" dirty="0">
                <a:effectLst/>
              </a:rPr>
              <a:t>There have been more failures than successes in previous marketing campaigns.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err="1">
                <a:solidFill>
                  <a:schemeClr val="accent2"/>
                </a:solidFill>
              </a:rPr>
              <a:t>Poutcome</a:t>
            </a:r>
            <a:endParaRPr lang="en-US" b="1" dirty="0">
              <a:solidFill>
                <a:schemeClr val="accent2"/>
              </a:solidFill>
            </a:endParaRPr>
          </a:p>
        </p:txBody>
      </p:sp>
      <p:pic>
        <p:nvPicPr>
          <p:cNvPr id="2" name="Picture 1">
            <a:extLst>
              <a:ext uri="{FF2B5EF4-FFF2-40B4-BE49-F238E27FC236}">
                <a16:creationId xmlns:a16="http://schemas.microsoft.com/office/drawing/2014/main" id="{9F912F66-3193-105A-9166-B8C6108538C1}"/>
              </a:ext>
            </a:extLst>
          </p:cNvPr>
          <p:cNvPicPr>
            <a:picLocks noChangeAspect="1"/>
          </p:cNvPicPr>
          <p:nvPr/>
        </p:nvPicPr>
        <p:blipFill>
          <a:blip r:embed="rId2"/>
          <a:stretch>
            <a:fillRect/>
          </a:stretch>
        </p:blipFill>
        <p:spPr>
          <a:xfrm>
            <a:off x="3798702" y="1776259"/>
            <a:ext cx="4584700" cy="3539887"/>
          </a:xfrm>
          <a:prstGeom prst="rect">
            <a:avLst/>
          </a:prstGeom>
        </p:spPr>
      </p:pic>
    </p:spTree>
    <p:extLst>
      <p:ext uri="{BB962C8B-B14F-4D97-AF65-F5344CB8AC3E}">
        <p14:creationId xmlns:p14="http://schemas.microsoft.com/office/powerpoint/2010/main" val="275737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ML </a:t>
            </a:r>
            <a:r>
              <a:rPr lang="en-US" sz="4400" b="1" dirty="0">
                <a:solidFill>
                  <a:schemeClr val="accent2"/>
                </a:solidFill>
                <a:latin typeface="+mj-lt"/>
              </a:rPr>
              <a:t>Solutions</a:t>
            </a:r>
          </a:p>
        </p:txBody>
      </p:sp>
      <p:sp>
        <p:nvSpPr>
          <p:cNvPr id="2" name="TextBox 1">
            <a:extLst>
              <a:ext uri="{FF2B5EF4-FFF2-40B4-BE49-F238E27FC236}">
                <a16:creationId xmlns:a16="http://schemas.microsoft.com/office/drawing/2014/main" id="{5DDE8820-F0CF-5EE0-1221-9CAED0CF808A}"/>
              </a:ext>
            </a:extLst>
          </p:cNvPr>
          <p:cNvSpPr txBox="1"/>
          <p:nvPr/>
        </p:nvSpPr>
        <p:spPr>
          <a:xfrm>
            <a:off x="336176" y="1896035"/>
            <a:ext cx="11362765" cy="2585323"/>
          </a:xfrm>
          <a:prstGeom prst="rect">
            <a:avLst/>
          </a:prstGeom>
          <a:noFill/>
        </p:spPr>
        <p:txBody>
          <a:bodyPr wrap="square" rtlCol="0">
            <a:spAutoFit/>
          </a:bodyPr>
          <a:lstStyle/>
          <a:p>
            <a:r>
              <a:rPr lang="en-US" dirty="0"/>
              <a:t>The preprocessing steps included:</a:t>
            </a:r>
          </a:p>
          <a:p>
            <a:endParaRPr lang="en-US" dirty="0"/>
          </a:p>
          <a:p>
            <a:pPr marL="342900" indent="-342900">
              <a:buFont typeface="+mj-lt"/>
              <a:buAutoNum type="arabicPeriod"/>
            </a:pPr>
            <a:r>
              <a:rPr lang="en-US" dirty="0"/>
              <a:t>Null value inspection.</a:t>
            </a:r>
          </a:p>
          <a:p>
            <a:pPr marL="342900" indent="-342900">
              <a:buFont typeface="+mj-lt"/>
              <a:buAutoNum type="arabicPeriod"/>
            </a:pPr>
            <a:r>
              <a:rPr lang="en-US" dirty="0"/>
              <a:t>Data type conversion.</a:t>
            </a:r>
          </a:p>
          <a:p>
            <a:pPr marL="342900" indent="-342900">
              <a:buFont typeface="+mj-lt"/>
              <a:buAutoNum type="arabicPeriod"/>
            </a:pPr>
            <a:r>
              <a:rPr lang="en-US" dirty="0"/>
              <a:t>Column selection.</a:t>
            </a:r>
          </a:p>
          <a:p>
            <a:pPr marL="342900" indent="-342900">
              <a:buFont typeface="+mj-lt"/>
              <a:buAutoNum type="arabicPeriod"/>
            </a:pPr>
            <a:r>
              <a:rPr lang="en-US" dirty="0"/>
              <a:t>Skewness examination and outlier removal for the "age" feature.</a:t>
            </a:r>
          </a:p>
          <a:p>
            <a:pPr marL="342900" indent="-342900">
              <a:buFont typeface="+mj-lt"/>
              <a:buAutoNum type="arabicPeriod"/>
            </a:pPr>
            <a:r>
              <a:rPr lang="en-US" dirty="0"/>
              <a:t>Categorical data encoding: 'yes' replaced with 1, 'unknown' with 0, and 'no' with -1 for the ['default', 'housing', 'loan'] columns; while employing One-Hot-Encoding for other columns due to their unordered nature.</a:t>
            </a:r>
          </a:p>
          <a:p>
            <a:pPr marL="342900" indent="-342900">
              <a:buFont typeface="+mj-lt"/>
              <a:buAutoNum type="arabicPeriod"/>
            </a:pPr>
            <a:r>
              <a:rPr lang="en-US" dirty="0"/>
              <a:t>Normalization to expedite convergence.</a:t>
            </a:r>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ML </a:t>
            </a:r>
            <a:r>
              <a:rPr lang="en-US" sz="4400" b="1" dirty="0">
                <a:solidFill>
                  <a:schemeClr val="accent2"/>
                </a:solidFill>
                <a:latin typeface="+mj-lt"/>
              </a:rPr>
              <a:t>Solutions</a:t>
            </a:r>
          </a:p>
        </p:txBody>
      </p:sp>
      <p:sp>
        <p:nvSpPr>
          <p:cNvPr id="2" name="TextBox 1">
            <a:extLst>
              <a:ext uri="{FF2B5EF4-FFF2-40B4-BE49-F238E27FC236}">
                <a16:creationId xmlns:a16="http://schemas.microsoft.com/office/drawing/2014/main" id="{5DDE8820-F0CF-5EE0-1221-9CAED0CF808A}"/>
              </a:ext>
            </a:extLst>
          </p:cNvPr>
          <p:cNvSpPr txBox="1"/>
          <p:nvPr/>
        </p:nvSpPr>
        <p:spPr>
          <a:xfrm>
            <a:off x="414617" y="1760124"/>
            <a:ext cx="11362765" cy="1754326"/>
          </a:xfrm>
          <a:prstGeom prst="rect">
            <a:avLst/>
          </a:prstGeom>
          <a:noFill/>
        </p:spPr>
        <p:txBody>
          <a:bodyPr wrap="square" rtlCol="0">
            <a:spAutoFit/>
          </a:bodyPr>
          <a:lstStyle/>
          <a:p>
            <a:r>
              <a:rPr lang="en-ID" dirty="0">
                <a:effectLst/>
              </a:rPr>
              <a:t>The </a:t>
            </a:r>
            <a:r>
              <a:rPr lang="en-ID" dirty="0" err="1">
                <a:effectLst/>
              </a:rPr>
              <a:t>modeling</a:t>
            </a:r>
            <a:r>
              <a:rPr lang="en-ID" dirty="0">
                <a:effectLst/>
              </a:rPr>
              <a:t> process was conducted in two stages, where both "duration" and non-"duration" scenarios were explored. </a:t>
            </a:r>
          </a:p>
          <a:p>
            <a:endParaRPr lang="en-ID" dirty="0"/>
          </a:p>
          <a:p>
            <a:r>
              <a:rPr lang="en-ID" dirty="0">
                <a:effectLst/>
              </a:rPr>
              <a:t>For models involving the "duration" feature, Decision Tree, Random Forest, Linear Support Vector Machine (SVM), </a:t>
            </a:r>
            <a:r>
              <a:rPr lang="en-ID" dirty="0" err="1">
                <a:effectLst/>
              </a:rPr>
              <a:t>XGBoost</a:t>
            </a:r>
            <a:r>
              <a:rPr lang="en-ID" dirty="0">
                <a:effectLst/>
              </a:rPr>
              <a:t>, and Gradient Boosting algorithms were employed. Upon utilizing default parameters, the best-performing model produced the following results:</a:t>
            </a:r>
          </a:p>
        </p:txBody>
      </p:sp>
      <p:pic>
        <p:nvPicPr>
          <p:cNvPr id="3" name="Picture 2">
            <a:extLst>
              <a:ext uri="{FF2B5EF4-FFF2-40B4-BE49-F238E27FC236}">
                <a16:creationId xmlns:a16="http://schemas.microsoft.com/office/drawing/2014/main" id="{231FAADC-9EF1-B3AB-A5BF-5E96D047635E}"/>
              </a:ext>
            </a:extLst>
          </p:cNvPr>
          <p:cNvPicPr>
            <a:picLocks noChangeAspect="1"/>
          </p:cNvPicPr>
          <p:nvPr/>
        </p:nvPicPr>
        <p:blipFill>
          <a:blip r:embed="rId2"/>
          <a:stretch>
            <a:fillRect/>
          </a:stretch>
        </p:blipFill>
        <p:spPr>
          <a:xfrm>
            <a:off x="4260849" y="3812728"/>
            <a:ext cx="3670300" cy="1689100"/>
          </a:xfrm>
          <a:prstGeom prst="rect">
            <a:avLst/>
          </a:prstGeom>
        </p:spPr>
      </p:pic>
    </p:spTree>
    <p:extLst>
      <p:ext uri="{BB962C8B-B14F-4D97-AF65-F5344CB8AC3E}">
        <p14:creationId xmlns:p14="http://schemas.microsoft.com/office/powerpoint/2010/main" val="86528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ML </a:t>
            </a:r>
            <a:r>
              <a:rPr lang="en-US" sz="4400" b="1" dirty="0">
                <a:solidFill>
                  <a:schemeClr val="accent2"/>
                </a:solidFill>
                <a:latin typeface="+mj-lt"/>
              </a:rPr>
              <a:t>Solutions</a:t>
            </a:r>
          </a:p>
        </p:txBody>
      </p:sp>
      <p:sp>
        <p:nvSpPr>
          <p:cNvPr id="2" name="TextBox 1">
            <a:extLst>
              <a:ext uri="{FF2B5EF4-FFF2-40B4-BE49-F238E27FC236}">
                <a16:creationId xmlns:a16="http://schemas.microsoft.com/office/drawing/2014/main" id="{5DDE8820-F0CF-5EE0-1221-9CAED0CF808A}"/>
              </a:ext>
            </a:extLst>
          </p:cNvPr>
          <p:cNvSpPr txBox="1"/>
          <p:nvPr/>
        </p:nvSpPr>
        <p:spPr>
          <a:xfrm>
            <a:off x="414617" y="1760124"/>
            <a:ext cx="11362765" cy="369332"/>
          </a:xfrm>
          <a:prstGeom prst="rect">
            <a:avLst/>
          </a:prstGeom>
          <a:noFill/>
        </p:spPr>
        <p:txBody>
          <a:bodyPr wrap="square" rtlCol="0">
            <a:spAutoFit/>
          </a:bodyPr>
          <a:lstStyle/>
          <a:p>
            <a:r>
              <a:rPr lang="en-ID" dirty="0">
                <a:effectLst/>
              </a:rPr>
              <a:t>For the model without the "duration" feature, employing the same set of algorithms, the outcomes were as follows:</a:t>
            </a:r>
          </a:p>
        </p:txBody>
      </p:sp>
      <p:pic>
        <p:nvPicPr>
          <p:cNvPr id="5" name="Picture 4">
            <a:extLst>
              <a:ext uri="{FF2B5EF4-FFF2-40B4-BE49-F238E27FC236}">
                <a16:creationId xmlns:a16="http://schemas.microsoft.com/office/drawing/2014/main" id="{884B95B7-0C98-19AB-94F5-85D8BCA431E6}"/>
              </a:ext>
            </a:extLst>
          </p:cNvPr>
          <p:cNvPicPr>
            <a:picLocks noChangeAspect="1"/>
          </p:cNvPicPr>
          <p:nvPr/>
        </p:nvPicPr>
        <p:blipFill>
          <a:blip r:embed="rId2"/>
          <a:stretch>
            <a:fillRect/>
          </a:stretch>
        </p:blipFill>
        <p:spPr>
          <a:xfrm>
            <a:off x="4260849" y="2505668"/>
            <a:ext cx="3670300" cy="1689100"/>
          </a:xfrm>
          <a:prstGeom prst="rect">
            <a:avLst/>
          </a:prstGeom>
        </p:spPr>
      </p:pic>
      <p:sp>
        <p:nvSpPr>
          <p:cNvPr id="6" name="TextBox 5">
            <a:extLst>
              <a:ext uri="{FF2B5EF4-FFF2-40B4-BE49-F238E27FC236}">
                <a16:creationId xmlns:a16="http://schemas.microsoft.com/office/drawing/2014/main" id="{A89566E1-BCC8-F921-1998-BE034403B39A}"/>
              </a:ext>
            </a:extLst>
          </p:cNvPr>
          <p:cNvSpPr txBox="1"/>
          <p:nvPr/>
        </p:nvSpPr>
        <p:spPr>
          <a:xfrm>
            <a:off x="414616" y="4543879"/>
            <a:ext cx="11362765" cy="923330"/>
          </a:xfrm>
          <a:prstGeom prst="rect">
            <a:avLst/>
          </a:prstGeom>
          <a:noFill/>
        </p:spPr>
        <p:txBody>
          <a:bodyPr wrap="square" rtlCol="0">
            <a:spAutoFit/>
          </a:bodyPr>
          <a:lstStyle/>
          <a:p>
            <a:r>
              <a:rPr lang="en-ID" dirty="0">
                <a:effectLst/>
              </a:rPr>
              <a:t>The exclusion of the "duration" feature from the analysis was deliberate, as its inclusion would have added complexity to the process. Additionally, "duration" is only ascertainable post-call. Among the models evaluated, SVM emerged as the top performer. Consequently, the next step involved parameter tuning specifically for the SVM algorithm.</a:t>
            </a:r>
          </a:p>
        </p:txBody>
      </p:sp>
    </p:spTree>
    <p:extLst>
      <p:ext uri="{BB962C8B-B14F-4D97-AF65-F5344CB8AC3E}">
        <p14:creationId xmlns:p14="http://schemas.microsoft.com/office/powerpoint/2010/main" val="4238731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ML </a:t>
            </a:r>
            <a:r>
              <a:rPr lang="en-US" sz="4400" b="1" dirty="0">
                <a:solidFill>
                  <a:schemeClr val="accent2"/>
                </a:solidFill>
                <a:latin typeface="+mj-lt"/>
              </a:rPr>
              <a:t>Solutions</a:t>
            </a:r>
          </a:p>
        </p:txBody>
      </p:sp>
      <p:sp>
        <p:nvSpPr>
          <p:cNvPr id="2" name="TextBox 1">
            <a:extLst>
              <a:ext uri="{FF2B5EF4-FFF2-40B4-BE49-F238E27FC236}">
                <a16:creationId xmlns:a16="http://schemas.microsoft.com/office/drawing/2014/main" id="{5DDE8820-F0CF-5EE0-1221-9CAED0CF808A}"/>
              </a:ext>
            </a:extLst>
          </p:cNvPr>
          <p:cNvSpPr txBox="1"/>
          <p:nvPr/>
        </p:nvSpPr>
        <p:spPr>
          <a:xfrm>
            <a:off x="414617" y="1760124"/>
            <a:ext cx="11362765" cy="369332"/>
          </a:xfrm>
          <a:prstGeom prst="rect">
            <a:avLst/>
          </a:prstGeom>
          <a:noFill/>
        </p:spPr>
        <p:txBody>
          <a:bodyPr wrap="square" rtlCol="0">
            <a:spAutoFit/>
          </a:bodyPr>
          <a:lstStyle/>
          <a:p>
            <a:r>
              <a:rPr lang="en-ID" dirty="0">
                <a:effectLst/>
              </a:rPr>
              <a:t>The parameters utilized in the hyperparameter tuning process are:</a:t>
            </a:r>
          </a:p>
        </p:txBody>
      </p:sp>
      <p:graphicFrame>
        <p:nvGraphicFramePr>
          <p:cNvPr id="3" name="Table 2">
            <a:extLst>
              <a:ext uri="{FF2B5EF4-FFF2-40B4-BE49-F238E27FC236}">
                <a16:creationId xmlns:a16="http://schemas.microsoft.com/office/drawing/2014/main" id="{84E39E8B-4448-E95C-98A6-B1AF38E4FA50}"/>
              </a:ext>
            </a:extLst>
          </p:cNvPr>
          <p:cNvGraphicFramePr>
            <a:graphicFrameLocks noGrp="1"/>
          </p:cNvGraphicFramePr>
          <p:nvPr>
            <p:extLst>
              <p:ext uri="{D42A27DB-BD31-4B8C-83A1-F6EECF244321}">
                <p14:modId xmlns:p14="http://schemas.microsoft.com/office/powerpoint/2010/main" val="3374587395"/>
              </p:ext>
            </p:extLst>
          </p:nvPr>
        </p:nvGraphicFramePr>
        <p:xfrm>
          <a:off x="3037537" y="2501900"/>
          <a:ext cx="6116919" cy="1854200"/>
        </p:xfrm>
        <a:graphic>
          <a:graphicData uri="http://schemas.openxmlformats.org/drawingml/2006/table">
            <a:tbl>
              <a:tblPr firstRow="1" bandRow="1">
                <a:tableStyleId>{37CE84F3-28C3-443E-9E96-99CF82512B78}</a:tableStyleId>
              </a:tblPr>
              <a:tblGrid>
                <a:gridCol w="1840754">
                  <a:extLst>
                    <a:ext uri="{9D8B030D-6E8A-4147-A177-3AD203B41FA5}">
                      <a16:colId xmlns:a16="http://schemas.microsoft.com/office/drawing/2014/main" val="3676100541"/>
                    </a:ext>
                  </a:extLst>
                </a:gridCol>
                <a:gridCol w="4276165">
                  <a:extLst>
                    <a:ext uri="{9D8B030D-6E8A-4147-A177-3AD203B41FA5}">
                      <a16:colId xmlns:a16="http://schemas.microsoft.com/office/drawing/2014/main" val="2532442310"/>
                    </a:ext>
                  </a:extLst>
                </a:gridCol>
              </a:tblGrid>
              <a:tr h="370840">
                <a:tc>
                  <a:txBody>
                    <a:bodyPr/>
                    <a:lstStyle/>
                    <a:p>
                      <a:r>
                        <a:rPr lang="en-US" dirty="0"/>
                        <a:t>Params</a:t>
                      </a:r>
                    </a:p>
                  </a:txBody>
                  <a:tcPr/>
                </a:tc>
                <a:tc>
                  <a:txBody>
                    <a:bodyPr/>
                    <a:lstStyle/>
                    <a:p>
                      <a:r>
                        <a:rPr lang="en-US" dirty="0"/>
                        <a:t>Value</a:t>
                      </a:r>
                    </a:p>
                  </a:txBody>
                  <a:tcPr/>
                </a:tc>
                <a:extLst>
                  <a:ext uri="{0D108BD9-81ED-4DB2-BD59-A6C34878D82A}">
                    <a16:rowId xmlns:a16="http://schemas.microsoft.com/office/drawing/2014/main" val="1089064127"/>
                  </a:ext>
                </a:extLst>
              </a:tr>
              <a:tr h="370840">
                <a:tc>
                  <a:txBody>
                    <a:bodyPr/>
                    <a:lstStyle/>
                    <a:p>
                      <a:r>
                        <a:rPr lang="en-US" dirty="0"/>
                        <a:t>C</a:t>
                      </a:r>
                    </a:p>
                  </a:txBody>
                  <a:tcPr/>
                </a:tc>
                <a:tc>
                  <a:txBody>
                    <a:bodyPr/>
                    <a:lstStyle/>
                    <a:p>
                      <a:r>
                        <a:rPr lang="en-US" dirty="0"/>
                        <a:t>1, 0.1, 0.001, 0.0001, 0.00001, 0.000001</a:t>
                      </a:r>
                    </a:p>
                  </a:txBody>
                  <a:tcPr/>
                </a:tc>
                <a:extLst>
                  <a:ext uri="{0D108BD9-81ED-4DB2-BD59-A6C34878D82A}">
                    <a16:rowId xmlns:a16="http://schemas.microsoft.com/office/drawing/2014/main" val="4205901106"/>
                  </a:ext>
                </a:extLst>
              </a:tr>
              <a:tr h="370840">
                <a:tc>
                  <a:txBody>
                    <a:bodyPr/>
                    <a:lstStyle/>
                    <a:p>
                      <a:r>
                        <a:rPr lang="en-US" dirty="0"/>
                        <a:t>Kernel</a:t>
                      </a:r>
                    </a:p>
                  </a:txBody>
                  <a:tcPr/>
                </a:tc>
                <a:tc>
                  <a:txBody>
                    <a:bodyPr/>
                    <a:lstStyle/>
                    <a:p>
                      <a:r>
                        <a:rPr lang="en-US" dirty="0"/>
                        <a:t>Linear, poly, </a:t>
                      </a:r>
                      <a:r>
                        <a:rPr lang="en-US" dirty="0" err="1"/>
                        <a:t>rbf</a:t>
                      </a:r>
                      <a:endParaRPr lang="en-US" dirty="0"/>
                    </a:p>
                  </a:txBody>
                  <a:tcPr/>
                </a:tc>
                <a:extLst>
                  <a:ext uri="{0D108BD9-81ED-4DB2-BD59-A6C34878D82A}">
                    <a16:rowId xmlns:a16="http://schemas.microsoft.com/office/drawing/2014/main" val="4087427689"/>
                  </a:ext>
                </a:extLst>
              </a:tr>
              <a:tr h="370840">
                <a:tc>
                  <a:txBody>
                    <a:bodyPr/>
                    <a:lstStyle/>
                    <a:p>
                      <a:r>
                        <a:rPr lang="en-US" dirty="0"/>
                        <a:t>Gamma</a:t>
                      </a:r>
                    </a:p>
                  </a:txBody>
                  <a:tcPr/>
                </a:tc>
                <a:tc>
                  <a:txBody>
                    <a:bodyPr/>
                    <a:lstStyle/>
                    <a:p>
                      <a:r>
                        <a:rPr lang="en-US" dirty="0"/>
                        <a:t>Scale, auto</a:t>
                      </a:r>
                    </a:p>
                  </a:txBody>
                  <a:tcPr/>
                </a:tc>
                <a:extLst>
                  <a:ext uri="{0D108BD9-81ED-4DB2-BD59-A6C34878D82A}">
                    <a16:rowId xmlns:a16="http://schemas.microsoft.com/office/drawing/2014/main" val="2139358454"/>
                  </a:ext>
                </a:extLst>
              </a:tr>
              <a:tr h="370840">
                <a:tc>
                  <a:txBody>
                    <a:bodyPr/>
                    <a:lstStyle/>
                    <a:p>
                      <a:r>
                        <a:rPr lang="en-US" dirty="0"/>
                        <a:t>Random state</a:t>
                      </a:r>
                    </a:p>
                  </a:txBody>
                  <a:tcPr/>
                </a:tc>
                <a:tc>
                  <a:txBody>
                    <a:bodyPr/>
                    <a:lstStyle/>
                    <a:p>
                      <a:r>
                        <a:rPr lang="en-US" dirty="0"/>
                        <a:t>42</a:t>
                      </a:r>
                    </a:p>
                  </a:txBody>
                  <a:tcPr/>
                </a:tc>
                <a:extLst>
                  <a:ext uri="{0D108BD9-81ED-4DB2-BD59-A6C34878D82A}">
                    <a16:rowId xmlns:a16="http://schemas.microsoft.com/office/drawing/2014/main" val="3066943530"/>
                  </a:ext>
                </a:extLst>
              </a:tr>
            </a:tbl>
          </a:graphicData>
        </a:graphic>
      </p:graphicFrame>
      <p:sp>
        <p:nvSpPr>
          <p:cNvPr id="7" name="TextBox 6">
            <a:extLst>
              <a:ext uri="{FF2B5EF4-FFF2-40B4-BE49-F238E27FC236}">
                <a16:creationId xmlns:a16="http://schemas.microsoft.com/office/drawing/2014/main" id="{010A81AD-05F7-E442-F003-8D9629FD328D}"/>
              </a:ext>
            </a:extLst>
          </p:cNvPr>
          <p:cNvSpPr txBox="1"/>
          <p:nvPr/>
        </p:nvSpPr>
        <p:spPr>
          <a:xfrm>
            <a:off x="414615" y="4728545"/>
            <a:ext cx="11362765" cy="923330"/>
          </a:xfrm>
          <a:prstGeom prst="rect">
            <a:avLst/>
          </a:prstGeom>
          <a:noFill/>
        </p:spPr>
        <p:txBody>
          <a:bodyPr wrap="square" rtlCol="0">
            <a:spAutoFit/>
          </a:bodyPr>
          <a:lstStyle/>
          <a:p>
            <a:r>
              <a:rPr lang="en-ID" dirty="0">
                <a:effectLst/>
              </a:rPr>
              <a:t>The hyperparameter tuning process yielded the optimal result: {'C': 0.001, 'gamma': 'scale', 'kernel': 'poly', '</a:t>
            </a:r>
            <a:r>
              <a:rPr lang="en-ID" dirty="0" err="1">
                <a:effectLst/>
              </a:rPr>
              <a:t>random_state</a:t>
            </a:r>
            <a:r>
              <a:rPr lang="en-ID" dirty="0">
                <a:effectLst/>
              </a:rPr>
              <a:t>': 42}, achieving an accuracy of 91%. Despite exhaustive tuning efforts, the accuracy did not exhibit a notable improvement.</a:t>
            </a:r>
          </a:p>
        </p:txBody>
      </p:sp>
    </p:spTree>
    <p:extLst>
      <p:ext uri="{BB962C8B-B14F-4D97-AF65-F5344CB8AC3E}">
        <p14:creationId xmlns:p14="http://schemas.microsoft.com/office/powerpoint/2010/main" val="1466148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ML </a:t>
            </a:r>
            <a:r>
              <a:rPr lang="en-US" sz="4400" b="1" dirty="0">
                <a:solidFill>
                  <a:schemeClr val="accent2"/>
                </a:solidFill>
                <a:latin typeface="+mj-lt"/>
              </a:rPr>
              <a:t>Solutions</a:t>
            </a:r>
          </a:p>
        </p:txBody>
      </p:sp>
      <p:sp>
        <p:nvSpPr>
          <p:cNvPr id="7" name="TextBox 6">
            <a:extLst>
              <a:ext uri="{FF2B5EF4-FFF2-40B4-BE49-F238E27FC236}">
                <a16:creationId xmlns:a16="http://schemas.microsoft.com/office/drawing/2014/main" id="{010A81AD-05F7-E442-F003-8D9629FD328D}"/>
              </a:ext>
            </a:extLst>
          </p:cNvPr>
          <p:cNvSpPr txBox="1"/>
          <p:nvPr/>
        </p:nvSpPr>
        <p:spPr>
          <a:xfrm>
            <a:off x="414617" y="5306768"/>
            <a:ext cx="11362765" cy="369332"/>
          </a:xfrm>
          <a:prstGeom prst="rect">
            <a:avLst/>
          </a:prstGeom>
          <a:noFill/>
        </p:spPr>
        <p:txBody>
          <a:bodyPr wrap="square" rtlCol="0">
            <a:spAutoFit/>
          </a:bodyPr>
          <a:lstStyle/>
          <a:p>
            <a:r>
              <a:rPr lang="en-ID" dirty="0">
                <a:effectLst/>
              </a:rPr>
              <a:t>Despite implementing this method, the ROC results did not reach their optimal performance.</a:t>
            </a:r>
          </a:p>
        </p:txBody>
      </p:sp>
      <p:pic>
        <p:nvPicPr>
          <p:cNvPr id="5" name="Picture 4">
            <a:extLst>
              <a:ext uri="{FF2B5EF4-FFF2-40B4-BE49-F238E27FC236}">
                <a16:creationId xmlns:a16="http://schemas.microsoft.com/office/drawing/2014/main" id="{21461494-84D4-7298-DDEF-0CF923C1F2BA}"/>
              </a:ext>
            </a:extLst>
          </p:cNvPr>
          <p:cNvPicPr>
            <a:picLocks noChangeAspect="1"/>
          </p:cNvPicPr>
          <p:nvPr/>
        </p:nvPicPr>
        <p:blipFill>
          <a:blip r:embed="rId2"/>
          <a:stretch>
            <a:fillRect/>
          </a:stretch>
        </p:blipFill>
        <p:spPr>
          <a:xfrm>
            <a:off x="3769737" y="1616371"/>
            <a:ext cx="4652524" cy="3625257"/>
          </a:xfrm>
          <a:prstGeom prst="rect">
            <a:avLst/>
          </a:prstGeom>
        </p:spPr>
      </p:pic>
    </p:spTree>
    <p:extLst>
      <p:ext uri="{BB962C8B-B14F-4D97-AF65-F5344CB8AC3E}">
        <p14:creationId xmlns:p14="http://schemas.microsoft.com/office/powerpoint/2010/main" val="114129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0706100" cy="464871"/>
          </a:xfrm>
          <a:prstGeom prst="rect">
            <a:avLst/>
          </a:prstGeom>
          <a:noFill/>
        </p:spPr>
        <p:txBody>
          <a:bodyPr wrap="square" rtlCol="0">
            <a:spAutoFit/>
          </a:bodyPr>
          <a:lstStyle/>
          <a:p>
            <a:pPr>
              <a:lnSpc>
                <a:spcPct val="150000"/>
              </a:lnSpc>
            </a:pPr>
            <a:r>
              <a:rPr lang="en-US" dirty="0">
                <a:hlinkClick r:id="rId2"/>
              </a:rPr>
              <a:t>https://github.com/MuhammadNurilHuda/Bank-Marketing-Campaign</a:t>
            </a:r>
            <a:r>
              <a:rPr lang="en-US" dirty="0"/>
              <a:t> </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Code Link</a:t>
            </a:r>
            <a:endParaRPr lang="en-US" sz="4400" b="1" dirty="0">
              <a:solidFill>
                <a:schemeClr val="accent2"/>
              </a:solidFill>
              <a:latin typeface="+mj-lt"/>
            </a:endParaRPr>
          </a:p>
        </p:txBody>
      </p:sp>
    </p:spTree>
    <p:extLst>
      <p:ext uri="{BB962C8B-B14F-4D97-AF65-F5344CB8AC3E}">
        <p14:creationId xmlns:p14="http://schemas.microsoft.com/office/powerpoint/2010/main" val="220328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r>
              <a:rPr lang="en-US" sz="1800" dirty="0"/>
              <a:t>ABC bank seeks to improve its marketing strategy for term deposit products by utilizing machine learning (ML) models. By predicting customers' propensity to purchase based on past interactions with banks or other financial institutions, they aim to optimize resource allocation in marketing channels such as telemarketing, SMS/email marketing, etc. Developing an ML model allows ABC Bank to identify and focus on customers with a higher likelihood of purchasing the product, thereby saving resources and reducing the time required in marketing efforts.</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cs typeface="Calibri" panose="020F0502020204030204" pitchFamily="34" charset="0"/>
              </a:rPr>
              <a:t>Background – Bank Marketing Campaign</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srcRect/>
          <a:stretch/>
        </p:blipFill>
        <p:spPr>
          <a:xfrm>
            <a:off x="312890" y="5542671"/>
            <a:ext cx="1698790" cy="1698790"/>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7" y="1371600"/>
            <a:ext cx="10525493" cy="34163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21 Features</a:t>
            </a:r>
          </a:p>
          <a:p>
            <a:pPr marL="285750" indent="-285750">
              <a:buFont typeface="Arial" panose="020B0604020202020204" pitchFamily="34" charset="0"/>
              <a:buChar char="•"/>
            </a:pPr>
            <a:r>
              <a:rPr lang="en-US" dirty="0"/>
              <a:t>Timeframe of the data: 2008-05-05 to 2008-12-05</a:t>
            </a:r>
          </a:p>
          <a:p>
            <a:pPr marL="285750" indent="-285750">
              <a:buFont typeface="Arial" panose="020B0604020202020204" pitchFamily="34" charset="0"/>
              <a:buChar char="•"/>
            </a:pPr>
            <a:r>
              <a:rPr lang="en-US" dirty="0"/>
              <a:t>Total data points: 39083</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The datetime column is calculated based on month and </a:t>
            </a:r>
            <a:r>
              <a:rPr lang="en-US" dirty="0" err="1"/>
              <a:t>day_of_week</a:t>
            </a:r>
            <a:endParaRPr lang="en-US" dirty="0"/>
          </a:p>
          <a:p>
            <a:pPr marL="285750" indent="-285750">
              <a:buFont typeface="Arial" panose="020B0604020202020204" pitchFamily="34" charset="0"/>
              <a:buChar char="•"/>
            </a:pPr>
            <a:r>
              <a:rPr lang="en-US" dirty="0"/>
              <a:t>Outliers are removed only in the age column, because they are based on assumptions about human life expectancy and outliers are human error</a:t>
            </a:r>
          </a:p>
          <a:p>
            <a:pPr marL="285750" indent="-285750">
              <a:buFont typeface="Arial" panose="020B0604020202020204" pitchFamily="34" charset="0"/>
              <a:buChar char="•"/>
            </a:pPr>
            <a:r>
              <a:rPr lang="en-US" dirty="0"/>
              <a:t>Categorical data is encoded using One-Hot-Encoder except for ‘y’, because ‘y’ is ordered.</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Understanding</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7" y="3625665"/>
            <a:ext cx="10525493" cy="923330"/>
          </a:xfrm>
          <a:prstGeom prst="rect">
            <a:avLst/>
          </a:prstGeom>
          <a:noFill/>
        </p:spPr>
        <p:txBody>
          <a:bodyPr wrap="square" rtlCol="0">
            <a:spAutoFit/>
          </a:bodyPr>
          <a:lstStyle/>
          <a:p>
            <a:r>
              <a:rPr lang="en-ID" dirty="0">
                <a:effectLst/>
              </a:rPr>
              <a:t>The age column displays the boxplot and distribution in the image above. Assuming a human life expectancy of 70 years, values exceeding 70 are removed according to the boxplot. The image below appears improved after removing the outliers.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Age</a:t>
            </a:r>
          </a:p>
        </p:txBody>
      </p:sp>
      <p:pic>
        <p:nvPicPr>
          <p:cNvPr id="2" name="Picture 1">
            <a:extLst>
              <a:ext uri="{FF2B5EF4-FFF2-40B4-BE49-F238E27FC236}">
                <a16:creationId xmlns:a16="http://schemas.microsoft.com/office/drawing/2014/main" id="{B18DEBD8-57AE-1F20-5B1B-FD23915EDC4A}"/>
              </a:ext>
            </a:extLst>
          </p:cNvPr>
          <p:cNvPicPr>
            <a:picLocks noChangeAspect="1"/>
          </p:cNvPicPr>
          <p:nvPr/>
        </p:nvPicPr>
        <p:blipFill>
          <a:blip r:embed="rId2"/>
          <a:stretch>
            <a:fillRect/>
          </a:stretch>
        </p:blipFill>
        <p:spPr>
          <a:xfrm>
            <a:off x="2209800" y="1404941"/>
            <a:ext cx="7442200" cy="2272311"/>
          </a:xfrm>
          <a:prstGeom prst="rect">
            <a:avLst/>
          </a:prstGeom>
        </p:spPr>
      </p:pic>
      <p:pic>
        <p:nvPicPr>
          <p:cNvPr id="3" name="Picture 2">
            <a:extLst>
              <a:ext uri="{FF2B5EF4-FFF2-40B4-BE49-F238E27FC236}">
                <a16:creationId xmlns:a16="http://schemas.microsoft.com/office/drawing/2014/main" id="{14DAC588-231A-92A5-C397-162EE0D284A5}"/>
              </a:ext>
            </a:extLst>
          </p:cNvPr>
          <p:cNvPicPr>
            <a:picLocks noChangeAspect="1"/>
          </p:cNvPicPr>
          <p:nvPr/>
        </p:nvPicPr>
        <p:blipFill>
          <a:blip r:embed="rId3"/>
          <a:stretch>
            <a:fillRect/>
          </a:stretch>
        </p:blipFill>
        <p:spPr>
          <a:xfrm>
            <a:off x="2369953" y="4530061"/>
            <a:ext cx="7442200" cy="2239658"/>
          </a:xfrm>
          <a:prstGeom prst="rect">
            <a:avLst/>
          </a:prstGeom>
        </p:spPr>
      </p:pic>
    </p:spTree>
    <p:extLst>
      <p:ext uri="{BB962C8B-B14F-4D97-AF65-F5344CB8AC3E}">
        <p14:creationId xmlns:p14="http://schemas.microsoft.com/office/powerpoint/2010/main" val="227083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7" y="5472510"/>
            <a:ext cx="10525493" cy="369332"/>
          </a:xfrm>
          <a:prstGeom prst="rect">
            <a:avLst/>
          </a:prstGeom>
          <a:noFill/>
        </p:spPr>
        <p:txBody>
          <a:bodyPr wrap="square" rtlCol="0">
            <a:spAutoFit/>
          </a:bodyPr>
          <a:lstStyle/>
          <a:p>
            <a:r>
              <a:rPr lang="en-ID" dirty="0">
                <a:effectLst/>
              </a:rPr>
              <a:t>The client mostly has admin jobs, followed by blue-collar and technician roles.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Job</a:t>
            </a:r>
          </a:p>
        </p:txBody>
      </p:sp>
      <p:pic>
        <p:nvPicPr>
          <p:cNvPr id="5" name="Picture 4">
            <a:extLst>
              <a:ext uri="{FF2B5EF4-FFF2-40B4-BE49-F238E27FC236}">
                <a16:creationId xmlns:a16="http://schemas.microsoft.com/office/drawing/2014/main" id="{42D16059-AED8-D540-5E7D-55C657499AF9}"/>
              </a:ext>
            </a:extLst>
          </p:cNvPr>
          <p:cNvPicPr>
            <a:picLocks noChangeAspect="1"/>
          </p:cNvPicPr>
          <p:nvPr/>
        </p:nvPicPr>
        <p:blipFill>
          <a:blip r:embed="rId2"/>
          <a:stretch>
            <a:fillRect/>
          </a:stretch>
        </p:blipFill>
        <p:spPr>
          <a:xfrm>
            <a:off x="2959100" y="1555750"/>
            <a:ext cx="6273800" cy="3746500"/>
          </a:xfrm>
          <a:prstGeom prst="rect">
            <a:avLst/>
          </a:prstGeom>
        </p:spPr>
      </p:pic>
    </p:spTree>
    <p:extLst>
      <p:ext uri="{BB962C8B-B14F-4D97-AF65-F5344CB8AC3E}">
        <p14:creationId xmlns:p14="http://schemas.microsoft.com/office/powerpoint/2010/main" val="345033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7" y="5472510"/>
            <a:ext cx="10525493" cy="369332"/>
          </a:xfrm>
          <a:prstGeom prst="rect">
            <a:avLst/>
          </a:prstGeom>
          <a:noFill/>
        </p:spPr>
        <p:txBody>
          <a:bodyPr wrap="square" rtlCol="0">
            <a:spAutoFit/>
          </a:bodyPr>
          <a:lstStyle/>
          <a:p>
            <a:r>
              <a:rPr lang="en-ID" dirty="0">
                <a:effectLst/>
              </a:rPr>
              <a:t>The majority of clients are married. </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Marital</a:t>
            </a:r>
          </a:p>
        </p:txBody>
      </p:sp>
      <p:pic>
        <p:nvPicPr>
          <p:cNvPr id="2" name="Picture 1">
            <a:extLst>
              <a:ext uri="{FF2B5EF4-FFF2-40B4-BE49-F238E27FC236}">
                <a16:creationId xmlns:a16="http://schemas.microsoft.com/office/drawing/2014/main" id="{E8911D07-557A-3249-4F05-E752A8432209}"/>
              </a:ext>
            </a:extLst>
          </p:cNvPr>
          <p:cNvPicPr>
            <a:picLocks noChangeAspect="1"/>
          </p:cNvPicPr>
          <p:nvPr/>
        </p:nvPicPr>
        <p:blipFill>
          <a:blip r:embed="rId2"/>
          <a:stretch>
            <a:fillRect/>
          </a:stretch>
        </p:blipFill>
        <p:spPr>
          <a:xfrm>
            <a:off x="3891479" y="1675811"/>
            <a:ext cx="4399147" cy="3464328"/>
          </a:xfrm>
          <a:prstGeom prst="rect">
            <a:avLst/>
          </a:prstGeom>
        </p:spPr>
      </p:pic>
    </p:spTree>
    <p:extLst>
      <p:ext uri="{BB962C8B-B14F-4D97-AF65-F5344CB8AC3E}">
        <p14:creationId xmlns:p14="http://schemas.microsoft.com/office/powerpoint/2010/main" val="350744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7" y="5472510"/>
            <a:ext cx="10525493" cy="369332"/>
          </a:xfrm>
          <a:prstGeom prst="rect">
            <a:avLst/>
          </a:prstGeom>
          <a:noFill/>
        </p:spPr>
        <p:txBody>
          <a:bodyPr wrap="square" rtlCol="0">
            <a:spAutoFit/>
          </a:bodyPr>
          <a:lstStyle/>
          <a:p>
            <a:r>
              <a:rPr lang="en-ID" dirty="0">
                <a:effectLst/>
              </a:rPr>
              <a:t>The majority of clients are university graduates.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Education</a:t>
            </a:r>
          </a:p>
        </p:txBody>
      </p:sp>
      <p:pic>
        <p:nvPicPr>
          <p:cNvPr id="3" name="Picture 2">
            <a:extLst>
              <a:ext uri="{FF2B5EF4-FFF2-40B4-BE49-F238E27FC236}">
                <a16:creationId xmlns:a16="http://schemas.microsoft.com/office/drawing/2014/main" id="{AB1AB3B5-2439-08A0-CC2D-9B1D7A5FE66C}"/>
              </a:ext>
            </a:extLst>
          </p:cNvPr>
          <p:cNvPicPr>
            <a:picLocks noChangeAspect="1"/>
          </p:cNvPicPr>
          <p:nvPr/>
        </p:nvPicPr>
        <p:blipFill>
          <a:blip r:embed="rId2"/>
          <a:stretch>
            <a:fillRect/>
          </a:stretch>
        </p:blipFill>
        <p:spPr>
          <a:xfrm>
            <a:off x="2795403" y="1515385"/>
            <a:ext cx="6591300" cy="3936100"/>
          </a:xfrm>
          <a:prstGeom prst="rect">
            <a:avLst/>
          </a:prstGeom>
        </p:spPr>
      </p:pic>
    </p:spTree>
    <p:extLst>
      <p:ext uri="{BB962C8B-B14F-4D97-AF65-F5344CB8AC3E}">
        <p14:creationId xmlns:p14="http://schemas.microsoft.com/office/powerpoint/2010/main" val="148552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6" y="5748965"/>
            <a:ext cx="10525493" cy="369332"/>
          </a:xfrm>
          <a:prstGeom prst="rect">
            <a:avLst/>
          </a:prstGeom>
          <a:noFill/>
        </p:spPr>
        <p:txBody>
          <a:bodyPr wrap="square" rtlCol="0">
            <a:spAutoFit/>
          </a:bodyPr>
          <a:lstStyle/>
          <a:p>
            <a:r>
              <a:rPr lang="en-ID" dirty="0">
                <a:effectLst/>
              </a:rPr>
              <a:t>The majority of clients doesn</a:t>
            </a:r>
            <a:r>
              <a:rPr lang="en-ID" dirty="0"/>
              <a:t>’</a:t>
            </a:r>
            <a:r>
              <a:rPr lang="en-ID" dirty="0">
                <a:effectLst/>
              </a:rPr>
              <a:t>t have credit, mortgage, or personal debt.</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Default, Housing, Loan</a:t>
            </a:r>
          </a:p>
        </p:txBody>
      </p:sp>
      <p:pic>
        <p:nvPicPr>
          <p:cNvPr id="2" name="Picture 1">
            <a:extLst>
              <a:ext uri="{FF2B5EF4-FFF2-40B4-BE49-F238E27FC236}">
                <a16:creationId xmlns:a16="http://schemas.microsoft.com/office/drawing/2014/main" id="{860A5895-944C-1DA3-80B5-0E1A0BA705E3}"/>
              </a:ext>
            </a:extLst>
          </p:cNvPr>
          <p:cNvPicPr>
            <a:picLocks noChangeAspect="1"/>
          </p:cNvPicPr>
          <p:nvPr/>
        </p:nvPicPr>
        <p:blipFill>
          <a:blip r:embed="rId2"/>
          <a:stretch>
            <a:fillRect/>
          </a:stretch>
        </p:blipFill>
        <p:spPr>
          <a:xfrm>
            <a:off x="2417578" y="1445417"/>
            <a:ext cx="7346950" cy="4243621"/>
          </a:xfrm>
          <a:prstGeom prst="rect">
            <a:avLst/>
          </a:prstGeom>
        </p:spPr>
      </p:pic>
    </p:spTree>
    <p:extLst>
      <p:ext uri="{BB962C8B-B14F-4D97-AF65-F5344CB8AC3E}">
        <p14:creationId xmlns:p14="http://schemas.microsoft.com/office/powerpoint/2010/main" val="224492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6" y="5748965"/>
            <a:ext cx="10525493" cy="369332"/>
          </a:xfrm>
          <a:prstGeom prst="rect">
            <a:avLst/>
          </a:prstGeom>
          <a:noFill/>
        </p:spPr>
        <p:txBody>
          <a:bodyPr wrap="square" rtlCol="0">
            <a:spAutoFit/>
          </a:bodyPr>
          <a:lstStyle/>
          <a:p>
            <a:r>
              <a:rPr lang="en-ID" dirty="0">
                <a:effectLst/>
              </a:rPr>
              <a:t>The majority of clients are contacted by telephone.</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Contact, month, day of week</a:t>
            </a:r>
          </a:p>
        </p:txBody>
      </p:sp>
      <p:pic>
        <p:nvPicPr>
          <p:cNvPr id="6" name="Picture 5">
            <a:extLst>
              <a:ext uri="{FF2B5EF4-FFF2-40B4-BE49-F238E27FC236}">
                <a16:creationId xmlns:a16="http://schemas.microsoft.com/office/drawing/2014/main" id="{27871BDE-DC6E-485E-3765-2BC7E077E9A2}"/>
              </a:ext>
            </a:extLst>
          </p:cNvPr>
          <p:cNvPicPr>
            <a:picLocks noChangeAspect="1"/>
          </p:cNvPicPr>
          <p:nvPr/>
        </p:nvPicPr>
        <p:blipFill>
          <a:blip r:embed="rId2"/>
          <a:stretch>
            <a:fillRect/>
          </a:stretch>
        </p:blipFill>
        <p:spPr>
          <a:xfrm>
            <a:off x="2209800" y="1479921"/>
            <a:ext cx="7772400" cy="3898157"/>
          </a:xfrm>
          <a:prstGeom prst="rect">
            <a:avLst/>
          </a:prstGeom>
        </p:spPr>
      </p:pic>
    </p:spTree>
    <p:extLst>
      <p:ext uri="{BB962C8B-B14F-4D97-AF65-F5344CB8AC3E}">
        <p14:creationId xmlns:p14="http://schemas.microsoft.com/office/powerpoint/2010/main" val="4043971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10284</TotalTime>
  <Words>764</Words>
  <Application>Microsoft Macintosh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Söhne</vt:lpstr>
      <vt:lpstr>Office Theme</vt:lpstr>
      <vt:lpstr>PowerPoint Presentation</vt:lpstr>
      <vt:lpstr>Background – Bank Marketing Campaign</vt:lpstr>
      <vt:lpstr>Data Understanding</vt:lpstr>
      <vt:lpstr>Age</vt:lpstr>
      <vt:lpstr>Job</vt:lpstr>
      <vt:lpstr>Marital</vt:lpstr>
      <vt:lpstr>Education</vt:lpstr>
      <vt:lpstr>Default, Housing, Loan</vt:lpstr>
      <vt:lpstr>Contact, month, day of week</vt:lpstr>
      <vt:lpstr>Contact, month, day of week</vt:lpstr>
      <vt:lpstr>Duration</vt:lpstr>
      <vt:lpstr>Campaign, Pdays, Previous</vt:lpstr>
      <vt:lpstr>Poutcome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Nuril Huda</cp:lastModifiedBy>
  <cp:revision>153</cp:revision>
  <cp:lastPrinted>2019-08-24T08:13:50Z</cp:lastPrinted>
  <dcterms:created xsi:type="dcterms:W3CDTF">2019-08-19T15:39:24Z</dcterms:created>
  <dcterms:modified xsi:type="dcterms:W3CDTF">2024-04-29T14:18:01Z</dcterms:modified>
</cp:coreProperties>
</file>