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2" r:id="rId5"/>
    <p:sldId id="283" r:id="rId6"/>
    <p:sldId id="284" r:id="rId7"/>
    <p:sldId id="285" r:id="rId8"/>
    <p:sldId id="286" r:id="rId9"/>
    <p:sldId id="287" r:id="rId10"/>
    <p:sldId id="288" r:id="rId11"/>
    <p:sldId id="289" r:id="rId12"/>
    <p:sldId id="290" r:id="rId13"/>
    <p:sldId id="291"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861"/>
    <p:restoredTop sz="94681"/>
  </p:normalViewPr>
  <p:slideViewPr>
    <p:cSldViewPr snapToGrid="0" snapToObjects="1" showGuides="1">
      <p:cViewPr varScale="1">
        <p:scale>
          <a:sx n="100" d="100"/>
          <a:sy n="100" d="100"/>
        </p:scale>
        <p:origin x="184" y="75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4/15/24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4/15/24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425914" cy="2492990"/>
          </a:xfrm>
          <a:prstGeom prst="rect">
            <a:avLst/>
          </a:prstGeom>
          <a:solidFill>
            <a:schemeClr val="bg2">
              <a:lumMod val="25000"/>
            </a:schemeClr>
          </a:solidFill>
        </p:spPr>
        <p:txBody>
          <a:bodyPr wrap="none" rtlCol="0">
            <a:spAutoFit/>
          </a:bodyPr>
          <a:lstStyle/>
          <a:p>
            <a:r>
              <a:rPr lang="en-US" sz="6600" b="1" dirty="0">
                <a:solidFill>
                  <a:schemeClr val="accent2"/>
                </a:solidFill>
                <a:latin typeface="Calibri" panose="020F0502020204030204" pitchFamily="34" charset="0"/>
                <a:cs typeface="Calibri" panose="020F0502020204030204" pitchFamily="34" charset="0"/>
              </a:rPr>
              <a:t>Bank Marketing Campaign</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15-Apr-2024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5933835" y="2505670"/>
            <a:ext cx="5419965" cy="923330"/>
          </a:xfrm>
          <a:prstGeom prst="rect">
            <a:avLst/>
          </a:prstGeom>
          <a:noFill/>
        </p:spPr>
        <p:txBody>
          <a:bodyPr wrap="square" rtlCol="0">
            <a:spAutoFit/>
          </a:bodyPr>
          <a:lstStyle/>
          <a:p>
            <a:r>
              <a:rPr lang="en-ID" dirty="0">
                <a:effectLst/>
              </a:rPr>
              <a:t>In the last contact, most clients were contacted in May. Regarding the days of the week, there was no significant difference.</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Contact, month, day of week</a:t>
            </a:r>
          </a:p>
        </p:txBody>
      </p:sp>
      <p:pic>
        <p:nvPicPr>
          <p:cNvPr id="6" name="Picture 5">
            <a:extLst>
              <a:ext uri="{FF2B5EF4-FFF2-40B4-BE49-F238E27FC236}">
                <a16:creationId xmlns:a16="http://schemas.microsoft.com/office/drawing/2014/main" id="{898150EE-BBA3-FC3F-F930-E64E25DD8A61}"/>
              </a:ext>
            </a:extLst>
          </p:cNvPr>
          <p:cNvPicPr>
            <a:picLocks noChangeAspect="1"/>
          </p:cNvPicPr>
          <p:nvPr/>
        </p:nvPicPr>
        <p:blipFill>
          <a:blip r:embed="rId2"/>
          <a:stretch>
            <a:fillRect/>
          </a:stretch>
        </p:blipFill>
        <p:spPr>
          <a:xfrm>
            <a:off x="212965" y="1429884"/>
            <a:ext cx="5397500" cy="2693241"/>
          </a:xfrm>
          <a:prstGeom prst="rect">
            <a:avLst/>
          </a:prstGeom>
        </p:spPr>
      </p:pic>
      <p:pic>
        <p:nvPicPr>
          <p:cNvPr id="7" name="Picture 6">
            <a:extLst>
              <a:ext uri="{FF2B5EF4-FFF2-40B4-BE49-F238E27FC236}">
                <a16:creationId xmlns:a16="http://schemas.microsoft.com/office/drawing/2014/main" id="{DBA8F94A-926D-26B9-443C-EEFA40BC13AA}"/>
              </a:ext>
            </a:extLst>
          </p:cNvPr>
          <p:cNvPicPr>
            <a:picLocks noChangeAspect="1"/>
          </p:cNvPicPr>
          <p:nvPr/>
        </p:nvPicPr>
        <p:blipFill>
          <a:blip r:embed="rId3"/>
          <a:stretch>
            <a:fillRect/>
          </a:stretch>
        </p:blipFill>
        <p:spPr>
          <a:xfrm>
            <a:off x="190500" y="4123125"/>
            <a:ext cx="5419965" cy="2704451"/>
          </a:xfrm>
          <a:prstGeom prst="rect">
            <a:avLst/>
          </a:prstGeom>
        </p:spPr>
      </p:pic>
    </p:spTree>
    <p:extLst>
      <p:ext uri="{BB962C8B-B14F-4D97-AF65-F5344CB8AC3E}">
        <p14:creationId xmlns:p14="http://schemas.microsoft.com/office/powerpoint/2010/main" val="3949257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646331"/>
          </a:xfrm>
          <a:prstGeom prst="rect">
            <a:avLst/>
          </a:prstGeom>
          <a:noFill/>
        </p:spPr>
        <p:txBody>
          <a:bodyPr wrap="square" rtlCol="0">
            <a:spAutoFit/>
          </a:bodyPr>
          <a:lstStyle/>
          <a:p>
            <a:r>
              <a:rPr lang="en-ID" dirty="0">
                <a:effectLst/>
              </a:rPr>
              <a:t>Duration is determined after the call is made. From the histogram, it is evident that many clients have not yet been contacted.</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Duration</a:t>
            </a:r>
          </a:p>
        </p:txBody>
      </p:sp>
      <p:pic>
        <p:nvPicPr>
          <p:cNvPr id="2" name="Picture 1">
            <a:extLst>
              <a:ext uri="{FF2B5EF4-FFF2-40B4-BE49-F238E27FC236}">
                <a16:creationId xmlns:a16="http://schemas.microsoft.com/office/drawing/2014/main" id="{571A7D12-F848-0EA4-4AA4-82786617802A}"/>
              </a:ext>
            </a:extLst>
          </p:cNvPr>
          <p:cNvPicPr>
            <a:picLocks noChangeAspect="1"/>
          </p:cNvPicPr>
          <p:nvPr/>
        </p:nvPicPr>
        <p:blipFill>
          <a:blip r:embed="rId2"/>
          <a:stretch>
            <a:fillRect/>
          </a:stretch>
        </p:blipFill>
        <p:spPr>
          <a:xfrm>
            <a:off x="1244600" y="1961879"/>
            <a:ext cx="9702800" cy="2925767"/>
          </a:xfrm>
          <a:prstGeom prst="rect">
            <a:avLst/>
          </a:prstGeom>
        </p:spPr>
      </p:pic>
    </p:spTree>
    <p:extLst>
      <p:ext uri="{BB962C8B-B14F-4D97-AF65-F5344CB8AC3E}">
        <p14:creationId xmlns:p14="http://schemas.microsoft.com/office/powerpoint/2010/main" val="117129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923330"/>
          </a:xfrm>
          <a:prstGeom prst="rect">
            <a:avLst/>
          </a:prstGeom>
          <a:noFill/>
        </p:spPr>
        <p:txBody>
          <a:bodyPr wrap="square" rtlCol="0">
            <a:spAutoFit/>
          </a:bodyPr>
          <a:lstStyle/>
          <a:p>
            <a:r>
              <a:rPr lang="en-ID" dirty="0">
                <a:effectLst/>
              </a:rPr>
              <a:t>During this campaign, clients are contacted at most between 0 and 5 times. Many clients have not been contacted since the last contact was made, and numerous contacts had not been reached before this campaign was carried out.</a:t>
            </a:r>
            <a:endParaRPr lang="en-ID" b="0" i="0" dirty="0">
              <a:solidFill>
                <a:srgbClr val="FFFFFF"/>
              </a:solidFill>
              <a:effectLst/>
              <a:highlight>
                <a:srgbClr val="212121"/>
              </a:highlight>
              <a:latin typeface="Söhne"/>
            </a:endParaRP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Campaign, </a:t>
            </a:r>
            <a:r>
              <a:rPr lang="en-US" b="1" dirty="0" err="1">
                <a:solidFill>
                  <a:schemeClr val="accent2"/>
                </a:solidFill>
              </a:rPr>
              <a:t>Pdays</a:t>
            </a:r>
            <a:r>
              <a:rPr lang="en-US" b="1" dirty="0">
                <a:solidFill>
                  <a:schemeClr val="accent2"/>
                </a:solidFill>
              </a:rPr>
              <a:t>, Previous</a:t>
            </a:r>
          </a:p>
        </p:txBody>
      </p:sp>
      <p:pic>
        <p:nvPicPr>
          <p:cNvPr id="3" name="Picture 2">
            <a:extLst>
              <a:ext uri="{FF2B5EF4-FFF2-40B4-BE49-F238E27FC236}">
                <a16:creationId xmlns:a16="http://schemas.microsoft.com/office/drawing/2014/main" id="{639DE1AF-F844-8617-9A2D-CE88C760046D}"/>
              </a:ext>
            </a:extLst>
          </p:cNvPr>
          <p:cNvPicPr>
            <a:picLocks noChangeAspect="1"/>
          </p:cNvPicPr>
          <p:nvPr/>
        </p:nvPicPr>
        <p:blipFill>
          <a:blip r:embed="rId2"/>
          <a:stretch>
            <a:fillRect/>
          </a:stretch>
        </p:blipFill>
        <p:spPr>
          <a:xfrm>
            <a:off x="894026" y="1831770"/>
            <a:ext cx="10403947" cy="3426030"/>
          </a:xfrm>
          <a:prstGeom prst="rect">
            <a:avLst/>
          </a:prstGeom>
        </p:spPr>
      </p:pic>
    </p:spTree>
    <p:extLst>
      <p:ext uri="{BB962C8B-B14F-4D97-AF65-F5344CB8AC3E}">
        <p14:creationId xmlns:p14="http://schemas.microsoft.com/office/powerpoint/2010/main" val="355852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There have been more failures than successes in previous marketing campaigns.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err="1">
                <a:solidFill>
                  <a:schemeClr val="accent2"/>
                </a:solidFill>
              </a:rPr>
              <a:t>Poutcome</a:t>
            </a:r>
            <a:endParaRPr lang="en-US" b="1" dirty="0">
              <a:solidFill>
                <a:schemeClr val="accent2"/>
              </a:solidFill>
            </a:endParaRPr>
          </a:p>
        </p:txBody>
      </p:sp>
      <p:pic>
        <p:nvPicPr>
          <p:cNvPr id="2" name="Picture 1">
            <a:extLst>
              <a:ext uri="{FF2B5EF4-FFF2-40B4-BE49-F238E27FC236}">
                <a16:creationId xmlns:a16="http://schemas.microsoft.com/office/drawing/2014/main" id="{9F912F66-3193-105A-9166-B8C6108538C1}"/>
              </a:ext>
            </a:extLst>
          </p:cNvPr>
          <p:cNvPicPr>
            <a:picLocks noChangeAspect="1"/>
          </p:cNvPicPr>
          <p:nvPr/>
        </p:nvPicPr>
        <p:blipFill>
          <a:blip r:embed="rId2"/>
          <a:stretch>
            <a:fillRect/>
          </a:stretch>
        </p:blipFill>
        <p:spPr>
          <a:xfrm>
            <a:off x="3798702" y="1776259"/>
            <a:ext cx="4584700" cy="3539887"/>
          </a:xfrm>
          <a:prstGeom prst="rect">
            <a:avLst/>
          </a:prstGeom>
        </p:spPr>
      </p:pic>
    </p:spTree>
    <p:extLst>
      <p:ext uri="{BB962C8B-B14F-4D97-AF65-F5344CB8AC3E}">
        <p14:creationId xmlns:p14="http://schemas.microsoft.com/office/powerpoint/2010/main" val="275737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706100" cy="1711366"/>
          </a:xfrm>
          <a:prstGeom prst="rect">
            <a:avLst/>
          </a:prstGeom>
          <a:noFill/>
        </p:spPr>
        <p:txBody>
          <a:bodyPr wrap="square" rtlCol="0">
            <a:spAutoFit/>
          </a:bodyPr>
          <a:lstStyle/>
          <a:p>
            <a:pPr>
              <a:lnSpc>
                <a:spcPct val="150000"/>
              </a:lnSpc>
            </a:pPr>
            <a:r>
              <a:rPr lang="en-US" dirty="0"/>
              <a:t>I have encoded categorical data for all columns except 'y' because I believe the column is ordered. After analyzing the heatmap, I believe the best model for this type of data would be a decision tree or random forest model. Feature selection should also be considered so that other ensemble models like </a:t>
            </a:r>
            <a:r>
              <a:rPr lang="en-US" dirty="0" err="1"/>
              <a:t>XGBoost</a:t>
            </a:r>
            <a:r>
              <a:rPr lang="en-US" dirty="0"/>
              <a:t> can be utilized. The heatmap can be accessed through the following link due to its large size. </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ML </a:t>
            </a:r>
            <a:r>
              <a:rPr lang="en-US" sz="4400" b="1" dirty="0">
                <a:solidFill>
                  <a:schemeClr val="accent2"/>
                </a:solidFill>
                <a:latin typeface="+mj-lt"/>
              </a:rPr>
              <a:t>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srcRect/>
          <a:stretch/>
        </p:blipFill>
        <p:spPr>
          <a:xfrm>
            <a:off x="312890" y="5542671"/>
            <a:ext cx="1698790" cy="1698790"/>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ABC bank seeks to improve its marketing strategy for term deposit products by utilizing machine learning (ML) models. By predicting customers' propensity to purchase based on past interactions with banks or other financial institutions, they aim to optimize resource allocation in marketing channels such as telemarketing, SMS/email marketing, etc. Developing an ML model allows ABC Bank to identify and focus on customers with a higher likelihood of purchasing the product, thereby saving resources and reducing the time required in marketing efforts.</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cs typeface="Calibri" panose="020F0502020204030204" pitchFamily="34" charset="0"/>
              </a:rPr>
              <a:t>Background – Bank Marketing Campaign</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1371600"/>
            <a:ext cx="10525493"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21 Features</a:t>
            </a:r>
          </a:p>
          <a:p>
            <a:pPr marL="285750" indent="-285750">
              <a:buFont typeface="Arial" panose="020B0604020202020204" pitchFamily="34" charset="0"/>
              <a:buChar char="•"/>
            </a:pPr>
            <a:r>
              <a:rPr lang="en-US" dirty="0"/>
              <a:t>Timeframe of the data: 2008-05-05 to 2008-12-05</a:t>
            </a:r>
          </a:p>
          <a:p>
            <a:pPr marL="285750" indent="-285750">
              <a:buFont typeface="Arial" panose="020B0604020202020204" pitchFamily="34" charset="0"/>
              <a:buChar char="•"/>
            </a:pPr>
            <a:r>
              <a:rPr lang="en-US" dirty="0"/>
              <a:t>Total data points: 39083</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The datetime column is calculated based on month and </a:t>
            </a:r>
            <a:r>
              <a:rPr lang="en-US" dirty="0" err="1"/>
              <a:t>day_of_week</a:t>
            </a:r>
            <a:endParaRPr lang="en-US" dirty="0"/>
          </a:p>
          <a:p>
            <a:pPr marL="285750" indent="-285750">
              <a:buFont typeface="Arial" panose="020B0604020202020204" pitchFamily="34" charset="0"/>
              <a:buChar char="•"/>
            </a:pPr>
            <a:r>
              <a:rPr lang="en-US" dirty="0"/>
              <a:t>Outliers are removed only in the age column, because they are based on assumptions about human life expectancy and outliers are human error</a:t>
            </a:r>
          </a:p>
          <a:p>
            <a:pPr marL="285750" indent="-285750">
              <a:buFont typeface="Arial" panose="020B0604020202020204" pitchFamily="34" charset="0"/>
              <a:buChar char="•"/>
            </a:pPr>
            <a:r>
              <a:rPr lang="en-US" dirty="0"/>
              <a:t>Categorical data is encoded using One-Hot-Encoder except for ‘y’, because ‘y’ is ordered.</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Understanding</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3625665"/>
            <a:ext cx="10525493" cy="923330"/>
          </a:xfrm>
          <a:prstGeom prst="rect">
            <a:avLst/>
          </a:prstGeom>
          <a:noFill/>
        </p:spPr>
        <p:txBody>
          <a:bodyPr wrap="square" rtlCol="0">
            <a:spAutoFit/>
          </a:bodyPr>
          <a:lstStyle/>
          <a:p>
            <a:r>
              <a:rPr lang="en-ID" dirty="0">
                <a:effectLst/>
              </a:rPr>
              <a:t>The age column displays the boxplot and distribution in the image above. Assuming a human life expectancy of 70 years, values exceeding 70 are removed according to the boxplot. The image below appears improved after removing the outliers.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Age</a:t>
            </a:r>
          </a:p>
        </p:txBody>
      </p:sp>
      <p:pic>
        <p:nvPicPr>
          <p:cNvPr id="2" name="Picture 1">
            <a:extLst>
              <a:ext uri="{FF2B5EF4-FFF2-40B4-BE49-F238E27FC236}">
                <a16:creationId xmlns:a16="http://schemas.microsoft.com/office/drawing/2014/main" id="{B18DEBD8-57AE-1F20-5B1B-FD23915EDC4A}"/>
              </a:ext>
            </a:extLst>
          </p:cNvPr>
          <p:cNvPicPr>
            <a:picLocks noChangeAspect="1"/>
          </p:cNvPicPr>
          <p:nvPr/>
        </p:nvPicPr>
        <p:blipFill>
          <a:blip r:embed="rId2"/>
          <a:stretch>
            <a:fillRect/>
          </a:stretch>
        </p:blipFill>
        <p:spPr>
          <a:xfrm>
            <a:off x="2209800" y="1404941"/>
            <a:ext cx="7442200" cy="2272311"/>
          </a:xfrm>
          <a:prstGeom prst="rect">
            <a:avLst/>
          </a:prstGeom>
        </p:spPr>
      </p:pic>
      <p:pic>
        <p:nvPicPr>
          <p:cNvPr id="3" name="Picture 2">
            <a:extLst>
              <a:ext uri="{FF2B5EF4-FFF2-40B4-BE49-F238E27FC236}">
                <a16:creationId xmlns:a16="http://schemas.microsoft.com/office/drawing/2014/main" id="{14DAC588-231A-92A5-C397-162EE0D284A5}"/>
              </a:ext>
            </a:extLst>
          </p:cNvPr>
          <p:cNvPicPr>
            <a:picLocks noChangeAspect="1"/>
          </p:cNvPicPr>
          <p:nvPr/>
        </p:nvPicPr>
        <p:blipFill>
          <a:blip r:embed="rId3"/>
          <a:stretch>
            <a:fillRect/>
          </a:stretch>
        </p:blipFill>
        <p:spPr>
          <a:xfrm>
            <a:off x="2369953" y="4530061"/>
            <a:ext cx="7442200" cy="2239658"/>
          </a:xfrm>
          <a:prstGeom prst="rect">
            <a:avLst/>
          </a:prstGeom>
        </p:spPr>
      </p:pic>
    </p:spTree>
    <p:extLst>
      <p:ext uri="{BB962C8B-B14F-4D97-AF65-F5344CB8AC3E}">
        <p14:creationId xmlns:p14="http://schemas.microsoft.com/office/powerpoint/2010/main" val="22708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client mostly has admin jobs, followed by blue-collar and technician roles.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Job</a:t>
            </a:r>
          </a:p>
        </p:txBody>
      </p:sp>
      <p:pic>
        <p:nvPicPr>
          <p:cNvPr id="5" name="Picture 4">
            <a:extLst>
              <a:ext uri="{FF2B5EF4-FFF2-40B4-BE49-F238E27FC236}">
                <a16:creationId xmlns:a16="http://schemas.microsoft.com/office/drawing/2014/main" id="{42D16059-AED8-D540-5E7D-55C657499AF9}"/>
              </a:ext>
            </a:extLst>
          </p:cNvPr>
          <p:cNvPicPr>
            <a:picLocks noChangeAspect="1"/>
          </p:cNvPicPr>
          <p:nvPr/>
        </p:nvPicPr>
        <p:blipFill>
          <a:blip r:embed="rId2"/>
          <a:stretch>
            <a:fillRect/>
          </a:stretch>
        </p:blipFill>
        <p:spPr>
          <a:xfrm>
            <a:off x="2959100" y="1555750"/>
            <a:ext cx="6273800" cy="3746500"/>
          </a:xfrm>
          <a:prstGeom prst="rect">
            <a:avLst/>
          </a:prstGeom>
        </p:spPr>
      </p:pic>
    </p:spTree>
    <p:extLst>
      <p:ext uri="{BB962C8B-B14F-4D97-AF65-F5344CB8AC3E}">
        <p14:creationId xmlns:p14="http://schemas.microsoft.com/office/powerpoint/2010/main" val="345033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majority of clients are married. </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Marital</a:t>
            </a:r>
          </a:p>
        </p:txBody>
      </p:sp>
      <p:pic>
        <p:nvPicPr>
          <p:cNvPr id="2" name="Picture 1">
            <a:extLst>
              <a:ext uri="{FF2B5EF4-FFF2-40B4-BE49-F238E27FC236}">
                <a16:creationId xmlns:a16="http://schemas.microsoft.com/office/drawing/2014/main" id="{E8911D07-557A-3249-4F05-E752A8432209}"/>
              </a:ext>
            </a:extLst>
          </p:cNvPr>
          <p:cNvPicPr>
            <a:picLocks noChangeAspect="1"/>
          </p:cNvPicPr>
          <p:nvPr/>
        </p:nvPicPr>
        <p:blipFill>
          <a:blip r:embed="rId2"/>
          <a:stretch>
            <a:fillRect/>
          </a:stretch>
        </p:blipFill>
        <p:spPr>
          <a:xfrm>
            <a:off x="3891479" y="1675811"/>
            <a:ext cx="4399147" cy="3464328"/>
          </a:xfrm>
          <a:prstGeom prst="rect">
            <a:avLst/>
          </a:prstGeom>
        </p:spPr>
      </p:pic>
    </p:spTree>
    <p:extLst>
      <p:ext uri="{BB962C8B-B14F-4D97-AF65-F5344CB8AC3E}">
        <p14:creationId xmlns:p14="http://schemas.microsoft.com/office/powerpoint/2010/main" val="350744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7" y="5472510"/>
            <a:ext cx="10525493" cy="369332"/>
          </a:xfrm>
          <a:prstGeom prst="rect">
            <a:avLst/>
          </a:prstGeom>
          <a:noFill/>
        </p:spPr>
        <p:txBody>
          <a:bodyPr wrap="square" rtlCol="0">
            <a:spAutoFit/>
          </a:bodyPr>
          <a:lstStyle/>
          <a:p>
            <a:r>
              <a:rPr lang="en-ID" dirty="0">
                <a:effectLst/>
              </a:rPr>
              <a:t>The majority of clients are university graduates.</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Education</a:t>
            </a:r>
          </a:p>
        </p:txBody>
      </p:sp>
      <p:pic>
        <p:nvPicPr>
          <p:cNvPr id="3" name="Picture 2">
            <a:extLst>
              <a:ext uri="{FF2B5EF4-FFF2-40B4-BE49-F238E27FC236}">
                <a16:creationId xmlns:a16="http://schemas.microsoft.com/office/drawing/2014/main" id="{AB1AB3B5-2439-08A0-CC2D-9B1D7A5FE66C}"/>
              </a:ext>
            </a:extLst>
          </p:cNvPr>
          <p:cNvPicPr>
            <a:picLocks noChangeAspect="1"/>
          </p:cNvPicPr>
          <p:nvPr/>
        </p:nvPicPr>
        <p:blipFill>
          <a:blip r:embed="rId2"/>
          <a:stretch>
            <a:fillRect/>
          </a:stretch>
        </p:blipFill>
        <p:spPr>
          <a:xfrm>
            <a:off x="2795403" y="1515385"/>
            <a:ext cx="6591300" cy="3936100"/>
          </a:xfrm>
          <a:prstGeom prst="rect">
            <a:avLst/>
          </a:prstGeom>
        </p:spPr>
      </p:pic>
    </p:spTree>
    <p:extLst>
      <p:ext uri="{BB962C8B-B14F-4D97-AF65-F5344CB8AC3E}">
        <p14:creationId xmlns:p14="http://schemas.microsoft.com/office/powerpoint/2010/main" val="14855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 majority of clients doesn</a:t>
            </a:r>
            <a:r>
              <a:rPr lang="en-ID" dirty="0"/>
              <a:t>’</a:t>
            </a:r>
            <a:r>
              <a:rPr lang="en-ID" dirty="0">
                <a:effectLst/>
              </a:rPr>
              <a:t>t have credit, mortgage, or personal debt.</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Default, Housing, Loan</a:t>
            </a:r>
          </a:p>
        </p:txBody>
      </p:sp>
      <p:pic>
        <p:nvPicPr>
          <p:cNvPr id="2" name="Picture 1">
            <a:extLst>
              <a:ext uri="{FF2B5EF4-FFF2-40B4-BE49-F238E27FC236}">
                <a16:creationId xmlns:a16="http://schemas.microsoft.com/office/drawing/2014/main" id="{860A5895-944C-1DA3-80B5-0E1A0BA705E3}"/>
              </a:ext>
            </a:extLst>
          </p:cNvPr>
          <p:cNvPicPr>
            <a:picLocks noChangeAspect="1"/>
          </p:cNvPicPr>
          <p:nvPr/>
        </p:nvPicPr>
        <p:blipFill>
          <a:blip r:embed="rId2"/>
          <a:stretch>
            <a:fillRect/>
          </a:stretch>
        </p:blipFill>
        <p:spPr>
          <a:xfrm>
            <a:off x="2417578" y="1445417"/>
            <a:ext cx="7346950" cy="4243621"/>
          </a:xfrm>
          <a:prstGeom prst="rect">
            <a:avLst/>
          </a:prstGeom>
        </p:spPr>
      </p:pic>
    </p:spTree>
    <p:extLst>
      <p:ext uri="{BB962C8B-B14F-4D97-AF65-F5344CB8AC3E}">
        <p14:creationId xmlns:p14="http://schemas.microsoft.com/office/powerpoint/2010/main" val="224492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28306" y="5748965"/>
            <a:ext cx="10525493" cy="369332"/>
          </a:xfrm>
          <a:prstGeom prst="rect">
            <a:avLst/>
          </a:prstGeom>
          <a:noFill/>
        </p:spPr>
        <p:txBody>
          <a:bodyPr wrap="square" rtlCol="0">
            <a:spAutoFit/>
          </a:bodyPr>
          <a:lstStyle/>
          <a:p>
            <a:r>
              <a:rPr lang="en-ID" dirty="0">
                <a:effectLst/>
              </a:rPr>
              <a:t>The majority of clients are contacted by telephone.</a:t>
            </a:r>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Contact, month, day of week</a:t>
            </a:r>
          </a:p>
        </p:txBody>
      </p:sp>
      <p:pic>
        <p:nvPicPr>
          <p:cNvPr id="6" name="Picture 5">
            <a:extLst>
              <a:ext uri="{FF2B5EF4-FFF2-40B4-BE49-F238E27FC236}">
                <a16:creationId xmlns:a16="http://schemas.microsoft.com/office/drawing/2014/main" id="{27871BDE-DC6E-485E-3765-2BC7E077E9A2}"/>
              </a:ext>
            </a:extLst>
          </p:cNvPr>
          <p:cNvPicPr>
            <a:picLocks noChangeAspect="1"/>
          </p:cNvPicPr>
          <p:nvPr/>
        </p:nvPicPr>
        <p:blipFill>
          <a:blip r:embed="rId2"/>
          <a:stretch>
            <a:fillRect/>
          </a:stretch>
        </p:blipFill>
        <p:spPr>
          <a:xfrm>
            <a:off x="2209800" y="1479921"/>
            <a:ext cx="7772400" cy="3898157"/>
          </a:xfrm>
          <a:prstGeom prst="rect">
            <a:avLst/>
          </a:prstGeom>
        </p:spPr>
      </p:pic>
    </p:spTree>
    <p:extLst>
      <p:ext uri="{BB962C8B-B14F-4D97-AF65-F5344CB8AC3E}">
        <p14:creationId xmlns:p14="http://schemas.microsoft.com/office/powerpoint/2010/main" val="4043971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9941</TotalTime>
  <Words>488</Words>
  <Application>Microsoft Macintosh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Söhne</vt:lpstr>
      <vt:lpstr>Office Theme</vt:lpstr>
      <vt:lpstr>PowerPoint Presentation</vt:lpstr>
      <vt:lpstr>Background – Bank Marketing Campaign</vt:lpstr>
      <vt:lpstr>Data Understanding</vt:lpstr>
      <vt:lpstr>Age</vt:lpstr>
      <vt:lpstr>Job</vt:lpstr>
      <vt:lpstr>Marital</vt:lpstr>
      <vt:lpstr>Education</vt:lpstr>
      <vt:lpstr>Default, Housing, Loan</vt:lpstr>
      <vt:lpstr>Contact, month, day of week</vt:lpstr>
      <vt:lpstr>Contact, month, day of week</vt:lpstr>
      <vt:lpstr>Duration</vt:lpstr>
      <vt:lpstr>Campaign, Pdays, Previous</vt:lpstr>
      <vt:lpstr>Poutcome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Muhammad Nuril Huda</cp:lastModifiedBy>
  <cp:revision>150</cp:revision>
  <cp:lastPrinted>2019-08-24T08:13:50Z</cp:lastPrinted>
  <dcterms:created xsi:type="dcterms:W3CDTF">2019-08-19T15:39:24Z</dcterms:created>
  <dcterms:modified xsi:type="dcterms:W3CDTF">2024-04-16T14:40:26Z</dcterms:modified>
</cp:coreProperties>
</file>