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3" r:id="rId6"/>
    <p:sldId id="284" r:id="rId7"/>
    <p:sldId id="285" r:id="rId8"/>
    <p:sldId id="287" r:id="rId9"/>
    <p:sldId id="286" r:id="rId10"/>
    <p:sldId id="288" r:id="rId11"/>
    <p:sldId id="289" r:id="rId12"/>
    <p:sldId id="290" r:id="rId13"/>
    <p:sldId id="291" r:id="rId14"/>
    <p:sldId id="292" r:id="rId15"/>
    <p:sldId id="293" r:id="rId16"/>
    <p:sldId id="294" r:id="rId17"/>
    <p:sldId id="296" r:id="rId18"/>
    <p:sldId id="295" r:id="rId19"/>
    <p:sldId id="27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869"/>
    <p:restoredTop sz="94681"/>
  </p:normalViewPr>
  <p:slideViewPr>
    <p:cSldViewPr snapToGrid="0" snapToObjects="1" showGuides="1">
      <p:cViewPr>
        <p:scale>
          <a:sx n="129" d="100"/>
          <a:sy n="129" d="100"/>
        </p:scale>
        <p:origin x="-264" y="75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2/16/24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2/16/24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16-Feb-2023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Holiday</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7095853" y="2172660"/>
            <a:ext cx="5029200" cy="369332"/>
          </a:xfrm>
          <a:prstGeom prst="rect">
            <a:avLst/>
          </a:prstGeom>
          <a:noFill/>
        </p:spPr>
        <p:txBody>
          <a:bodyPr wrap="square" rtlCol="0">
            <a:spAutoFit/>
          </a:bodyPr>
          <a:lstStyle/>
          <a:p>
            <a:r>
              <a:rPr lang="en-US" dirty="0"/>
              <a:t>Holidays provide more profit than non-holidays</a:t>
            </a:r>
          </a:p>
        </p:txBody>
      </p:sp>
      <p:pic>
        <p:nvPicPr>
          <p:cNvPr id="2" name="Picture 1">
            <a:extLst>
              <a:ext uri="{FF2B5EF4-FFF2-40B4-BE49-F238E27FC236}">
                <a16:creationId xmlns:a16="http://schemas.microsoft.com/office/drawing/2014/main" id="{DBC239FC-F0E4-847B-FCA3-C8D995FBBEF9}"/>
              </a:ext>
            </a:extLst>
          </p:cNvPr>
          <p:cNvPicPr>
            <a:picLocks noChangeAspect="1"/>
          </p:cNvPicPr>
          <p:nvPr/>
        </p:nvPicPr>
        <p:blipFill>
          <a:blip r:embed="rId2"/>
          <a:stretch>
            <a:fillRect/>
          </a:stretch>
        </p:blipFill>
        <p:spPr>
          <a:xfrm>
            <a:off x="0" y="1733233"/>
            <a:ext cx="7095853" cy="4432300"/>
          </a:xfrm>
          <a:prstGeom prst="rect">
            <a:avLst/>
          </a:prstGeom>
        </p:spPr>
      </p:pic>
    </p:spTree>
    <p:extLst>
      <p:ext uri="{BB962C8B-B14F-4D97-AF65-F5344CB8AC3E}">
        <p14:creationId xmlns:p14="http://schemas.microsoft.com/office/powerpoint/2010/main" val="134054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Holiday (more detailed)</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348071" y="5927607"/>
            <a:ext cx="11495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Juneteenth, Eastern Easter and Valentine's Day are the biggest contributors to profit during holidays for Yellow Cab</a:t>
            </a:r>
          </a:p>
          <a:p>
            <a:pPr marL="285750" indent="-285750">
              <a:buFont typeface="Arial" panose="020B0604020202020204" pitchFamily="34" charset="0"/>
              <a:buChar char="•"/>
            </a:pPr>
            <a:r>
              <a:rPr lang="en-US" dirty="0"/>
              <a:t>New Year's Day, Christmas Eve and New Year's Eve are the biggest contributors to profits during holidays for Pink Cab</a:t>
            </a:r>
          </a:p>
        </p:txBody>
      </p:sp>
      <p:pic>
        <p:nvPicPr>
          <p:cNvPr id="6" name="Picture 5">
            <a:extLst>
              <a:ext uri="{FF2B5EF4-FFF2-40B4-BE49-F238E27FC236}">
                <a16:creationId xmlns:a16="http://schemas.microsoft.com/office/drawing/2014/main" id="{49E86A26-50A8-5416-44C2-A013B6FEA41D}"/>
              </a:ext>
            </a:extLst>
          </p:cNvPr>
          <p:cNvPicPr>
            <a:picLocks noChangeAspect="1"/>
          </p:cNvPicPr>
          <p:nvPr/>
        </p:nvPicPr>
        <p:blipFill>
          <a:blip r:embed="rId2"/>
          <a:stretch>
            <a:fillRect/>
          </a:stretch>
        </p:blipFill>
        <p:spPr>
          <a:xfrm>
            <a:off x="1054826" y="1573760"/>
            <a:ext cx="10082348" cy="4338765"/>
          </a:xfrm>
          <a:prstGeom prst="rect">
            <a:avLst/>
          </a:prstGeom>
        </p:spPr>
      </p:pic>
    </p:spTree>
    <p:extLst>
      <p:ext uri="{BB962C8B-B14F-4D97-AF65-F5344CB8AC3E}">
        <p14:creationId xmlns:p14="http://schemas.microsoft.com/office/powerpoint/2010/main" val="277071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Income</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337625" y="6108947"/>
            <a:ext cx="11310424" cy="369332"/>
          </a:xfrm>
          <a:prstGeom prst="rect">
            <a:avLst/>
          </a:prstGeom>
          <a:noFill/>
        </p:spPr>
        <p:txBody>
          <a:bodyPr wrap="square" rtlCol="0">
            <a:spAutoFit/>
          </a:bodyPr>
          <a:lstStyle/>
          <a:p>
            <a:r>
              <a:rPr lang="en-US" dirty="0"/>
              <a:t>Income of 8000 - 21999 USD provides the most profit for both companies.</a:t>
            </a:r>
          </a:p>
        </p:txBody>
      </p:sp>
      <p:pic>
        <p:nvPicPr>
          <p:cNvPr id="5" name="Picture 4">
            <a:extLst>
              <a:ext uri="{FF2B5EF4-FFF2-40B4-BE49-F238E27FC236}">
                <a16:creationId xmlns:a16="http://schemas.microsoft.com/office/drawing/2014/main" id="{89B8F485-A78E-2D96-A620-4A68661C3956}"/>
              </a:ext>
            </a:extLst>
          </p:cNvPr>
          <p:cNvPicPr>
            <a:picLocks noChangeAspect="1"/>
          </p:cNvPicPr>
          <p:nvPr/>
        </p:nvPicPr>
        <p:blipFill>
          <a:blip r:embed="rId2"/>
          <a:srcRect/>
          <a:stretch/>
        </p:blipFill>
        <p:spPr>
          <a:xfrm>
            <a:off x="102276" y="1501020"/>
            <a:ext cx="5990304" cy="4111989"/>
          </a:xfrm>
          <a:prstGeom prst="rect">
            <a:avLst/>
          </a:prstGeom>
        </p:spPr>
      </p:pic>
      <p:pic>
        <p:nvPicPr>
          <p:cNvPr id="8" name="Picture 7">
            <a:extLst>
              <a:ext uri="{FF2B5EF4-FFF2-40B4-BE49-F238E27FC236}">
                <a16:creationId xmlns:a16="http://schemas.microsoft.com/office/drawing/2014/main" id="{81FDFD06-BAB6-F62A-E5A9-690D3CC79ED1}"/>
              </a:ext>
            </a:extLst>
          </p:cNvPr>
          <p:cNvPicPr>
            <a:picLocks noChangeAspect="1"/>
          </p:cNvPicPr>
          <p:nvPr/>
        </p:nvPicPr>
        <p:blipFill>
          <a:blip r:embed="rId3"/>
          <a:srcRect/>
          <a:stretch/>
        </p:blipFill>
        <p:spPr>
          <a:xfrm>
            <a:off x="6011464" y="1504320"/>
            <a:ext cx="5879320" cy="4105387"/>
          </a:xfrm>
          <a:prstGeom prst="rect">
            <a:avLst/>
          </a:prstGeom>
        </p:spPr>
      </p:pic>
    </p:spTree>
    <p:extLst>
      <p:ext uri="{BB962C8B-B14F-4D97-AF65-F5344CB8AC3E}">
        <p14:creationId xmlns:p14="http://schemas.microsoft.com/office/powerpoint/2010/main" val="200140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Age</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337625" y="6108947"/>
            <a:ext cx="11310424" cy="369332"/>
          </a:xfrm>
          <a:prstGeom prst="rect">
            <a:avLst/>
          </a:prstGeom>
          <a:noFill/>
        </p:spPr>
        <p:txBody>
          <a:bodyPr wrap="square" rtlCol="0">
            <a:spAutoFit/>
          </a:bodyPr>
          <a:lstStyle/>
          <a:p>
            <a:r>
              <a:rPr lang="en-US" dirty="0"/>
              <a:t>18-24 year old are the largest users and the largest contributors to profits for both companies</a:t>
            </a:r>
          </a:p>
        </p:txBody>
      </p:sp>
      <p:pic>
        <p:nvPicPr>
          <p:cNvPr id="5" name="Picture 4">
            <a:extLst>
              <a:ext uri="{FF2B5EF4-FFF2-40B4-BE49-F238E27FC236}">
                <a16:creationId xmlns:a16="http://schemas.microsoft.com/office/drawing/2014/main" id="{89B8F485-A78E-2D96-A620-4A68661C3956}"/>
              </a:ext>
            </a:extLst>
          </p:cNvPr>
          <p:cNvPicPr>
            <a:picLocks noChangeAspect="1"/>
          </p:cNvPicPr>
          <p:nvPr/>
        </p:nvPicPr>
        <p:blipFill>
          <a:blip r:embed="rId2"/>
          <a:srcRect/>
          <a:stretch/>
        </p:blipFill>
        <p:spPr>
          <a:xfrm>
            <a:off x="98858" y="1501020"/>
            <a:ext cx="5997141" cy="4111989"/>
          </a:xfrm>
          <a:prstGeom prst="rect">
            <a:avLst/>
          </a:prstGeom>
        </p:spPr>
      </p:pic>
      <p:pic>
        <p:nvPicPr>
          <p:cNvPr id="8" name="Picture 7">
            <a:extLst>
              <a:ext uri="{FF2B5EF4-FFF2-40B4-BE49-F238E27FC236}">
                <a16:creationId xmlns:a16="http://schemas.microsoft.com/office/drawing/2014/main" id="{81FDFD06-BAB6-F62A-E5A9-690D3CC79ED1}"/>
              </a:ext>
            </a:extLst>
          </p:cNvPr>
          <p:cNvPicPr>
            <a:picLocks noChangeAspect="1"/>
          </p:cNvPicPr>
          <p:nvPr/>
        </p:nvPicPr>
        <p:blipFill>
          <a:blip r:embed="rId3"/>
          <a:srcRect/>
          <a:stretch/>
        </p:blipFill>
        <p:spPr>
          <a:xfrm>
            <a:off x="6046811" y="1501019"/>
            <a:ext cx="5808626" cy="4111989"/>
          </a:xfrm>
          <a:prstGeom prst="rect">
            <a:avLst/>
          </a:prstGeom>
        </p:spPr>
      </p:pic>
    </p:spTree>
    <p:extLst>
      <p:ext uri="{BB962C8B-B14F-4D97-AF65-F5344CB8AC3E}">
        <p14:creationId xmlns:p14="http://schemas.microsoft.com/office/powerpoint/2010/main" val="36225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7082302" y="1888639"/>
            <a:ext cx="4712677" cy="646331"/>
          </a:xfrm>
          <a:prstGeom prst="rect">
            <a:avLst/>
          </a:prstGeom>
          <a:noFill/>
        </p:spPr>
        <p:txBody>
          <a:bodyPr wrap="square" rtlCol="0">
            <a:spAutoFit/>
          </a:bodyPr>
          <a:lstStyle/>
          <a:p>
            <a:r>
              <a:rPr lang="en-US" dirty="0"/>
              <a:t>The majority of users from both companies prefer to pay using card. </a:t>
            </a:r>
          </a:p>
        </p:txBody>
      </p:sp>
      <p:pic>
        <p:nvPicPr>
          <p:cNvPr id="2" name="Picture 1">
            <a:extLst>
              <a:ext uri="{FF2B5EF4-FFF2-40B4-BE49-F238E27FC236}">
                <a16:creationId xmlns:a16="http://schemas.microsoft.com/office/drawing/2014/main" id="{AF19035E-83EC-A1BD-2A88-7B60FE5C2B55}"/>
              </a:ext>
            </a:extLst>
          </p:cNvPr>
          <p:cNvPicPr>
            <a:picLocks noChangeAspect="1"/>
          </p:cNvPicPr>
          <p:nvPr/>
        </p:nvPicPr>
        <p:blipFill>
          <a:blip r:embed="rId2"/>
          <a:stretch>
            <a:fillRect/>
          </a:stretch>
        </p:blipFill>
        <p:spPr>
          <a:xfrm>
            <a:off x="415649" y="1687358"/>
            <a:ext cx="6502400" cy="4432300"/>
          </a:xfrm>
          <a:prstGeom prst="rect">
            <a:avLst/>
          </a:prstGeom>
        </p:spPr>
      </p:pic>
    </p:spTree>
    <p:extLst>
      <p:ext uri="{BB962C8B-B14F-4D97-AF65-F5344CB8AC3E}">
        <p14:creationId xmlns:p14="http://schemas.microsoft.com/office/powerpoint/2010/main" val="274937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 Age Group</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7807569" y="2085587"/>
            <a:ext cx="3987410" cy="923330"/>
          </a:xfrm>
          <a:prstGeom prst="rect">
            <a:avLst/>
          </a:prstGeom>
          <a:noFill/>
        </p:spPr>
        <p:txBody>
          <a:bodyPr wrap="square" rtlCol="0">
            <a:spAutoFit/>
          </a:bodyPr>
          <a:lstStyle/>
          <a:p>
            <a:r>
              <a:rPr lang="en-US" dirty="0"/>
              <a:t>For all age groups across both companies, the preferred method of payment is through card transactions. </a:t>
            </a:r>
          </a:p>
        </p:txBody>
      </p:sp>
      <p:pic>
        <p:nvPicPr>
          <p:cNvPr id="5" name="Picture 4">
            <a:extLst>
              <a:ext uri="{FF2B5EF4-FFF2-40B4-BE49-F238E27FC236}">
                <a16:creationId xmlns:a16="http://schemas.microsoft.com/office/drawing/2014/main" id="{D65E990A-BE7C-1F10-3293-772164976591}"/>
              </a:ext>
            </a:extLst>
          </p:cNvPr>
          <p:cNvPicPr>
            <a:picLocks noChangeAspect="1"/>
          </p:cNvPicPr>
          <p:nvPr/>
        </p:nvPicPr>
        <p:blipFill>
          <a:blip r:embed="rId2"/>
          <a:stretch>
            <a:fillRect/>
          </a:stretch>
        </p:blipFill>
        <p:spPr>
          <a:xfrm>
            <a:off x="140677" y="1638202"/>
            <a:ext cx="7543800" cy="5016500"/>
          </a:xfrm>
          <a:prstGeom prst="rect">
            <a:avLst/>
          </a:prstGeom>
        </p:spPr>
      </p:pic>
    </p:spTree>
    <p:extLst>
      <p:ext uri="{BB962C8B-B14F-4D97-AF65-F5344CB8AC3E}">
        <p14:creationId xmlns:p14="http://schemas.microsoft.com/office/powerpoint/2010/main" val="262042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Mode – Income Group</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7807569" y="2085587"/>
            <a:ext cx="3987410" cy="923330"/>
          </a:xfrm>
          <a:prstGeom prst="rect">
            <a:avLst/>
          </a:prstGeom>
          <a:noFill/>
        </p:spPr>
        <p:txBody>
          <a:bodyPr wrap="square" rtlCol="0">
            <a:spAutoFit/>
          </a:bodyPr>
          <a:lstStyle/>
          <a:p>
            <a:r>
              <a:rPr lang="en-US" dirty="0"/>
              <a:t>For all income groups in both companies, the preferred payment method is also card transactions.</a:t>
            </a:r>
          </a:p>
        </p:txBody>
      </p:sp>
      <p:pic>
        <p:nvPicPr>
          <p:cNvPr id="5" name="Picture 4">
            <a:extLst>
              <a:ext uri="{FF2B5EF4-FFF2-40B4-BE49-F238E27FC236}">
                <a16:creationId xmlns:a16="http://schemas.microsoft.com/office/drawing/2014/main" id="{D65E990A-BE7C-1F10-3293-772164976591}"/>
              </a:ext>
            </a:extLst>
          </p:cNvPr>
          <p:cNvPicPr>
            <a:picLocks noChangeAspect="1"/>
          </p:cNvPicPr>
          <p:nvPr/>
        </p:nvPicPr>
        <p:blipFill>
          <a:blip r:embed="rId2"/>
          <a:srcRect/>
          <a:stretch/>
        </p:blipFill>
        <p:spPr>
          <a:xfrm>
            <a:off x="140677" y="1638202"/>
            <a:ext cx="7543800" cy="5016500"/>
          </a:xfrm>
          <a:prstGeom prst="rect">
            <a:avLst/>
          </a:prstGeom>
        </p:spPr>
      </p:pic>
    </p:spTree>
    <p:extLst>
      <p:ext uri="{BB962C8B-B14F-4D97-AF65-F5344CB8AC3E}">
        <p14:creationId xmlns:p14="http://schemas.microsoft.com/office/powerpoint/2010/main" val="3706616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Relationship of Price vs KM Traveled</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7385538" y="2085587"/>
            <a:ext cx="4409441" cy="646331"/>
          </a:xfrm>
          <a:prstGeom prst="rect">
            <a:avLst/>
          </a:prstGeom>
          <a:noFill/>
        </p:spPr>
        <p:txBody>
          <a:bodyPr wrap="square" rtlCol="0">
            <a:spAutoFit/>
          </a:bodyPr>
          <a:lstStyle/>
          <a:p>
            <a:r>
              <a:rPr lang="en-US" dirty="0"/>
              <a:t>The higher distance traveled, the higher the price charged.</a:t>
            </a:r>
          </a:p>
        </p:txBody>
      </p:sp>
      <p:pic>
        <p:nvPicPr>
          <p:cNvPr id="2" name="Picture 1">
            <a:extLst>
              <a:ext uri="{FF2B5EF4-FFF2-40B4-BE49-F238E27FC236}">
                <a16:creationId xmlns:a16="http://schemas.microsoft.com/office/drawing/2014/main" id="{B3B8EB7B-596F-2881-05A0-BC2374F1DF79}"/>
              </a:ext>
            </a:extLst>
          </p:cNvPr>
          <p:cNvPicPr>
            <a:picLocks noChangeAspect="1"/>
          </p:cNvPicPr>
          <p:nvPr/>
        </p:nvPicPr>
        <p:blipFill>
          <a:blip r:embed="rId2"/>
          <a:stretch>
            <a:fillRect/>
          </a:stretch>
        </p:blipFill>
        <p:spPr>
          <a:xfrm>
            <a:off x="397021" y="1656666"/>
            <a:ext cx="6763434" cy="4687529"/>
          </a:xfrm>
          <a:prstGeom prst="rect">
            <a:avLst/>
          </a:prstGeom>
        </p:spPr>
      </p:pic>
    </p:spTree>
    <p:extLst>
      <p:ext uri="{BB962C8B-B14F-4D97-AF65-F5344CB8AC3E}">
        <p14:creationId xmlns:p14="http://schemas.microsoft.com/office/powerpoint/2010/main" val="299111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Forecasting in 2019</a:t>
            </a:r>
            <a:endParaRPr lang="en-US" sz="4400" b="1" dirty="0">
              <a:solidFill>
                <a:schemeClr val="bg2">
                  <a:lumMod val="25000"/>
                </a:schemeClr>
              </a:solidFill>
              <a:latin typeface="+mj-lt"/>
            </a:endParaRPr>
          </a:p>
        </p:txBody>
      </p:sp>
      <p:pic>
        <p:nvPicPr>
          <p:cNvPr id="2" name="Picture 1">
            <a:extLst>
              <a:ext uri="{FF2B5EF4-FFF2-40B4-BE49-F238E27FC236}">
                <a16:creationId xmlns:a16="http://schemas.microsoft.com/office/drawing/2014/main" id="{7704292A-B154-BB4B-7606-2EEC24CD0C6A}"/>
              </a:ext>
            </a:extLst>
          </p:cNvPr>
          <p:cNvPicPr>
            <a:picLocks noChangeAspect="1"/>
          </p:cNvPicPr>
          <p:nvPr/>
        </p:nvPicPr>
        <p:blipFill>
          <a:blip r:embed="rId2"/>
          <a:stretch>
            <a:fillRect/>
          </a:stretch>
        </p:blipFill>
        <p:spPr>
          <a:xfrm>
            <a:off x="429973" y="1987482"/>
            <a:ext cx="11332053" cy="3655500"/>
          </a:xfrm>
          <a:prstGeom prst="rect">
            <a:avLst/>
          </a:prstGeom>
        </p:spPr>
      </p:pic>
    </p:spTree>
    <p:extLst>
      <p:ext uri="{BB962C8B-B14F-4D97-AF65-F5344CB8AC3E}">
        <p14:creationId xmlns:p14="http://schemas.microsoft.com/office/powerpoint/2010/main" val="246388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3785652"/>
          </a:xfrm>
          <a:prstGeom prst="rect">
            <a:avLst/>
          </a:prstGeom>
          <a:noFill/>
        </p:spPr>
        <p:txBody>
          <a:bodyPr wrap="square" rtlCol="0">
            <a:spAutoFit/>
          </a:bodyPr>
          <a:lstStyle/>
          <a:p>
            <a:r>
              <a:rPr lang="en-US" sz="1600" dirty="0"/>
              <a:t>We have carried out an analysis of both companies and found the facts:</a:t>
            </a:r>
          </a:p>
          <a:p>
            <a:endParaRPr lang="en-US" sz="1600" b="1" dirty="0"/>
          </a:p>
          <a:p>
            <a:pPr marL="285750" indent="-285750">
              <a:buFont typeface="Arial" panose="020B0604020202020204" pitchFamily="34" charset="0"/>
              <a:buChar char="•"/>
            </a:pPr>
            <a:r>
              <a:rPr lang="en-US" sz="1600" b="1" dirty="0"/>
              <a:t>Yellow cab </a:t>
            </a:r>
            <a:r>
              <a:rPr lang="en-US" sz="1600" dirty="0"/>
              <a:t>has more users in all cities than </a:t>
            </a:r>
            <a:r>
              <a:rPr lang="en-US" sz="1600" b="1" dirty="0"/>
              <a:t>pink cab</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Yellow cab </a:t>
            </a:r>
            <a:r>
              <a:rPr lang="en-US" sz="1600" dirty="0"/>
              <a:t>have higher total profits and average profits than </a:t>
            </a:r>
            <a:r>
              <a:rPr lang="en-US" sz="1600" b="1" dirty="0"/>
              <a:t>pink cab </a:t>
            </a:r>
            <a:r>
              <a:rPr lang="en-US" sz="1600" dirty="0"/>
              <a:t>in all fields (city, holidays, income and 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Users of all ages and incomes preferred making payments using cards over cash for both companies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Yellow cab </a:t>
            </a:r>
            <a:r>
              <a:rPr lang="en-US" sz="1600" dirty="0"/>
              <a:t>has a higher price charged for each KM of distance</a:t>
            </a:r>
          </a:p>
          <a:p>
            <a:pPr marL="285750" indent="-285750">
              <a:buFont typeface="Arial" panose="020B0604020202020204" pitchFamily="34" charset="0"/>
              <a:buChar char="•"/>
            </a:pPr>
            <a:endParaRPr lang="en-US" sz="1600" dirty="0"/>
          </a:p>
          <a:p>
            <a:r>
              <a:rPr lang="en-US" sz="1600" dirty="0"/>
              <a:t>From the description above, we recommend </a:t>
            </a:r>
            <a:r>
              <a:rPr lang="en-US" sz="1600" b="1" dirty="0"/>
              <a:t>Yellow Cab </a:t>
            </a:r>
            <a:r>
              <a:rPr lang="en-US" sz="1600" dirty="0"/>
              <a:t>for investment</a:t>
            </a:r>
          </a:p>
          <a:p>
            <a:endParaRPr lang="en-US" sz="1600" b="1" dirty="0"/>
          </a:p>
          <a:p>
            <a:pPr marL="285750" indent="-285750">
              <a:buFont typeface="Arial" panose="020B0604020202020204" pitchFamily="34" charset="0"/>
              <a:buChar char="•"/>
            </a:pPr>
            <a:r>
              <a:rPr lang="en-US" sz="1600" b="1" dirty="0"/>
              <a:t>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Finding the most profitable Cab company </a:t>
            </a:r>
          </a:p>
          <a:p>
            <a:r>
              <a:rPr lang="en-US" sz="1800" dirty="0"/>
              <a:t>Recommendations for investment</a:t>
            </a:r>
          </a:p>
          <a:p>
            <a:r>
              <a:rPr lang="en-US" sz="1800" dirty="0"/>
              <a:t>Forecasting profit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 (cab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srcRect/>
          <a:stretch/>
        </p:blipFill>
        <p:spPr>
          <a:xfrm>
            <a:off x="312890" y="5542671"/>
            <a:ext cx="1698790" cy="1698790"/>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362721"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19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:359854</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 Charged and Profit features, but due to </a:t>
            </a:r>
          </a:p>
          <a:p>
            <a:r>
              <a:rPr lang="en-US" dirty="0"/>
              <a:t>      unavailability of trip duration details and various consideration, </a:t>
            </a:r>
          </a:p>
          <a:p>
            <a:r>
              <a:rPr lang="en-US" dirty="0"/>
              <a:t>     We do not deal with them</a:t>
            </a:r>
          </a:p>
          <a:p>
            <a:pPr marL="285750" indent="-285750">
              <a:buFont typeface="Arial" panose="020B0604020202020204" pitchFamily="34" charset="0"/>
              <a:buChar char="•"/>
            </a:pPr>
            <a:r>
              <a:rPr lang="en-US" dirty="0"/>
              <a:t>Profit is obtained by reducing the price charged and cost of trip</a:t>
            </a:r>
          </a:p>
          <a:p>
            <a:pPr marL="285750" indent="-285750">
              <a:buFont typeface="Arial" panose="020B0604020202020204" pitchFamily="34" charset="0"/>
              <a:buChar char="•"/>
            </a:pPr>
            <a:r>
              <a:rPr lang="en-US" dirty="0" err="1"/>
              <a:t>City.csv</a:t>
            </a:r>
            <a:r>
              <a:rPr lang="en-US" dirty="0"/>
              <a:t> contains the population and cab users in each city, we did </a:t>
            </a:r>
          </a:p>
          <a:p>
            <a:r>
              <a:rPr lang="en-US" dirty="0"/>
              <a:t>     not include it in the final data because it can be processed independently </a:t>
            </a:r>
          </a:p>
          <a:p>
            <a:r>
              <a:rPr lang="en-US" dirty="0"/>
              <a:t>     without having to be combined</a:t>
            </a:r>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6078415" y="1561170"/>
            <a:ext cx="5141433" cy="2708208"/>
            <a:chOff x="5536376" y="1858363"/>
            <a:chExt cx="5500003" cy="3597584"/>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500003" cy="3597584"/>
              <a:chOff x="1702411" y="3452991"/>
              <a:chExt cx="5500003" cy="40677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500003" cy="3691197"/>
                <a:chOff x="1702411" y="4026102"/>
                <a:chExt cx="5500003" cy="3691197"/>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495745" y="632833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451933" y="7301248"/>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450413" y="6688602"/>
                <a:ext cx="869677" cy="832101"/>
              </a:xfrm>
              <a:prstGeom prst="rect">
                <a:avLst/>
              </a:prstGeom>
              <a:noFill/>
            </p:spPr>
            <p:txBody>
              <a:bodyPr wrap="none" rtlCol="0">
                <a:spAutoFit/>
              </a:bodyPr>
              <a:lstStyle/>
              <a:p>
                <a:r>
                  <a:rPr lang="en-US" sz="1200" dirty="0"/>
                  <a:t>Used data</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9877873" y="1860687"/>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9735659" y="2916549"/>
              <a:ext cx="1155157" cy="367965"/>
            </a:xfrm>
            <a:prstGeom prst="rect">
              <a:avLst/>
            </a:prstGeom>
            <a:noFill/>
          </p:spPr>
          <p:txBody>
            <a:bodyPr wrap="none" rtlCol="0">
              <a:spAutoFit/>
            </a:bodyPr>
            <a:lstStyle/>
            <a:p>
              <a:r>
                <a:rPr lang="en-US" sz="1200" dirty="0"/>
                <a:t>US </a:t>
              </a:r>
              <a:r>
                <a:rPr lang="en-US" sz="1200" dirty="0" err="1"/>
                <a:t>Holiday.csv</a:t>
              </a:r>
              <a:endParaRPr lang="en-US" sz="1200"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Understanding</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 Analysis</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3C90A3D0-80B8-FAAF-BBBA-3C380C21CF48}"/>
              </a:ext>
            </a:extLst>
          </p:cNvPr>
          <p:cNvPicPr>
            <a:picLocks noChangeAspect="1"/>
          </p:cNvPicPr>
          <p:nvPr/>
        </p:nvPicPr>
        <p:blipFill>
          <a:blip r:embed="rId2"/>
          <a:stretch>
            <a:fillRect/>
          </a:stretch>
        </p:blipFill>
        <p:spPr>
          <a:xfrm>
            <a:off x="163286" y="1567543"/>
            <a:ext cx="6553200" cy="5029200"/>
          </a:xfrm>
          <a:prstGeom prst="rect">
            <a:avLst/>
          </a:prstGeom>
        </p:spPr>
      </p:pic>
      <p:sp>
        <p:nvSpPr>
          <p:cNvPr id="7" name="TextBox 6">
            <a:extLst>
              <a:ext uri="{FF2B5EF4-FFF2-40B4-BE49-F238E27FC236}">
                <a16:creationId xmlns:a16="http://schemas.microsoft.com/office/drawing/2014/main" id="{8BF4C130-43C5-71BE-DC0F-B4DDD0F399D0}"/>
              </a:ext>
            </a:extLst>
          </p:cNvPr>
          <p:cNvSpPr txBox="1"/>
          <p:nvPr/>
        </p:nvSpPr>
        <p:spPr>
          <a:xfrm>
            <a:off x="6716486" y="1741714"/>
            <a:ext cx="5181600" cy="923330"/>
          </a:xfrm>
          <a:prstGeom prst="rect">
            <a:avLst/>
          </a:prstGeom>
          <a:noFill/>
        </p:spPr>
        <p:txBody>
          <a:bodyPr wrap="square" rtlCol="0">
            <a:spAutoFit/>
          </a:bodyPr>
          <a:lstStyle/>
          <a:p>
            <a:r>
              <a:rPr lang="en-US" dirty="0"/>
              <a:t>San Francisco, Boston, dan Washington DC have the highest percentage (more than 30%) of cab users out of the entire population. </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User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BF4C130-43C5-71BE-DC0F-B4DDD0F399D0}"/>
              </a:ext>
            </a:extLst>
          </p:cNvPr>
          <p:cNvSpPr txBox="1"/>
          <p:nvPr/>
        </p:nvSpPr>
        <p:spPr>
          <a:xfrm>
            <a:off x="827315" y="5540828"/>
            <a:ext cx="10961916" cy="646331"/>
          </a:xfrm>
          <a:prstGeom prst="rect">
            <a:avLst/>
          </a:prstGeom>
          <a:noFill/>
        </p:spPr>
        <p:txBody>
          <a:bodyPr wrap="square" rtlCol="0">
            <a:spAutoFit/>
          </a:bodyPr>
          <a:lstStyle/>
          <a:p>
            <a:r>
              <a:rPr lang="en-US" dirty="0"/>
              <a:t>Yellow cab has more users than pink cab. Yellow cab has most users in New York city, while pink cab has most users in Los Angeles, the difference between the two is very visible drastically</a:t>
            </a:r>
          </a:p>
        </p:txBody>
      </p:sp>
      <p:pic>
        <p:nvPicPr>
          <p:cNvPr id="10" name="Picture 9">
            <a:extLst>
              <a:ext uri="{FF2B5EF4-FFF2-40B4-BE49-F238E27FC236}">
                <a16:creationId xmlns:a16="http://schemas.microsoft.com/office/drawing/2014/main" id="{1EF04DFC-B66B-3777-D73C-51A2B4A02A0D}"/>
              </a:ext>
            </a:extLst>
          </p:cNvPr>
          <p:cNvPicPr>
            <a:picLocks noChangeAspect="1"/>
          </p:cNvPicPr>
          <p:nvPr/>
        </p:nvPicPr>
        <p:blipFill>
          <a:blip r:embed="rId2"/>
          <a:stretch>
            <a:fillRect/>
          </a:stretch>
        </p:blipFill>
        <p:spPr>
          <a:xfrm>
            <a:off x="87086" y="1410720"/>
            <a:ext cx="5802085" cy="3954937"/>
          </a:xfrm>
          <a:prstGeom prst="rect">
            <a:avLst/>
          </a:prstGeom>
        </p:spPr>
      </p:pic>
      <p:pic>
        <p:nvPicPr>
          <p:cNvPr id="2" name="Picture 1">
            <a:extLst>
              <a:ext uri="{FF2B5EF4-FFF2-40B4-BE49-F238E27FC236}">
                <a16:creationId xmlns:a16="http://schemas.microsoft.com/office/drawing/2014/main" id="{D5F2A41D-F888-0963-BF61-75630CE669FD}"/>
              </a:ext>
            </a:extLst>
          </p:cNvPr>
          <p:cNvPicPr>
            <a:picLocks noChangeAspect="1"/>
          </p:cNvPicPr>
          <p:nvPr/>
        </p:nvPicPr>
        <p:blipFill>
          <a:blip r:embed="rId3"/>
          <a:stretch>
            <a:fillRect/>
          </a:stretch>
        </p:blipFill>
        <p:spPr>
          <a:xfrm>
            <a:off x="6096000" y="1439876"/>
            <a:ext cx="5802085" cy="3978247"/>
          </a:xfrm>
          <a:prstGeom prst="rect">
            <a:avLst/>
          </a:prstGeom>
        </p:spPr>
      </p:pic>
    </p:spTree>
    <p:extLst>
      <p:ext uri="{BB962C8B-B14F-4D97-AF65-F5344CB8AC3E}">
        <p14:creationId xmlns:p14="http://schemas.microsoft.com/office/powerpoint/2010/main" val="356386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Yearly and Quarterly</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BF4C130-43C5-71BE-DC0F-B4DDD0F399D0}"/>
              </a:ext>
            </a:extLst>
          </p:cNvPr>
          <p:cNvSpPr txBox="1"/>
          <p:nvPr/>
        </p:nvSpPr>
        <p:spPr>
          <a:xfrm>
            <a:off x="141108" y="5831633"/>
            <a:ext cx="120508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much more profit than Pink cab. Both companies had an increase in profit in 2017 and a decrease in 2018</a:t>
            </a:r>
          </a:p>
          <a:p>
            <a:pPr marL="285750" indent="-285750">
              <a:buFont typeface="Arial" panose="020B0604020202020204" pitchFamily="34" charset="0"/>
              <a:buChar char="•"/>
            </a:pPr>
            <a:r>
              <a:rPr lang="en-US" dirty="0"/>
              <a:t>Yellow cab experienced a decrease in profit every Q2, increased in Q3, and increased significantly in Q4, while pink cab experienced an increase in Q2, decreased in Q3, and increased significantly in Q4.</a:t>
            </a:r>
          </a:p>
        </p:txBody>
      </p:sp>
      <p:pic>
        <p:nvPicPr>
          <p:cNvPr id="5" name="Picture 4">
            <a:extLst>
              <a:ext uri="{FF2B5EF4-FFF2-40B4-BE49-F238E27FC236}">
                <a16:creationId xmlns:a16="http://schemas.microsoft.com/office/drawing/2014/main" id="{81F6272F-566C-0FE3-4CF8-466F644AA8AF}"/>
              </a:ext>
            </a:extLst>
          </p:cNvPr>
          <p:cNvPicPr>
            <a:picLocks noChangeAspect="1"/>
          </p:cNvPicPr>
          <p:nvPr/>
        </p:nvPicPr>
        <p:blipFill>
          <a:blip r:embed="rId2"/>
          <a:stretch>
            <a:fillRect/>
          </a:stretch>
        </p:blipFill>
        <p:spPr>
          <a:xfrm>
            <a:off x="141107" y="1405944"/>
            <a:ext cx="5867807" cy="4408264"/>
          </a:xfrm>
          <a:prstGeom prst="rect">
            <a:avLst/>
          </a:prstGeom>
        </p:spPr>
      </p:pic>
      <p:pic>
        <p:nvPicPr>
          <p:cNvPr id="6" name="Picture 5">
            <a:extLst>
              <a:ext uri="{FF2B5EF4-FFF2-40B4-BE49-F238E27FC236}">
                <a16:creationId xmlns:a16="http://schemas.microsoft.com/office/drawing/2014/main" id="{0E34686A-5F05-E44E-E589-E3A524D33934}"/>
              </a:ext>
            </a:extLst>
          </p:cNvPr>
          <p:cNvPicPr>
            <a:picLocks noChangeAspect="1"/>
          </p:cNvPicPr>
          <p:nvPr/>
        </p:nvPicPr>
        <p:blipFill>
          <a:blip r:embed="rId3"/>
          <a:stretch>
            <a:fillRect/>
          </a:stretch>
        </p:blipFill>
        <p:spPr>
          <a:xfrm>
            <a:off x="6008914" y="1409237"/>
            <a:ext cx="6005129" cy="4404971"/>
          </a:xfrm>
          <a:prstGeom prst="rect">
            <a:avLst/>
          </a:prstGeom>
        </p:spPr>
      </p:pic>
    </p:spTree>
    <p:extLst>
      <p:ext uri="{BB962C8B-B14F-4D97-AF65-F5344CB8AC3E}">
        <p14:creationId xmlns:p14="http://schemas.microsoft.com/office/powerpoint/2010/main" val="22155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Monthly</a:t>
            </a:r>
            <a:endParaRPr lang="en-US" sz="4400" b="1" dirty="0">
              <a:solidFill>
                <a:schemeClr val="bg2">
                  <a:lumMod val="25000"/>
                </a:schemeClr>
              </a:solidFill>
              <a:latin typeface="+mj-lt"/>
            </a:endParaRPr>
          </a:p>
        </p:txBody>
      </p:sp>
      <p:pic>
        <p:nvPicPr>
          <p:cNvPr id="2" name="Picture 1">
            <a:extLst>
              <a:ext uri="{FF2B5EF4-FFF2-40B4-BE49-F238E27FC236}">
                <a16:creationId xmlns:a16="http://schemas.microsoft.com/office/drawing/2014/main" id="{D1AF0B66-0D4B-50D9-2756-B3F2D3D2A3E0}"/>
              </a:ext>
            </a:extLst>
          </p:cNvPr>
          <p:cNvPicPr>
            <a:picLocks noChangeAspect="1"/>
          </p:cNvPicPr>
          <p:nvPr/>
        </p:nvPicPr>
        <p:blipFill>
          <a:blip r:embed="rId2"/>
          <a:stretch>
            <a:fillRect/>
          </a:stretch>
        </p:blipFill>
        <p:spPr>
          <a:xfrm>
            <a:off x="44367" y="1521649"/>
            <a:ext cx="6388100" cy="5081032"/>
          </a:xfrm>
          <a:prstGeom prst="rect">
            <a:avLst/>
          </a:prstGeom>
        </p:spPr>
      </p:pic>
      <p:sp>
        <p:nvSpPr>
          <p:cNvPr id="4" name="TextBox 3">
            <a:extLst>
              <a:ext uri="{FF2B5EF4-FFF2-40B4-BE49-F238E27FC236}">
                <a16:creationId xmlns:a16="http://schemas.microsoft.com/office/drawing/2014/main" id="{F354E1D9-621E-037F-8EBA-8497789894EF}"/>
              </a:ext>
            </a:extLst>
          </p:cNvPr>
          <p:cNvSpPr txBox="1"/>
          <p:nvPr/>
        </p:nvSpPr>
        <p:spPr>
          <a:xfrm>
            <a:off x="6432467" y="1959429"/>
            <a:ext cx="4857008" cy="923330"/>
          </a:xfrm>
          <a:prstGeom prst="rect">
            <a:avLst/>
          </a:prstGeom>
          <a:noFill/>
        </p:spPr>
        <p:txBody>
          <a:bodyPr wrap="square" rtlCol="0">
            <a:spAutoFit/>
          </a:bodyPr>
          <a:lstStyle/>
          <a:p>
            <a:r>
              <a:rPr lang="en-US" dirty="0"/>
              <a:t>The profits obtained by both companies in more detail. We recommend investing in Q2, which has the lowest prices</a:t>
            </a:r>
          </a:p>
        </p:txBody>
      </p:sp>
    </p:spTree>
    <p:extLst>
      <p:ext uri="{BB962C8B-B14F-4D97-AF65-F5344CB8AC3E}">
        <p14:creationId xmlns:p14="http://schemas.microsoft.com/office/powerpoint/2010/main" val="270868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Total and Average</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287383" y="6229172"/>
            <a:ext cx="11904617" cy="369332"/>
          </a:xfrm>
          <a:prstGeom prst="rect">
            <a:avLst/>
          </a:prstGeom>
          <a:noFill/>
        </p:spPr>
        <p:txBody>
          <a:bodyPr wrap="square" rtlCol="0">
            <a:spAutoFit/>
          </a:bodyPr>
          <a:lstStyle/>
          <a:p>
            <a:r>
              <a:rPr lang="en-US" dirty="0"/>
              <a:t>The profits earned by Yellow Cab are much higher than Pink Cab. Likewise with the average</a:t>
            </a:r>
          </a:p>
        </p:txBody>
      </p:sp>
      <p:pic>
        <p:nvPicPr>
          <p:cNvPr id="2" name="Picture 1">
            <a:extLst>
              <a:ext uri="{FF2B5EF4-FFF2-40B4-BE49-F238E27FC236}">
                <a16:creationId xmlns:a16="http://schemas.microsoft.com/office/drawing/2014/main" id="{809A33AF-4538-D0AB-34D7-97847601317A}"/>
              </a:ext>
            </a:extLst>
          </p:cNvPr>
          <p:cNvPicPr>
            <a:picLocks noChangeAspect="1"/>
          </p:cNvPicPr>
          <p:nvPr/>
        </p:nvPicPr>
        <p:blipFill>
          <a:blip r:embed="rId2"/>
          <a:stretch>
            <a:fillRect/>
          </a:stretch>
        </p:blipFill>
        <p:spPr>
          <a:xfrm>
            <a:off x="0" y="1594526"/>
            <a:ext cx="5793176" cy="4101052"/>
          </a:xfrm>
          <a:prstGeom prst="rect">
            <a:avLst/>
          </a:prstGeom>
        </p:spPr>
      </p:pic>
      <p:pic>
        <p:nvPicPr>
          <p:cNvPr id="6" name="Picture 5">
            <a:extLst>
              <a:ext uri="{FF2B5EF4-FFF2-40B4-BE49-F238E27FC236}">
                <a16:creationId xmlns:a16="http://schemas.microsoft.com/office/drawing/2014/main" id="{FC10DDFF-2C13-60B0-F743-43AD6902D834}"/>
              </a:ext>
            </a:extLst>
          </p:cNvPr>
          <p:cNvPicPr>
            <a:picLocks noChangeAspect="1"/>
          </p:cNvPicPr>
          <p:nvPr/>
        </p:nvPicPr>
        <p:blipFill>
          <a:blip r:embed="rId3"/>
          <a:stretch>
            <a:fillRect/>
          </a:stretch>
        </p:blipFill>
        <p:spPr>
          <a:xfrm>
            <a:off x="6096001" y="1594526"/>
            <a:ext cx="5936866" cy="4135661"/>
          </a:xfrm>
          <a:prstGeom prst="rect">
            <a:avLst/>
          </a:prstGeom>
        </p:spPr>
      </p:pic>
    </p:spTree>
    <p:extLst>
      <p:ext uri="{BB962C8B-B14F-4D97-AF65-F5344CB8AC3E}">
        <p14:creationId xmlns:p14="http://schemas.microsoft.com/office/powerpoint/2010/main" val="203107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 - City</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F354E1D9-621E-037F-8EBA-8497789894EF}"/>
              </a:ext>
            </a:extLst>
          </p:cNvPr>
          <p:cNvSpPr txBox="1"/>
          <p:nvPr/>
        </p:nvSpPr>
        <p:spPr>
          <a:xfrm>
            <a:off x="287382" y="6091519"/>
            <a:ext cx="11904617" cy="646331"/>
          </a:xfrm>
          <a:prstGeom prst="rect">
            <a:avLst/>
          </a:prstGeom>
          <a:noFill/>
        </p:spPr>
        <p:txBody>
          <a:bodyPr wrap="square" rtlCol="0">
            <a:spAutoFit/>
          </a:bodyPr>
          <a:lstStyle/>
          <a:p>
            <a:r>
              <a:rPr lang="en-US" dirty="0"/>
              <a:t>In terms of profitability, New York City stands out with the highest average profit among all cities. This suggests that individuals in New York City tend to pay comparatively more covering similar distances.</a:t>
            </a:r>
          </a:p>
        </p:txBody>
      </p:sp>
      <p:pic>
        <p:nvPicPr>
          <p:cNvPr id="5" name="Picture 4">
            <a:extLst>
              <a:ext uri="{FF2B5EF4-FFF2-40B4-BE49-F238E27FC236}">
                <a16:creationId xmlns:a16="http://schemas.microsoft.com/office/drawing/2014/main" id="{DEDA9E4A-1290-21E7-617D-220C5F4A5994}"/>
              </a:ext>
            </a:extLst>
          </p:cNvPr>
          <p:cNvPicPr>
            <a:picLocks noChangeAspect="1"/>
          </p:cNvPicPr>
          <p:nvPr/>
        </p:nvPicPr>
        <p:blipFill>
          <a:blip r:embed="rId2"/>
          <a:stretch>
            <a:fillRect/>
          </a:stretch>
        </p:blipFill>
        <p:spPr>
          <a:xfrm>
            <a:off x="1696021" y="1414193"/>
            <a:ext cx="8630887" cy="4686234"/>
          </a:xfrm>
          <a:prstGeom prst="rect">
            <a:avLst/>
          </a:prstGeom>
        </p:spPr>
      </p:pic>
    </p:spTree>
    <p:extLst>
      <p:ext uri="{BB962C8B-B14F-4D97-AF65-F5344CB8AC3E}">
        <p14:creationId xmlns:p14="http://schemas.microsoft.com/office/powerpoint/2010/main" val="2439592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8380</TotalTime>
  <Words>806</Words>
  <Application>Microsoft Macintosh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Background – G2M (cab industry) case study</vt:lpstr>
      <vt:lpstr>Data Understanding</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Muhammad Nuril Huda</cp:lastModifiedBy>
  <cp:revision>148</cp:revision>
  <cp:lastPrinted>2019-08-24T08:13:50Z</cp:lastPrinted>
  <dcterms:created xsi:type="dcterms:W3CDTF">2019-08-19T15:39:24Z</dcterms:created>
  <dcterms:modified xsi:type="dcterms:W3CDTF">2024-02-20T14:25:21Z</dcterms:modified>
</cp:coreProperties>
</file>