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96" y="-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107" y="406653"/>
            <a:ext cx="41297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9878" y="452755"/>
            <a:ext cx="712424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2196820"/>
            <a:ext cx="8049895" cy="207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374" y="981277"/>
            <a:ext cx="7364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A.I.: </a:t>
            </a:r>
            <a:r>
              <a:rPr spc="15" dirty="0"/>
              <a:t>Informed </a:t>
            </a:r>
            <a:r>
              <a:rPr spc="-125" dirty="0"/>
              <a:t>Search</a:t>
            </a:r>
            <a:r>
              <a:rPr spc="35" dirty="0"/>
              <a:t> </a:t>
            </a:r>
            <a:r>
              <a:rPr spc="-7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2645664" y="1905000"/>
            <a:ext cx="4212336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426463"/>
            <a:ext cx="5468111" cy="1990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 </a:t>
            </a:r>
            <a:r>
              <a:rPr spc="-90" dirty="0"/>
              <a:t>search</a:t>
            </a:r>
            <a:r>
              <a:rPr spc="85" dirty="0"/>
              <a:t> </a:t>
            </a:r>
            <a:r>
              <a:rPr spc="-114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639823" y="36576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7944" y="1295400"/>
            <a:ext cx="5468111" cy="199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 </a:t>
            </a:r>
            <a:r>
              <a:rPr spc="-90" dirty="0"/>
              <a:t>search</a:t>
            </a:r>
            <a:r>
              <a:rPr spc="85" dirty="0"/>
              <a:t> </a:t>
            </a:r>
            <a:r>
              <a:rPr spc="-114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639823" y="35052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371600"/>
            <a:ext cx="5468111" cy="199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 </a:t>
            </a:r>
            <a:r>
              <a:rPr spc="-90" dirty="0"/>
              <a:t>search</a:t>
            </a:r>
            <a:r>
              <a:rPr spc="85" dirty="0"/>
              <a:t> </a:t>
            </a:r>
            <a:r>
              <a:rPr spc="-114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859279" y="35814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452755"/>
            <a:ext cx="5189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</a:t>
            </a:r>
            <a:r>
              <a:rPr spc="10" dirty="0"/>
              <a:t> </a:t>
            </a:r>
            <a:r>
              <a:rPr spc="-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710" y="1152626"/>
            <a:ext cx="2718435" cy="11938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0" dirty="0">
                <a:latin typeface="Times New Roman"/>
                <a:cs typeface="Times New Roman"/>
              </a:rPr>
              <a:t>GBFS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incomplete</a:t>
            </a:r>
            <a:r>
              <a:rPr sz="2600" spc="-270" dirty="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45" dirty="0">
                <a:latin typeface="Times New Roman"/>
                <a:cs typeface="Times New Roman"/>
              </a:rPr>
              <a:t>Why?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0" y="5722111"/>
            <a:ext cx="79140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Times New Roman"/>
                <a:cs typeface="Times New Roman"/>
              </a:rPr>
              <a:t>Graph-Search </a:t>
            </a:r>
            <a:r>
              <a:rPr sz="2600" spc="-50" dirty="0">
                <a:latin typeface="Times New Roman"/>
                <a:cs typeface="Times New Roman"/>
              </a:rPr>
              <a:t>version </a:t>
            </a:r>
            <a:r>
              <a:rPr sz="2600" spc="-120" dirty="0">
                <a:latin typeface="Times New Roman"/>
                <a:cs typeface="Times New Roman"/>
              </a:rPr>
              <a:t>is, </a:t>
            </a:r>
            <a:r>
              <a:rPr sz="2600" spc="-75" dirty="0">
                <a:latin typeface="Times New Roman"/>
                <a:cs typeface="Times New Roman"/>
              </a:rPr>
              <a:t>however, </a:t>
            </a:r>
            <a:r>
              <a:rPr sz="2600" spc="-35" dirty="0">
                <a:latin typeface="Times New Roman"/>
                <a:cs typeface="Times New Roman"/>
              </a:rPr>
              <a:t>complete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i="1" spc="-180" dirty="0">
                <a:latin typeface="Times New Roman"/>
                <a:cs typeface="Times New Roman"/>
              </a:rPr>
              <a:t>finite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spaces.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1139" y="2438400"/>
            <a:ext cx="6141720" cy="278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073" y="169545"/>
            <a:ext cx="8070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4510" algn="l"/>
              </a:tabLst>
            </a:pPr>
            <a:r>
              <a:rPr spc="-30" dirty="0"/>
              <a:t>Properties</a:t>
            </a:r>
            <a:r>
              <a:rPr spc="10" dirty="0"/>
              <a:t> </a:t>
            </a:r>
            <a:r>
              <a:rPr spc="-5" dirty="0"/>
              <a:t>of	</a:t>
            </a:r>
            <a:r>
              <a:rPr spc="-125" dirty="0"/>
              <a:t>greedy </a:t>
            </a:r>
            <a:r>
              <a:rPr spc="-50" dirty="0"/>
              <a:t>best-first</a:t>
            </a:r>
            <a:r>
              <a:rPr spc="40" dirty="0"/>
              <a:t> </a:t>
            </a:r>
            <a:r>
              <a:rPr spc="-9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9509"/>
            <a:ext cx="7922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Complete?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C00000"/>
                </a:solidFill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-60" dirty="0">
                <a:latin typeface="Times New Roman"/>
                <a:cs typeface="Times New Roman"/>
              </a:rPr>
              <a:t>can </a:t>
            </a:r>
            <a:r>
              <a:rPr sz="3200" spc="-55" dirty="0">
                <a:latin typeface="Times New Roman"/>
                <a:cs typeface="Times New Roman"/>
              </a:rPr>
              <a:t>get </a:t>
            </a:r>
            <a:r>
              <a:rPr sz="3200" spc="-60" dirty="0">
                <a:latin typeface="Times New Roman"/>
                <a:cs typeface="Times New Roman"/>
              </a:rPr>
              <a:t>stuck </a:t>
            </a:r>
            <a:r>
              <a:rPr sz="3200" spc="-65" dirty="0">
                <a:latin typeface="Times New Roman"/>
                <a:cs typeface="Times New Roman"/>
              </a:rPr>
              <a:t>in </a:t>
            </a:r>
            <a:r>
              <a:rPr sz="3200" spc="-60" dirty="0">
                <a:latin typeface="Times New Roman"/>
                <a:cs typeface="Times New Roman"/>
              </a:rPr>
              <a:t>loops, </a:t>
            </a:r>
            <a:r>
              <a:rPr sz="3200" spc="-150" dirty="0">
                <a:latin typeface="Times New Roman"/>
                <a:cs typeface="Times New Roman"/>
              </a:rPr>
              <a:t>e.g.,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Iasi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477721"/>
            <a:ext cx="4940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Neamt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Iasi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Neamt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2307463"/>
            <a:ext cx="800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Time?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190" dirty="0">
                <a:solidFill>
                  <a:srgbClr val="C00000"/>
                </a:solidFill>
                <a:latin typeface="Times New Roman"/>
                <a:cs typeface="Times New Roman"/>
              </a:rPr>
              <a:t>O(b</a:t>
            </a:r>
            <a:r>
              <a:rPr sz="3150" i="1" spc="-284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3200" i="1" spc="-19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i="1" spc="-190" dirty="0">
                <a:latin typeface="Times New Roman"/>
                <a:cs typeface="Times New Roman"/>
              </a:rPr>
              <a:t>, </a:t>
            </a:r>
            <a:r>
              <a:rPr sz="3200" i="1" spc="-110" dirty="0">
                <a:latin typeface="Times New Roman"/>
                <a:cs typeface="Times New Roman"/>
              </a:rPr>
              <a:t>(</a:t>
            </a:r>
            <a:r>
              <a:rPr sz="3200" spc="-110" dirty="0">
                <a:latin typeface="Times New Roman"/>
                <a:cs typeface="Times New Roman"/>
              </a:rPr>
              <a:t>in </a:t>
            </a:r>
            <a:r>
              <a:rPr sz="3200" spc="-55" dirty="0">
                <a:latin typeface="Times New Roman"/>
                <a:cs typeface="Times New Roman"/>
              </a:rPr>
              <a:t>worst </a:t>
            </a:r>
            <a:r>
              <a:rPr sz="3200" spc="-114" dirty="0">
                <a:latin typeface="Times New Roman"/>
                <a:cs typeface="Times New Roman"/>
              </a:rPr>
              <a:t>case</a:t>
            </a:r>
            <a:r>
              <a:rPr sz="3200" i="1" spc="-114" dirty="0">
                <a:latin typeface="Times New Roman"/>
                <a:cs typeface="Times New Roman"/>
              </a:rPr>
              <a:t>) </a:t>
            </a:r>
            <a:r>
              <a:rPr sz="3200" spc="10" dirty="0">
                <a:latin typeface="Times New Roman"/>
                <a:cs typeface="Times New Roman"/>
              </a:rPr>
              <a:t>but </a:t>
            </a:r>
            <a:r>
              <a:rPr sz="3200" spc="-12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good</a:t>
            </a:r>
            <a:r>
              <a:rPr sz="3200" spc="5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heuristic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2625979"/>
            <a:ext cx="7571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latin typeface="Times New Roman"/>
                <a:cs typeface="Times New Roman"/>
              </a:rPr>
              <a:t>can </a:t>
            </a:r>
            <a:r>
              <a:rPr sz="3200" spc="-155" dirty="0">
                <a:latin typeface="Times New Roman"/>
                <a:cs typeface="Times New Roman"/>
              </a:rPr>
              <a:t>give </a:t>
            </a:r>
            <a:r>
              <a:rPr sz="3200" spc="-60" dirty="0">
                <a:latin typeface="Times New Roman"/>
                <a:cs typeface="Times New Roman"/>
              </a:rPr>
              <a:t>dramatic </a:t>
            </a:r>
            <a:r>
              <a:rPr sz="3200" spc="-40" dirty="0">
                <a:latin typeface="Times New Roman"/>
                <a:cs typeface="Times New Roman"/>
              </a:rPr>
              <a:t>improvement </a:t>
            </a:r>
            <a:r>
              <a:rPr sz="3200" spc="-229" dirty="0">
                <a:latin typeface="Times New Roman"/>
                <a:cs typeface="Times New Roman"/>
              </a:rPr>
              <a:t>(</a:t>
            </a:r>
            <a:r>
              <a:rPr sz="3200" i="1" spc="-229" dirty="0">
                <a:latin typeface="Times New Roman"/>
                <a:cs typeface="Times New Roman"/>
              </a:rPr>
              <a:t>m </a:t>
            </a:r>
            <a:r>
              <a:rPr sz="3200" spc="-120" dirty="0">
                <a:latin typeface="Times New Roman"/>
                <a:cs typeface="Times New Roman"/>
              </a:rPr>
              <a:t>is </a:t>
            </a:r>
            <a:r>
              <a:rPr sz="3200" spc="-90" dirty="0">
                <a:latin typeface="Times New Roman"/>
                <a:cs typeface="Times New Roman"/>
              </a:rPr>
              <a:t>max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depth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940" y="2942970"/>
            <a:ext cx="7122795" cy="1344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  <a:tabLst>
                <a:tab pos="873760" algn="l"/>
              </a:tabLst>
            </a:pPr>
            <a:r>
              <a:rPr sz="3200" spc="-5" dirty="0">
                <a:latin typeface="Times New Roman"/>
                <a:cs typeface="Times New Roman"/>
              </a:rPr>
              <a:t>of	</a:t>
            </a:r>
            <a:r>
              <a:rPr sz="3200" spc="-65" dirty="0">
                <a:latin typeface="Times New Roman"/>
                <a:cs typeface="Times New Roman"/>
              </a:rPr>
              <a:t>search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space).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270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Space?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i="1" spc="-210" dirty="0">
                <a:solidFill>
                  <a:srgbClr val="C00000"/>
                </a:solidFill>
                <a:latin typeface="Times New Roman"/>
                <a:cs typeface="Times New Roman"/>
              </a:rPr>
              <a:t>O(b</a:t>
            </a:r>
            <a:r>
              <a:rPr sz="3150" i="1" spc="-3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3200" i="1" spc="-210" dirty="0">
                <a:solidFill>
                  <a:srgbClr val="C00000"/>
                </a:solidFill>
                <a:latin typeface="Times New Roman"/>
                <a:cs typeface="Times New Roman"/>
              </a:rPr>
              <a:t>) </a:t>
            </a:r>
            <a:r>
              <a:rPr sz="3200" spc="-70" dirty="0">
                <a:latin typeface="Times New Roman"/>
                <a:cs typeface="Times New Roman"/>
              </a:rPr>
              <a:t>-- keeps </a:t>
            </a:r>
            <a:r>
              <a:rPr sz="3200" spc="-150" dirty="0">
                <a:latin typeface="Times New Roman"/>
                <a:cs typeface="Times New Roman"/>
              </a:rPr>
              <a:t>all </a:t>
            </a:r>
            <a:r>
              <a:rPr sz="3200" spc="-25" dirty="0">
                <a:latin typeface="Times New Roman"/>
                <a:cs typeface="Times New Roman"/>
              </a:rPr>
              <a:t>nodes </a:t>
            </a:r>
            <a:r>
              <a:rPr sz="3200" spc="-65" dirty="0">
                <a:latin typeface="Times New Roman"/>
                <a:cs typeface="Times New Roman"/>
              </a:rPr>
              <a:t>in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602556"/>
            <a:ext cx="7672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Optimal?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C00000"/>
                </a:solidFill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(not </a:t>
            </a:r>
            <a:r>
              <a:rPr sz="3200" spc="-55" dirty="0">
                <a:latin typeface="Times New Roman"/>
                <a:cs typeface="Times New Roman"/>
              </a:rPr>
              <a:t>guaranteed </a:t>
            </a:r>
            <a:r>
              <a:rPr sz="3200" spc="40" dirty="0">
                <a:latin typeface="Times New Roman"/>
                <a:cs typeface="Times New Roman"/>
              </a:rPr>
              <a:t>to </a:t>
            </a:r>
            <a:r>
              <a:rPr sz="3200" spc="-25" dirty="0">
                <a:latin typeface="Times New Roman"/>
                <a:cs typeface="Times New Roman"/>
              </a:rPr>
              <a:t>render</a:t>
            </a:r>
            <a:r>
              <a:rPr sz="3200" spc="-85" dirty="0">
                <a:latin typeface="Times New Roman"/>
                <a:cs typeface="Times New Roman"/>
              </a:rPr>
              <a:t> lowest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4921072"/>
            <a:ext cx="22561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Times New Roman"/>
                <a:cs typeface="Times New Roman"/>
              </a:rPr>
              <a:t>cost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solution).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385" y="169545"/>
            <a:ext cx="2206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A*</a:t>
            </a:r>
            <a:r>
              <a:rPr spc="-80" dirty="0"/>
              <a:t> </a:t>
            </a:r>
            <a:r>
              <a:rPr spc="-13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950721"/>
            <a:ext cx="7915909" cy="5172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Times New Roman"/>
                <a:cs typeface="Times New Roman"/>
              </a:rPr>
              <a:t>Most </a:t>
            </a:r>
            <a:r>
              <a:rPr sz="2600" spc="-75" dirty="0">
                <a:latin typeface="Times New Roman"/>
                <a:cs typeface="Times New Roman"/>
              </a:rPr>
              <a:t>widely-known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best-first</a:t>
            </a:r>
            <a:r>
              <a:rPr sz="2600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search</a:t>
            </a:r>
            <a:r>
              <a:rPr sz="2600" spc="-6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55600" marR="153670" indent="-342900">
              <a:lnSpc>
                <a:spcPts val="27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45" dirty="0">
                <a:latin typeface="Times New Roman"/>
                <a:cs typeface="Times New Roman"/>
              </a:rPr>
              <a:t>It </a:t>
            </a:r>
            <a:r>
              <a:rPr sz="2600" spc="-75" dirty="0">
                <a:latin typeface="Times New Roman"/>
                <a:cs typeface="Times New Roman"/>
              </a:rPr>
              <a:t>evaluates </a:t>
            </a:r>
            <a:r>
              <a:rPr sz="2600" spc="-15" dirty="0">
                <a:latin typeface="Times New Roman"/>
                <a:cs typeface="Times New Roman"/>
              </a:rPr>
              <a:t>nodes </a:t>
            </a:r>
            <a:r>
              <a:rPr sz="2600" spc="-110" dirty="0">
                <a:latin typeface="Times New Roman"/>
                <a:cs typeface="Times New Roman"/>
              </a:rPr>
              <a:t>by </a:t>
            </a:r>
            <a:r>
              <a:rPr sz="2600" spc="-45" dirty="0">
                <a:latin typeface="Times New Roman"/>
                <a:cs typeface="Times New Roman"/>
              </a:rPr>
              <a:t>combining </a:t>
            </a:r>
            <a:r>
              <a:rPr sz="2600" i="1" spc="-210" dirty="0">
                <a:latin typeface="Times New Roman"/>
                <a:cs typeface="Times New Roman"/>
              </a:rPr>
              <a:t>g(n)</a:t>
            </a:r>
            <a:r>
              <a:rPr sz="2600" spc="-210" dirty="0">
                <a:latin typeface="Times New Roman"/>
                <a:cs typeface="Times New Roman"/>
              </a:rPr>
              <a:t>,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55" dirty="0">
                <a:latin typeface="Times New Roman"/>
                <a:cs typeface="Times New Roman"/>
              </a:rPr>
              <a:t>reach </a:t>
            </a:r>
            <a:r>
              <a:rPr sz="2600" spc="-5" dirty="0">
                <a:latin typeface="Times New Roman"/>
                <a:cs typeface="Times New Roman"/>
              </a:rPr>
              <a:t>the  </a:t>
            </a:r>
            <a:r>
              <a:rPr sz="2600" spc="-30" dirty="0">
                <a:latin typeface="Times New Roman"/>
                <a:cs typeface="Times New Roman"/>
              </a:rPr>
              <a:t>node, and </a:t>
            </a:r>
            <a:r>
              <a:rPr sz="2600" i="1" spc="-165" dirty="0">
                <a:latin typeface="Times New Roman"/>
                <a:cs typeface="Times New Roman"/>
              </a:rPr>
              <a:t>h(n),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50" dirty="0">
                <a:latin typeface="Times New Roman"/>
                <a:cs typeface="Times New Roman"/>
              </a:rPr>
              <a:t>get </a:t>
            </a:r>
            <a:r>
              <a:rPr sz="2600" spc="-5" dirty="0">
                <a:latin typeface="Times New Roman"/>
                <a:cs typeface="Times New Roman"/>
              </a:rPr>
              <a:t>from the node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goal: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2700" marR="1601470" indent="495300">
              <a:lnSpc>
                <a:spcPts val="2700"/>
              </a:lnSpc>
              <a:tabLst>
                <a:tab pos="2801620" algn="l"/>
              </a:tabLst>
            </a:pPr>
            <a:r>
              <a:rPr sz="2600" i="1" spc="-170" dirty="0">
                <a:latin typeface="Times New Roman"/>
                <a:cs typeface="Times New Roman"/>
              </a:rPr>
              <a:t>f(n)  </a:t>
            </a:r>
            <a:r>
              <a:rPr sz="2600" i="1" spc="-20" dirty="0">
                <a:latin typeface="Times New Roman"/>
                <a:cs typeface="Times New Roman"/>
              </a:rPr>
              <a:t>= </a:t>
            </a:r>
            <a:r>
              <a:rPr sz="2600" i="1" spc="-245" dirty="0">
                <a:latin typeface="Times New Roman"/>
                <a:cs typeface="Times New Roman"/>
              </a:rPr>
              <a:t>g(n)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+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h(n)	</a:t>
            </a:r>
            <a:r>
              <a:rPr sz="2600" spc="-50" dirty="0">
                <a:latin typeface="Times New Roman"/>
                <a:cs typeface="Times New Roman"/>
              </a:rPr>
              <a:t>(estimated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45" dirty="0">
                <a:latin typeface="Times New Roman"/>
                <a:cs typeface="Times New Roman"/>
              </a:rPr>
              <a:t>cheapest  </a:t>
            </a:r>
            <a:r>
              <a:rPr sz="2600" spc="-30" dirty="0">
                <a:latin typeface="Times New Roman"/>
                <a:cs typeface="Times New Roman"/>
              </a:rPr>
              <a:t>solution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through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ts val="291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114" dirty="0">
                <a:latin typeface="Times New Roman"/>
                <a:cs typeface="Times New Roman"/>
              </a:rPr>
              <a:t>A </a:t>
            </a:r>
            <a:r>
              <a:rPr sz="2600" spc="-50" dirty="0">
                <a:latin typeface="Times New Roman"/>
                <a:cs typeface="Times New Roman"/>
              </a:rPr>
              <a:t>reasonable </a:t>
            </a:r>
            <a:r>
              <a:rPr sz="2600" spc="-65" dirty="0">
                <a:latin typeface="Times New Roman"/>
                <a:cs typeface="Times New Roman"/>
              </a:rPr>
              <a:t>strategy: </a:t>
            </a:r>
            <a:r>
              <a:rPr sz="2600" spc="-40" dirty="0">
                <a:latin typeface="Times New Roman"/>
                <a:cs typeface="Times New Roman"/>
              </a:rPr>
              <a:t>try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spc="-55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lowest </a:t>
            </a:r>
            <a:r>
              <a:rPr sz="2600" i="1" spc="-245" dirty="0">
                <a:latin typeface="Times New Roman"/>
                <a:cs typeface="Times New Roman"/>
              </a:rPr>
              <a:t>g(n) </a:t>
            </a:r>
            <a:r>
              <a:rPr sz="2600" spc="265" dirty="0">
                <a:latin typeface="Times New Roman"/>
                <a:cs typeface="Times New Roman"/>
              </a:rPr>
              <a:t>+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185" dirty="0">
                <a:latin typeface="Times New Roman"/>
                <a:cs typeface="Times New Roman"/>
              </a:rPr>
              <a:t>h(n)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2910"/>
              </a:lnSpc>
            </a:pPr>
            <a:r>
              <a:rPr sz="2600" spc="-130" dirty="0">
                <a:latin typeface="Times New Roman"/>
                <a:cs typeface="Times New Roman"/>
              </a:rPr>
              <a:t>value!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ts val="291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Times New Roman"/>
                <a:cs typeface="Times New Roman"/>
              </a:rPr>
              <a:t>Provided </a:t>
            </a:r>
            <a:r>
              <a:rPr sz="2600" spc="-50" dirty="0">
                <a:latin typeface="Times New Roman"/>
                <a:cs typeface="Times New Roman"/>
              </a:rPr>
              <a:t>heuristic </a:t>
            </a:r>
            <a:r>
              <a:rPr sz="2600" spc="-45" dirty="0">
                <a:latin typeface="Times New Roman"/>
                <a:cs typeface="Times New Roman"/>
              </a:rPr>
              <a:t>meets </a:t>
            </a:r>
            <a:r>
              <a:rPr sz="2600" spc="-30" dirty="0">
                <a:latin typeface="Times New Roman"/>
                <a:cs typeface="Times New Roman"/>
              </a:rPr>
              <a:t>some </a:t>
            </a:r>
            <a:r>
              <a:rPr sz="2600" spc="-70" dirty="0">
                <a:latin typeface="Times New Roman"/>
                <a:cs typeface="Times New Roman"/>
              </a:rPr>
              <a:t>basic </a:t>
            </a:r>
            <a:r>
              <a:rPr sz="2600" spc="-40" dirty="0">
                <a:latin typeface="Times New Roman"/>
                <a:cs typeface="Times New Roman"/>
              </a:rPr>
              <a:t>conditions, </a:t>
            </a:r>
            <a:r>
              <a:rPr sz="2600" spc="-155" dirty="0">
                <a:latin typeface="Times New Roman"/>
                <a:cs typeface="Times New Roman"/>
              </a:rPr>
              <a:t>A*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both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2910"/>
              </a:lnSpc>
            </a:pPr>
            <a:r>
              <a:rPr sz="2600" b="1" spc="5" dirty="0">
                <a:latin typeface="Times New Roman"/>
                <a:cs typeface="Times New Roman"/>
              </a:rPr>
              <a:t>complet</a:t>
            </a:r>
            <a:r>
              <a:rPr sz="2600" spc="5" dirty="0">
                <a:latin typeface="Times New Roman"/>
                <a:cs typeface="Times New Roman"/>
              </a:rPr>
              <a:t>e </a:t>
            </a:r>
            <a:r>
              <a:rPr sz="2600" spc="-3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optimal</a:t>
            </a:r>
            <a:r>
              <a:rPr sz="2600" spc="-2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5"/>
              </a:spcBef>
              <a:tabLst>
                <a:tab pos="793750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00200" y="3581400"/>
            <a:ext cx="5864352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05000" y="1219200"/>
            <a:ext cx="5410200" cy="2219325"/>
            <a:chOff x="1905000" y="1219200"/>
            <a:chExt cx="5410200" cy="2219325"/>
          </a:xfrm>
        </p:grpSpPr>
        <p:sp>
          <p:nvSpPr>
            <p:cNvPr id="5" name="object 5"/>
            <p:cNvSpPr/>
            <p:nvPr/>
          </p:nvSpPr>
          <p:spPr>
            <a:xfrm>
              <a:off x="1905000" y="1219200"/>
              <a:ext cx="5410200" cy="2218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2710" y="1557020"/>
              <a:ext cx="864235" cy="520065"/>
            </a:xfrm>
            <a:custGeom>
              <a:avLst/>
              <a:gdLst/>
              <a:ahLst/>
              <a:cxnLst/>
              <a:rect l="l" t="t" r="r" b="b"/>
              <a:pathLst>
                <a:path w="864235" h="520064">
                  <a:moveTo>
                    <a:pt x="740155" y="0"/>
                  </a:moveTo>
                  <a:lnTo>
                    <a:pt x="761491" y="40639"/>
                  </a:lnTo>
                  <a:lnTo>
                    <a:pt x="0" y="438022"/>
                  </a:lnTo>
                  <a:lnTo>
                    <a:pt x="42544" y="519556"/>
                  </a:lnTo>
                  <a:lnTo>
                    <a:pt x="804037" y="122174"/>
                  </a:lnTo>
                  <a:lnTo>
                    <a:pt x="825245" y="162940"/>
                  </a:lnTo>
                  <a:lnTo>
                    <a:pt x="864235" y="38862"/>
                  </a:lnTo>
                  <a:lnTo>
                    <a:pt x="7401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2710" y="1557020"/>
              <a:ext cx="864235" cy="520065"/>
            </a:xfrm>
            <a:custGeom>
              <a:avLst/>
              <a:gdLst/>
              <a:ahLst/>
              <a:cxnLst/>
              <a:rect l="l" t="t" r="r" b="b"/>
              <a:pathLst>
                <a:path w="864235" h="520064">
                  <a:moveTo>
                    <a:pt x="0" y="438022"/>
                  </a:moveTo>
                  <a:lnTo>
                    <a:pt x="761491" y="40639"/>
                  </a:lnTo>
                  <a:lnTo>
                    <a:pt x="740155" y="0"/>
                  </a:lnTo>
                  <a:lnTo>
                    <a:pt x="864235" y="38862"/>
                  </a:lnTo>
                  <a:lnTo>
                    <a:pt x="825245" y="162940"/>
                  </a:lnTo>
                  <a:lnTo>
                    <a:pt x="804037" y="122174"/>
                  </a:lnTo>
                  <a:lnTo>
                    <a:pt x="42544" y="519556"/>
                  </a:lnTo>
                  <a:lnTo>
                    <a:pt x="0" y="438022"/>
                  </a:lnTo>
                  <a:close/>
                </a:path>
              </a:pathLst>
            </a:custGeom>
            <a:ln w="127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0294" y="2030933"/>
            <a:ext cx="144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f(n)=g(n)+h(n)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219200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6850" y="406653"/>
            <a:ext cx="405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4375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828800" y="35814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692" y="406653"/>
            <a:ext cx="405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5010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57400" y="1219200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5814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492" y="452755"/>
            <a:ext cx="405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5010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81200" y="1219200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4123" y="36576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4561" y="452755"/>
            <a:ext cx="1673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372" y="1674873"/>
            <a:ext cx="3700145" cy="190436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440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5" dirty="0">
                <a:latin typeface="Times New Roman"/>
                <a:cs typeface="Times New Roman"/>
              </a:rPr>
              <a:t>Best-first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340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45" dirty="0">
                <a:latin typeface="Times New Roman"/>
                <a:cs typeface="Times New Roman"/>
              </a:rPr>
              <a:t>Greedy </a:t>
            </a:r>
            <a:r>
              <a:rPr sz="2800" spc="-40" dirty="0">
                <a:latin typeface="Times New Roman"/>
                <a:cs typeface="Times New Roman"/>
              </a:rPr>
              <a:t>best-first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775" spc="-195" baseline="25525" dirty="0">
                <a:latin typeface="Times New Roman"/>
                <a:cs typeface="Times New Roman"/>
              </a:rPr>
              <a:t>*</a:t>
            </a:r>
            <a:r>
              <a:rPr sz="2775" spc="-150" baseline="2552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5" dirty="0">
                <a:latin typeface="Times New Roman"/>
                <a:cs typeface="Times New Roman"/>
              </a:rPr>
              <a:t>Heuristics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592" y="330453"/>
            <a:ext cx="4051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15010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05000" y="1143000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923" y="35814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592" y="482853"/>
            <a:ext cx="405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5010" algn="l"/>
              </a:tabLst>
            </a:pPr>
            <a:r>
              <a:rPr spc="-195" dirty="0"/>
              <a:t>A</a:t>
            </a:r>
            <a:r>
              <a:rPr sz="4350" spc="-292" baseline="24904" dirty="0"/>
              <a:t>*	</a:t>
            </a:r>
            <a:r>
              <a:rPr sz="4400" spc="-90" dirty="0"/>
              <a:t>search</a:t>
            </a:r>
            <a:r>
              <a:rPr sz="4400" spc="-45" dirty="0"/>
              <a:t> </a:t>
            </a:r>
            <a:r>
              <a:rPr sz="4400" spc="-114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05000" y="1295400"/>
            <a:ext cx="5410200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7923" y="3657600"/>
            <a:ext cx="5864352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417" y="406653"/>
            <a:ext cx="4600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Admissible</a:t>
            </a:r>
            <a:r>
              <a:rPr spc="-55" dirty="0"/>
              <a:t> </a:t>
            </a:r>
            <a:r>
              <a:rPr spc="-9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875" y="1139467"/>
            <a:ext cx="8129905" cy="53174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93065" algn="l"/>
                <a:tab pos="393700" algn="l"/>
                <a:tab pos="4709795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60" dirty="0">
                <a:latin typeface="Times New Roman"/>
                <a:cs typeface="Times New Roman"/>
              </a:rPr>
              <a:t>heuristic </a:t>
            </a:r>
            <a:r>
              <a:rPr sz="2800" i="1" spc="-200" dirty="0">
                <a:latin typeface="Times New Roman"/>
                <a:cs typeface="Times New Roman"/>
              </a:rPr>
              <a:t>h(n) 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admissible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if	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95" dirty="0">
                <a:latin typeface="Times New Roman"/>
                <a:cs typeface="Times New Roman"/>
              </a:rPr>
              <a:t>every </a:t>
            </a:r>
            <a:r>
              <a:rPr sz="2800" spc="-15" dirty="0">
                <a:latin typeface="Times New Roman"/>
                <a:cs typeface="Times New Roman"/>
              </a:rPr>
              <a:t>node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i="1" spc="-14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393700" marR="43180">
              <a:lnSpc>
                <a:spcPct val="100000"/>
              </a:lnSpc>
              <a:spcBef>
                <a:spcPts val="670"/>
              </a:spcBef>
            </a:pPr>
            <a:r>
              <a:rPr sz="2800" i="1" spc="-200" dirty="0">
                <a:latin typeface="Times New Roman"/>
                <a:cs typeface="Times New Roman"/>
              </a:rPr>
              <a:t>h(n) </a:t>
            </a:r>
            <a:r>
              <a:rPr sz="2800" i="1" spc="325" dirty="0">
                <a:latin typeface="Times New Roman"/>
                <a:cs typeface="Times New Roman"/>
              </a:rPr>
              <a:t>≤ </a:t>
            </a:r>
            <a:r>
              <a:rPr sz="2800" i="1" spc="-170" dirty="0">
                <a:latin typeface="Times New Roman"/>
                <a:cs typeface="Times New Roman"/>
              </a:rPr>
              <a:t>h</a:t>
            </a:r>
            <a:r>
              <a:rPr sz="2775" i="1" spc="-254" baseline="25525" dirty="0">
                <a:latin typeface="Times New Roman"/>
                <a:cs typeface="Times New Roman"/>
              </a:rPr>
              <a:t>*</a:t>
            </a:r>
            <a:r>
              <a:rPr sz="2800" i="1" spc="-170" dirty="0">
                <a:latin typeface="Times New Roman"/>
                <a:cs typeface="Times New Roman"/>
              </a:rPr>
              <a:t>(n), </a:t>
            </a:r>
            <a:r>
              <a:rPr sz="2800" spc="-60" dirty="0">
                <a:latin typeface="Times New Roman"/>
                <a:cs typeface="Times New Roman"/>
              </a:rPr>
              <a:t>where </a:t>
            </a:r>
            <a:r>
              <a:rPr sz="2800" i="1" spc="-185" dirty="0">
                <a:latin typeface="Times New Roman"/>
                <a:cs typeface="Times New Roman"/>
              </a:rPr>
              <a:t>h</a:t>
            </a:r>
            <a:r>
              <a:rPr sz="2775" i="1" spc="-277" baseline="25525" dirty="0">
                <a:latin typeface="Times New Roman"/>
                <a:cs typeface="Times New Roman"/>
              </a:rPr>
              <a:t>*</a:t>
            </a:r>
            <a:r>
              <a:rPr sz="2800" i="1" spc="-185" dirty="0">
                <a:latin typeface="Times New Roman"/>
                <a:cs typeface="Times New Roman"/>
              </a:rPr>
              <a:t>(n)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true </a:t>
            </a:r>
            <a:r>
              <a:rPr sz="2800" spc="-25" dirty="0">
                <a:latin typeface="Times New Roman"/>
                <a:cs typeface="Times New Roman"/>
              </a:rPr>
              <a:t>cost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-60" dirty="0">
                <a:latin typeface="Times New Roman"/>
                <a:cs typeface="Times New Roman"/>
              </a:rPr>
              <a:t>reach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goal  </a:t>
            </a:r>
            <a:r>
              <a:rPr sz="2800" spc="-40" dirty="0">
                <a:latin typeface="Times New Roman"/>
                <a:cs typeface="Times New Roman"/>
              </a:rPr>
              <a:t>state </a:t>
            </a:r>
            <a:r>
              <a:rPr sz="2800" spc="-10" dirty="0">
                <a:latin typeface="Times New Roman"/>
                <a:cs typeface="Times New Roman"/>
              </a:rPr>
              <a:t>from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i="1" spc="-14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93700" marR="18796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spc="-55" dirty="0">
                <a:latin typeface="Times New Roman"/>
                <a:cs typeface="Times New Roman"/>
              </a:rPr>
              <a:t>An </a:t>
            </a:r>
            <a:r>
              <a:rPr sz="2800" spc="-80" dirty="0">
                <a:latin typeface="Times New Roman"/>
                <a:cs typeface="Times New Roman"/>
              </a:rPr>
              <a:t>admissible </a:t>
            </a:r>
            <a:r>
              <a:rPr sz="2800" spc="-60" dirty="0">
                <a:latin typeface="Times New Roman"/>
                <a:cs typeface="Times New Roman"/>
              </a:rPr>
              <a:t>heuristic 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never overestimates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30" dirty="0">
                <a:latin typeface="Times New Roman"/>
                <a:cs typeface="Times New Roman"/>
              </a:rPr>
              <a:t>cost </a:t>
            </a:r>
            <a:r>
              <a:rPr sz="2800" spc="30" dirty="0">
                <a:latin typeface="Times New Roman"/>
                <a:cs typeface="Times New Roman"/>
              </a:rPr>
              <a:t>to  </a:t>
            </a:r>
            <a:r>
              <a:rPr sz="2800" spc="-60" dirty="0">
                <a:latin typeface="Times New Roman"/>
                <a:cs typeface="Times New Roman"/>
              </a:rPr>
              <a:t>reach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goal, </a:t>
            </a:r>
            <a:r>
              <a:rPr sz="2800" spc="-110" dirty="0">
                <a:latin typeface="Times New Roman"/>
                <a:cs typeface="Times New Roman"/>
              </a:rPr>
              <a:t>i.e., </a:t>
            </a:r>
            <a:r>
              <a:rPr sz="2800" spc="-55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optimistic.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93700" marR="37846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spc="-65" dirty="0">
                <a:latin typeface="Times New Roman"/>
                <a:cs typeface="Times New Roman"/>
              </a:rPr>
              <a:t>Example: </a:t>
            </a:r>
            <a:r>
              <a:rPr sz="2800" i="1" spc="-85" dirty="0">
                <a:latin typeface="Times New Roman"/>
                <a:cs typeface="Times New Roman"/>
              </a:rPr>
              <a:t>h</a:t>
            </a:r>
            <a:r>
              <a:rPr sz="2775" i="1" spc="-127" baseline="-21021" dirty="0">
                <a:latin typeface="Times New Roman"/>
                <a:cs typeface="Times New Roman"/>
              </a:rPr>
              <a:t>SLD</a:t>
            </a:r>
            <a:r>
              <a:rPr sz="2800" i="1" spc="-85" dirty="0">
                <a:latin typeface="Times New Roman"/>
                <a:cs typeface="Times New Roman"/>
              </a:rPr>
              <a:t>(n) </a:t>
            </a:r>
            <a:r>
              <a:rPr sz="2800" spc="-65" dirty="0">
                <a:latin typeface="Times New Roman"/>
                <a:cs typeface="Times New Roman"/>
              </a:rPr>
              <a:t>(never </a:t>
            </a:r>
            <a:r>
              <a:rPr sz="2800" spc="-55" dirty="0">
                <a:latin typeface="Times New Roman"/>
                <a:cs typeface="Times New Roman"/>
              </a:rPr>
              <a:t>overestimates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75" dirty="0">
                <a:latin typeface="Times New Roman"/>
                <a:cs typeface="Times New Roman"/>
              </a:rPr>
              <a:t>actual </a:t>
            </a:r>
            <a:r>
              <a:rPr sz="2800" spc="-30" dirty="0">
                <a:latin typeface="Times New Roman"/>
                <a:cs typeface="Times New Roman"/>
              </a:rPr>
              <a:t>road  </a:t>
            </a:r>
            <a:r>
              <a:rPr sz="2800" spc="-60" dirty="0">
                <a:latin typeface="Times New Roman"/>
                <a:cs typeface="Times New Roman"/>
              </a:rPr>
              <a:t>distance)</a:t>
            </a:r>
            <a:endParaRPr sz="2800">
              <a:latin typeface="Times New Roman"/>
              <a:cs typeface="Times New Roman"/>
            </a:endParaRPr>
          </a:p>
          <a:p>
            <a:pPr marL="393700" marR="117284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  <a:tab pos="2210435" algn="l"/>
              </a:tabLst>
            </a:pPr>
            <a:r>
              <a:rPr sz="2800" spc="-35" dirty="0">
                <a:solidFill>
                  <a:srgbClr val="333399"/>
                </a:solidFill>
                <a:latin typeface="Times New Roman"/>
                <a:cs typeface="Times New Roman"/>
              </a:rPr>
              <a:t>Theorem</a:t>
            </a:r>
            <a:r>
              <a:rPr sz="2800" spc="-35" dirty="0">
                <a:latin typeface="Times New Roman"/>
                <a:cs typeface="Times New Roman"/>
              </a:rPr>
              <a:t>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If	</a:t>
            </a:r>
            <a:r>
              <a:rPr sz="2800" i="1" spc="-200" dirty="0">
                <a:latin typeface="Times New Roman"/>
                <a:cs typeface="Times New Roman"/>
              </a:rPr>
              <a:t>h(n)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spc="-80" dirty="0">
                <a:latin typeface="Times New Roman"/>
                <a:cs typeface="Times New Roman"/>
              </a:rPr>
              <a:t>admissible, </a:t>
            </a:r>
            <a:r>
              <a:rPr sz="2800" spc="-125" dirty="0">
                <a:latin typeface="Times New Roman"/>
                <a:cs typeface="Times New Roman"/>
              </a:rPr>
              <a:t>A</a:t>
            </a:r>
            <a:r>
              <a:rPr sz="2775" spc="-187" baseline="25525" dirty="0">
                <a:latin typeface="Times New Roman"/>
                <a:cs typeface="Times New Roman"/>
              </a:rPr>
              <a:t>* </a:t>
            </a:r>
            <a:r>
              <a:rPr sz="2800" spc="-75" dirty="0">
                <a:latin typeface="Times New Roman"/>
                <a:cs typeface="Times New Roman"/>
              </a:rPr>
              <a:t>using </a:t>
            </a:r>
            <a:r>
              <a:rPr sz="2800" spc="15" dirty="0">
                <a:latin typeface="Times New Roman"/>
                <a:cs typeface="Times New Roman"/>
              </a:rPr>
              <a:t>TREE-  </a:t>
            </a:r>
            <a:r>
              <a:rPr sz="2800" spc="-65" dirty="0">
                <a:latin typeface="Times New Roman"/>
                <a:cs typeface="Times New Roman"/>
              </a:rPr>
              <a:t>SEARCH 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optimal.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201" y="452755"/>
            <a:ext cx="5420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166110" algn="l"/>
              </a:tabLst>
            </a:pPr>
            <a:r>
              <a:rPr spc="-85" dirty="0"/>
              <a:t>Optimality</a:t>
            </a:r>
            <a:r>
              <a:rPr spc="10" dirty="0"/>
              <a:t> </a:t>
            </a:r>
            <a:r>
              <a:rPr spc="-5" dirty="0"/>
              <a:t>of	</a:t>
            </a:r>
            <a:r>
              <a:rPr spc="-175" dirty="0"/>
              <a:t>A</a:t>
            </a:r>
            <a:r>
              <a:rPr sz="4350" spc="-262" baseline="24904" dirty="0"/>
              <a:t>*</a:t>
            </a:r>
            <a:r>
              <a:rPr sz="4350" spc="442" baseline="24904" dirty="0"/>
              <a:t> </a:t>
            </a:r>
            <a:r>
              <a:rPr sz="4400" spc="-45" dirty="0"/>
              <a:t>(proof)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8940" y="1228090"/>
            <a:ext cx="82365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40" dirty="0">
                <a:latin typeface="Times New Roman"/>
                <a:cs typeface="Times New Roman"/>
              </a:rPr>
              <a:t>Suppose </a:t>
            </a:r>
            <a:r>
              <a:rPr sz="2400" spc="-30" dirty="0">
                <a:latin typeface="Times New Roman"/>
                <a:cs typeface="Times New Roman"/>
              </a:rPr>
              <a:t>some </a:t>
            </a:r>
            <a:r>
              <a:rPr sz="2400" b="1" spc="-10" dirty="0">
                <a:latin typeface="Times New Roman"/>
                <a:cs typeface="Times New Roman"/>
              </a:rPr>
              <a:t>suboptimal </a:t>
            </a:r>
            <a:r>
              <a:rPr sz="2400" b="1" spc="10" dirty="0">
                <a:latin typeface="Times New Roman"/>
                <a:cs typeface="Times New Roman"/>
              </a:rPr>
              <a:t>goal </a:t>
            </a:r>
            <a:r>
              <a:rPr sz="2400" i="1" spc="-45" dirty="0">
                <a:latin typeface="Times New Roman"/>
                <a:cs typeface="Times New Roman"/>
              </a:rPr>
              <a:t>G</a:t>
            </a:r>
            <a:r>
              <a:rPr sz="2400" i="1" spc="-67" baseline="-20833" dirty="0">
                <a:latin typeface="Times New Roman"/>
                <a:cs typeface="Times New Roman"/>
              </a:rPr>
              <a:t>2 </a:t>
            </a:r>
            <a:r>
              <a:rPr sz="2400" spc="-45" dirty="0">
                <a:latin typeface="Times New Roman"/>
                <a:cs typeface="Times New Roman"/>
              </a:rPr>
              <a:t>has </a:t>
            </a:r>
            <a:r>
              <a:rPr sz="2400" spc="-25" dirty="0">
                <a:latin typeface="Times New Roman"/>
                <a:cs typeface="Times New Roman"/>
              </a:rPr>
              <a:t>been </a:t>
            </a:r>
            <a:r>
              <a:rPr sz="2400" spc="-40" dirty="0">
                <a:latin typeface="Times New Roman"/>
                <a:cs typeface="Times New Roman"/>
              </a:rPr>
              <a:t>generated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frontier. </a:t>
            </a:r>
            <a:r>
              <a:rPr sz="2400" spc="-45" dirty="0">
                <a:latin typeface="Times New Roman"/>
                <a:cs typeface="Times New Roman"/>
              </a:rPr>
              <a:t>Let </a:t>
            </a:r>
            <a:r>
              <a:rPr sz="2400" i="1" spc="-175" dirty="0">
                <a:latin typeface="Times New Roman"/>
                <a:cs typeface="Times New Roman"/>
              </a:rPr>
              <a:t>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-30" dirty="0">
                <a:latin typeface="Times New Roman"/>
                <a:cs typeface="Times New Roman"/>
              </a:rPr>
              <a:t>unexpanded </a:t>
            </a:r>
            <a:r>
              <a:rPr sz="2400" spc="-10" dirty="0">
                <a:latin typeface="Times New Roman"/>
                <a:cs typeface="Times New Roman"/>
              </a:rPr>
              <a:t>node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frontier </a:t>
            </a:r>
            <a:r>
              <a:rPr sz="2400" spc="-45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that  </a:t>
            </a:r>
            <a:r>
              <a:rPr sz="2400" i="1" spc="-175" dirty="0">
                <a:latin typeface="Times New Roman"/>
                <a:cs typeface="Times New Roman"/>
              </a:rPr>
              <a:t>n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9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shortest </a:t>
            </a:r>
            <a:r>
              <a:rPr sz="2400" spc="-10" dirty="0">
                <a:latin typeface="Times New Roman"/>
                <a:cs typeface="Times New Roman"/>
              </a:rPr>
              <a:t>path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35" dirty="0">
                <a:latin typeface="Times New Roman"/>
                <a:cs typeface="Times New Roman"/>
              </a:rPr>
              <a:t>an </a:t>
            </a:r>
            <a:r>
              <a:rPr sz="2400" spc="-45" dirty="0">
                <a:latin typeface="Times New Roman"/>
                <a:cs typeface="Times New Roman"/>
              </a:rPr>
              <a:t>optimal </a:t>
            </a:r>
            <a:r>
              <a:rPr sz="2400" spc="-65" dirty="0">
                <a:latin typeface="Times New Roman"/>
                <a:cs typeface="Times New Roman"/>
              </a:rPr>
              <a:t>goal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55" dirty="0">
                <a:latin typeface="Times New Roman"/>
                <a:cs typeface="Times New Roman"/>
              </a:rPr>
              <a:t>G</a:t>
            </a:r>
            <a:r>
              <a:rPr sz="2400" spc="-5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4520942"/>
            <a:ext cx="2126615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80365" algn="l"/>
                <a:tab pos="381000" algn="l"/>
                <a:tab pos="1139190" algn="l"/>
              </a:tabLst>
            </a:pPr>
            <a:r>
              <a:rPr sz="2400" spc="-35" dirty="0">
                <a:latin typeface="Times New Roman"/>
                <a:cs typeface="Times New Roman"/>
              </a:rPr>
              <a:t>f(G</a:t>
            </a:r>
            <a:r>
              <a:rPr sz="2400" spc="-52" baseline="-20833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)	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g(G</a:t>
            </a:r>
            <a:r>
              <a:rPr sz="2400" spc="-82" baseline="-20833" dirty="0">
                <a:latin typeface="Times New Roman"/>
                <a:cs typeface="Times New Roman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5" dirty="0">
                <a:latin typeface="Times New Roman"/>
                <a:cs typeface="Times New Roman"/>
              </a:rPr>
              <a:t>g(G</a:t>
            </a:r>
            <a:r>
              <a:rPr sz="2400" spc="-82" baseline="-20833" dirty="0">
                <a:latin typeface="Times New Roman"/>
                <a:cs typeface="Times New Roman"/>
              </a:rPr>
              <a:t>2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g(G)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  <a:tab pos="1119505" algn="l"/>
              </a:tabLst>
            </a:pPr>
            <a:r>
              <a:rPr sz="2400" spc="-30" dirty="0">
                <a:latin typeface="Times New Roman"/>
                <a:cs typeface="Times New Roman"/>
              </a:rPr>
              <a:t>f(G)	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g(G)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  <a:tab pos="1139190" algn="l"/>
              </a:tabLst>
            </a:pPr>
            <a:r>
              <a:rPr sz="2400" spc="-35" dirty="0">
                <a:latin typeface="Times New Roman"/>
                <a:cs typeface="Times New Roman"/>
              </a:rPr>
              <a:t>f(G</a:t>
            </a:r>
            <a:r>
              <a:rPr sz="2400" spc="-52" baseline="-20833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)	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f(G)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475" y="4520942"/>
            <a:ext cx="272161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i="1" spc="-75" dirty="0">
                <a:latin typeface="Times New Roman"/>
                <a:cs typeface="Times New Roman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(G</a:t>
            </a:r>
            <a:r>
              <a:rPr sz="2400" spc="-112" baseline="-20833" dirty="0">
                <a:latin typeface="Times New Roman"/>
                <a:cs typeface="Times New Roman"/>
              </a:rPr>
              <a:t>2</a:t>
            </a:r>
            <a:r>
              <a:rPr sz="2400" spc="-75" dirty="0">
                <a:latin typeface="Times New Roman"/>
                <a:cs typeface="Times New Roman"/>
              </a:rPr>
              <a:t>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37" baseline="-20833" dirty="0">
                <a:latin typeface="Times New Roman"/>
                <a:cs typeface="Times New Roman"/>
              </a:rPr>
              <a:t>2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suboptimal</a:t>
            </a:r>
            <a:endParaRPr sz="2400">
              <a:latin typeface="Times New Roman"/>
              <a:cs typeface="Times New Roman"/>
            </a:endParaRPr>
          </a:p>
          <a:p>
            <a:pPr marL="38100" marR="969644">
              <a:lnSpc>
                <a:spcPct val="120000"/>
              </a:lnSpc>
            </a:pPr>
            <a:r>
              <a:rPr sz="2400" spc="-60" dirty="0">
                <a:latin typeface="Times New Roman"/>
                <a:cs typeface="Times New Roman"/>
              </a:rPr>
              <a:t>since </a:t>
            </a:r>
            <a:r>
              <a:rPr sz="2400" i="1" spc="-75" dirty="0">
                <a:latin typeface="Times New Roman"/>
                <a:cs typeface="Times New Roman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(G)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0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438400"/>
            <a:ext cx="4305300" cy="2058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001" y="330453"/>
            <a:ext cx="5420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166110" algn="l"/>
              </a:tabLst>
            </a:pPr>
            <a:r>
              <a:rPr spc="-85" dirty="0"/>
              <a:t>Optimality</a:t>
            </a:r>
            <a:r>
              <a:rPr spc="10" dirty="0"/>
              <a:t> </a:t>
            </a:r>
            <a:r>
              <a:rPr spc="-5" dirty="0"/>
              <a:t>of	</a:t>
            </a:r>
            <a:r>
              <a:rPr spc="-175" dirty="0"/>
              <a:t>A</a:t>
            </a:r>
            <a:r>
              <a:rPr sz="4350" spc="-262" baseline="24904" dirty="0"/>
              <a:t>*</a:t>
            </a:r>
            <a:r>
              <a:rPr sz="4350" spc="442" baseline="24904" dirty="0"/>
              <a:t> </a:t>
            </a:r>
            <a:r>
              <a:rPr sz="4400" spc="-45" dirty="0"/>
              <a:t>(proof)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151890"/>
            <a:ext cx="804037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8300" marR="17780" indent="-342900">
              <a:lnSpc>
                <a:spcPct val="100400"/>
              </a:lnSpc>
              <a:spcBef>
                <a:spcPts val="85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40" dirty="0">
                <a:latin typeface="Times New Roman"/>
                <a:cs typeface="Times New Roman"/>
              </a:rPr>
              <a:t>Suppose </a:t>
            </a:r>
            <a:r>
              <a:rPr sz="2400" spc="-30" dirty="0">
                <a:latin typeface="Times New Roman"/>
                <a:cs typeface="Times New Roman"/>
              </a:rPr>
              <a:t>some </a:t>
            </a:r>
            <a:r>
              <a:rPr sz="2400" spc="-35" dirty="0">
                <a:latin typeface="Times New Roman"/>
                <a:cs typeface="Times New Roman"/>
              </a:rPr>
              <a:t>suboptimal </a:t>
            </a:r>
            <a:r>
              <a:rPr sz="2400" spc="-65" dirty="0">
                <a:latin typeface="Times New Roman"/>
                <a:cs typeface="Times New Roman"/>
              </a:rPr>
              <a:t>goal </a:t>
            </a:r>
            <a:r>
              <a:rPr sz="2400" i="1" spc="-45" dirty="0">
                <a:latin typeface="Times New Roman"/>
                <a:cs typeface="Times New Roman"/>
              </a:rPr>
              <a:t>G</a:t>
            </a:r>
            <a:r>
              <a:rPr sz="2400" i="1" spc="-67" baseline="-20833" dirty="0">
                <a:latin typeface="Times New Roman"/>
                <a:cs typeface="Times New Roman"/>
              </a:rPr>
              <a:t>2 </a:t>
            </a:r>
            <a:r>
              <a:rPr sz="2400" spc="-45" dirty="0">
                <a:latin typeface="Times New Roman"/>
                <a:cs typeface="Times New Roman"/>
              </a:rPr>
              <a:t>has </a:t>
            </a:r>
            <a:r>
              <a:rPr sz="2400" spc="-30" dirty="0">
                <a:latin typeface="Times New Roman"/>
                <a:cs typeface="Times New Roman"/>
              </a:rPr>
              <a:t>been </a:t>
            </a:r>
            <a:r>
              <a:rPr sz="2400" spc="-40" dirty="0">
                <a:latin typeface="Times New Roman"/>
                <a:cs typeface="Times New Roman"/>
              </a:rPr>
              <a:t>generated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in 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fringe. </a:t>
            </a:r>
            <a:r>
              <a:rPr sz="2400" spc="-40" dirty="0">
                <a:latin typeface="Times New Roman"/>
                <a:cs typeface="Times New Roman"/>
              </a:rPr>
              <a:t>Let </a:t>
            </a:r>
            <a:r>
              <a:rPr sz="2400" i="1" spc="-175" dirty="0">
                <a:latin typeface="Times New Roman"/>
                <a:cs typeface="Times New Roman"/>
              </a:rPr>
              <a:t>n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-30" dirty="0">
                <a:latin typeface="Times New Roman"/>
                <a:cs typeface="Times New Roman"/>
              </a:rPr>
              <a:t>unexpanded </a:t>
            </a:r>
            <a:r>
              <a:rPr sz="2400" spc="-10" dirty="0">
                <a:latin typeface="Times New Roman"/>
                <a:cs typeface="Times New Roman"/>
              </a:rPr>
              <a:t>node </a:t>
            </a:r>
            <a:r>
              <a:rPr sz="2400" spc="-5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fringe such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i="1" spc="-175" dirty="0">
                <a:latin typeface="Times New Roman"/>
                <a:cs typeface="Times New Roman"/>
              </a:rPr>
              <a:t>n 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20" dirty="0">
                <a:latin typeface="Times New Roman"/>
                <a:cs typeface="Times New Roman"/>
              </a:rPr>
              <a:t>on </a:t>
            </a:r>
            <a:r>
              <a:rPr sz="2400" spc="-9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shortest path </a:t>
            </a:r>
            <a:r>
              <a:rPr sz="2400" spc="2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-45" dirty="0">
                <a:latin typeface="Times New Roman"/>
                <a:cs typeface="Times New Roman"/>
              </a:rPr>
              <a:t>optimal </a:t>
            </a:r>
            <a:r>
              <a:rPr sz="2400" spc="-65" dirty="0">
                <a:latin typeface="Times New Roman"/>
                <a:cs typeface="Times New Roman"/>
              </a:rPr>
              <a:t>goal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i="1" spc="-55" dirty="0">
                <a:latin typeface="Times New Roman"/>
                <a:cs typeface="Times New Roman"/>
              </a:rPr>
              <a:t>G</a:t>
            </a:r>
            <a:r>
              <a:rPr sz="2400" spc="-5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448022"/>
            <a:ext cx="17919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  <a:tab pos="1016635" algn="l"/>
              </a:tabLst>
            </a:pPr>
            <a:r>
              <a:rPr sz="2000" spc="-25" dirty="0">
                <a:latin typeface="Times New Roman"/>
                <a:cs typeface="Times New Roman"/>
              </a:rPr>
              <a:t>f(G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)	</a:t>
            </a:r>
            <a:r>
              <a:rPr sz="2000" spc="204" dirty="0">
                <a:latin typeface="Times New Roman"/>
                <a:cs typeface="Times New Roman"/>
              </a:rPr>
              <a:t>&gt;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f(G)</a:t>
            </a:r>
            <a:endParaRPr sz="20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80365" algn="l"/>
                <a:tab pos="381000" algn="l"/>
                <a:tab pos="952500" algn="l"/>
              </a:tabLst>
            </a:pPr>
            <a:r>
              <a:rPr sz="2000" spc="-35" dirty="0">
                <a:latin typeface="Times New Roman"/>
                <a:cs typeface="Times New Roman"/>
              </a:rPr>
              <a:t>h(n)	</a:t>
            </a:r>
            <a:r>
              <a:rPr sz="2000" spc="235" dirty="0">
                <a:latin typeface="Times New Roman"/>
                <a:cs typeface="Times New Roman"/>
              </a:rPr>
              <a:t>≤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4448022"/>
            <a:ext cx="22980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20" dirty="0">
                <a:latin typeface="Times New Roman"/>
                <a:cs typeface="Times New Roman"/>
              </a:rPr>
              <a:t>(from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above)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5" dirty="0">
                <a:latin typeface="Times New Roman"/>
                <a:cs typeface="Times New Roman"/>
              </a:rPr>
              <a:t>(since </a:t>
            </a:r>
            <a:r>
              <a:rPr sz="2000" spc="20" dirty="0">
                <a:latin typeface="Times New Roman"/>
                <a:cs typeface="Times New Roman"/>
              </a:rPr>
              <a:t>h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admissible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5179974"/>
            <a:ext cx="6195695" cy="1125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575"/>
              </a:spcBef>
              <a:tabLst>
                <a:tab pos="604520" algn="l"/>
                <a:tab pos="1866900" algn="l"/>
                <a:tab pos="2164080" algn="l"/>
              </a:tabLst>
            </a:pPr>
            <a:r>
              <a:rPr sz="2000" spc="80" dirty="0">
                <a:latin typeface="Times New Roman"/>
                <a:cs typeface="Times New Roman"/>
              </a:rPr>
              <a:t>-&gt;	</a:t>
            </a:r>
            <a:r>
              <a:rPr sz="2000" spc="-60" dirty="0">
                <a:latin typeface="Times New Roman"/>
                <a:cs typeface="Times New Roman"/>
              </a:rPr>
              <a:t>g(n)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h(n)	</a:t>
            </a:r>
            <a:r>
              <a:rPr sz="2000" spc="235" dirty="0">
                <a:latin typeface="Times New Roman"/>
                <a:cs typeface="Times New Roman"/>
              </a:rPr>
              <a:t>≤	</a:t>
            </a:r>
            <a:r>
              <a:rPr sz="2000" spc="-65" dirty="0">
                <a:latin typeface="Times New Roman"/>
                <a:cs typeface="Times New Roman"/>
              </a:rPr>
              <a:t>g(n)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endParaRPr sz="20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80365" algn="l"/>
                <a:tab pos="381000" algn="l"/>
                <a:tab pos="869950" algn="l"/>
              </a:tabLst>
            </a:pPr>
            <a:r>
              <a:rPr sz="2000" spc="-45" dirty="0">
                <a:latin typeface="Times New Roman"/>
                <a:cs typeface="Times New Roman"/>
              </a:rPr>
              <a:t>f(n)	</a:t>
            </a:r>
            <a:r>
              <a:rPr sz="2000" spc="235" dirty="0">
                <a:latin typeface="Times New Roman"/>
                <a:cs typeface="Times New Roman"/>
              </a:rPr>
              <a:t>≤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g(n)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h</a:t>
            </a:r>
            <a:r>
              <a:rPr sz="1950" spc="-67" baseline="25641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(n)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f(G)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f(G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505"/>
              </a:spcBef>
            </a:pPr>
            <a:r>
              <a:rPr sz="2000" spc="-15" dirty="0">
                <a:latin typeface="Times New Roman"/>
                <a:cs typeface="Times New Roman"/>
              </a:rPr>
              <a:t>Hence </a:t>
            </a:r>
            <a:r>
              <a:rPr sz="2000" i="1" spc="-85" dirty="0">
                <a:latin typeface="Times New Roman"/>
                <a:cs typeface="Times New Roman"/>
              </a:rPr>
              <a:t>f(G</a:t>
            </a:r>
            <a:r>
              <a:rPr sz="1950" i="1" spc="-127" baseline="-21367" dirty="0">
                <a:latin typeface="Times New Roman"/>
                <a:cs typeface="Times New Roman"/>
              </a:rPr>
              <a:t>2</a:t>
            </a:r>
            <a:r>
              <a:rPr sz="2000" i="1" spc="-85" dirty="0">
                <a:latin typeface="Times New Roman"/>
                <a:cs typeface="Times New Roman"/>
              </a:rPr>
              <a:t>) </a:t>
            </a:r>
            <a:r>
              <a:rPr sz="2000" i="1" spc="-15" dirty="0">
                <a:latin typeface="Times New Roman"/>
                <a:cs typeface="Times New Roman"/>
              </a:rPr>
              <a:t>&gt; </a:t>
            </a:r>
            <a:r>
              <a:rPr sz="2000" i="1" spc="-114" dirty="0">
                <a:latin typeface="Times New Roman"/>
                <a:cs typeface="Times New Roman"/>
              </a:rPr>
              <a:t>f(n)</a:t>
            </a:r>
            <a:r>
              <a:rPr sz="2000" spc="-114" dirty="0">
                <a:latin typeface="Times New Roman"/>
                <a:cs typeface="Times New Roman"/>
              </a:rPr>
              <a:t>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85" dirty="0">
                <a:latin typeface="Times New Roman"/>
                <a:cs typeface="Times New Roman"/>
              </a:rPr>
              <a:t>A</a:t>
            </a:r>
            <a:r>
              <a:rPr sz="1950" spc="-127" baseline="25641" dirty="0">
                <a:latin typeface="Times New Roman"/>
                <a:cs typeface="Times New Roman"/>
              </a:rPr>
              <a:t>* </a:t>
            </a:r>
            <a:r>
              <a:rPr sz="2000" spc="-105" dirty="0">
                <a:latin typeface="Times New Roman"/>
                <a:cs typeface="Times New Roman"/>
              </a:rPr>
              <a:t>will </a:t>
            </a:r>
            <a:r>
              <a:rPr sz="2000" spc="-40" dirty="0">
                <a:latin typeface="Times New Roman"/>
                <a:cs typeface="Times New Roman"/>
              </a:rPr>
              <a:t>never </a:t>
            </a:r>
            <a:r>
              <a:rPr sz="2000" spc="-50" dirty="0">
                <a:latin typeface="Times New Roman"/>
                <a:cs typeface="Times New Roman"/>
              </a:rPr>
              <a:t>select </a:t>
            </a:r>
            <a:r>
              <a:rPr sz="2000" spc="40" dirty="0">
                <a:latin typeface="Times New Roman"/>
                <a:cs typeface="Times New Roman"/>
              </a:rPr>
              <a:t>G</a:t>
            </a:r>
            <a:r>
              <a:rPr sz="1950" spc="60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expansion.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4539" y="2438400"/>
            <a:ext cx="4204716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2466339"/>
            <a:ext cx="2679192" cy="170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330453"/>
            <a:ext cx="4650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Consistent</a:t>
            </a:r>
            <a:r>
              <a:rPr spc="-15" dirty="0"/>
              <a:t> </a:t>
            </a:r>
            <a:r>
              <a:rPr spc="-75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89736"/>
            <a:ext cx="7517130" cy="251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A </a:t>
            </a:r>
            <a:r>
              <a:rPr sz="2400" spc="-45" dirty="0">
                <a:latin typeface="Times New Roman"/>
                <a:cs typeface="Times New Roman"/>
              </a:rPr>
              <a:t>heuristic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consistent </a:t>
            </a:r>
            <a:r>
              <a:rPr sz="2400" spc="-25" dirty="0">
                <a:latin typeface="Times New Roman"/>
                <a:cs typeface="Times New Roman"/>
              </a:rPr>
              <a:t>(or </a:t>
            </a:r>
            <a:r>
              <a:rPr sz="2400" b="1" spc="5" dirty="0">
                <a:latin typeface="Times New Roman"/>
                <a:cs typeface="Times New Roman"/>
              </a:rPr>
              <a:t>monotonic</a:t>
            </a:r>
            <a:r>
              <a:rPr sz="2400" spc="5" dirty="0">
                <a:latin typeface="Times New Roman"/>
                <a:cs typeface="Times New Roman"/>
              </a:rPr>
              <a:t>) </a:t>
            </a:r>
            <a:r>
              <a:rPr sz="2400" spc="-7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80" dirty="0">
                <a:latin typeface="Times New Roman"/>
                <a:cs typeface="Times New Roman"/>
              </a:rPr>
              <a:t>every </a:t>
            </a:r>
            <a:r>
              <a:rPr sz="2400" spc="-10" dirty="0">
                <a:latin typeface="Times New Roman"/>
                <a:cs typeface="Times New Roman"/>
              </a:rPr>
              <a:t>node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spc="-130" dirty="0">
                <a:latin typeface="Times New Roman"/>
                <a:cs typeface="Times New Roman"/>
              </a:rPr>
              <a:t>n</a:t>
            </a:r>
            <a:r>
              <a:rPr sz="2400" spc="-13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5"/>
              </a:lnSpc>
            </a:pPr>
            <a:r>
              <a:rPr sz="2400" spc="-80" dirty="0">
                <a:latin typeface="Times New Roman"/>
                <a:cs typeface="Times New Roman"/>
              </a:rPr>
              <a:t>every </a:t>
            </a:r>
            <a:r>
              <a:rPr sz="2400" spc="-45" dirty="0">
                <a:latin typeface="Times New Roman"/>
                <a:cs typeface="Times New Roman"/>
              </a:rPr>
              <a:t>successor </a:t>
            </a:r>
            <a:r>
              <a:rPr sz="2400" i="1" spc="-90" dirty="0">
                <a:latin typeface="Times New Roman"/>
                <a:cs typeface="Times New Roman"/>
              </a:rPr>
              <a:t>n'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175" dirty="0">
                <a:latin typeface="Times New Roman"/>
                <a:cs typeface="Times New Roman"/>
              </a:rPr>
              <a:t>n </a:t>
            </a:r>
            <a:r>
              <a:rPr sz="2400" spc="-40" dirty="0">
                <a:latin typeface="Times New Roman"/>
                <a:cs typeface="Times New Roman"/>
              </a:rPr>
              <a:t>generated </a:t>
            </a:r>
            <a:r>
              <a:rPr sz="2400" spc="-110" dirty="0">
                <a:latin typeface="Times New Roman"/>
                <a:cs typeface="Times New Roman"/>
              </a:rPr>
              <a:t>by </a:t>
            </a:r>
            <a:r>
              <a:rPr sz="2400" spc="-95" dirty="0">
                <a:latin typeface="Times New Roman"/>
                <a:cs typeface="Times New Roman"/>
              </a:rPr>
              <a:t>any </a:t>
            </a:r>
            <a:r>
              <a:rPr sz="2400" spc="-40" dirty="0">
                <a:latin typeface="Times New Roman"/>
                <a:cs typeface="Times New Roman"/>
              </a:rPr>
              <a:t>action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254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i="1" spc="-175" dirty="0">
                <a:latin typeface="Times New Roman"/>
                <a:cs typeface="Times New Roman"/>
              </a:rPr>
              <a:t>h(n) </a:t>
            </a:r>
            <a:r>
              <a:rPr sz="2400" i="1" spc="280" dirty="0">
                <a:latin typeface="Times New Roman"/>
                <a:cs typeface="Times New Roman"/>
              </a:rPr>
              <a:t>≤ </a:t>
            </a:r>
            <a:r>
              <a:rPr sz="2400" i="1" spc="-165" dirty="0">
                <a:latin typeface="Times New Roman"/>
                <a:cs typeface="Times New Roman"/>
              </a:rPr>
              <a:t>c(n,a,n') </a:t>
            </a:r>
            <a:r>
              <a:rPr sz="2400" i="1" spc="-20" dirty="0">
                <a:latin typeface="Times New Roman"/>
                <a:cs typeface="Times New Roman"/>
              </a:rPr>
              <a:t>+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i="1" spc="-140" dirty="0">
                <a:latin typeface="Times New Roman"/>
                <a:cs typeface="Times New Roman"/>
              </a:rPr>
              <a:t>h(n')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If </a:t>
            </a:r>
            <a:r>
              <a:rPr sz="2400" i="1" spc="-204" dirty="0">
                <a:latin typeface="Times New Roman"/>
                <a:cs typeface="Times New Roman"/>
              </a:rPr>
              <a:t>h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b="1" spc="5" dirty="0">
                <a:latin typeface="Times New Roman"/>
                <a:cs typeface="Times New Roman"/>
              </a:rPr>
              <a:t>consistent</a:t>
            </a:r>
            <a:r>
              <a:rPr sz="2400" spc="5" dirty="0">
                <a:latin typeface="Times New Roman"/>
                <a:cs typeface="Times New Roman"/>
              </a:rPr>
              <a:t>, </a:t>
            </a:r>
            <a:r>
              <a:rPr sz="2400" spc="-120" dirty="0">
                <a:latin typeface="Times New Roman"/>
                <a:cs typeface="Times New Roman"/>
              </a:rPr>
              <a:t>we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943604"/>
            <a:ext cx="511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imes New Roman"/>
                <a:cs typeface="Times New Roman"/>
              </a:rPr>
              <a:t>f(n')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3943604"/>
            <a:ext cx="29552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>
                <a:latin typeface="Times New Roman"/>
                <a:cs typeface="Times New Roman"/>
              </a:rPr>
              <a:t>= </a:t>
            </a:r>
            <a:r>
              <a:rPr sz="2400" spc="-65" dirty="0">
                <a:latin typeface="Times New Roman"/>
                <a:cs typeface="Times New Roman"/>
              </a:rPr>
              <a:t>g(n')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h(n')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5" dirty="0">
                <a:latin typeface="Times New Roman"/>
                <a:cs typeface="Times New Roman"/>
              </a:rPr>
              <a:t>= </a:t>
            </a:r>
            <a:r>
              <a:rPr sz="2400" spc="-80" dirty="0">
                <a:latin typeface="Times New Roman"/>
                <a:cs typeface="Times New Roman"/>
              </a:rPr>
              <a:t>g(n) </a:t>
            </a:r>
            <a:r>
              <a:rPr sz="2400" spc="245" dirty="0">
                <a:latin typeface="Times New Roman"/>
                <a:cs typeface="Times New Roman"/>
              </a:rPr>
              <a:t>+ </a:t>
            </a:r>
            <a:r>
              <a:rPr sz="2400" spc="-60" dirty="0">
                <a:latin typeface="Times New Roman"/>
                <a:cs typeface="Times New Roman"/>
              </a:rPr>
              <a:t>c(n,a,n')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h(n')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80" dirty="0">
                <a:latin typeface="Times New Roman"/>
                <a:cs typeface="Times New Roman"/>
              </a:rPr>
              <a:t>≥ </a:t>
            </a:r>
            <a:r>
              <a:rPr sz="2400" spc="-75" dirty="0">
                <a:latin typeface="Times New Roman"/>
                <a:cs typeface="Times New Roman"/>
              </a:rPr>
              <a:t>g(n)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h(n)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f(n)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5406949"/>
            <a:ext cx="733615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Times New Roman"/>
                <a:cs typeface="Times New Roman"/>
              </a:rPr>
              <a:t>i.e., </a:t>
            </a:r>
            <a:r>
              <a:rPr sz="2400" i="1" spc="-155" dirty="0">
                <a:latin typeface="Times New Roman"/>
                <a:cs typeface="Times New Roman"/>
              </a:rPr>
              <a:t>f(n)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non-decreasing </a:t>
            </a:r>
            <a:r>
              <a:rPr sz="2400" b="1" spc="5" dirty="0">
                <a:latin typeface="Times New Roman"/>
                <a:cs typeface="Times New Roman"/>
              </a:rPr>
              <a:t>along </a:t>
            </a:r>
            <a:r>
              <a:rPr sz="2400" b="1" spc="-60" dirty="0">
                <a:latin typeface="Times New Roman"/>
                <a:cs typeface="Times New Roman"/>
              </a:rPr>
              <a:t>any</a:t>
            </a:r>
            <a:r>
              <a:rPr sz="2400" b="1" spc="33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path</a:t>
            </a:r>
            <a:r>
              <a:rPr sz="2400" spc="-4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Theorem</a:t>
            </a:r>
            <a:r>
              <a:rPr sz="2400" spc="-30" dirty="0">
                <a:latin typeface="Times New Roman"/>
                <a:cs typeface="Times New Roman"/>
              </a:rPr>
              <a:t>: </a:t>
            </a:r>
            <a:r>
              <a:rPr sz="2400" spc="10" dirty="0">
                <a:latin typeface="Times New Roman"/>
                <a:cs typeface="Times New Roman"/>
              </a:rPr>
              <a:t>If </a:t>
            </a:r>
            <a:r>
              <a:rPr sz="2400" i="1" spc="-175" dirty="0">
                <a:latin typeface="Times New Roman"/>
                <a:cs typeface="Times New Roman"/>
              </a:rPr>
              <a:t>h(n)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30" dirty="0">
                <a:latin typeface="Times New Roman"/>
                <a:cs typeface="Times New Roman"/>
              </a:rPr>
              <a:t>consistent, 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i="1" spc="-140" dirty="0">
                <a:latin typeface="Times New Roman"/>
                <a:cs typeface="Times New Roman"/>
              </a:rPr>
              <a:t>* </a:t>
            </a:r>
            <a:r>
              <a:rPr sz="2400" spc="-60" dirty="0">
                <a:latin typeface="Times New Roman"/>
                <a:cs typeface="Times New Roman"/>
              </a:rPr>
              <a:t>using </a:t>
            </a:r>
            <a:r>
              <a:rPr sz="2400" spc="-35" dirty="0">
                <a:latin typeface="Times New Roman"/>
                <a:cs typeface="Times New Roman"/>
              </a:rPr>
              <a:t>GRAPH-SEARCH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5"/>
              </a:lnSpc>
            </a:pPr>
            <a:r>
              <a:rPr sz="2400" spc="-50" dirty="0">
                <a:latin typeface="Times New Roman"/>
                <a:cs typeface="Times New Roman"/>
              </a:rPr>
              <a:t>optimal.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2209800"/>
            <a:ext cx="2343911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491" y="178053"/>
            <a:ext cx="37611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78810" algn="l"/>
              </a:tabLst>
            </a:pPr>
            <a:r>
              <a:rPr spc="-85" dirty="0"/>
              <a:t>Optimality</a:t>
            </a:r>
            <a:r>
              <a:rPr spc="25" dirty="0"/>
              <a:t> </a:t>
            </a:r>
            <a:r>
              <a:rPr spc="-5" dirty="0"/>
              <a:t>of	</a:t>
            </a:r>
            <a:r>
              <a:rPr spc="-175" dirty="0"/>
              <a:t>A</a:t>
            </a:r>
            <a:r>
              <a:rPr sz="4350" spc="-262" baseline="24904" dirty="0"/>
              <a:t>*</a:t>
            </a:r>
            <a:endParaRPr sz="4350" baseline="24904"/>
          </a:p>
        </p:txBody>
      </p:sp>
      <p:sp>
        <p:nvSpPr>
          <p:cNvPr id="3" name="object 3"/>
          <p:cNvSpPr txBox="1"/>
          <p:nvPr/>
        </p:nvSpPr>
        <p:spPr>
          <a:xfrm>
            <a:off x="269240" y="841603"/>
            <a:ext cx="8081645" cy="2324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93065" algn="l"/>
                <a:tab pos="393700" algn="l"/>
                <a:tab pos="5709920" algn="l"/>
                <a:tab pos="6022340" algn="l"/>
              </a:tabLst>
            </a:pP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550" spc="-172" baseline="26143" dirty="0">
                <a:latin typeface="Times New Roman"/>
                <a:cs typeface="Times New Roman"/>
              </a:rPr>
              <a:t>*  </a:t>
            </a:r>
            <a:r>
              <a:rPr sz="2600" spc="-45" dirty="0">
                <a:latin typeface="Times New Roman"/>
                <a:cs typeface="Times New Roman"/>
              </a:rPr>
              <a:t>expands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order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3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increasing	</a:t>
            </a:r>
            <a:r>
              <a:rPr sz="2600" i="1" spc="-155" dirty="0">
                <a:latin typeface="Times New Roman"/>
                <a:cs typeface="Times New Roman"/>
              </a:rPr>
              <a:t>f	</a:t>
            </a:r>
            <a:r>
              <a:rPr sz="2600" spc="-100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93065" algn="l"/>
                <a:tab pos="393700" algn="l"/>
              </a:tabLst>
            </a:pPr>
            <a:r>
              <a:rPr sz="2600" spc="-65" dirty="0">
                <a:latin typeface="Times New Roman"/>
                <a:cs typeface="Times New Roman"/>
              </a:rPr>
              <a:t>Gradually </a:t>
            </a:r>
            <a:r>
              <a:rPr sz="2600" spc="-40" dirty="0">
                <a:latin typeface="Times New Roman"/>
                <a:cs typeface="Times New Roman"/>
              </a:rPr>
              <a:t>adds </a:t>
            </a:r>
            <a:r>
              <a:rPr sz="2600" spc="-25" dirty="0">
                <a:latin typeface="Times New Roman"/>
                <a:cs typeface="Times New Roman"/>
              </a:rPr>
              <a:t>"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-contours"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434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nodes.</a:t>
            </a:r>
            <a:endParaRPr sz="2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93065" algn="l"/>
                <a:tab pos="3937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Contour </a:t>
            </a:r>
            <a:r>
              <a:rPr sz="2600" i="1" spc="-130" dirty="0">
                <a:latin typeface="Times New Roman"/>
                <a:cs typeface="Times New Roman"/>
              </a:rPr>
              <a:t>i </a:t>
            </a:r>
            <a:r>
              <a:rPr sz="2600" spc="-50" dirty="0">
                <a:latin typeface="Times New Roman"/>
                <a:cs typeface="Times New Roman"/>
              </a:rPr>
              <a:t>has </a:t>
            </a:r>
            <a:r>
              <a:rPr sz="2600" spc="-120" dirty="0">
                <a:latin typeface="Times New Roman"/>
                <a:cs typeface="Times New Roman"/>
              </a:rPr>
              <a:t>all </a:t>
            </a:r>
            <a:r>
              <a:rPr sz="2600" spc="-15" dirty="0">
                <a:latin typeface="Times New Roman"/>
                <a:cs typeface="Times New Roman"/>
              </a:rPr>
              <a:t>nodes </a:t>
            </a:r>
            <a:r>
              <a:rPr sz="2600" spc="-50" dirty="0">
                <a:latin typeface="Times New Roman"/>
                <a:cs typeface="Times New Roman"/>
              </a:rPr>
              <a:t>with </a:t>
            </a:r>
            <a:r>
              <a:rPr sz="2600" i="1" spc="-100" dirty="0">
                <a:latin typeface="Times New Roman"/>
                <a:cs typeface="Times New Roman"/>
              </a:rPr>
              <a:t>f=f</a:t>
            </a:r>
            <a:r>
              <a:rPr sz="2550" i="1" spc="-150" baseline="-21241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, </a:t>
            </a:r>
            <a:r>
              <a:rPr sz="2600" spc="-50" dirty="0">
                <a:latin typeface="Times New Roman"/>
                <a:cs typeface="Times New Roman"/>
              </a:rPr>
              <a:t>where </a:t>
            </a:r>
            <a:r>
              <a:rPr sz="2600" i="1" spc="-120" dirty="0">
                <a:latin typeface="Times New Roman"/>
                <a:cs typeface="Times New Roman"/>
              </a:rPr>
              <a:t>f</a:t>
            </a:r>
            <a:r>
              <a:rPr sz="2550" i="1" spc="-179" baseline="-21241" dirty="0">
                <a:latin typeface="Times New Roman"/>
                <a:cs typeface="Times New Roman"/>
              </a:rPr>
              <a:t>i </a:t>
            </a:r>
            <a:r>
              <a:rPr sz="2600" i="1" spc="-20" dirty="0">
                <a:latin typeface="Times New Roman"/>
                <a:cs typeface="Times New Roman"/>
              </a:rPr>
              <a:t>&lt;</a:t>
            </a:r>
            <a:r>
              <a:rPr sz="2600" i="1" spc="550" dirty="0">
                <a:latin typeface="Times New Roman"/>
                <a:cs typeface="Times New Roman"/>
              </a:rPr>
              <a:t> </a:t>
            </a:r>
            <a:r>
              <a:rPr sz="2600" i="1" spc="-65" dirty="0">
                <a:latin typeface="Times New Roman"/>
                <a:cs typeface="Times New Roman"/>
              </a:rPr>
              <a:t>f</a:t>
            </a:r>
            <a:r>
              <a:rPr sz="2550" i="1" spc="-97" baseline="-21241" dirty="0">
                <a:latin typeface="Times New Roman"/>
                <a:cs typeface="Times New Roman"/>
              </a:rPr>
              <a:t>i+1.</a:t>
            </a:r>
            <a:endParaRPr sz="2550" baseline="-21241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93065" algn="l"/>
                <a:tab pos="3937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That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180" dirty="0">
                <a:latin typeface="Times New Roman"/>
                <a:cs typeface="Times New Roman"/>
              </a:rPr>
              <a:t>say,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60" dirty="0">
                <a:latin typeface="Times New Roman"/>
                <a:cs typeface="Times New Roman"/>
              </a:rPr>
              <a:t>inside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95" dirty="0">
                <a:latin typeface="Times New Roman"/>
                <a:cs typeface="Times New Roman"/>
              </a:rPr>
              <a:t>given </a:t>
            </a:r>
            <a:r>
              <a:rPr sz="2600" dirty="0">
                <a:latin typeface="Times New Roman"/>
                <a:cs typeface="Times New Roman"/>
              </a:rPr>
              <a:t>contour </a:t>
            </a:r>
            <a:r>
              <a:rPr sz="2600" spc="-80" dirty="0">
                <a:latin typeface="Times New Roman"/>
                <a:cs typeface="Times New Roman"/>
              </a:rPr>
              <a:t>have </a:t>
            </a:r>
            <a:r>
              <a:rPr sz="2600" spc="-30" dirty="0">
                <a:latin typeface="Times New Roman"/>
                <a:cs typeface="Times New Roman"/>
              </a:rPr>
              <a:t>f-costs </a:t>
            </a:r>
            <a:r>
              <a:rPr sz="2600" spc="-80" dirty="0">
                <a:latin typeface="Times New Roman"/>
                <a:cs typeface="Times New Roman"/>
              </a:rPr>
              <a:t>less  </a:t>
            </a:r>
            <a:r>
              <a:rPr sz="2600" spc="-5" dirty="0">
                <a:latin typeface="Times New Roman"/>
                <a:cs typeface="Times New Roman"/>
              </a:rPr>
              <a:t>than </a:t>
            </a:r>
            <a:r>
              <a:rPr sz="2600" spc="10" dirty="0">
                <a:latin typeface="Times New Roman"/>
                <a:cs typeface="Times New Roman"/>
              </a:rPr>
              <a:t>or </a:t>
            </a:r>
            <a:r>
              <a:rPr sz="2600" spc="-75" dirty="0">
                <a:latin typeface="Times New Roman"/>
                <a:cs typeface="Times New Roman"/>
              </a:rPr>
              <a:t>equal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contour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835" y="3288791"/>
            <a:ext cx="5300471" cy="335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92" y="178053"/>
            <a:ext cx="36950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Properties </a:t>
            </a:r>
            <a:r>
              <a:rPr spc="-5" dirty="0"/>
              <a:t>of</a:t>
            </a:r>
            <a:r>
              <a:rPr spc="520" dirty="0"/>
              <a:t> </a:t>
            </a:r>
            <a:r>
              <a:rPr spc="-254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48841"/>
            <a:ext cx="7856220" cy="4623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Complete: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imes New Roman"/>
                <a:cs typeface="Times New Roman"/>
              </a:rPr>
              <a:t>Yes </a:t>
            </a:r>
            <a:r>
              <a:rPr sz="2600" spc="-65" dirty="0">
                <a:latin typeface="Times New Roman"/>
                <a:cs typeface="Times New Roman"/>
              </a:rPr>
              <a:t>(unless </a:t>
            </a:r>
            <a:r>
              <a:rPr sz="2600" spc="-20" dirty="0">
                <a:latin typeface="Times New Roman"/>
                <a:cs typeface="Times New Roman"/>
              </a:rPr>
              <a:t>there </a:t>
            </a:r>
            <a:r>
              <a:rPr sz="2600" spc="-60" dirty="0">
                <a:latin typeface="Times New Roman"/>
                <a:cs typeface="Times New Roman"/>
              </a:rPr>
              <a:t>are </a:t>
            </a:r>
            <a:r>
              <a:rPr sz="2600" spc="-75" dirty="0">
                <a:latin typeface="Times New Roman"/>
                <a:cs typeface="Times New Roman"/>
              </a:rPr>
              <a:t>infinitely many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55" dirty="0">
                <a:latin typeface="Times New Roman"/>
                <a:cs typeface="Times New Roman"/>
              </a:rPr>
              <a:t>with  </a:t>
            </a:r>
            <a:r>
              <a:rPr sz="2600" spc="-30" dirty="0">
                <a:latin typeface="Times New Roman"/>
                <a:cs typeface="Times New Roman"/>
              </a:rPr>
              <a:t>f </a:t>
            </a:r>
            <a:r>
              <a:rPr sz="2600" i="1" spc="305" dirty="0">
                <a:latin typeface="Times New Roman"/>
                <a:cs typeface="Times New Roman"/>
              </a:rPr>
              <a:t>≤ </a:t>
            </a:r>
            <a:r>
              <a:rPr sz="2600" i="1" spc="-130" dirty="0">
                <a:latin typeface="Times New Roman"/>
                <a:cs typeface="Times New Roman"/>
              </a:rPr>
              <a:t>f(G)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Time: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C00000"/>
                </a:solidFill>
                <a:latin typeface="Times New Roman"/>
                <a:cs typeface="Times New Roman"/>
              </a:rPr>
              <a:t>Exponential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Space: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Keeps </a:t>
            </a:r>
            <a:r>
              <a:rPr sz="2600" spc="-120" dirty="0">
                <a:latin typeface="Times New Roman"/>
                <a:cs typeface="Times New Roman"/>
              </a:rPr>
              <a:t>all </a:t>
            </a:r>
            <a:r>
              <a:rPr sz="2600" spc="-15" dirty="0">
                <a:latin typeface="Times New Roman"/>
                <a:cs typeface="Times New Roman"/>
              </a:rPr>
              <a:t>nodes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80" dirty="0">
                <a:latin typeface="Times New Roman"/>
                <a:cs typeface="Times New Roman"/>
              </a:rPr>
              <a:t>memory, </a:t>
            </a:r>
            <a:r>
              <a:rPr sz="2600" spc="-20" dirty="0">
                <a:latin typeface="Times New Roman"/>
                <a:cs typeface="Times New Roman"/>
              </a:rPr>
              <a:t>so </a:t>
            </a:r>
            <a:r>
              <a:rPr sz="2600" spc="-70" dirty="0">
                <a:latin typeface="Times New Roman"/>
                <a:cs typeface="Times New Roman"/>
              </a:rPr>
              <a:t>also</a:t>
            </a:r>
            <a:r>
              <a:rPr sz="2600" spc="445" dirty="0"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C00000"/>
                </a:solidFill>
                <a:latin typeface="Times New Roman"/>
                <a:cs typeface="Times New Roman"/>
              </a:rPr>
              <a:t>exponential</a:t>
            </a:r>
            <a:r>
              <a:rPr sz="2600" spc="-5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Optimal: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imes New Roman"/>
                <a:cs typeface="Times New Roman"/>
              </a:rPr>
              <a:t>Yes </a:t>
            </a:r>
            <a:r>
              <a:rPr sz="2600" spc="-40" dirty="0">
                <a:latin typeface="Times New Roman"/>
                <a:cs typeface="Times New Roman"/>
              </a:rPr>
              <a:t>(provided </a:t>
            </a:r>
            <a:r>
              <a:rPr sz="2600" i="1" spc="-220" dirty="0">
                <a:latin typeface="Times New Roman"/>
                <a:cs typeface="Times New Roman"/>
              </a:rPr>
              <a:t>h </a:t>
            </a:r>
            <a:r>
              <a:rPr sz="2600" spc="-70" dirty="0">
                <a:latin typeface="Times New Roman"/>
                <a:cs typeface="Times New Roman"/>
              </a:rPr>
              <a:t>admissible </a:t>
            </a:r>
            <a:r>
              <a:rPr sz="2600" spc="10" dirty="0">
                <a:latin typeface="Times New Roman"/>
                <a:cs typeface="Times New Roman"/>
              </a:rPr>
              <a:t>or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consistent).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i="1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Optimally </a:t>
            </a:r>
            <a:r>
              <a:rPr sz="2600" i="1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600" spc="-160" dirty="0">
                <a:latin typeface="Times New Roman"/>
                <a:cs typeface="Times New Roman"/>
              </a:rPr>
              <a:t>: </a:t>
            </a:r>
            <a:r>
              <a:rPr sz="2600" spc="-170" dirty="0">
                <a:solidFill>
                  <a:srgbClr val="C00000"/>
                </a:solidFill>
                <a:latin typeface="Times New Roman"/>
                <a:cs typeface="Times New Roman"/>
              </a:rPr>
              <a:t>Yes </a:t>
            </a:r>
            <a:r>
              <a:rPr sz="2600" spc="-20" dirty="0">
                <a:latin typeface="Times New Roman"/>
                <a:cs typeface="Times New Roman"/>
              </a:rPr>
              <a:t>(no </a:t>
            </a:r>
            <a:r>
              <a:rPr sz="2600" spc="-45" dirty="0">
                <a:latin typeface="Times New Roman"/>
                <a:cs typeface="Times New Roman"/>
              </a:rPr>
              <a:t>algorithm </a:t>
            </a:r>
            <a:r>
              <a:rPr sz="2600" spc="-50" dirty="0">
                <a:latin typeface="Times New Roman"/>
                <a:cs typeface="Times New Roman"/>
              </a:rPr>
              <a:t>with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  <a:spcBef>
                <a:spcPts val="625"/>
              </a:spcBef>
            </a:pPr>
            <a:r>
              <a:rPr sz="2600" spc="-65" dirty="0">
                <a:latin typeface="Times New Roman"/>
                <a:cs typeface="Times New Roman"/>
              </a:rPr>
              <a:t>same </a:t>
            </a:r>
            <a:r>
              <a:rPr sz="2600" spc="-50" dirty="0">
                <a:latin typeface="Times New Roman"/>
                <a:cs typeface="Times New Roman"/>
              </a:rPr>
              <a:t>heuristic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50" dirty="0">
                <a:latin typeface="Times New Roman"/>
                <a:cs typeface="Times New Roman"/>
              </a:rPr>
              <a:t>guaranteed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40" dirty="0">
                <a:latin typeface="Times New Roman"/>
                <a:cs typeface="Times New Roman"/>
              </a:rPr>
              <a:t>expand </a:t>
            </a:r>
            <a:r>
              <a:rPr sz="2600" spc="-70" dirty="0">
                <a:latin typeface="Times New Roman"/>
                <a:cs typeface="Times New Roman"/>
              </a:rPr>
              <a:t>fewer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nodes).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i="1" spc="5" dirty="0">
                <a:latin typeface="Times New Roman"/>
                <a:cs typeface="Times New Roman"/>
              </a:rPr>
              <a:t>NB</a:t>
            </a:r>
            <a:r>
              <a:rPr sz="2600" spc="5" dirty="0">
                <a:latin typeface="Times New Roman"/>
                <a:cs typeface="Times New Roman"/>
              </a:rPr>
              <a:t>: </a:t>
            </a:r>
            <a:r>
              <a:rPr sz="2600" spc="-50" dirty="0">
                <a:latin typeface="Times New Roman"/>
                <a:cs typeface="Times New Roman"/>
              </a:rPr>
              <a:t>Every </a:t>
            </a:r>
            <a:r>
              <a:rPr sz="2600" spc="-25" dirty="0">
                <a:latin typeface="Times New Roman"/>
                <a:cs typeface="Times New Roman"/>
              </a:rPr>
              <a:t>consistent </a:t>
            </a:r>
            <a:r>
              <a:rPr sz="2600" spc="-55" dirty="0">
                <a:latin typeface="Times New Roman"/>
                <a:cs typeface="Times New Roman"/>
              </a:rPr>
              <a:t>heuristic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70" dirty="0">
                <a:latin typeface="Times New Roman"/>
                <a:cs typeface="Times New Roman"/>
              </a:rPr>
              <a:t>also admissible</a:t>
            </a:r>
            <a:r>
              <a:rPr sz="2600" spc="3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(Pearl).</a:t>
            </a: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625"/>
              </a:spcBef>
            </a:pPr>
            <a:r>
              <a:rPr sz="2600" b="1" spc="-60" dirty="0">
                <a:latin typeface="Times New Roman"/>
                <a:cs typeface="Times New Roman"/>
              </a:rPr>
              <a:t>Q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-45" dirty="0">
                <a:latin typeface="Times New Roman"/>
                <a:cs typeface="Times New Roman"/>
              </a:rPr>
              <a:t>What </a:t>
            </a:r>
            <a:r>
              <a:rPr sz="2600" spc="-10" dirty="0">
                <a:latin typeface="Times New Roman"/>
                <a:cs typeface="Times New Roman"/>
              </a:rPr>
              <a:t>about the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converse?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71083"/>
            <a:ext cx="6407150" cy="12357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675764">
              <a:lnSpc>
                <a:spcPct val="100000"/>
              </a:lnSpc>
              <a:spcBef>
                <a:spcPts val="805"/>
              </a:spcBef>
            </a:pPr>
            <a:r>
              <a:rPr spc="-120" dirty="0"/>
              <a:t>Admissible</a:t>
            </a:r>
            <a:r>
              <a:rPr spc="-45" dirty="0"/>
              <a:t> </a:t>
            </a:r>
            <a:r>
              <a:rPr spc="-75" dirty="0"/>
              <a:t>Heuristics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spc="-80" dirty="0"/>
              <a:t>E.g., </a:t>
            </a:r>
            <a:r>
              <a:rPr sz="2600" dirty="0"/>
              <a:t>for </a:t>
            </a:r>
            <a:r>
              <a:rPr sz="2600" spc="-5" dirty="0"/>
              <a:t>the</a:t>
            </a:r>
            <a:r>
              <a:rPr sz="2600" spc="80" dirty="0"/>
              <a:t> </a:t>
            </a:r>
            <a:r>
              <a:rPr sz="2600" spc="-65" dirty="0"/>
              <a:t>8-puzzle: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21640" y="1817344"/>
            <a:ext cx="6955790" cy="17691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09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1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20" dirty="0">
                <a:latin typeface="Times New Roman"/>
                <a:cs typeface="Times New Roman"/>
              </a:rPr>
              <a:t>number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65" dirty="0">
                <a:latin typeface="Times New Roman"/>
                <a:cs typeface="Times New Roman"/>
              </a:rPr>
              <a:t>misplaced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tiles</a:t>
            </a:r>
            <a:endParaRPr sz="2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2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25" dirty="0">
                <a:latin typeface="Times New Roman"/>
                <a:cs typeface="Times New Roman"/>
              </a:rPr>
              <a:t>total </a:t>
            </a:r>
            <a:r>
              <a:rPr sz="2600" spc="-35" dirty="0">
                <a:latin typeface="Times New Roman"/>
                <a:cs typeface="Times New Roman"/>
              </a:rPr>
              <a:t>Manhattan </a:t>
            </a:r>
            <a:r>
              <a:rPr sz="2600" spc="-50" dirty="0">
                <a:latin typeface="Times New Roman"/>
                <a:cs typeface="Times New Roman"/>
              </a:rPr>
              <a:t>distance </a:t>
            </a:r>
            <a:r>
              <a:rPr sz="2600" spc="-105" dirty="0">
                <a:latin typeface="Times New Roman"/>
                <a:cs typeface="Times New Roman"/>
              </a:rPr>
              <a:t>(i.e.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1-norm)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2600" spc="-105" dirty="0">
                <a:latin typeface="Times New Roman"/>
                <a:cs typeface="Times New Roman"/>
              </a:rPr>
              <a:t>(i.e., </a:t>
            </a:r>
            <a:r>
              <a:rPr sz="2600" spc="-55" dirty="0">
                <a:latin typeface="Times New Roman"/>
                <a:cs typeface="Times New Roman"/>
              </a:rPr>
              <a:t>no.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squares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spc="-50" dirty="0">
                <a:latin typeface="Times New Roman"/>
                <a:cs typeface="Times New Roman"/>
              </a:rPr>
              <a:t>desired </a:t>
            </a:r>
            <a:r>
              <a:rPr sz="2600" spc="-40" dirty="0">
                <a:latin typeface="Times New Roman"/>
                <a:cs typeface="Times New Roman"/>
              </a:rPr>
              <a:t>location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70" dirty="0">
                <a:latin typeface="Times New Roman"/>
                <a:cs typeface="Times New Roman"/>
              </a:rPr>
              <a:t>each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tile)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2600" b="1" spc="-60" dirty="0">
                <a:latin typeface="Times New Roman"/>
                <a:cs typeface="Times New Roman"/>
              </a:rPr>
              <a:t>Q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-125" dirty="0">
                <a:latin typeface="Times New Roman"/>
                <a:cs typeface="Times New Roman"/>
              </a:rPr>
              <a:t>Why </a:t>
            </a:r>
            <a:r>
              <a:rPr sz="2600" spc="-60" dirty="0">
                <a:latin typeface="Times New Roman"/>
                <a:cs typeface="Times New Roman"/>
              </a:rPr>
              <a:t>are </a:t>
            </a:r>
            <a:r>
              <a:rPr sz="2600" spc="-30" dirty="0">
                <a:latin typeface="Times New Roman"/>
                <a:cs typeface="Times New Roman"/>
              </a:rPr>
              <a:t>these </a:t>
            </a:r>
            <a:r>
              <a:rPr sz="2600" spc="-70" dirty="0">
                <a:latin typeface="Times New Roman"/>
                <a:cs typeface="Times New Roman"/>
              </a:rPr>
              <a:t>admissible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heuristics?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5318897"/>
            <a:ext cx="1737995" cy="897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05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h</a:t>
            </a:r>
            <a:r>
              <a:rPr sz="2550" u="heavy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1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(S) =</a:t>
            </a:r>
            <a:r>
              <a:rPr sz="2600" u="heavy" spc="-9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h</a:t>
            </a:r>
            <a:r>
              <a:rPr sz="2550" u="heavy" spc="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2</a:t>
            </a:r>
            <a:r>
              <a:rPr sz="2600" u="heavy" spc="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(S)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=</a:t>
            </a:r>
            <a:r>
              <a:rPr sz="2600" u="heavy" spc="-12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3810000"/>
            <a:ext cx="4648200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6953"/>
            <a:ext cx="6414770" cy="139573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595"/>
              </a:spcBef>
            </a:pPr>
            <a:r>
              <a:rPr spc="-120" dirty="0"/>
              <a:t>Admissible</a:t>
            </a:r>
            <a:r>
              <a:rPr spc="-55" dirty="0"/>
              <a:t> </a:t>
            </a:r>
            <a:r>
              <a:rPr spc="-75" dirty="0"/>
              <a:t>Heuristics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600" spc="-80" dirty="0"/>
              <a:t>E.g., </a:t>
            </a:r>
            <a:r>
              <a:rPr sz="2600" dirty="0"/>
              <a:t>for </a:t>
            </a:r>
            <a:r>
              <a:rPr sz="2600" spc="-5" dirty="0"/>
              <a:t>the</a:t>
            </a:r>
            <a:r>
              <a:rPr sz="2600" spc="90" dirty="0"/>
              <a:t> </a:t>
            </a:r>
            <a:r>
              <a:rPr sz="2600" spc="-65" dirty="0"/>
              <a:t>8-puzzle: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97840" y="2023084"/>
            <a:ext cx="6953884" cy="1333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09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1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20" dirty="0">
                <a:latin typeface="Times New Roman"/>
                <a:cs typeface="Times New Roman"/>
              </a:rPr>
              <a:t>number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65" dirty="0">
                <a:latin typeface="Times New Roman"/>
                <a:cs typeface="Times New Roman"/>
              </a:rPr>
              <a:t>misplaced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tiles</a:t>
            </a:r>
            <a:endParaRPr sz="26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2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25" dirty="0">
                <a:latin typeface="Times New Roman"/>
                <a:cs typeface="Times New Roman"/>
              </a:rPr>
              <a:t>total </a:t>
            </a:r>
            <a:r>
              <a:rPr sz="2600" spc="-35" dirty="0">
                <a:latin typeface="Times New Roman"/>
                <a:cs typeface="Times New Roman"/>
              </a:rPr>
              <a:t>Manhattan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distance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2600" spc="-105" dirty="0">
                <a:latin typeface="Times New Roman"/>
                <a:cs typeface="Times New Roman"/>
              </a:rPr>
              <a:t>(i.e., </a:t>
            </a:r>
            <a:r>
              <a:rPr sz="2600" spc="-55" dirty="0">
                <a:latin typeface="Times New Roman"/>
                <a:cs typeface="Times New Roman"/>
              </a:rPr>
              <a:t>no.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squares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spc="-50" dirty="0">
                <a:latin typeface="Times New Roman"/>
                <a:cs typeface="Times New Roman"/>
              </a:rPr>
              <a:t>desired </a:t>
            </a:r>
            <a:r>
              <a:rPr sz="2600" spc="-40" dirty="0">
                <a:latin typeface="Times New Roman"/>
                <a:cs typeface="Times New Roman"/>
              </a:rPr>
              <a:t>location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70" dirty="0">
                <a:latin typeface="Times New Roman"/>
                <a:cs typeface="Times New Roman"/>
              </a:rPr>
              <a:t>each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tile)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5510580"/>
            <a:ext cx="5132705" cy="8972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550" u="heavy" spc="-12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(S) </a:t>
            </a:r>
            <a:r>
              <a:rPr sz="2600" u="heavy" spc="26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2600" u="heavy" spc="-204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?</a:t>
            </a:r>
            <a:r>
              <a:rPr sz="2600" spc="-20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550" u="heavy" spc="-127" baseline="-21241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00" u="heavy" spc="-8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(S) </a:t>
            </a:r>
            <a:r>
              <a:rPr sz="2600" u="heavy" spc="26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2600" u="heavy" spc="-204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Times New Roman"/>
                <a:cs typeface="Times New Roman"/>
              </a:rPr>
              <a:t>?</a:t>
            </a:r>
            <a:r>
              <a:rPr sz="2600" spc="-204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3+1+2+2+2+3+3+2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18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00" y="3613403"/>
            <a:ext cx="4181855" cy="212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817" y="452755"/>
            <a:ext cx="2151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O</a:t>
            </a:r>
            <a:r>
              <a:rPr spc="-35" dirty="0"/>
              <a:t>v</a:t>
            </a:r>
            <a:r>
              <a:rPr spc="-70" dirty="0"/>
              <a:t>e</a:t>
            </a:r>
            <a:r>
              <a:rPr spc="110" dirty="0"/>
              <a:t>r</a:t>
            </a:r>
            <a:r>
              <a:rPr spc="-18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66189"/>
            <a:ext cx="8319134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Informed </a:t>
            </a:r>
            <a:r>
              <a:rPr sz="2600" b="1" spc="-70" dirty="0">
                <a:latin typeface="Times New Roman"/>
                <a:cs typeface="Times New Roman"/>
              </a:rPr>
              <a:t>Search</a:t>
            </a:r>
            <a:r>
              <a:rPr sz="2600" spc="-70" dirty="0">
                <a:latin typeface="Times New Roman"/>
                <a:cs typeface="Times New Roman"/>
              </a:rPr>
              <a:t>: </a:t>
            </a:r>
            <a:r>
              <a:rPr sz="2600" spc="-60" dirty="0">
                <a:latin typeface="Times New Roman"/>
                <a:cs typeface="Times New Roman"/>
              </a:rPr>
              <a:t>uses </a:t>
            </a:r>
            <a:r>
              <a:rPr sz="2600" spc="-45" dirty="0">
                <a:latin typeface="Times New Roman"/>
                <a:cs typeface="Times New Roman"/>
              </a:rPr>
              <a:t>problem-specific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knowledge.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1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Times New Roman"/>
                <a:cs typeface="Times New Roman"/>
              </a:rPr>
              <a:t>General </a:t>
            </a:r>
            <a:r>
              <a:rPr sz="2600" spc="-45" dirty="0">
                <a:latin typeface="Times New Roman"/>
                <a:cs typeface="Times New Roman"/>
              </a:rPr>
              <a:t>approach: </a:t>
            </a:r>
            <a:r>
              <a:rPr sz="2600" b="1" spc="-25" dirty="0">
                <a:latin typeface="Times New Roman"/>
                <a:cs typeface="Times New Roman"/>
              </a:rPr>
              <a:t>best-first </a:t>
            </a:r>
            <a:r>
              <a:rPr sz="2600" b="1" spc="-40" dirty="0">
                <a:latin typeface="Times New Roman"/>
                <a:cs typeface="Times New Roman"/>
              </a:rPr>
              <a:t>search</a:t>
            </a:r>
            <a:r>
              <a:rPr sz="2600" spc="-40" dirty="0">
                <a:latin typeface="Times New Roman"/>
                <a:cs typeface="Times New Roman"/>
              </a:rPr>
              <a:t>; an </a:t>
            </a:r>
            <a:r>
              <a:rPr sz="2600" spc="-45" dirty="0">
                <a:latin typeface="Times New Roman"/>
                <a:cs typeface="Times New Roman"/>
              </a:rPr>
              <a:t>instance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15" dirty="0">
                <a:latin typeface="Times New Roman"/>
                <a:cs typeface="Times New Roman"/>
              </a:rPr>
              <a:t>TREE- 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-30" dirty="0">
                <a:latin typeface="Times New Roman"/>
                <a:cs typeface="Times New Roman"/>
              </a:rPr>
              <a:t>(or </a:t>
            </a:r>
            <a:r>
              <a:rPr sz="2600" spc="-40" dirty="0">
                <a:latin typeface="Times New Roman"/>
                <a:cs typeface="Times New Roman"/>
              </a:rPr>
              <a:t>GRAPH-SEARCH)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-50" dirty="0">
                <a:latin typeface="Times New Roman"/>
                <a:cs typeface="Times New Roman"/>
              </a:rPr>
              <a:t>where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55" dirty="0">
                <a:latin typeface="Times New Roman"/>
                <a:cs typeface="Times New Roman"/>
              </a:rPr>
              <a:t>search </a:t>
            </a:r>
            <a:r>
              <a:rPr sz="2600" spc="-60" dirty="0">
                <a:latin typeface="Times New Roman"/>
                <a:cs typeface="Times New Roman"/>
              </a:rPr>
              <a:t>strategy </a:t>
            </a:r>
            <a:r>
              <a:rPr sz="2600" spc="-95" dirty="0">
                <a:latin typeface="Times New Roman"/>
                <a:cs typeface="Times New Roman"/>
              </a:rPr>
              <a:t>is  </a:t>
            </a:r>
            <a:r>
              <a:rPr sz="2600" spc="-40" dirty="0">
                <a:latin typeface="Times New Roman"/>
                <a:cs typeface="Times New Roman"/>
              </a:rPr>
              <a:t>defined </a:t>
            </a:r>
            <a:r>
              <a:rPr sz="2600" spc="-114" dirty="0">
                <a:latin typeface="Times New Roman"/>
                <a:cs typeface="Times New Roman"/>
              </a:rPr>
              <a:t>by </a:t>
            </a:r>
            <a:r>
              <a:rPr sz="2600" spc="-75" dirty="0">
                <a:latin typeface="Times New Roman"/>
                <a:cs typeface="Times New Roman"/>
              </a:rPr>
              <a:t>picking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order </a:t>
            </a:r>
            <a:r>
              <a:rPr sz="2600" spc="-5" dirty="0">
                <a:latin typeface="Times New Roman"/>
                <a:cs typeface="Times New Roman"/>
              </a:rPr>
              <a:t>of node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expansion.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2965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60" dirty="0">
                <a:latin typeface="Times New Roman"/>
                <a:cs typeface="Times New Roman"/>
              </a:rPr>
              <a:t>With </a:t>
            </a:r>
            <a:r>
              <a:rPr sz="2600" spc="-40" dirty="0">
                <a:latin typeface="Times New Roman"/>
                <a:cs typeface="Times New Roman"/>
              </a:rPr>
              <a:t>best-first,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60" dirty="0">
                <a:latin typeface="Times New Roman"/>
                <a:cs typeface="Times New Roman"/>
              </a:rPr>
              <a:t>selected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45" dirty="0">
                <a:latin typeface="Times New Roman"/>
                <a:cs typeface="Times New Roman"/>
              </a:rPr>
              <a:t>expansion based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2965"/>
              </a:lnSpc>
            </a:pPr>
            <a:r>
              <a:rPr sz="2600" b="1" spc="-30" dirty="0">
                <a:latin typeface="Times New Roman"/>
                <a:cs typeface="Times New Roman"/>
              </a:rPr>
              <a:t>evaluation </a:t>
            </a:r>
            <a:r>
              <a:rPr sz="2600" b="1" spc="-5" dirty="0">
                <a:latin typeface="Times New Roman"/>
                <a:cs typeface="Times New Roman"/>
              </a:rPr>
              <a:t>function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f(n)</a:t>
            </a:r>
            <a:r>
              <a:rPr sz="2600" spc="-15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75895" indent="-342900">
              <a:lnSpc>
                <a:spcPts val="281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Times New Roman"/>
                <a:cs typeface="Times New Roman"/>
              </a:rPr>
              <a:t>Evaluation </a:t>
            </a:r>
            <a:r>
              <a:rPr sz="2600" spc="-20" dirty="0">
                <a:latin typeface="Times New Roman"/>
                <a:cs typeface="Times New Roman"/>
              </a:rPr>
              <a:t>function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i="1" spc="-290" dirty="0">
                <a:latin typeface="Times New Roman"/>
                <a:cs typeface="Times New Roman"/>
              </a:rPr>
              <a:t>cost </a:t>
            </a:r>
            <a:r>
              <a:rPr sz="2600" i="1" spc="-220" dirty="0">
                <a:latin typeface="Times New Roman"/>
                <a:cs typeface="Times New Roman"/>
              </a:rPr>
              <a:t>estimate</a:t>
            </a:r>
            <a:r>
              <a:rPr sz="2600" spc="-220" dirty="0">
                <a:latin typeface="Times New Roman"/>
                <a:cs typeface="Times New Roman"/>
              </a:rPr>
              <a:t>; </a:t>
            </a:r>
            <a:r>
              <a:rPr sz="2600" spc="-40" dirty="0">
                <a:latin typeface="Times New Roman"/>
                <a:cs typeface="Times New Roman"/>
              </a:rPr>
              <a:t>expand </a:t>
            </a:r>
            <a:r>
              <a:rPr sz="2600" spc="-70" dirty="0">
                <a:latin typeface="Times New Roman"/>
                <a:cs typeface="Times New Roman"/>
              </a:rPr>
              <a:t>lowest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spc="-5" dirty="0">
                <a:latin typeface="Times New Roman"/>
                <a:cs typeface="Times New Roman"/>
              </a:rPr>
              <a:t>node  </a:t>
            </a:r>
            <a:r>
              <a:rPr sz="2600" spc="-35" dirty="0">
                <a:latin typeface="Times New Roman"/>
                <a:cs typeface="Times New Roman"/>
              </a:rPr>
              <a:t>first </a:t>
            </a:r>
            <a:r>
              <a:rPr sz="2600" spc="-75" dirty="0">
                <a:latin typeface="Times New Roman"/>
                <a:cs typeface="Times New Roman"/>
              </a:rPr>
              <a:t>(same </a:t>
            </a:r>
            <a:r>
              <a:rPr sz="2600" spc="-85" dirty="0">
                <a:latin typeface="Times New Roman"/>
                <a:cs typeface="Times New Roman"/>
              </a:rPr>
              <a:t>as </a:t>
            </a:r>
            <a:r>
              <a:rPr sz="2600" spc="-15" dirty="0">
                <a:latin typeface="Times New Roman"/>
                <a:cs typeface="Times New Roman"/>
              </a:rPr>
              <a:t>uniform-cost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10" dirty="0">
                <a:latin typeface="Times New Roman"/>
                <a:cs typeface="Times New Roman"/>
              </a:rPr>
              <a:t>but </a:t>
            </a:r>
            <a:r>
              <a:rPr sz="2600" spc="-130" dirty="0">
                <a:latin typeface="Times New Roman"/>
                <a:cs typeface="Times New Roman"/>
              </a:rPr>
              <a:t>we </a:t>
            </a:r>
            <a:r>
              <a:rPr sz="2600" spc="-60" dirty="0">
                <a:latin typeface="Times New Roman"/>
                <a:cs typeface="Times New Roman"/>
              </a:rPr>
              <a:t>replace </a:t>
            </a:r>
            <a:r>
              <a:rPr sz="2600" i="1" spc="-459" dirty="0">
                <a:latin typeface="Times New Roman"/>
                <a:cs typeface="Times New Roman"/>
              </a:rPr>
              <a:t>g </a:t>
            </a:r>
            <a:r>
              <a:rPr sz="2600" spc="-55" dirty="0">
                <a:latin typeface="Times New Roman"/>
                <a:cs typeface="Times New Roman"/>
              </a:rPr>
              <a:t>with</a:t>
            </a:r>
            <a:r>
              <a:rPr sz="2600" spc="35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f</a:t>
            </a:r>
            <a:r>
              <a:rPr sz="2600" spc="-120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6" y="0"/>
            <a:ext cx="2566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Dominance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505" y="778509"/>
            <a:ext cx="819086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343535">
              <a:lnSpc>
                <a:spcPts val="2810"/>
              </a:lnSpc>
              <a:spcBef>
                <a:spcPts val="105"/>
              </a:spcBef>
              <a:buChar char="•"/>
              <a:tabLst>
                <a:tab pos="419100" algn="l"/>
                <a:tab pos="419734" algn="l"/>
              </a:tabLst>
            </a:pPr>
            <a:r>
              <a:rPr sz="2600" spc="15" dirty="0">
                <a:latin typeface="Times New Roman"/>
                <a:cs typeface="Times New Roman"/>
              </a:rPr>
              <a:t>If </a:t>
            </a: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2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i="1" spc="305" dirty="0">
                <a:latin typeface="Times New Roman"/>
                <a:cs typeface="Times New Roman"/>
              </a:rPr>
              <a:t>≥ </a:t>
            </a:r>
            <a:r>
              <a:rPr sz="2600" i="1" spc="-155" dirty="0">
                <a:latin typeface="Times New Roman"/>
                <a:cs typeface="Times New Roman"/>
              </a:rPr>
              <a:t>h</a:t>
            </a:r>
            <a:r>
              <a:rPr sz="2550" i="1" spc="-232" baseline="-21241" dirty="0">
                <a:latin typeface="Times New Roman"/>
                <a:cs typeface="Times New Roman"/>
              </a:rPr>
              <a:t>1</a:t>
            </a:r>
            <a:r>
              <a:rPr sz="2600" i="1" spc="-155" dirty="0">
                <a:latin typeface="Times New Roman"/>
                <a:cs typeface="Times New Roman"/>
              </a:rPr>
              <a:t>(n)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6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 </a:t>
            </a:r>
            <a:r>
              <a:rPr sz="2600" i="1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00" i="1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(both </a:t>
            </a:r>
            <a:r>
              <a:rPr sz="2600" spc="-75" dirty="0">
                <a:latin typeface="Times New Roman"/>
                <a:cs typeface="Times New Roman"/>
              </a:rPr>
              <a:t>admissible), </a:t>
            </a:r>
            <a:r>
              <a:rPr sz="2600" spc="5" dirty="0">
                <a:latin typeface="Times New Roman"/>
                <a:cs typeface="Times New Roman"/>
              </a:rPr>
              <a:t>then </a:t>
            </a:r>
            <a:r>
              <a:rPr sz="2600" i="1" spc="-135" dirty="0">
                <a:latin typeface="Times New Roman"/>
                <a:cs typeface="Times New Roman"/>
              </a:rPr>
              <a:t>h</a:t>
            </a:r>
            <a:r>
              <a:rPr sz="2550" i="1" spc="-202" baseline="-21241" dirty="0">
                <a:latin typeface="Times New Roman"/>
                <a:cs typeface="Times New Roman"/>
              </a:rPr>
              <a:t>2</a:t>
            </a:r>
            <a:r>
              <a:rPr sz="2550" i="1" spc="-337" baseline="-21241" dirty="0"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dominates</a:t>
            </a:r>
            <a:endParaRPr sz="2600">
              <a:latin typeface="Times New Roman"/>
              <a:cs typeface="Times New Roman"/>
            </a:endParaRPr>
          </a:p>
          <a:p>
            <a:pPr marL="419100">
              <a:lnSpc>
                <a:spcPts val="2810"/>
              </a:lnSpc>
            </a:pPr>
            <a:r>
              <a:rPr sz="2600" i="1" spc="-135" dirty="0">
                <a:latin typeface="Times New Roman"/>
                <a:cs typeface="Times New Roman"/>
              </a:rPr>
              <a:t>h</a:t>
            </a:r>
            <a:r>
              <a:rPr sz="2550" i="1" spc="-202" baseline="-21241" dirty="0">
                <a:latin typeface="Times New Roman"/>
                <a:cs typeface="Times New Roman"/>
              </a:rPr>
              <a:t>1</a:t>
            </a:r>
            <a:r>
              <a:rPr sz="2550" i="1" spc="-104" baseline="-21241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419100" marR="874394" indent="-343535">
              <a:lnSpc>
                <a:spcPts val="2500"/>
              </a:lnSpc>
              <a:spcBef>
                <a:spcPts val="5"/>
              </a:spcBef>
              <a:buFont typeface="Times New Roman"/>
              <a:buChar char="•"/>
              <a:tabLst>
                <a:tab pos="419100" algn="l"/>
                <a:tab pos="419734" algn="l"/>
              </a:tabLst>
            </a:pPr>
            <a:r>
              <a:rPr sz="2600" i="1" spc="-180" dirty="0">
                <a:latin typeface="Times New Roman"/>
                <a:cs typeface="Times New Roman"/>
              </a:rPr>
              <a:t>Essentially, </a:t>
            </a:r>
            <a:r>
              <a:rPr sz="2600" i="1" spc="-225" dirty="0">
                <a:latin typeface="Times New Roman"/>
                <a:cs typeface="Times New Roman"/>
              </a:rPr>
              <a:t>domination </a:t>
            </a:r>
            <a:r>
              <a:rPr sz="2600" i="1" spc="-215" dirty="0">
                <a:latin typeface="Times New Roman"/>
                <a:cs typeface="Times New Roman"/>
              </a:rPr>
              <a:t>translates </a:t>
            </a:r>
            <a:r>
              <a:rPr sz="2600" i="1" spc="-240" dirty="0">
                <a:latin typeface="Times New Roman"/>
                <a:cs typeface="Times New Roman"/>
              </a:rPr>
              <a:t>directly </a:t>
            </a:r>
            <a:r>
              <a:rPr sz="2600" i="1" spc="-190" dirty="0">
                <a:latin typeface="Times New Roman"/>
                <a:cs typeface="Times New Roman"/>
              </a:rPr>
              <a:t>into </a:t>
            </a:r>
            <a:r>
              <a:rPr sz="2600" i="1" spc="-265" dirty="0">
                <a:latin typeface="Times New Roman"/>
                <a:cs typeface="Times New Roman"/>
              </a:rPr>
              <a:t>efficiency: </a:t>
            </a:r>
            <a:r>
              <a:rPr sz="2600" i="1" spc="-200" dirty="0">
                <a:latin typeface="Times New Roman"/>
                <a:cs typeface="Times New Roman"/>
              </a:rPr>
              <a:t>“h</a:t>
            </a:r>
            <a:r>
              <a:rPr sz="2550" i="1" spc="-300" baseline="-21241" dirty="0">
                <a:latin typeface="Times New Roman"/>
                <a:cs typeface="Times New Roman"/>
              </a:rPr>
              <a:t>2 </a:t>
            </a:r>
            <a:r>
              <a:rPr sz="2600" spc="-95" dirty="0">
                <a:latin typeface="Times New Roman"/>
                <a:cs typeface="Times New Roman"/>
              </a:rPr>
              <a:t>is  </a:t>
            </a:r>
            <a:r>
              <a:rPr sz="2600" spc="-15" dirty="0">
                <a:latin typeface="Times New Roman"/>
                <a:cs typeface="Times New Roman"/>
              </a:rPr>
              <a:t>better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search.</a:t>
            </a:r>
            <a:endParaRPr sz="26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15"/>
              </a:spcBef>
              <a:buChar char="•"/>
              <a:tabLst>
                <a:tab pos="419100" algn="l"/>
                <a:tab pos="419734" algn="l"/>
              </a:tabLst>
            </a:pPr>
            <a:r>
              <a:rPr sz="2600" spc="-155" dirty="0">
                <a:latin typeface="Times New Roman"/>
                <a:cs typeface="Times New Roman"/>
              </a:rPr>
              <a:t>A* </a:t>
            </a:r>
            <a:r>
              <a:rPr sz="2600" spc="-65" dirty="0">
                <a:latin typeface="Times New Roman"/>
                <a:cs typeface="Times New Roman"/>
              </a:rPr>
              <a:t>using </a:t>
            </a:r>
            <a:r>
              <a:rPr sz="2600" spc="-10" dirty="0">
                <a:latin typeface="Times New Roman"/>
                <a:cs typeface="Times New Roman"/>
              </a:rPr>
              <a:t>h</a:t>
            </a:r>
            <a:r>
              <a:rPr sz="2550" spc="-15" baseline="-21241" dirty="0">
                <a:latin typeface="Times New Roman"/>
                <a:cs typeface="Times New Roman"/>
              </a:rPr>
              <a:t>2 </a:t>
            </a:r>
            <a:r>
              <a:rPr sz="2600" spc="-130" dirty="0">
                <a:latin typeface="Times New Roman"/>
                <a:cs typeface="Times New Roman"/>
              </a:rPr>
              <a:t>will </a:t>
            </a:r>
            <a:r>
              <a:rPr sz="2600" spc="-50" dirty="0">
                <a:latin typeface="Times New Roman"/>
                <a:cs typeface="Times New Roman"/>
              </a:rPr>
              <a:t>never </a:t>
            </a:r>
            <a:r>
              <a:rPr sz="2600" spc="-40" dirty="0">
                <a:latin typeface="Times New Roman"/>
                <a:cs typeface="Times New Roman"/>
              </a:rPr>
              <a:t>expand </a:t>
            </a:r>
            <a:r>
              <a:rPr sz="2600" spc="-15" dirty="0">
                <a:latin typeface="Times New Roman"/>
                <a:cs typeface="Times New Roman"/>
              </a:rPr>
              <a:t>more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5" dirty="0">
                <a:latin typeface="Times New Roman"/>
                <a:cs typeface="Times New Roman"/>
              </a:rPr>
              <a:t>than </a:t>
            </a:r>
            <a:r>
              <a:rPr sz="2600" spc="-155" dirty="0">
                <a:latin typeface="Times New Roman"/>
                <a:cs typeface="Times New Roman"/>
              </a:rPr>
              <a:t>A* </a:t>
            </a:r>
            <a:r>
              <a:rPr sz="2600" spc="-65" dirty="0">
                <a:latin typeface="Times New Roman"/>
                <a:cs typeface="Times New Roman"/>
              </a:rPr>
              <a:t>using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h</a:t>
            </a:r>
            <a:r>
              <a:rPr sz="2550" spc="-52" baseline="-21241" dirty="0">
                <a:latin typeface="Times New Roman"/>
                <a:cs typeface="Times New Roman"/>
              </a:rPr>
              <a:t>1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600" spc="-114" dirty="0">
                <a:latin typeface="Times New Roman"/>
                <a:cs typeface="Times New Roman"/>
              </a:rPr>
              <a:t>Typical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-30" dirty="0">
                <a:latin typeface="Times New Roman"/>
                <a:cs typeface="Times New Roman"/>
              </a:rPr>
              <a:t>costs </a:t>
            </a:r>
            <a:r>
              <a:rPr sz="2600" spc="-95" dirty="0">
                <a:latin typeface="Times New Roman"/>
                <a:cs typeface="Times New Roman"/>
              </a:rPr>
              <a:t>(average </a:t>
            </a:r>
            <a:r>
              <a:rPr sz="2600" spc="-20" dirty="0">
                <a:latin typeface="Times New Roman"/>
                <a:cs typeface="Times New Roman"/>
              </a:rPr>
              <a:t>number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expanded):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005" y="4186809"/>
            <a:ext cx="692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245" dirty="0">
                <a:latin typeface="Times New Roman"/>
                <a:cs typeface="Times New Roman"/>
              </a:rPr>
              <a:t>d</a:t>
            </a:r>
            <a:r>
              <a:rPr sz="2600" i="1" spc="-60" dirty="0">
                <a:latin typeface="Times New Roman"/>
                <a:cs typeface="Times New Roman"/>
              </a:rPr>
              <a:t>=12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005" y="5296611"/>
            <a:ext cx="691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125" dirty="0">
                <a:latin typeface="Times New Roman"/>
                <a:cs typeface="Times New Roman"/>
              </a:rPr>
              <a:t>d=</a:t>
            </a:r>
            <a:r>
              <a:rPr sz="2600" i="1" spc="-100" dirty="0">
                <a:latin typeface="Times New Roman"/>
                <a:cs typeface="Times New Roman"/>
              </a:rPr>
              <a:t>2</a:t>
            </a:r>
            <a:r>
              <a:rPr sz="2600" i="1" spc="-8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285" y="4186809"/>
            <a:ext cx="3072765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IDS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80" dirty="0">
                <a:latin typeface="Times New Roman"/>
                <a:cs typeface="Times New Roman"/>
              </a:rPr>
              <a:t>3,644,035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8100" marR="545465">
              <a:lnSpc>
                <a:spcPct val="80000"/>
              </a:lnSpc>
              <a:spcBef>
                <a:spcPts val="625"/>
              </a:spcBef>
            </a:pPr>
            <a:r>
              <a:rPr sz="2600" spc="-75" dirty="0">
                <a:latin typeface="Times New Roman"/>
                <a:cs typeface="Times New Roman"/>
              </a:rPr>
              <a:t>A</a:t>
            </a:r>
            <a:r>
              <a:rPr sz="2550" spc="-112" baseline="26143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(h</a:t>
            </a:r>
            <a:r>
              <a:rPr sz="2550" spc="-112" baseline="-21241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80" dirty="0">
                <a:latin typeface="Times New Roman"/>
                <a:cs typeface="Times New Roman"/>
              </a:rPr>
              <a:t>227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  </a:t>
            </a:r>
            <a:r>
              <a:rPr sz="2600" spc="-75" dirty="0">
                <a:latin typeface="Times New Roman"/>
                <a:cs typeface="Times New Roman"/>
              </a:rPr>
              <a:t>A</a:t>
            </a:r>
            <a:r>
              <a:rPr sz="2550" spc="-112" baseline="26143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(h</a:t>
            </a:r>
            <a:r>
              <a:rPr sz="2550" spc="-112" baseline="-21241" dirty="0">
                <a:latin typeface="Times New Roman"/>
                <a:cs typeface="Times New Roman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) </a:t>
            </a:r>
            <a:r>
              <a:rPr sz="2600" spc="270" dirty="0">
                <a:latin typeface="Times New Roman"/>
                <a:cs typeface="Times New Roman"/>
              </a:rPr>
              <a:t>= </a:t>
            </a:r>
            <a:r>
              <a:rPr sz="2600" spc="-80" dirty="0">
                <a:latin typeface="Times New Roman"/>
                <a:cs typeface="Times New Roman"/>
              </a:rPr>
              <a:t>73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8100" marR="54610">
              <a:lnSpc>
                <a:spcPct val="80000"/>
              </a:lnSpc>
              <a:spcBef>
                <a:spcPts val="630"/>
              </a:spcBef>
            </a:pPr>
            <a:r>
              <a:rPr sz="2600" spc="-5" dirty="0">
                <a:latin typeface="Times New Roman"/>
                <a:cs typeface="Times New Roman"/>
              </a:rPr>
              <a:t>IDS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25" dirty="0">
                <a:latin typeface="Times New Roman"/>
                <a:cs typeface="Times New Roman"/>
              </a:rPr>
              <a:t>too </a:t>
            </a:r>
            <a:r>
              <a:rPr sz="2600" spc="-80" dirty="0">
                <a:latin typeface="Times New Roman"/>
                <a:cs typeface="Times New Roman"/>
              </a:rPr>
              <a:t>many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  </a:t>
            </a:r>
            <a:r>
              <a:rPr sz="2600" spc="-75" dirty="0">
                <a:latin typeface="Times New Roman"/>
                <a:cs typeface="Times New Roman"/>
              </a:rPr>
              <a:t>A</a:t>
            </a:r>
            <a:r>
              <a:rPr sz="2550" spc="-112" baseline="26143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(h</a:t>
            </a:r>
            <a:r>
              <a:rPr sz="2550" spc="-112" baseline="-21241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85" dirty="0">
                <a:latin typeface="Times New Roman"/>
                <a:cs typeface="Times New Roman"/>
              </a:rPr>
              <a:t>39,135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05" y="5930595"/>
            <a:ext cx="3980815" cy="78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algn="ctr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imes New Roman"/>
                <a:cs typeface="Times New Roman"/>
              </a:rPr>
              <a:t>A</a:t>
            </a:r>
            <a:r>
              <a:rPr sz="2550" spc="-112" baseline="26143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(h</a:t>
            </a:r>
            <a:r>
              <a:rPr sz="2550" spc="-112" baseline="-21241" dirty="0">
                <a:latin typeface="Times New Roman"/>
                <a:cs typeface="Times New Roman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spc="-85" dirty="0">
                <a:latin typeface="Times New Roman"/>
                <a:cs typeface="Times New Roman"/>
              </a:rPr>
              <a:t>1,641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2400" spc="-35" dirty="0">
                <a:latin typeface="Times New Roman"/>
                <a:cs typeface="Times New Roman"/>
              </a:rPr>
              <a:t>(IDS=iterative </a:t>
            </a:r>
            <a:r>
              <a:rPr sz="2400" spc="-45" dirty="0">
                <a:latin typeface="Times New Roman"/>
                <a:cs typeface="Times New Roman"/>
              </a:rPr>
              <a:t>deepening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search)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213105"/>
            <a:ext cx="70821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0" marR="5080" indent="-1022985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Memory </a:t>
            </a:r>
            <a:r>
              <a:rPr sz="4000" spc="-45" dirty="0"/>
              <a:t>Bounded </a:t>
            </a:r>
            <a:r>
              <a:rPr sz="4000" spc="-70" dirty="0"/>
              <a:t>Heuristic </a:t>
            </a:r>
            <a:r>
              <a:rPr sz="4000" spc="-135" dirty="0"/>
              <a:t>Search:  Recursive </a:t>
            </a:r>
            <a:r>
              <a:rPr sz="4000" spc="-170" dirty="0"/>
              <a:t>BFS</a:t>
            </a:r>
            <a:r>
              <a:rPr sz="4000" spc="130" dirty="0"/>
              <a:t> </a:t>
            </a:r>
            <a:r>
              <a:rPr sz="4000" spc="-75" dirty="0"/>
              <a:t>(best-first)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2074" y="1758137"/>
            <a:ext cx="8309609" cy="311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How </a:t>
            </a:r>
            <a:r>
              <a:rPr sz="2600" spc="-50" dirty="0">
                <a:latin typeface="Times New Roman"/>
                <a:cs typeface="Times New Roman"/>
              </a:rPr>
              <a:t>can </a:t>
            </a:r>
            <a:r>
              <a:rPr sz="2600" spc="-125" dirty="0">
                <a:latin typeface="Times New Roman"/>
                <a:cs typeface="Times New Roman"/>
              </a:rPr>
              <a:t>we </a:t>
            </a:r>
            <a:r>
              <a:rPr sz="2600" spc="-70" dirty="0">
                <a:latin typeface="Times New Roman"/>
                <a:cs typeface="Times New Roman"/>
              </a:rPr>
              <a:t>solve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40" dirty="0">
                <a:latin typeface="Times New Roman"/>
                <a:cs typeface="Times New Roman"/>
              </a:rPr>
              <a:t>memory </a:t>
            </a:r>
            <a:r>
              <a:rPr sz="2600" spc="-25" dirty="0">
                <a:latin typeface="Times New Roman"/>
                <a:cs typeface="Times New Roman"/>
              </a:rPr>
              <a:t>problem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155" dirty="0">
                <a:latin typeface="Times New Roman"/>
                <a:cs typeface="Times New Roman"/>
              </a:rPr>
              <a:t>A*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search?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55" dirty="0">
                <a:latin typeface="Times New Roman"/>
                <a:cs typeface="Times New Roman"/>
              </a:rPr>
              <a:t>Idea: </a:t>
            </a:r>
            <a:r>
              <a:rPr sz="2600" spc="-95" dirty="0">
                <a:latin typeface="Times New Roman"/>
                <a:cs typeface="Times New Roman"/>
              </a:rPr>
              <a:t>Try </a:t>
            </a:r>
            <a:r>
              <a:rPr sz="2600" spc="-35" dirty="0">
                <a:latin typeface="Times New Roman"/>
                <a:cs typeface="Times New Roman"/>
              </a:rPr>
              <a:t>something </a:t>
            </a:r>
            <a:r>
              <a:rPr sz="2600" spc="-110" dirty="0">
                <a:latin typeface="Times New Roman"/>
                <a:cs typeface="Times New Roman"/>
              </a:rPr>
              <a:t>like </a:t>
            </a:r>
            <a:r>
              <a:rPr sz="2600" spc="-15" dirty="0">
                <a:latin typeface="Times New Roman"/>
                <a:cs typeface="Times New Roman"/>
              </a:rPr>
              <a:t>depth-first </a:t>
            </a:r>
            <a:r>
              <a:rPr sz="2600" spc="-65" dirty="0">
                <a:latin typeface="Times New Roman"/>
                <a:cs typeface="Times New Roman"/>
              </a:rPr>
              <a:t>search, </a:t>
            </a:r>
            <a:r>
              <a:rPr sz="2600" spc="10" dirty="0">
                <a:latin typeface="Times New Roman"/>
                <a:cs typeface="Times New Roman"/>
              </a:rPr>
              <a:t>but </a:t>
            </a:r>
            <a:r>
              <a:rPr sz="2600" spc="-150" dirty="0">
                <a:latin typeface="Times New Roman"/>
                <a:cs typeface="Times New Roman"/>
              </a:rPr>
              <a:t>let’s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forget  </a:t>
            </a:r>
            <a:r>
              <a:rPr sz="26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everything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about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branches 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 </a:t>
            </a:r>
            <a:r>
              <a:rPr sz="26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have partially</a:t>
            </a:r>
            <a:r>
              <a:rPr sz="2600" u="heavy" spc="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explored</a:t>
            </a:r>
            <a:r>
              <a:rPr sz="2600" spc="-4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141605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i="1" spc="-200" dirty="0">
                <a:latin typeface="Times New Roman"/>
                <a:cs typeface="Times New Roman"/>
              </a:rPr>
              <a:t>We </a:t>
            </a:r>
            <a:r>
              <a:rPr sz="2600" i="1" spc="-295" dirty="0">
                <a:latin typeface="Times New Roman"/>
                <a:cs typeface="Times New Roman"/>
              </a:rPr>
              <a:t>remember </a:t>
            </a:r>
            <a:r>
              <a:rPr sz="2600" i="1" spc="-235" dirty="0">
                <a:latin typeface="Times New Roman"/>
                <a:cs typeface="Times New Roman"/>
              </a:rPr>
              <a:t>the </a:t>
            </a:r>
            <a:r>
              <a:rPr sz="2600" i="1" spc="-250" dirty="0">
                <a:latin typeface="Times New Roman"/>
                <a:cs typeface="Times New Roman"/>
              </a:rPr>
              <a:t>best </a:t>
            </a:r>
            <a:r>
              <a:rPr sz="2600" i="1" spc="-240" dirty="0">
                <a:latin typeface="Times New Roman"/>
                <a:cs typeface="Times New Roman"/>
              </a:rPr>
              <a:t>f-value </a:t>
            </a:r>
            <a:r>
              <a:rPr sz="2600" i="1" spc="-360" dirty="0">
                <a:latin typeface="Times New Roman"/>
                <a:cs typeface="Times New Roman"/>
              </a:rPr>
              <a:t>we </a:t>
            </a:r>
            <a:r>
              <a:rPr sz="2600" i="1" spc="-270" dirty="0">
                <a:latin typeface="Times New Roman"/>
                <a:cs typeface="Times New Roman"/>
              </a:rPr>
              <a:t>have </a:t>
            </a:r>
            <a:r>
              <a:rPr sz="2600" i="1" spc="-229" dirty="0">
                <a:latin typeface="Times New Roman"/>
                <a:cs typeface="Times New Roman"/>
              </a:rPr>
              <a:t>found </a:t>
            </a:r>
            <a:r>
              <a:rPr sz="2600" i="1" spc="-320" dirty="0">
                <a:latin typeface="Times New Roman"/>
                <a:cs typeface="Times New Roman"/>
              </a:rPr>
              <a:t>so </a:t>
            </a:r>
            <a:r>
              <a:rPr sz="2600" i="1" spc="-210" dirty="0">
                <a:latin typeface="Times New Roman"/>
                <a:cs typeface="Times New Roman"/>
              </a:rPr>
              <a:t>far </a:t>
            </a:r>
            <a:r>
              <a:rPr sz="2600" i="1" spc="-160" dirty="0">
                <a:latin typeface="Times New Roman"/>
                <a:cs typeface="Times New Roman"/>
              </a:rPr>
              <a:t>in </a:t>
            </a:r>
            <a:r>
              <a:rPr sz="2600" i="1" spc="-235" dirty="0">
                <a:latin typeface="Times New Roman"/>
                <a:cs typeface="Times New Roman"/>
              </a:rPr>
              <a:t>the </a:t>
            </a:r>
            <a:r>
              <a:rPr sz="2600" i="1" spc="-265" dirty="0">
                <a:latin typeface="Times New Roman"/>
                <a:cs typeface="Times New Roman"/>
              </a:rPr>
              <a:t>branch </a:t>
            </a:r>
            <a:r>
              <a:rPr sz="2600" i="1" spc="-365" dirty="0">
                <a:latin typeface="Times New Roman"/>
                <a:cs typeface="Times New Roman"/>
              </a:rPr>
              <a:t>we </a:t>
            </a:r>
            <a:r>
              <a:rPr sz="2600" i="1" spc="-270" dirty="0">
                <a:latin typeface="Times New Roman"/>
                <a:cs typeface="Times New Roman"/>
              </a:rPr>
              <a:t>are </a:t>
            </a:r>
            <a:r>
              <a:rPr sz="2600" i="1" spc="110" dirty="0">
                <a:latin typeface="Times New Roman"/>
                <a:cs typeface="Times New Roman"/>
              </a:rPr>
              <a:t> </a:t>
            </a:r>
            <a:r>
              <a:rPr sz="2600" i="1" spc="-240" dirty="0">
                <a:latin typeface="Times New Roman"/>
                <a:cs typeface="Times New Roman"/>
              </a:rPr>
              <a:t>deleting</a:t>
            </a:r>
            <a:r>
              <a:rPr sz="2600" spc="-24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06" y="0"/>
            <a:ext cx="7082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Memory </a:t>
            </a:r>
            <a:r>
              <a:rPr sz="4000" spc="-45" dirty="0"/>
              <a:t>Bounded </a:t>
            </a:r>
            <a:r>
              <a:rPr sz="4000" spc="-70" dirty="0"/>
              <a:t>Heuristic</a:t>
            </a:r>
            <a:r>
              <a:rPr sz="4000" spc="130" dirty="0"/>
              <a:t> </a:t>
            </a:r>
            <a:r>
              <a:rPr sz="4000" spc="-135" dirty="0"/>
              <a:t>Search: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9207" y="499110"/>
            <a:ext cx="5699125" cy="3529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6545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latin typeface="Times New Roman"/>
                <a:cs typeface="Times New Roman"/>
              </a:rPr>
              <a:t>Recursive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170" dirty="0">
                <a:latin typeface="Times New Roman"/>
                <a:cs typeface="Times New Roman"/>
              </a:rPr>
              <a:t>BFS</a:t>
            </a:r>
            <a:endParaRPr sz="4000">
              <a:latin typeface="Times New Roman"/>
              <a:cs typeface="Times New Roman"/>
            </a:endParaRPr>
          </a:p>
          <a:p>
            <a:pPr marL="12700" marR="2468245">
              <a:lnSpc>
                <a:spcPct val="120000"/>
              </a:lnSpc>
              <a:spcBef>
                <a:spcPts val="2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85" dirty="0">
                <a:latin typeface="Times New Roman"/>
                <a:cs typeface="Times New Roman"/>
              </a:rPr>
              <a:t>RBFS </a:t>
            </a:r>
            <a:r>
              <a:rPr sz="2000" spc="-45" dirty="0">
                <a:latin typeface="Times New Roman"/>
                <a:cs typeface="Times New Roman"/>
              </a:rPr>
              <a:t>changes </a:t>
            </a:r>
            <a:r>
              <a:rPr sz="2000" spc="-40" dirty="0">
                <a:latin typeface="Times New Roman"/>
                <a:cs typeface="Times New Roman"/>
              </a:rPr>
              <a:t>its </a:t>
            </a:r>
            <a:r>
              <a:rPr sz="2000" spc="-25" dirty="0">
                <a:latin typeface="Times New Roman"/>
                <a:cs typeface="Times New Roman"/>
              </a:rPr>
              <a:t>mind </a:t>
            </a:r>
            <a:r>
              <a:rPr sz="2000" spc="-65" dirty="0">
                <a:latin typeface="Times New Roman"/>
                <a:cs typeface="Times New Roman"/>
              </a:rPr>
              <a:t>very  </a:t>
            </a:r>
            <a:r>
              <a:rPr sz="2000" spc="-5" dirty="0">
                <a:latin typeface="Times New Roman"/>
                <a:cs typeface="Times New Roman"/>
              </a:rPr>
              <a:t>often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45" dirty="0">
                <a:latin typeface="Times New Roman"/>
                <a:cs typeface="Times New Roman"/>
              </a:rPr>
              <a:t>practice. </a:t>
            </a:r>
            <a:r>
              <a:rPr sz="2000" spc="-25" dirty="0">
                <a:latin typeface="Times New Roman"/>
                <a:cs typeface="Times New Roman"/>
              </a:rPr>
              <a:t>This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45" dirty="0">
                <a:latin typeface="Times New Roman"/>
                <a:cs typeface="Times New Roman"/>
              </a:rPr>
              <a:t>because  </a:t>
            </a:r>
            <a:r>
              <a:rPr sz="2000" spc="60" dirty="0">
                <a:latin typeface="Times New Roman"/>
                <a:cs typeface="Times New Roman"/>
              </a:rPr>
              <a:t>f=g+h </a:t>
            </a:r>
            <a:r>
              <a:rPr sz="2000" spc="-25" dirty="0">
                <a:latin typeface="Times New Roman"/>
                <a:cs typeface="Times New Roman"/>
              </a:rPr>
              <a:t>become </a:t>
            </a:r>
            <a:r>
              <a:rPr sz="2000" spc="-10" dirty="0">
                <a:latin typeface="Times New Roman"/>
                <a:cs typeface="Times New Roman"/>
              </a:rPr>
              <a:t>more </a:t>
            </a:r>
            <a:r>
              <a:rPr sz="2000" spc="-40" dirty="0">
                <a:latin typeface="Times New Roman"/>
                <a:cs typeface="Times New Roman"/>
              </a:rPr>
              <a:t>accurate  </a:t>
            </a:r>
            <a:r>
              <a:rPr sz="2000" spc="-70" dirty="0">
                <a:latin typeface="Times New Roman"/>
                <a:cs typeface="Times New Roman"/>
              </a:rPr>
              <a:t>(less </a:t>
            </a:r>
            <a:r>
              <a:rPr sz="2000" spc="-40" dirty="0">
                <a:latin typeface="Times New Roman"/>
                <a:cs typeface="Times New Roman"/>
              </a:rPr>
              <a:t>optimistic) </a:t>
            </a:r>
            <a:r>
              <a:rPr sz="2000" spc="-65" dirty="0">
                <a:latin typeface="Times New Roman"/>
                <a:cs typeface="Times New Roman"/>
              </a:rPr>
              <a:t>as </a:t>
            </a:r>
            <a:r>
              <a:rPr sz="2000" spc="-100" dirty="0">
                <a:latin typeface="Times New Roman"/>
                <a:cs typeface="Times New Roman"/>
              </a:rPr>
              <a:t>we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approach</a:t>
            </a:r>
            <a:endParaRPr sz="2000">
              <a:latin typeface="Times New Roman"/>
              <a:cs typeface="Times New Roman"/>
            </a:endParaRPr>
          </a:p>
          <a:p>
            <a:pPr marL="12700" marR="223202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60" dirty="0">
                <a:latin typeface="Times New Roman"/>
                <a:cs typeface="Times New Roman"/>
              </a:rPr>
              <a:t>goal. </a:t>
            </a:r>
            <a:r>
              <a:rPr sz="2000" spc="-25" dirty="0">
                <a:latin typeface="Times New Roman"/>
                <a:cs typeface="Times New Roman"/>
              </a:rPr>
              <a:t>Hence, </a:t>
            </a:r>
            <a:r>
              <a:rPr sz="2000" spc="-40" dirty="0">
                <a:latin typeface="Times New Roman"/>
                <a:cs typeface="Times New Roman"/>
              </a:rPr>
              <a:t>higher </a:t>
            </a:r>
            <a:r>
              <a:rPr sz="2000" spc="-80" dirty="0">
                <a:latin typeface="Times New Roman"/>
                <a:cs typeface="Times New Roman"/>
              </a:rPr>
              <a:t>level </a:t>
            </a:r>
            <a:r>
              <a:rPr sz="2000" spc="-15" dirty="0">
                <a:latin typeface="Times New Roman"/>
                <a:cs typeface="Times New Roman"/>
              </a:rPr>
              <a:t>nodes  </a:t>
            </a:r>
            <a:r>
              <a:rPr sz="2000" spc="-60" dirty="0">
                <a:latin typeface="Times New Roman"/>
                <a:cs typeface="Times New Roman"/>
              </a:rPr>
              <a:t>have </a:t>
            </a:r>
            <a:r>
              <a:rPr sz="2000" spc="-55" dirty="0">
                <a:latin typeface="Times New Roman"/>
                <a:cs typeface="Times New Roman"/>
              </a:rPr>
              <a:t>smaller </a:t>
            </a:r>
            <a:r>
              <a:rPr sz="2000" spc="-60" dirty="0">
                <a:latin typeface="Times New Roman"/>
                <a:cs typeface="Times New Roman"/>
              </a:rPr>
              <a:t>f-values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5" dirty="0">
                <a:latin typeface="Times New Roman"/>
                <a:cs typeface="Times New Roman"/>
              </a:rPr>
              <a:t>will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35" dirty="0">
                <a:latin typeface="Times New Roman"/>
                <a:cs typeface="Times New Roman"/>
              </a:rPr>
              <a:t>explored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first.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207" y="4382268"/>
            <a:ext cx="3614420" cy="82994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Problem: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should</a:t>
            </a:r>
            <a:r>
              <a:rPr sz="20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keep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in memory whatever we</a:t>
            </a:r>
            <a:r>
              <a:rPr sz="2000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7808" y="1165859"/>
            <a:ext cx="5029199" cy="5692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42809" y="570052"/>
            <a:ext cx="1822450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Best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alternative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over </a:t>
            </a:r>
            <a:r>
              <a:rPr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frontier </a:t>
            </a:r>
            <a:r>
              <a:rPr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nodes,  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1600" spc="1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children: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i.e. </a:t>
            </a:r>
            <a:r>
              <a:rPr sz="16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do </a:t>
            </a:r>
            <a:r>
              <a:rPr sz="16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16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want to </a:t>
            </a:r>
            <a:r>
              <a:rPr sz="16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back </a:t>
            </a:r>
            <a:r>
              <a:rPr sz="16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up?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34761" y="1224025"/>
            <a:ext cx="2096135" cy="920750"/>
            <a:chOff x="5334761" y="1224025"/>
            <a:chExt cx="2096135" cy="920750"/>
          </a:xfrm>
        </p:grpSpPr>
        <p:sp>
          <p:nvSpPr>
            <p:cNvPr id="8" name="object 8"/>
            <p:cNvSpPr/>
            <p:nvPr/>
          </p:nvSpPr>
          <p:spPr>
            <a:xfrm>
              <a:off x="5334761" y="1224025"/>
              <a:ext cx="1831339" cy="471805"/>
            </a:xfrm>
            <a:custGeom>
              <a:avLst/>
              <a:gdLst/>
              <a:ahLst/>
              <a:cxnLst/>
              <a:rect l="l" t="t" r="r" b="b"/>
              <a:pathLst>
                <a:path w="1831340" h="471805">
                  <a:moveTo>
                    <a:pt x="65150" y="397510"/>
                  </a:moveTo>
                  <a:lnTo>
                    <a:pt x="0" y="452500"/>
                  </a:lnTo>
                  <a:lnTo>
                    <a:pt x="83058" y="471550"/>
                  </a:lnTo>
                  <a:lnTo>
                    <a:pt x="77160" y="447166"/>
                  </a:lnTo>
                  <a:lnTo>
                    <a:pt x="64008" y="447166"/>
                  </a:lnTo>
                  <a:lnTo>
                    <a:pt x="59436" y="427863"/>
                  </a:lnTo>
                  <a:lnTo>
                    <a:pt x="71769" y="424876"/>
                  </a:lnTo>
                  <a:lnTo>
                    <a:pt x="65150" y="397510"/>
                  </a:lnTo>
                  <a:close/>
                </a:path>
                <a:path w="1831340" h="471805">
                  <a:moveTo>
                    <a:pt x="71769" y="424876"/>
                  </a:moveTo>
                  <a:lnTo>
                    <a:pt x="59436" y="427863"/>
                  </a:lnTo>
                  <a:lnTo>
                    <a:pt x="64008" y="447166"/>
                  </a:lnTo>
                  <a:lnTo>
                    <a:pt x="76433" y="444158"/>
                  </a:lnTo>
                  <a:lnTo>
                    <a:pt x="71769" y="424876"/>
                  </a:lnTo>
                  <a:close/>
                </a:path>
                <a:path w="1831340" h="471805">
                  <a:moveTo>
                    <a:pt x="76433" y="444158"/>
                  </a:moveTo>
                  <a:lnTo>
                    <a:pt x="64008" y="447166"/>
                  </a:lnTo>
                  <a:lnTo>
                    <a:pt x="77160" y="447166"/>
                  </a:lnTo>
                  <a:lnTo>
                    <a:pt x="76433" y="444158"/>
                  </a:lnTo>
                  <a:close/>
                </a:path>
                <a:path w="1831340" h="471805">
                  <a:moveTo>
                    <a:pt x="1826514" y="0"/>
                  </a:moveTo>
                  <a:lnTo>
                    <a:pt x="71769" y="424876"/>
                  </a:lnTo>
                  <a:lnTo>
                    <a:pt x="76433" y="444158"/>
                  </a:lnTo>
                  <a:lnTo>
                    <a:pt x="1831086" y="19303"/>
                  </a:lnTo>
                  <a:lnTo>
                    <a:pt x="182651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7366" y="1331379"/>
              <a:ext cx="1563402" cy="813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57" y="296113"/>
            <a:ext cx="6403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Simple </a:t>
            </a:r>
            <a:r>
              <a:rPr spc="-70" dirty="0"/>
              <a:t>Memory-Bounded</a:t>
            </a:r>
            <a:r>
              <a:rPr spc="50" dirty="0"/>
              <a:t> </a:t>
            </a:r>
            <a:r>
              <a:rPr spc="-265" dirty="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7459"/>
            <a:ext cx="8394700" cy="438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5941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Times New Roman"/>
                <a:cs typeface="Times New Roman"/>
              </a:rPr>
              <a:t>This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110" dirty="0">
                <a:latin typeface="Times New Roman"/>
                <a:cs typeface="Times New Roman"/>
              </a:rPr>
              <a:t>like </a:t>
            </a:r>
            <a:r>
              <a:rPr sz="2600" spc="-130" dirty="0">
                <a:latin typeface="Times New Roman"/>
                <a:cs typeface="Times New Roman"/>
              </a:rPr>
              <a:t>A*, </a:t>
            </a:r>
            <a:r>
              <a:rPr sz="2600" spc="10" dirty="0">
                <a:latin typeface="Times New Roman"/>
                <a:cs typeface="Times New Roman"/>
              </a:rPr>
              <a:t>but 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 memory 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26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we </a:t>
            </a:r>
            <a:r>
              <a:rPr sz="2600" spc="-55" dirty="0">
                <a:latin typeface="Times New Roman"/>
                <a:cs typeface="Times New Roman"/>
              </a:rPr>
              <a:t>delete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worst 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spc="-70" dirty="0">
                <a:latin typeface="Times New Roman"/>
                <a:cs typeface="Times New Roman"/>
              </a:rPr>
              <a:t>(largest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f-value).</a:t>
            </a:r>
            <a:endParaRPr sz="2600">
              <a:latin typeface="Times New Roman"/>
              <a:cs typeface="Times New Roman"/>
            </a:endParaRPr>
          </a:p>
          <a:p>
            <a:pPr marL="355600" marR="34861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5" dirty="0">
                <a:latin typeface="Times New Roman"/>
                <a:cs typeface="Times New Roman"/>
              </a:rPr>
              <a:t>Like </a:t>
            </a:r>
            <a:r>
              <a:rPr sz="2600" spc="-120" dirty="0">
                <a:latin typeface="Times New Roman"/>
                <a:cs typeface="Times New Roman"/>
              </a:rPr>
              <a:t>RBFS, </a:t>
            </a:r>
            <a:r>
              <a:rPr sz="2600" spc="-125" dirty="0">
                <a:latin typeface="Times New Roman"/>
                <a:cs typeface="Times New Roman"/>
              </a:rPr>
              <a:t>we </a:t>
            </a:r>
            <a:r>
              <a:rPr sz="2600" spc="-30" dirty="0">
                <a:latin typeface="Times New Roman"/>
                <a:cs typeface="Times New Roman"/>
              </a:rPr>
              <a:t>remember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best </a:t>
            </a:r>
            <a:r>
              <a:rPr sz="2600" spc="-25" dirty="0">
                <a:latin typeface="Times New Roman"/>
                <a:cs typeface="Times New Roman"/>
              </a:rPr>
              <a:t>descendent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5" dirty="0">
                <a:latin typeface="Times New Roman"/>
                <a:cs typeface="Times New Roman"/>
              </a:rPr>
              <a:t>branch  </a:t>
            </a:r>
            <a:r>
              <a:rPr sz="2600" spc="-125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delete.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15" dirty="0">
                <a:latin typeface="Times New Roman"/>
                <a:cs typeface="Times New Roman"/>
              </a:rPr>
              <a:t>If </a:t>
            </a:r>
            <a:r>
              <a:rPr sz="2600" spc="-15" dirty="0">
                <a:latin typeface="Times New Roman"/>
                <a:cs typeface="Times New Roman"/>
              </a:rPr>
              <a:t>there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55" dirty="0">
                <a:latin typeface="Times New Roman"/>
                <a:cs typeface="Times New Roman"/>
              </a:rPr>
              <a:t>tie </a:t>
            </a:r>
            <a:r>
              <a:rPr sz="2600" spc="-75" dirty="0">
                <a:latin typeface="Times New Roman"/>
                <a:cs typeface="Times New Roman"/>
              </a:rPr>
              <a:t>(equal </a:t>
            </a:r>
            <a:r>
              <a:rPr sz="2600" spc="-85" dirty="0">
                <a:latin typeface="Times New Roman"/>
                <a:cs typeface="Times New Roman"/>
              </a:rPr>
              <a:t>f-values) </a:t>
            </a:r>
            <a:r>
              <a:rPr sz="2600" spc="-125" dirty="0">
                <a:latin typeface="Times New Roman"/>
                <a:cs typeface="Times New Roman"/>
              </a:rPr>
              <a:t>we </a:t>
            </a:r>
            <a:r>
              <a:rPr sz="2600" spc="-55" dirty="0">
                <a:latin typeface="Times New Roman"/>
                <a:cs typeface="Times New Roman"/>
              </a:rPr>
              <a:t>delete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35" dirty="0">
                <a:latin typeface="Times New Roman"/>
                <a:cs typeface="Times New Roman"/>
              </a:rPr>
              <a:t>oldest </a:t>
            </a:r>
            <a:r>
              <a:rPr sz="2600" spc="-20" dirty="0">
                <a:latin typeface="Times New Roman"/>
                <a:cs typeface="Times New Roman"/>
              </a:rPr>
              <a:t>nodes</a:t>
            </a:r>
            <a:r>
              <a:rPr sz="2600" spc="3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first.</a:t>
            </a:r>
            <a:endParaRPr sz="2600">
              <a:latin typeface="Times New Roman"/>
              <a:cs typeface="Times New Roman"/>
            </a:endParaRPr>
          </a:p>
          <a:p>
            <a:pPr marL="355600" marR="34925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14" dirty="0">
                <a:latin typeface="Times New Roman"/>
                <a:cs typeface="Times New Roman"/>
              </a:rPr>
              <a:t>Simple-MBA* </a:t>
            </a:r>
            <a:r>
              <a:rPr sz="2600" spc="-35" dirty="0">
                <a:latin typeface="Times New Roman"/>
                <a:cs typeface="Times New Roman"/>
              </a:rPr>
              <a:t>finds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optimal </a:t>
            </a:r>
            <a:r>
              <a:rPr sz="2600" i="1" spc="-285" dirty="0">
                <a:latin typeface="Times New Roman"/>
                <a:cs typeface="Times New Roman"/>
              </a:rPr>
              <a:t>reachable </a:t>
            </a:r>
            <a:r>
              <a:rPr sz="2600" spc="-30" dirty="0">
                <a:latin typeface="Times New Roman"/>
                <a:cs typeface="Times New Roman"/>
              </a:rPr>
              <a:t>solution </a:t>
            </a:r>
            <a:r>
              <a:rPr sz="2600" spc="-95" dirty="0">
                <a:latin typeface="Times New Roman"/>
                <a:cs typeface="Times New Roman"/>
              </a:rPr>
              <a:t>given </a:t>
            </a:r>
            <a:r>
              <a:rPr sz="2600" spc="-10" dirty="0">
                <a:latin typeface="Times New Roman"/>
                <a:cs typeface="Times New Roman"/>
              </a:rPr>
              <a:t>the  </a:t>
            </a:r>
            <a:r>
              <a:rPr sz="2600" spc="-40" dirty="0">
                <a:latin typeface="Times New Roman"/>
                <a:cs typeface="Times New Roman"/>
              </a:rPr>
              <a:t>memory </a:t>
            </a:r>
            <a:r>
              <a:rPr sz="2600" spc="-25" dirty="0">
                <a:latin typeface="Times New Roman"/>
                <a:cs typeface="Times New Roman"/>
              </a:rPr>
              <a:t>constraint </a:t>
            </a:r>
            <a:r>
              <a:rPr sz="2600" spc="-65" dirty="0">
                <a:latin typeface="Times New Roman"/>
                <a:cs typeface="Times New Roman"/>
              </a:rPr>
              <a:t>(reachable </a:t>
            </a:r>
            <a:r>
              <a:rPr sz="2600" spc="-45" dirty="0">
                <a:latin typeface="Times New Roman"/>
                <a:cs typeface="Times New Roman"/>
              </a:rPr>
              <a:t>means </a:t>
            </a:r>
            <a:r>
              <a:rPr sz="2600" spc="-5" dirty="0">
                <a:latin typeface="Times New Roman"/>
                <a:cs typeface="Times New Roman"/>
              </a:rPr>
              <a:t>path from </a:t>
            </a:r>
            <a:r>
              <a:rPr sz="2600" spc="20" dirty="0">
                <a:latin typeface="Times New Roman"/>
                <a:cs typeface="Times New Roman"/>
              </a:rPr>
              <a:t>root </a:t>
            </a:r>
            <a:r>
              <a:rPr sz="2600" spc="2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goal  </a:t>
            </a:r>
            <a:r>
              <a:rPr sz="2600" spc="-45" dirty="0">
                <a:latin typeface="Times New Roman"/>
                <a:cs typeface="Times New Roman"/>
              </a:rPr>
              <a:t>fits </a:t>
            </a:r>
            <a:r>
              <a:rPr sz="2600" spc="-50" dirty="0">
                <a:latin typeface="Times New Roman"/>
                <a:cs typeface="Times New Roman"/>
              </a:rPr>
              <a:t>in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memory).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5" dirty="0">
                <a:latin typeface="Times New Roman"/>
                <a:cs typeface="Times New Roman"/>
              </a:rPr>
              <a:t>Can </a:t>
            </a:r>
            <a:r>
              <a:rPr sz="2600" spc="-70" dirty="0">
                <a:latin typeface="Times New Roman"/>
                <a:cs typeface="Times New Roman"/>
              </a:rPr>
              <a:t>also </a:t>
            </a:r>
            <a:r>
              <a:rPr sz="2600" spc="-55" dirty="0">
                <a:latin typeface="Times New Roman"/>
                <a:cs typeface="Times New Roman"/>
              </a:rPr>
              <a:t>use </a:t>
            </a:r>
            <a:r>
              <a:rPr sz="2600" b="1" spc="-55" dirty="0">
                <a:latin typeface="Times New Roman"/>
                <a:cs typeface="Times New Roman"/>
              </a:rPr>
              <a:t>iterative </a:t>
            </a:r>
            <a:r>
              <a:rPr sz="2600" b="1" spc="25" dirty="0">
                <a:latin typeface="Times New Roman"/>
                <a:cs typeface="Times New Roman"/>
              </a:rPr>
              <a:t>deepening </a:t>
            </a:r>
            <a:r>
              <a:rPr sz="2600" spc="-55" dirty="0">
                <a:latin typeface="Times New Roman"/>
                <a:cs typeface="Times New Roman"/>
              </a:rPr>
              <a:t>with </a:t>
            </a:r>
            <a:r>
              <a:rPr sz="2600" spc="-155" dirty="0">
                <a:latin typeface="Times New Roman"/>
                <a:cs typeface="Times New Roman"/>
              </a:rPr>
              <a:t>A*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(IDA*).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0" dirty="0">
                <a:latin typeface="Times New Roman"/>
                <a:cs typeface="Times New Roman"/>
              </a:rPr>
              <a:t>Time can </a:t>
            </a:r>
            <a:r>
              <a:rPr sz="2600" spc="-85" dirty="0">
                <a:latin typeface="Times New Roman"/>
                <a:cs typeface="Times New Roman"/>
              </a:rPr>
              <a:t>still </a:t>
            </a:r>
            <a:r>
              <a:rPr sz="2600" spc="-25" dirty="0">
                <a:latin typeface="Times New Roman"/>
                <a:cs typeface="Times New Roman"/>
              </a:rPr>
              <a:t>be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exponential.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164" y="254253"/>
            <a:ext cx="3914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Relaxed</a:t>
            </a:r>
            <a:r>
              <a:rPr spc="-85" dirty="0"/>
              <a:t> </a:t>
            </a:r>
            <a:r>
              <a:rPr spc="-4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41" y="924813"/>
            <a:ext cx="8288020" cy="43783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0" marR="30480" indent="-342900">
              <a:lnSpc>
                <a:spcPts val="2690"/>
              </a:lnSpc>
              <a:spcBef>
                <a:spcPts val="740"/>
              </a:spcBef>
              <a:buChar char="•"/>
              <a:tabLst>
                <a:tab pos="405765" algn="l"/>
                <a:tab pos="406400" algn="l"/>
              </a:tabLst>
            </a:pPr>
            <a:r>
              <a:rPr sz="2800" spc="-130" dirty="0">
                <a:latin typeface="Times New Roman"/>
                <a:cs typeface="Times New Roman"/>
              </a:rPr>
              <a:t>A </a:t>
            </a:r>
            <a:r>
              <a:rPr sz="2800" spc="-30" dirty="0">
                <a:latin typeface="Times New Roman"/>
                <a:cs typeface="Times New Roman"/>
              </a:rPr>
              <a:t>problem </a:t>
            </a:r>
            <a:r>
              <a:rPr sz="2800" spc="-65" dirty="0">
                <a:latin typeface="Times New Roman"/>
                <a:cs typeface="Times New Roman"/>
              </a:rPr>
              <a:t>with </a:t>
            </a:r>
            <a:r>
              <a:rPr sz="2800" spc="-80" dirty="0">
                <a:latin typeface="Times New Roman"/>
                <a:cs typeface="Times New Roman"/>
              </a:rPr>
              <a:t>fewer </a:t>
            </a:r>
            <a:r>
              <a:rPr sz="2800" spc="-45" dirty="0">
                <a:latin typeface="Times New Roman"/>
                <a:cs typeface="Times New Roman"/>
              </a:rPr>
              <a:t>restrictions </a:t>
            </a:r>
            <a:r>
              <a:rPr sz="2800" spc="2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actions </a:t>
            </a:r>
            <a:r>
              <a:rPr sz="2800" spc="-114" dirty="0">
                <a:latin typeface="Times New Roman"/>
                <a:cs typeface="Times New Roman"/>
              </a:rPr>
              <a:t>is </a:t>
            </a:r>
            <a:r>
              <a:rPr sz="2800" spc="-95" dirty="0">
                <a:latin typeface="Times New Roman"/>
                <a:cs typeface="Times New Roman"/>
              </a:rPr>
              <a:t>called 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5" dirty="0">
                <a:solidFill>
                  <a:srgbClr val="FF0000"/>
                </a:solidFill>
                <a:latin typeface="Times New Roman"/>
                <a:cs typeface="Times New Roman"/>
              </a:rPr>
              <a:t>relaxed</a:t>
            </a:r>
            <a:r>
              <a:rPr sz="28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06400" marR="264160" indent="-342900">
              <a:lnSpc>
                <a:spcPct val="80000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  <a:tab pos="212979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	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50" dirty="0">
                <a:latin typeface="Times New Roman"/>
                <a:cs typeface="Times New Roman"/>
              </a:rPr>
              <a:t>optimal </a:t>
            </a:r>
            <a:r>
              <a:rPr sz="2800" spc="-35" dirty="0">
                <a:latin typeface="Times New Roman"/>
                <a:cs typeface="Times New Roman"/>
              </a:rPr>
              <a:t>solution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5" dirty="0">
                <a:latin typeface="Times New Roman"/>
                <a:cs typeface="Times New Roman"/>
              </a:rPr>
              <a:t>relaxed </a:t>
            </a:r>
            <a:r>
              <a:rPr sz="2800" spc="-30" dirty="0">
                <a:latin typeface="Times New Roman"/>
                <a:cs typeface="Times New Roman"/>
              </a:rPr>
              <a:t>problem </a:t>
            </a:r>
            <a:r>
              <a:rPr sz="2800" spc="-105" dirty="0">
                <a:latin typeface="Times New Roman"/>
                <a:cs typeface="Times New Roman"/>
              </a:rPr>
              <a:t>is  </a:t>
            </a:r>
            <a:r>
              <a:rPr sz="2800" spc="-45" dirty="0">
                <a:latin typeface="Times New Roman"/>
                <a:cs typeface="Times New Roman"/>
              </a:rPr>
              <a:t>an </a:t>
            </a:r>
            <a:r>
              <a:rPr sz="2800" spc="-75" dirty="0">
                <a:latin typeface="Times New Roman"/>
                <a:cs typeface="Times New Roman"/>
              </a:rPr>
              <a:t>admissible </a:t>
            </a:r>
            <a:r>
              <a:rPr sz="2800" spc="-60" dirty="0">
                <a:latin typeface="Times New Roman"/>
                <a:cs typeface="Times New Roman"/>
              </a:rPr>
              <a:t>heuristic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85" dirty="0">
                <a:latin typeface="Times New Roman"/>
                <a:cs typeface="Times New Roman"/>
              </a:rPr>
              <a:t>original </a:t>
            </a:r>
            <a:r>
              <a:rPr sz="2800" spc="-35" dirty="0">
                <a:latin typeface="Times New Roman"/>
                <a:cs typeface="Times New Roman"/>
              </a:rPr>
              <a:t>problem.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(why?)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06400" marR="217804" indent="-342900">
              <a:lnSpc>
                <a:spcPts val="2690"/>
              </a:lnSpc>
              <a:buChar char="•"/>
              <a:tabLst>
                <a:tab pos="405765" algn="l"/>
                <a:tab pos="406400" algn="l"/>
                <a:tab pos="781050" algn="l"/>
              </a:tabLst>
            </a:pPr>
            <a:r>
              <a:rPr sz="2800" spc="10" dirty="0">
                <a:latin typeface="Times New Roman"/>
                <a:cs typeface="Times New Roman"/>
              </a:rPr>
              <a:t>If	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rules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spc="-65" dirty="0">
                <a:latin typeface="Times New Roman"/>
                <a:cs typeface="Times New Roman"/>
              </a:rPr>
              <a:t>8-puzzle are </a:t>
            </a:r>
            <a:r>
              <a:rPr sz="2800" spc="-85" dirty="0">
                <a:latin typeface="Times New Roman"/>
                <a:cs typeface="Times New Roman"/>
              </a:rPr>
              <a:t>relaxed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5" dirty="0">
                <a:latin typeface="Times New Roman"/>
                <a:cs typeface="Times New Roman"/>
              </a:rPr>
              <a:t>tile </a:t>
            </a:r>
            <a:r>
              <a:rPr sz="2800" spc="-55" dirty="0">
                <a:latin typeface="Times New Roman"/>
                <a:cs typeface="Times New Roman"/>
              </a:rPr>
              <a:t>can  </a:t>
            </a:r>
            <a:r>
              <a:rPr sz="2800" spc="-65" dirty="0">
                <a:latin typeface="Times New Roman"/>
                <a:cs typeface="Times New Roman"/>
              </a:rPr>
              <a:t>move </a:t>
            </a:r>
            <a:r>
              <a:rPr sz="2800" spc="-85" dirty="0">
                <a:solidFill>
                  <a:srgbClr val="FF0000"/>
                </a:solidFill>
                <a:latin typeface="Times New Roman"/>
                <a:cs typeface="Times New Roman"/>
              </a:rPr>
              <a:t>anywhere</a:t>
            </a:r>
            <a:r>
              <a:rPr sz="2800" spc="-8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i="1" spc="-170" dirty="0">
                <a:latin typeface="Times New Roman"/>
                <a:cs typeface="Times New Roman"/>
              </a:rPr>
              <a:t>h</a:t>
            </a:r>
            <a:r>
              <a:rPr sz="2775" i="1" spc="-254" baseline="-21021" dirty="0">
                <a:latin typeface="Times New Roman"/>
                <a:cs typeface="Times New Roman"/>
              </a:rPr>
              <a:t>1</a:t>
            </a:r>
            <a:r>
              <a:rPr sz="2800" i="1" spc="-170" dirty="0">
                <a:latin typeface="Times New Roman"/>
                <a:cs typeface="Times New Roman"/>
              </a:rPr>
              <a:t>(n) </a:t>
            </a:r>
            <a:r>
              <a:rPr sz="2800" spc="-125" dirty="0">
                <a:latin typeface="Times New Roman"/>
                <a:cs typeface="Times New Roman"/>
              </a:rPr>
              <a:t>gives </a:t>
            </a:r>
            <a:r>
              <a:rPr sz="2800" spc="-5" dirty="0">
                <a:latin typeface="Times New Roman"/>
                <a:cs typeface="Times New Roman"/>
              </a:rPr>
              <a:t>the shortest</a:t>
            </a:r>
            <a:r>
              <a:rPr sz="2800" spc="39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06400" marR="543560" indent="-342900">
              <a:lnSpc>
                <a:spcPct val="80000"/>
              </a:lnSpc>
              <a:spcBef>
                <a:spcPts val="5"/>
              </a:spcBef>
              <a:buChar char="•"/>
              <a:tabLst>
                <a:tab pos="405765" algn="l"/>
                <a:tab pos="406400" algn="l"/>
                <a:tab pos="781050" algn="l"/>
              </a:tabLst>
            </a:pPr>
            <a:r>
              <a:rPr sz="2800" spc="10" dirty="0">
                <a:latin typeface="Times New Roman"/>
                <a:cs typeface="Times New Roman"/>
              </a:rPr>
              <a:t>If	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rules </a:t>
            </a:r>
            <a:r>
              <a:rPr sz="2800" spc="-65" dirty="0">
                <a:latin typeface="Times New Roman"/>
                <a:cs typeface="Times New Roman"/>
              </a:rPr>
              <a:t>are </a:t>
            </a:r>
            <a:r>
              <a:rPr sz="2800" spc="-85" dirty="0">
                <a:latin typeface="Times New Roman"/>
                <a:cs typeface="Times New Roman"/>
              </a:rPr>
              <a:t>relaxed </a:t>
            </a:r>
            <a:r>
              <a:rPr sz="2800" spc="-25" dirty="0">
                <a:latin typeface="Times New Roman"/>
                <a:cs typeface="Times New Roman"/>
              </a:rPr>
              <a:t>so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0" dirty="0">
                <a:latin typeface="Times New Roman"/>
                <a:cs typeface="Times New Roman"/>
              </a:rPr>
              <a:t>tile </a:t>
            </a:r>
            <a:r>
              <a:rPr sz="2800" spc="-55" dirty="0">
                <a:latin typeface="Times New Roman"/>
                <a:cs typeface="Times New Roman"/>
              </a:rPr>
              <a:t>can </a:t>
            </a:r>
            <a:r>
              <a:rPr sz="2800" spc="-65" dirty="0">
                <a:latin typeface="Times New Roman"/>
                <a:cs typeface="Times New Roman"/>
              </a:rPr>
              <a:t>move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any  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adjacent 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square,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i="1" spc="-170" dirty="0">
                <a:latin typeface="Times New Roman"/>
                <a:cs typeface="Times New Roman"/>
              </a:rPr>
              <a:t>h</a:t>
            </a:r>
            <a:r>
              <a:rPr sz="2775" i="1" spc="-254" baseline="-21021" dirty="0">
                <a:latin typeface="Times New Roman"/>
                <a:cs typeface="Times New Roman"/>
              </a:rPr>
              <a:t>2</a:t>
            </a:r>
            <a:r>
              <a:rPr sz="2800" i="1" spc="-170" dirty="0">
                <a:latin typeface="Times New Roman"/>
                <a:cs typeface="Times New Roman"/>
              </a:rPr>
              <a:t>(n) </a:t>
            </a:r>
            <a:r>
              <a:rPr sz="2800" spc="-125" dirty="0">
                <a:latin typeface="Times New Roman"/>
                <a:cs typeface="Times New Roman"/>
              </a:rPr>
              <a:t>gives </a:t>
            </a:r>
            <a:r>
              <a:rPr sz="2800" spc="-5" dirty="0">
                <a:latin typeface="Times New Roman"/>
                <a:cs typeface="Times New Roman"/>
              </a:rPr>
              <a:t>the shortest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54253"/>
            <a:ext cx="2093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Summa</a:t>
            </a:r>
            <a:r>
              <a:rPr spc="70" dirty="0"/>
              <a:t>r</a:t>
            </a:r>
            <a:r>
              <a:rPr spc="-37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36065"/>
            <a:ext cx="8320405" cy="560070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marR="429259" indent="-342900">
              <a:lnSpc>
                <a:spcPts val="2800"/>
              </a:lnSpc>
              <a:spcBef>
                <a:spcPts val="46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Informed </a:t>
            </a:r>
            <a:r>
              <a:rPr sz="2600" b="1" spc="-20" dirty="0">
                <a:latin typeface="Times New Roman"/>
                <a:cs typeface="Times New Roman"/>
              </a:rPr>
              <a:t>search </a:t>
            </a:r>
            <a:r>
              <a:rPr sz="2600" spc="-10" dirty="0">
                <a:latin typeface="Times New Roman"/>
                <a:cs typeface="Times New Roman"/>
              </a:rPr>
              <a:t>methods </a:t>
            </a:r>
            <a:r>
              <a:rPr sz="2600" spc="-125" dirty="0">
                <a:latin typeface="Times New Roman"/>
                <a:cs typeface="Times New Roman"/>
              </a:rPr>
              <a:t>may </a:t>
            </a:r>
            <a:r>
              <a:rPr sz="2600" spc="-80" dirty="0">
                <a:latin typeface="Times New Roman"/>
                <a:cs typeface="Times New Roman"/>
              </a:rPr>
              <a:t>have access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b="1" spc="-15" dirty="0">
                <a:latin typeface="Times New Roman"/>
                <a:cs typeface="Times New Roman"/>
              </a:rPr>
              <a:t>heuristic  </a:t>
            </a:r>
            <a:r>
              <a:rPr sz="2600" b="1" spc="-10" dirty="0">
                <a:latin typeface="Times New Roman"/>
                <a:cs typeface="Times New Roman"/>
              </a:rPr>
              <a:t>function </a:t>
            </a:r>
            <a:r>
              <a:rPr sz="2600" i="1" spc="-185" dirty="0">
                <a:latin typeface="Times New Roman"/>
                <a:cs typeface="Times New Roman"/>
              </a:rPr>
              <a:t>h(n)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0" dirty="0">
                <a:latin typeface="Times New Roman"/>
                <a:cs typeface="Times New Roman"/>
              </a:rPr>
              <a:t>estimates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30" dirty="0">
                <a:latin typeface="Times New Roman"/>
                <a:cs typeface="Times New Roman"/>
              </a:rPr>
              <a:t>solution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i="1" spc="-135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484505" indent="-342900">
              <a:lnSpc>
                <a:spcPts val="28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generic </a:t>
            </a:r>
            <a:r>
              <a:rPr sz="2600" b="1" spc="-20" dirty="0">
                <a:latin typeface="Times New Roman"/>
                <a:cs typeface="Times New Roman"/>
              </a:rPr>
              <a:t>best-first search </a:t>
            </a:r>
            <a:r>
              <a:rPr sz="2600" spc="-45" dirty="0">
                <a:latin typeface="Times New Roman"/>
                <a:cs typeface="Times New Roman"/>
              </a:rPr>
              <a:t>algorithm </a:t>
            </a:r>
            <a:r>
              <a:rPr sz="2600" spc="-65" dirty="0">
                <a:latin typeface="Times New Roman"/>
                <a:cs typeface="Times New Roman"/>
              </a:rPr>
              <a:t>selects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dirty="0">
                <a:latin typeface="Times New Roman"/>
                <a:cs typeface="Times New Roman"/>
              </a:rPr>
              <a:t>for  </a:t>
            </a:r>
            <a:r>
              <a:rPr sz="2600" spc="-45" dirty="0">
                <a:latin typeface="Times New Roman"/>
                <a:cs typeface="Times New Roman"/>
              </a:rPr>
              <a:t>expansion </a:t>
            </a:r>
            <a:r>
              <a:rPr sz="2600" spc="-55" dirty="0">
                <a:latin typeface="Times New Roman"/>
                <a:cs typeface="Times New Roman"/>
              </a:rPr>
              <a:t>according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40" dirty="0">
                <a:latin typeface="Times New Roman"/>
                <a:cs typeface="Times New Roman"/>
              </a:rPr>
              <a:t>an </a:t>
            </a:r>
            <a:r>
              <a:rPr sz="2600" b="1" spc="-30" dirty="0">
                <a:latin typeface="Times New Roman"/>
                <a:cs typeface="Times New Roman"/>
              </a:rPr>
              <a:t>evaluation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function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210820" indent="-342900">
              <a:lnSpc>
                <a:spcPts val="2810"/>
              </a:lnSpc>
              <a:spcBef>
                <a:spcPts val="61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Greedy </a:t>
            </a:r>
            <a:r>
              <a:rPr sz="2600" b="1" spc="-25" dirty="0">
                <a:latin typeface="Times New Roman"/>
                <a:cs typeface="Times New Roman"/>
              </a:rPr>
              <a:t>best-first </a:t>
            </a:r>
            <a:r>
              <a:rPr sz="2600" b="1" spc="-20" dirty="0">
                <a:latin typeface="Times New Roman"/>
                <a:cs typeface="Times New Roman"/>
              </a:rPr>
              <a:t>search </a:t>
            </a:r>
            <a:r>
              <a:rPr sz="2600" spc="-45" dirty="0">
                <a:latin typeface="Times New Roman"/>
                <a:cs typeface="Times New Roman"/>
              </a:rPr>
              <a:t>expands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55" dirty="0">
                <a:latin typeface="Times New Roman"/>
                <a:cs typeface="Times New Roman"/>
              </a:rPr>
              <a:t>with </a:t>
            </a:r>
            <a:r>
              <a:rPr sz="2600" spc="-70" dirty="0">
                <a:latin typeface="Times New Roman"/>
                <a:cs typeface="Times New Roman"/>
              </a:rPr>
              <a:t>minimal </a:t>
            </a:r>
            <a:r>
              <a:rPr sz="2600" spc="-55" dirty="0">
                <a:latin typeface="Times New Roman"/>
                <a:cs typeface="Times New Roman"/>
              </a:rPr>
              <a:t>h(n).  </a:t>
            </a:r>
            <a:r>
              <a:rPr sz="2600" spc="45" dirty="0">
                <a:latin typeface="Times New Roman"/>
                <a:cs typeface="Times New Roman"/>
              </a:rPr>
              <a:t>It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25" dirty="0">
                <a:latin typeface="Times New Roman"/>
                <a:cs typeface="Times New Roman"/>
              </a:rPr>
              <a:t>not </a:t>
            </a:r>
            <a:r>
              <a:rPr sz="2600" spc="-50" dirty="0">
                <a:latin typeface="Times New Roman"/>
                <a:cs typeface="Times New Roman"/>
              </a:rPr>
              <a:t>optimal, </a:t>
            </a:r>
            <a:r>
              <a:rPr sz="2600" spc="10" dirty="0">
                <a:latin typeface="Times New Roman"/>
                <a:cs typeface="Times New Roman"/>
              </a:rPr>
              <a:t>but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often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efficient.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600" b="1" spc="-105" dirty="0">
                <a:latin typeface="Times New Roman"/>
                <a:cs typeface="Times New Roman"/>
              </a:rPr>
              <a:t>A*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-45" dirty="0">
                <a:latin typeface="Times New Roman"/>
                <a:cs typeface="Times New Roman"/>
              </a:rPr>
              <a:t>expands </a:t>
            </a:r>
            <a:r>
              <a:rPr sz="2600" spc="-15" dirty="0">
                <a:latin typeface="Times New Roman"/>
                <a:cs typeface="Times New Roman"/>
              </a:rPr>
              <a:t>nodes </a:t>
            </a:r>
            <a:r>
              <a:rPr sz="2600" spc="-50" dirty="0">
                <a:latin typeface="Times New Roman"/>
                <a:cs typeface="Times New Roman"/>
              </a:rPr>
              <a:t>with </a:t>
            </a:r>
            <a:r>
              <a:rPr sz="2600" spc="-70" dirty="0">
                <a:latin typeface="Times New Roman"/>
                <a:cs typeface="Times New Roman"/>
              </a:rPr>
              <a:t>minimal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f(n)=g(n)+h(n).</a:t>
            </a:r>
            <a:endParaRPr sz="2600">
              <a:latin typeface="Times New Roman"/>
              <a:cs typeface="Times New Roman"/>
            </a:endParaRPr>
          </a:p>
          <a:p>
            <a:pPr marL="355600" marR="48260" indent="-342900">
              <a:lnSpc>
                <a:spcPts val="281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55" dirty="0">
                <a:latin typeface="Times New Roman"/>
                <a:cs typeface="Times New Roman"/>
              </a:rPr>
              <a:t>A* </a:t>
            </a:r>
            <a:r>
              <a:rPr sz="2600" spc="-65" dirty="0">
                <a:latin typeface="Times New Roman"/>
                <a:cs typeface="Times New Roman"/>
              </a:rPr>
              <a:t>s </a:t>
            </a:r>
            <a:r>
              <a:rPr sz="2600" b="1" spc="20" dirty="0">
                <a:latin typeface="Times New Roman"/>
                <a:cs typeface="Times New Roman"/>
              </a:rPr>
              <a:t>complete </a:t>
            </a:r>
            <a:r>
              <a:rPr sz="2600" spc="-30" dirty="0">
                <a:latin typeface="Times New Roman"/>
                <a:cs typeface="Times New Roman"/>
              </a:rPr>
              <a:t>and </a:t>
            </a:r>
            <a:r>
              <a:rPr sz="2600" b="1" spc="-20" dirty="0">
                <a:latin typeface="Times New Roman"/>
                <a:cs typeface="Times New Roman"/>
              </a:rPr>
              <a:t>optimal</a:t>
            </a:r>
            <a:r>
              <a:rPr sz="2600" spc="-20" dirty="0">
                <a:latin typeface="Times New Roman"/>
                <a:cs typeface="Times New Roman"/>
              </a:rPr>
              <a:t>, </a:t>
            </a:r>
            <a:r>
              <a:rPr sz="2600" spc="-35" dirty="0">
                <a:latin typeface="Times New Roman"/>
                <a:cs typeface="Times New Roman"/>
              </a:rPr>
              <a:t>provided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45" dirty="0">
                <a:latin typeface="Times New Roman"/>
                <a:cs typeface="Times New Roman"/>
              </a:rPr>
              <a:t>h(n)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70" dirty="0">
                <a:latin typeface="Times New Roman"/>
                <a:cs typeface="Times New Roman"/>
              </a:rPr>
              <a:t>admissible  </a:t>
            </a:r>
            <a:r>
              <a:rPr sz="2600" spc="-30" dirty="0">
                <a:latin typeface="Times New Roman"/>
                <a:cs typeface="Times New Roman"/>
              </a:rPr>
              <a:t>(for </a:t>
            </a:r>
            <a:r>
              <a:rPr sz="2600" spc="-35" dirty="0">
                <a:latin typeface="Times New Roman"/>
                <a:cs typeface="Times New Roman"/>
              </a:rPr>
              <a:t>TREE-SEARCH) </a:t>
            </a:r>
            <a:r>
              <a:rPr sz="2600" spc="10" dirty="0">
                <a:latin typeface="Times New Roman"/>
                <a:cs typeface="Times New Roman"/>
              </a:rPr>
              <a:t>or </a:t>
            </a:r>
            <a:r>
              <a:rPr sz="2600" spc="-25" dirty="0">
                <a:latin typeface="Times New Roman"/>
                <a:cs typeface="Times New Roman"/>
              </a:rPr>
              <a:t>consistent </a:t>
            </a:r>
            <a:r>
              <a:rPr sz="2600" spc="-30" dirty="0">
                <a:latin typeface="Times New Roman"/>
                <a:cs typeface="Times New Roman"/>
              </a:rPr>
              <a:t>(for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GRAPH-SEARCH).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  <a:tab pos="362331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space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complexity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	</a:t>
            </a:r>
            <a:r>
              <a:rPr sz="2600" spc="-155" dirty="0">
                <a:latin typeface="Times New Roman"/>
                <a:cs typeface="Times New Roman"/>
              </a:rPr>
              <a:t>A*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85" dirty="0">
                <a:latin typeface="Times New Roman"/>
                <a:cs typeface="Times New Roman"/>
              </a:rPr>
              <a:t>still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prohibitive.</a:t>
            </a:r>
            <a:endParaRPr sz="2600">
              <a:latin typeface="Times New Roman"/>
              <a:cs typeface="Times New Roman"/>
            </a:endParaRPr>
          </a:p>
          <a:p>
            <a:pPr marL="355600" marR="249554" indent="-342900">
              <a:lnSpc>
                <a:spcPts val="281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performance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heuristic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-45" dirty="0">
                <a:latin typeface="Times New Roman"/>
                <a:cs typeface="Times New Roman"/>
              </a:rPr>
              <a:t>algorithms </a:t>
            </a:r>
            <a:r>
              <a:rPr sz="2600" spc="-20" dirty="0">
                <a:latin typeface="Times New Roman"/>
                <a:cs typeface="Times New Roman"/>
              </a:rPr>
              <a:t>depends </a:t>
            </a:r>
            <a:r>
              <a:rPr sz="2600" spc="20" dirty="0">
                <a:latin typeface="Times New Roman"/>
                <a:cs typeface="Times New Roman"/>
              </a:rPr>
              <a:t>on 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quality </a:t>
            </a:r>
            <a:r>
              <a:rPr sz="2600" spc="-5" dirty="0">
                <a:latin typeface="Times New Roman"/>
                <a:cs typeface="Times New Roman"/>
              </a:rPr>
              <a:t>of the </a:t>
            </a:r>
            <a:r>
              <a:rPr sz="2600" i="1" spc="-185" dirty="0">
                <a:latin typeface="Times New Roman"/>
                <a:cs typeface="Times New Roman"/>
              </a:rPr>
              <a:t>h(n)</a:t>
            </a:r>
            <a:r>
              <a:rPr sz="2600" i="1" spc="-2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35" dirty="0">
                <a:latin typeface="Times New Roman"/>
                <a:cs typeface="Times New Roman"/>
              </a:rPr>
              <a:t>One </a:t>
            </a:r>
            <a:r>
              <a:rPr sz="2600" spc="-50" dirty="0">
                <a:latin typeface="Times New Roman"/>
                <a:cs typeface="Times New Roman"/>
              </a:rPr>
              <a:t>can </a:t>
            </a:r>
            <a:r>
              <a:rPr sz="2600" spc="-45" dirty="0">
                <a:latin typeface="Times New Roman"/>
                <a:cs typeface="Times New Roman"/>
              </a:rPr>
              <a:t>sometimes </a:t>
            </a:r>
            <a:r>
              <a:rPr sz="2600" spc="-5" dirty="0">
                <a:latin typeface="Times New Roman"/>
                <a:cs typeface="Times New Roman"/>
              </a:rPr>
              <a:t>construct good </a:t>
            </a:r>
            <a:r>
              <a:rPr sz="2600" spc="-50" dirty="0">
                <a:latin typeface="Times New Roman"/>
                <a:cs typeface="Times New Roman"/>
              </a:rPr>
              <a:t>heuristics </a:t>
            </a:r>
            <a:r>
              <a:rPr sz="2600" spc="-114" dirty="0">
                <a:latin typeface="Times New Roman"/>
                <a:cs typeface="Times New Roman"/>
              </a:rPr>
              <a:t>by </a:t>
            </a:r>
            <a:r>
              <a:rPr sz="2600" b="1" spc="-20" dirty="0">
                <a:latin typeface="Times New Roman"/>
                <a:cs typeface="Times New Roman"/>
              </a:rPr>
              <a:t>relaxing </a:t>
            </a:r>
            <a:r>
              <a:rPr sz="2600" spc="-5" dirty="0">
                <a:latin typeface="Times New Roman"/>
                <a:cs typeface="Times New Roman"/>
              </a:rPr>
              <a:t>the  </a:t>
            </a:r>
            <a:r>
              <a:rPr sz="2600" spc="-20" dirty="0">
                <a:latin typeface="Times New Roman"/>
                <a:cs typeface="Times New Roman"/>
              </a:rPr>
              <a:t>problem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definition.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704" y="452755"/>
            <a:ext cx="39611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Overview</a:t>
            </a:r>
            <a:r>
              <a:rPr spc="-50" dirty="0"/>
              <a:t> </a:t>
            </a:r>
            <a:r>
              <a:rPr spc="-135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66189"/>
            <a:ext cx="8378825" cy="48215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153670" indent="-342900">
              <a:lnSpc>
                <a:spcPts val="281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  <a:tab pos="2258695" algn="l"/>
              </a:tabLst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choice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	</a:t>
            </a:r>
            <a:r>
              <a:rPr sz="2600" i="1" spc="-155" dirty="0">
                <a:latin typeface="Times New Roman"/>
                <a:cs typeface="Times New Roman"/>
              </a:rPr>
              <a:t>f </a:t>
            </a:r>
            <a:r>
              <a:rPr sz="2600" spc="-30" dirty="0">
                <a:latin typeface="Times New Roman"/>
                <a:cs typeface="Times New Roman"/>
              </a:rPr>
              <a:t>determines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60" dirty="0">
                <a:latin typeface="Times New Roman"/>
                <a:cs typeface="Times New Roman"/>
              </a:rPr>
              <a:t>search strategy </a:t>
            </a:r>
            <a:r>
              <a:rPr sz="2600" spc="-30" dirty="0">
                <a:latin typeface="Times New Roman"/>
                <a:cs typeface="Times New Roman"/>
              </a:rPr>
              <a:t>(one </a:t>
            </a:r>
            <a:r>
              <a:rPr sz="2600" spc="-55" dirty="0">
                <a:latin typeface="Times New Roman"/>
                <a:cs typeface="Times New Roman"/>
              </a:rPr>
              <a:t>can </a:t>
            </a:r>
            <a:r>
              <a:rPr sz="2600" spc="-50" dirty="0">
                <a:latin typeface="Times New Roman"/>
                <a:cs typeface="Times New Roman"/>
              </a:rPr>
              <a:t>show 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35" dirty="0">
                <a:latin typeface="Times New Roman"/>
                <a:cs typeface="Times New Roman"/>
              </a:rPr>
              <a:t>best-first </a:t>
            </a:r>
            <a:r>
              <a:rPr sz="2600" spc="-30" dirty="0">
                <a:latin typeface="Times New Roman"/>
                <a:cs typeface="Times New Roman"/>
              </a:rPr>
              <a:t>tree </a:t>
            </a:r>
            <a:r>
              <a:rPr sz="2600" spc="-60" dirty="0">
                <a:latin typeface="Times New Roman"/>
                <a:cs typeface="Times New Roman"/>
              </a:rPr>
              <a:t>search includes </a:t>
            </a:r>
            <a:r>
              <a:rPr sz="2600" spc="-25" dirty="0">
                <a:latin typeface="Times New Roman"/>
                <a:cs typeface="Times New Roman"/>
              </a:rPr>
              <a:t>DFS </a:t>
            </a:r>
            <a:r>
              <a:rPr sz="2600" spc="-85" dirty="0">
                <a:latin typeface="Times New Roman"/>
                <a:cs typeface="Times New Roman"/>
              </a:rPr>
              <a:t>as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80" dirty="0">
                <a:latin typeface="Times New Roman"/>
                <a:cs typeface="Times New Roman"/>
              </a:rPr>
              <a:t>special</a:t>
            </a:r>
            <a:r>
              <a:rPr sz="2600" spc="4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case).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296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5" dirty="0">
                <a:latin typeface="Times New Roman"/>
                <a:cs typeface="Times New Roman"/>
              </a:rPr>
              <a:t>Often,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35" dirty="0">
                <a:latin typeface="Times New Roman"/>
                <a:cs typeface="Times New Roman"/>
              </a:rPr>
              <a:t>best-first </a:t>
            </a:r>
            <a:r>
              <a:rPr sz="2600" spc="-60" dirty="0">
                <a:latin typeface="Times New Roman"/>
                <a:cs typeface="Times New Roman"/>
              </a:rPr>
              <a:t>algorithms, </a:t>
            </a:r>
            <a:r>
              <a:rPr sz="2600" spc="-30" dirty="0">
                <a:latin typeface="Times New Roman"/>
                <a:cs typeface="Times New Roman"/>
              </a:rPr>
              <a:t>f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40" dirty="0">
                <a:latin typeface="Times New Roman"/>
                <a:cs typeface="Times New Roman"/>
              </a:rPr>
              <a:t>defined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terms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2965"/>
              </a:lnSpc>
            </a:pPr>
            <a:r>
              <a:rPr sz="2600" b="1" spc="-15" dirty="0">
                <a:latin typeface="Times New Roman"/>
                <a:cs typeface="Times New Roman"/>
              </a:rPr>
              <a:t>heuristic function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h(n).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927100" marR="5080">
              <a:lnSpc>
                <a:spcPts val="2810"/>
              </a:lnSpc>
              <a:tabLst>
                <a:tab pos="3684270" algn="l"/>
              </a:tabLst>
            </a:pPr>
            <a:r>
              <a:rPr sz="2600" spc="-45" dirty="0">
                <a:latin typeface="Times New Roman"/>
                <a:cs typeface="Times New Roman"/>
              </a:rPr>
              <a:t>h(n) </a:t>
            </a:r>
            <a:r>
              <a:rPr sz="2600" spc="265" dirty="0">
                <a:latin typeface="Times New Roman"/>
                <a:cs typeface="Times New Roman"/>
              </a:rPr>
              <a:t>= </a:t>
            </a:r>
            <a:r>
              <a:rPr sz="2600" i="1" spc="-229" dirty="0">
                <a:latin typeface="Times New Roman"/>
                <a:cs typeface="Times New Roman"/>
              </a:rPr>
              <a:t>estimated </a:t>
            </a:r>
            <a:r>
              <a:rPr sz="2600" spc="-20" dirty="0">
                <a:latin typeface="Times New Roman"/>
                <a:cs typeface="Times New Roman"/>
              </a:rPr>
              <a:t>cost </a:t>
            </a:r>
            <a:r>
              <a:rPr sz="2600" spc="-5" dirty="0">
                <a:latin typeface="Times New Roman"/>
                <a:cs typeface="Times New Roman"/>
              </a:rPr>
              <a:t>of the </a:t>
            </a:r>
            <a:r>
              <a:rPr sz="2600" spc="-45" dirty="0">
                <a:latin typeface="Times New Roman"/>
                <a:cs typeface="Times New Roman"/>
              </a:rPr>
              <a:t>cheapest </a:t>
            </a:r>
            <a:r>
              <a:rPr sz="2600" spc="-5" dirty="0">
                <a:latin typeface="Times New Roman"/>
                <a:cs typeface="Times New Roman"/>
              </a:rPr>
              <a:t>path from the </a:t>
            </a:r>
            <a:r>
              <a:rPr sz="2600" spc="-35" dirty="0">
                <a:latin typeface="Times New Roman"/>
                <a:cs typeface="Times New Roman"/>
              </a:rPr>
              <a:t>state at 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i="1" spc="-190" dirty="0">
                <a:latin typeface="Times New Roman"/>
                <a:cs typeface="Times New Roman"/>
              </a:rPr>
              <a:t>n 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100" dirty="0">
                <a:latin typeface="Times New Roman"/>
                <a:cs typeface="Times New Roman"/>
              </a:rPr>
              <a:t>a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-310" dirty="0">
                <a:latin typeface="Times New Roman"/>
                <a:cs typeface="Times New Roman"/>
              </a:rPr>
              <a:t>goal</a:t>
            </a:r>
            <a:r>
              <a:rPr sz="2600" i="1" spc="5" dirty="0">
                <a:latin typeface="Times New Roman"/>
                <a:cs typeface="Times New Roman"/>
              </a:rPr>
              <a:t> </a:t>
            </a:r>
            <a:r>
              <a:rPr sz="2600" i="1" spc="-190" dirty="0">
                <a:latin typeface="Times New Roman"/>
                <a:cs typeface="Times New Roman"/>
              </a:rPr>
              <a:t>state</a:t>
            </a:r>
            <a:r>
              <a:rPr sz="2600" spc="-190" dirty="0">
                <a:latin typeface="Times New Roman"/>
                <a:cs typeface="Times New Roman"/>
              </a:rPr>
              <a:t>.	</a:t>
            </a:r>
            <a:r>
              <a:rPr sz="2600" spc="-30" dirty="0">
                <a:latin typeface="Times New Roman"/>
                <a:cs typeface="Times New Roman"/>
              </a:rPr>
              <a:t>(for </a:t>
            </a:r>
            <a:r>
              <a:rPr sz="2600" spc="-75" dirty="0">
                <a:latin typeface="Times New Roman"/>
                <a:cs typeface="Times New Roman"/>
              </a:rPr>
              <a:t>goal </a:t>
            </a:r>
            <a:r>
              <a:rPr sz="2600" spc="-55" dirty="0">
                <a:latin typeface="Times New Roman"/>
                <a:cs typeface="Times New Roman"/>
              </a:rPr>
              <a:t>state: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h(n)</a:t>
            </a:r>
            <a:r>
              <a:rPr sz="2600" spc="-95" dirty="0">
                <a:latin typeface="Times New Roman"/>
                <a:cs typeface="Times New Roman"/>
              </a:rPr>
              <a:t>=0)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marR="20955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Times New Roman"/>
                <a:cs typeface="Times New Roman"/>
              </a:rPr>
              <a:t>Heuristic </a:t>
            </a:r>
            <a:r>
              <a:rPr sz="2600" spc="-25" dirty="0">
                <a:latin typeface="Times New Roman"/>
                <a:cs typeface="Times New Roman"/>
              </a:rPr>
              <a:t>functions </a:t>
            </a:r>
            <a:r>
              <a:rPr sz="2600" spc="-65" dirty="0">
                <a:latin typeface="Times New Roman"/>
                <a:cs typeface="Times New Roman"/>
              </a:rPr>
              <a:t>are </a:t>
            </a:r>
            <a:r>
              <a:rPr sz="2600" spc="-5" dirty="0">
                <a:latin typeface="Times New Roman"/>
                <a:cs typeface="Times New Roman"/>
              </a:rPr>
              <a:t>the most </a:t>
            </a:r>
            <a:r>
              <a:rPr sz="2600" spc="-10" dirty="0">
                <a:latin typeface="Times New Roman"/>
                <a:cs typeface="Times New Roman"/>
              </a:rPr>
              <a:t>common </a:t>
            </a:r>
            <a:r>
              <a:rPr sz="2600" spc="20" dirty="0">
                <a:latin typeface="Times New Roman"/>
                <a:cs typeface="Times New Roman"/>
              </a:rPr>
              <a:t>form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65" dirty="0">
                <a:latin typeface="Times New Roman"/>
                <a:cs typeface="Times New Roman"/>
              </a:rPr>
              <a:t>which  </a:t>
            </a:r>
            <a:r>
              <a:rPr sz="2600" b="1" spc="-15" dirty="0">
                <a:latin typeface="Times New Roman"/>
                <a:cs typeface="Times New Roman"/>
              </a:rPr>
              <a:t>additional </a:t>
            </a:r>
            <a:r>
              <a:rPr sz="2600" b="1" spc="5" dirty="0">
                <a:latin typeface="Times New Roman"/>
                <a:cs typeface="Times New Roman"/>
              </a:rPr>
              <a:t>knowledge </a:t>
            </a:r>
            <a:r>
              <a:rPr sz="2600" spc="-5" dirty="0">
                <a:latin typeface="Times New Roman"/>
                <a:cs typeface="Times New Roman"/>
              </a:rPr>
              <a:t>of the </a:t>
            </a:r>
            <a:r>
              <a:rPr sz="2600" spc="-20" dirty="0">
                <a:latin typeface="Times New Roman"/>
                <a:cs typeface="Times New Roman"/>
              </a:rPr>
              <a:t>problem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50" dirty="0">
                <a:latin typeface="Times New Roman"/>
                <a:cs typeface="Times New Roman"/>
              </a:rPr>
              <a:t>passed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search  </a:t>
            </a:r>
            <a:r>
              <a:rPr sz="2600" spc="-50" dirty="0">
                <a:latin typeface="Times New Roman"/>
                <a:cs typeface="Times New Roman"/>
              </a:rPr>
              <a:t>algorithm.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073" y="216153"/>
            <a:ext cx="3959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Overview</a:t>
            </a:r>
            <a:r>
              <a:rPr spc="-55" dirty="0"/>
              <a:t> </a:t>
            </a:r>
            <a:r>
              <a:rPr spc="-135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45210"/>
            <a:ext cx="8411845" cy="55245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2037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Times New Roman"/>
                <a:cs typeface="Times New Roman"/>
              </a:rPr>
              <a:t>Best-First </a:t>
            </a:r>
            <a:r>
              <a:rPr sz="2800" spc="-85" dirty="0">
                <a:latin typeface="Times New Roman"/>
                <a:cs typeface="Times New Roman"/>
              </a:rPr>
              <a:t>Search </a:t>
            </a:r>
            <a:r>
              <a:rPr sz="2800" spc="-55" dirty="0">
                <a:latin typeface="Times New Roman"/>
                <a:cs typeface="Times New Roman"/>
              </a:rPr>
              <a:t>algorithms </a:t>
            </a:r>
            <a:r>
              <a:rPr sz="2800" spc="-25" dirty="0">
                <a:latin typeface="Times New Roman"/>
                <a:cs typeface="Times New Roman"/>
              </a:rPr>
              <a:t>constitute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90" dirty="0">
                <a:latin typeface="Times New Roman"/>
                <a:cs typeface="Times New Roman"/>
              </a:rPr>
              <a:t>large </a:t>
            </a:r>
            <a:r>
              <a:rPr sz="2800" spc="-114" dirty="0">
                <a:latin typeface="Times New Roman"/>
                <a:cs typeface="Times New Roman"/>
              </a:rPr>
              <a:t>family </a:t>
            </a:r>
            <a:r>
              <a:rPr sz="2800" spc="-10" dirty="0">
                <a:latin typeface="Times New Roman"/>
                <a:cs typeface="Times New Roman"/>
              </a:rPr>
              <a:t>of  </a:t>
            </a:r>
            <a:r>
              <a:rPr sz="2800" spc="-65" dirty="0">
                <a:latin typeface="Times New Roman"/>
                <a:cs typeface="Times New Roman"/>
              </a:rPr>
              <a:t>algorithms, with </a:t>
            </a:r>
            <a:r>
              <a:rPr sz="2800" spc="-35" dirty="0">
                <a:latin typeface="Times New Roman"/>
                <a:cs typeface="Times New Roman"/>
              </a:rPr>
              <a:t>different </a:t>
            </a:r>
            <a:r>
              <a:rPr sz="2800" spc="-70" dirty="0">
                <a:latin typeface="Times New Roman"/>
                <a:cs typeface="Times New Roman"/>
              </a:rPr>
              <a:t>evaluation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functions.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spc="-45" dirty="0">
                <a:latin typeface="Times New Roman"/>
                <a:cs typeface="Times New Roman"/>
              </a:rPr>
              <a:t>has </a:t>
            </a:r>
            <a:r>
              <a:rPr sz="2400" spc="-90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heuristic </a:t>
            </a:r>
            <a:r>
              <a:rPr sz="2400" spc="-20" dirty="0">
                <a:latin typeface="Times New Roman"/>
                <a:cs typeface="Times New Roman"/>
              </a:rPr>
              <a:t>function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Char char="•"/>
              <a:tabLst>
                <a:tab pos="354965" algn="l"/>
                <a:tab pos="355600" algn="l"/>
                <a:tab pos="6362065" algn="l"/>
                <a:tab pos="7964805" algn="l"/>
              </a:tabLst>
            </a:pPr>
            <a:r>
              <a:rPr sz="2800" spc="-45" dirty="0">
                <a:latin typeface="Times New Roman"/>
                <a:cs typeface="Times New Roman"/>
              </a:rPr>
              <a:t>Ex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mple: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rout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plannin</a:t>
            </a:r>
            <a:r>
              <a:rPr sz="2800" spc="-65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estimate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cost</a:t>
            </a:r>
            <a:r>
              <a:rPr sz="2800" spc="-10" dirty="0">
                <a:latin typeface="Times New Roman"/>
                <a:cs typeface="Times New Roman"/>
              </a:rPr>
              <a:t> 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  </a:t>
            </a:r>
            <a:r>
              <a:rPr sz="2800" spc="-50" dirty="0">
                <a:latin typeface="Times New Roman"/>
                <a:cs typeface="Times New Roman"/>
              </a:rPr>
              <a:t>cheapest </a:t>
            </a:r>
            <a:r>
              <a:rPr sz="2800" spc="-10" dirty="0">
                <a:latin typeface="Times New Roman"/>
                <a:cs typeface="Times New Roman"/>
              </a:rPr>
              <a:t>path </a:t>
            </a:r>
            <a:r>
              <a:rPr sz="2800" spc="-50" dirty="0">
                <a:latin typeface="Times New Roman"/>
                <a:cs typeface="Times New Roman"/>
              </a:rPr>
              <a:t>might </a:t>
            </a:r>
            <a:r>
              <a:rPr sz="2800" spc="-3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0" dirty="0">
                <a:latin typeface="Times New Roman"/>
                <a:cs typeface="Times New Roman"/>
              </a:rPr>
              <a:t>straight </a:t>
            </a:r>
            <a:r>
              <a:rPr sz="2800" spc="-90" dirty="0">
                <a:latin typeface="Times New Roman"/>
                <a:cs typeface="Times New Roman"/>
              </a:rPr>
              <a:t>line </a:t>
            </a:r>
            <a:r>
              <a:rPr sz="2800" spc="-55" dirty="0">
                <a:latin typeface="Times New Roman"/>
                <a:cs typeface="Times New Roman"/>
              </a:rPr>
              <a:t>distance between  </a:t>
            </a:r>
            <a:r>
              <a:rPr sz="2800" spc="-60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cities.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30" dirty="0">
                <a:latin typeface="Times New Roman"/>
                <a:cs typeface="Times New Roman"/>
              </a:rPr>
              <a:t>Recall: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spc="-265" dirty="0">
                <a:latin typeface="Times New Roman"/>
                <a:cs typeface="Times New Roman"/>
              </a:rPr>
              <a:t>g(n) </a:t>
            </a:r>
            <a:r>
              <a:rPr sz="2800" spc="280" dirty="0">
                <a:latin typeface="Times New Roman"/>
                <a:cs typeface="Times New Roman"/>
              </a:rPr>
              <a:t>= </a:t>
            </a:r>
            <a:r>
              <a:rPr sz="2800" spc="-25" dirty="0">
                <a:latin typeface="Times New Roman"/>
                <a:cs typeface="Times New Roman"/>
              </a:rPr>
              <a:t>cost </a:t>
            </a:r>
            <a:r>
              <a:rPr sz="2800" spc="-1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initial </a:t>
            </a:r>
            <a:r>
              <a:rPr sz="2800" spc="-40" dirty="0">
                <a:latin typeface="Times New Roman"/>
                <a:cs typeface="Times New Roman"/>
              </a:rPr>
              <a:t>state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current </a:t>
            </a:r>
            <a:r>
              <a:rPr sz="2800" spc="-40" dirty="0">
                <a:latin typeface="Times New Roman"/>
                <a:cs typeface="Times New Roman"/>
              </a:rPr>
              <a:t>state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i="1" spc="-145" dirty="0">
                <a:latin typeface="Times New Roman"/>
                <a:cs typeface="Times New Roman"/>
              </a:rPr>
              <a:t>n.</a:t>
            </a:r>
            <a:endParaRPr sz="2800">
              <a:latin typeface="Times New Roman"/>
              <a:cs typeface="Times New Roman"/>
            </a:endParaRPr>
          </a:p>
          <a:p>
            <a:pPr marL="355600" marR="90805" indent="-342900">
              <a:lnSpc>
                <a:spcPts val="3030"/>
              </a:lnSpc>
              <a:spcBef>
                <a:spcPts val="7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spc="-200" dirty="0">
                <a:latin typeface="Times New Roman"/>
                <a:cs typeface="Times New Roman"/>
              </a:rPr>
              <a:t>h(n) </a:t>
            </a:r>
            <a:r>
              <a:rPr sz="2800" spc="285" dirty="0">
                <a:latin typeface="Times New Roman"/>
                <a:cs typeface="Times New Roman"/>
              </a:rPr>
              <a:t>= </a:t>
            </a:r>
            <a:r>
              <a:rPr sz="2800" spc="-50" dirty="0">
                <a:latin typeface="Times New Roman"/>
                <a:cs typeface="Times New Roman"/>
              </a:rPr>
              <a:t>estimated </a:t>
            </a:r>
            <a:r>
              <a:rPr sz="2800" spc="-25" dirty="0">
                <a:latin typeface="Times New Roman"/>
                <a:cs typeface="Times New Roman"/>
              </a:rPr>
              <a:t>cost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spc="-50" dirty="0">
                <a:latin typeface="Times New Roman"/>
                <a:cs typeface="Times New Roman"/>
              </a:rPr>
              <a:t>cheapest </a:t>
            </a:r>
            <a:r>
              <a:rPr sz="2800" spc="-10" dirty="0">
                <a:latin typeface="Times New Roman"/>
                <a:cs typeface="Times New Roman"/>
              </a:rPr>
              <a:t>path from node </a:t>
            </a:r>
            <a:r>
              <a:rPr sz="2800" i="1" spc="-204" dirty="0">
                <a:latin typeface="Times New Roman"/>
                <a:cs typeface="Times New Roman"/>
              </a:rPr>
              <a:t>n </a:t>
            </a:r>
            <a:r>
              <a:rPr sz="2800" spc="30" dirty="0">
                <a:latin typeface="Times New Roman"/>
                <a:cs typeface="Times New Roman"/>
              </a:rPr>
              <a:t>to 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80" dirty="0">
                <a:latin typeface="Times New Roman"/>
                <a:cs typeface="Times New Roman"/>
              </a:rPr>
              <a:t>goal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355600" marR="348615" indent="-342900">
              <a:lnSpc>
                <a:spcPts val="3020"/>
              </a:lnSpc>
              <a:spcBef>
                <a:spcPts val="6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i="1" spc="-185" dirty="0">
                <a:latin typeface="Times New Roman"/>
                <a:cs typeface="Times New Roman"/>
              </a:rPr>
              <a:t>f(n) </a:t>
            </a:r>
            <a:r>
              <a:rPr sz="2800" spc="280" dirty="0">
                <a:latin typeface="Times New Roman"/>
                <a:cs typeface="Times New Roman"/>
              </a:rPr>
              <a:t>= </a:t>
            </a:r>
            <a:r>
              <a:rPr sz="2800" spc="-70" dirty="0">
                <a:latin typeface="Times New Roman"/>
                <a:cs typeface="Times New Roman"/>
              </a:rPr>
              <a:t>evaluation </a:t>
            </a:r>
            <a:r>
              <a:rPr sz="2800" spc="-25" dirty="0">
                <a:latin typeface="Times New Roman"/>
                <a:cs typeface="Times New Roman"/>
              </a:rPr>
              <a:t>function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70" dirty="0">
                <a:latin typeface="Times New Roman"/>
                <a:cs typeface="Times New Roman"/>
              </a:rPr>
              <a:t>select </a:t>
            </a:r>
            <a:r>
              <a:rPr sz="2800" spc="-11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0" dirty="0">
                <a:latin typeface="Times New Roman"/>
                <a:cs typeface="Times New Roman"/>
              </a:rPr>
              <a:t>expansion  </a:t>
            </a:r>
            <a:r>
              <a:rPr sz="2800" spc="-110" dirty="0">
                <a:latin typeface="Times New Roman"/>
                <a:cs typeface="Times New Roman"/>
              </a:rPr>
              <a:t>(usually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0" dirty="0">
                <a:latin typeface="Times New Roman"/>
                <a:cs typeface="Times New Roman"/>
              </a:rPr>
              <a:t>lowest </a:t>
            </a:r>
            <a:r>
              <a:rPr sz="2800" spc="-25" dirty="0">
                <a:latin typeface="Times New Roman"/>
                <a:cs typeface="Times New Roman"/>
              </a:rPr>
              <a:t>cost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node).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452755"/>
            <a:ext cx="370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Best-First</a:t>
            </a:r>
            <a:r>
              <a:rPr spc="-95" dirty="0"/>
              <a:t> </a:t>
            </a:r>
            <a:r>
              <a:rPr spc="-13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49816"/>
            <a:ext cx="7609840" cy="43846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405"/>
              </a:spcBef>
              <a:buChar char="•"/>
              <a:tabLst>
                <a:tab pos="393700" algn="l"/>
                <a:tab pos="394335" algn="l"/>
              </a:tabLst>
            </a:pPr>
            <a:r>
              <a:rPr sz="2600" spc="-55" dirty="0">
                <a:latin typeface="Times New Roman"/>
                <a:cs typeface="Times New Roman"/>
              </a:rPr>
              <a:t>Idea: use </a:t>
            </a:r>
            <a:r>
              <a:rPr sz="2600" spc="-40" dirty="0">
                <a:latin typeface="Times New Roman"/>
                <a:cs typeface="Times New Roman"/>
              </a:rPr>
              <a:t>an 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evaluation 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sz="2600" i="1" spc="-170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65" dirty="0">
                <a:latin typeface="Times New Roman"/>
                <a:cs typeface="Times New Roman"/>
              </a:rPr>
              <a:t>each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node</a:t>
            </a:r>
            <a:endParaRPr sz="26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315"/>
              </a:spcBef>
              <a:buChar char="–"/>
              <a:tabLst>
                <a:tab pos="795020" algn="l"/>
              </a:tabLst>
            </a:pPr>
            <a:r>
              <a:rPr sz="2600" spc="-55" dirty="0">
                <a:latin typeface="Times New Roman"/>
                <a:cs typeface="Times New Roman"/>
              </a:rPr>
              <a:t>f(n) </a:t>
            </a:r>
            <a:r>
              <a:rPr sz="2600" spc="-40" dirty="0">
                <a:latin typeface="Times New Roman"/>
                <a:cs typeface="Times New Roman"/>
              </a:rPr>
              <a:t>provides an </a:t>
            </a:r>
            <a:r>
              <a:rPr sz="2600" spc="-50" dirty="0">
                <a:latin typeface="Times New Roman"/>
                <a:cs typeface="Times New Roman"/>
              </a:rPr>
              <a:t>estimate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30" dirty="0">
                <a:latin typeface="Times New Roman"/>
                <a:cs typeface="Times New Roman"/>
              </a:rPr>
              <a:t>total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cost.</a:t>
            </a:r>
            <a:endParaRPr sz="26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315"/>
              </a:spcBef>
            </a:pPr>
            <a:r>
              <a:rPr sz="2600" spc="-10" dirty="0">
                <a:latin typeface="Wingdings"/>
                <a:cs typeface="Wingdings"/>
              </a:rPr>
              <a:t></a:t>
            </a:r>
            <a:r>
              <a:rPr sz="2600" spc="-10" dirty="0">
                <a:latin typeface="Times New Roman"/>
                <a:cs typeface="Times New Roman"/>
              </a:rPr>
              <a:t>Expand </a:t>
            </a:r>
            <a:r>
              <a:rPr sz="2600" spc="-5" dirty="0">
                <a:latin typeface="Times New Roman"/>
                <a:cs typeface="Times New Roman"/>
              </a:rPr>
              <a:t>the node </a:t>
            </a:r>
            <a:r>
              <a:rPr sz="2600" spc="25" dirty="0">
                <a:latin typeface="Times New Roman"/>
                <a:cs typeface="Times New Roman"/>
              </a:rPr>
              <a:t>n </a:t>
            </a:r>
            <a:r>
              <a:rPr sz="2600" spc="-55" dirty="0">
                <a:latin typeface="Times New Roman"/>
                <a:cs typeface="Times New Roman"/>
              </a:rPr>
              <a:t>with </a:t>
            </a:r>
            <a:r>
              <a:rPr sz="2600" spc="-65" dirty="0">
                <a:latin typeface="Times New Roman"/>
                <a:cs typeface="Times New Roman"/>
              </a:rPr>
              <a:t>smallest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f(n).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r>
              <a:rPr sz="2600" spc="-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315"/>
              </a:spcBef>
            </a:pPr>
            <a:r>
              <a:rPr sz="2600" spc="15" dirty="0">
                <a:latin typeface="Times New Roman"/>
                <a:cs typeface="Times New Roman"/>
              </a:rPr>
              <a:t>Order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nodes </a:t>
            </a:r>
            <a:r>
              <a:rPr sz="2600" spc="-5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frontier </a:t>
            </a:r>
            <a:r>
              <a:rPr sz="2600" spc="-70" dirty="0">
                <a:latin typeface="Times New Roman"/>
                <a:cs typeface="Times New Roman"/>
              </a:rPr>
              <a:t>increasing </a:t>
            </a:r>
            <a:r>
              <a:rPr sz="2600" spc="-15" dirty="0">
                <a:latin typeface="Times New Roman"/>
                <a:cs typeface="Times New Roman"/>
              </a:rPr>
              <a:t>order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spc="52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cost.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600" spc="-95" dirty="0">
                <a:latin typeface="Times New Roman"/>
                <a:cs typeface="Times New Roman"/>
              </a:rPr>
              <a:t>Special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cases:</a:t>
            </a:r>
            <a:endParaRPr sz="26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315"/>
              </a:spcBef>
              <a:buChar char="–"/>
              <a:tabLst>
                <a:tab pos="795020" algn="l"/>
              </a:tabLst>
            </a:pPr>
            <a:r>
              <a:rPr sz="2600" spc="-45" dirty="0">
                <a:latin typeface="Times New Roman"/>
                <a:cs typeface="Times New Roman"/>
              </a:rPr>
              <a:t>Greedy </a:t>
            </a:r>
            <a:r>
              <a:rPr sz="2600" spc="-35" dirty="0">
                <a:latin typeface="Times New Roman"/>
                <a:cs typeface="Times New Roman"/>
              </a:rPr>
              <a:t>best-first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search</a:t>
            </a:r>
            <a:endParaRPr sz="26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315"/>
              </a:spcBef>
              <a:buChar char="–"/>
              <a:tabLst>
                <a:tab pos="795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550" spc="-172" baseline="26143" dirty="0">
                <a:latin typeface="Times New Roman"/>
                <a:cs typeface="Times New Roman"/>
              </a:rPr>
              <a:t>*</a:t>
            </a:r>
            <a:r>
              <a:rPr sz="2550" spc="-150" baseline="26143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search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452755"/>
            <a:ext cx="5189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</a:t>
            </a:r>
            <a:r>
              <a:rPr spc="10" dirty="0"/>
              <a:t> </a:t>
            </a:r>
            <a:r>
              <a:rPr spc="-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217421"/>
            <a:ext cx="8114030" cy="7137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marR="5080" indent="-342900">
              <a:lnSpc>
                <a:spcPct val="73500"/>
              </a:lnSpc>
              <a:spcBef>
                <a:spcPts val="9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Times New Roman"/>
                <a:cs typeface="Times New Roman"/>
              </a:rPr>
              <a:t>Evaluation </a:t>
            </a:r>
            <a:r>
              <a:rPr sz="2600" spc="-20" dirty="0">
                <a:latin typeface="Times New Roman"/>
                <a:cs typeface="Times New Roman"/>
              </a:rPr>
              <a:t>function </a:t>
            </a:r>
            <a:r>
              <a:rPr sz="2600" i="1" spc="-170" dirty="0">
                <a:latin typeface="Times New Roman"/>
                <a:cs typeface="Times New Roman"/>
              </a:rPr>
              <a:t>f(n) </a:t>
            </a:r>
            <a:r>
              <a:rPr sz="2600" i="1" spc="-20" dirty="0">
                <a:latin typeface="Times New Roman"/>
                <a:cs typeface="Times New Roman"/>
              </a:rPr>
              <a:t>= </a:t>
            </a:r>
            <a:r>
              <a:rPr sz="2600" i="1" spc="-185" dirty="0">
                <a:latin typeface="Times New Roman"/>
                <a:cs typeface="Times New Roman"/>
              </a:rPr>
              <a:t>h(n) </a:t>
            </a:r>
            <a:r>
              <a:rPr sz="2600" spc="-200" dirty="0">
                <a:latin typeface="Times New Roman"/>
                <a:cs typeface="Times New Roman"/>
              </a:rPr>
              <a:t>(</a:t>
            </a:r>
            <a:r>
              <a:rPr sz="2600" i="1" spc="-200" dirty="0">
                <a:latin typeface="Times New Roman"/>
                <a:cs typeface="Times New Roman"/>
              </a:rPr>
              <a:t>heuristic</a:t>
            </a:r>
            <a:r>
              <a:rPr sz="2600" spc="-200" dirty="0">
                <a:latin typeface="Times New Roman"/>
                <a:cs typeface="Times New Roman"/>
              </a:rPr>
              <a:t>),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50" dirty="0">
                <a:latin typeface="Times New Roman"/>
                <a:cs typeface="Times New Roman"/>
              </a:rPr>
              <a:t>estimate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25" dirty="0">
                <a:latin typeface="Times New Roman"/>
                <a:cs typeface="Times New Roman"/>
              </a:rPr>
              <a:t>cost 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i="1" spc="-190" dirty="0">
                <a:latin typeface="Times New Roman"/>
                <a:cs typeface="Times New Roman"/>
              </a:rPr>
              <a:t>n </a:t>
            </a:r>
            <a:r>
              <a:rPr sz="2600" spc="30" dirty="0">
                <a:latin typeface="Times New Roman"/>
                <a:cs typeface="Times New Roman"/>
              </a:rPr>
              <a:t>to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i="1" spc="-265" dirty="0">
                <a:latin typeface="Times New Roman"/>
                <a:cs typeface="Times New Roman"/>
              </a:rPr>
              <a:t>goal.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2094102"/>
            <a:ext cx="81705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80365" algn="l"/>
                <a:tab pos="381000" algn="l"/>
              </a:tabLst>
            </a:pPr>
            <a:r>
              <a:rPr sz="2600" spc="-220" dirty="0">
                <a:latin typeface="Times New Roman"/>
                <a:cs typeface="Times New Roman"/>
              </a:rPr>
              <a:t>We </a:t>
            </a:r>
            <a:r>
              <a:rPr sz="2600" spc="-55" dirty="0">
                <a:latin typeface="Times New Roman"/>
                <a:cs typeface="Times New Roman"/>
              </a:rPr>
              <a:t>use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straight-line </a:t>
            </a:r>
            <a:r>
              <a:rPr sz="2600" spc="-50" dirty="0">
                <a:latin typeface="Times New Roman"/>
                <a:cs typeface="Times New Roman"/>
              </a:rPr>
              <a:t>distance </a:t>
            </a:r>
            <a:r>
              <a:rPr sz="2600" spc="-65" dirty="0">
                <a:latin typeface="Times New Roman"/>
                <a:cs typeface="Times New Roman"/>
              </a:rPr>
              <a:t>heuristic: </a:t>
            </a:r>
            <a:r>
              <a:rPr sz="2600" i="1" spc="-80" dirty="0">
                <a:latin typeface="Times New Roman"/>
                <a:cs typeface="Times New Roman"/>
              </a:rPr>
              <a:t>h</a:t>
            </a:r>
            <a:r>
              <a:rPr sz="2550" i="1" spc="-120" baseline="-21241" dirty="0">
                <a:latin typeface="Times New Roman"/>
                <a:cs typeface="Times New Roman"/>
              </a:rPr>
              <a:t>SLD</a:t>
            </a:r>
            <a:r>
              <a:rPr sz="2600" i="1" spc="-80" dirty="0">
                <a:latin typeface="Times New Roman"/>
                <a:cs typeface="Times New Roman"/>
              </a:rPr>
              <a:t>(n) </a:t>
            </a:r>
            <a:r>
              <a:rPr sz="2600" spc="265" dirty="0">
                <a:latin typeface="Times New Roman"/>
                <a:cs typeface="Times New Roman"/>
              </a:rPr>
              <a:t>=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straight-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585"/>
              </a:spcBef>
            </a:pPr>
            <a:r>
              <a:rPr spc="-75" dirty="0"/>
              <a:t>line </a:t>
            </a:r>
            <a:r>
              <a:rPr spc="-50" dirty="0"/>
              <a:t>distance </a:t>
            </a:r>
            <a:r>
              <a:rPr spc="-5" dirty="0"/>
              <a:t>from </a:t>
            </a:r>
            <a:r>
              <a:rPr i="1" spc="-190" dirty="0">
                <a:latin typeface="Times New Roman"/>
                <a:cs typeface="Times New Roman"/>
              </a:rPr>
              <a:t>n </a:t>
            </a:r>
            <a:r>
              <a:rPr spc="30" dirty="0"/>
              <a:t>to</a:t>
            </a:r>
            <a:r>
              <a:rPr spc="-155" dirty="0"/>
              <a:t> </a:t>
            </a:r>
            <a:r>
              <a:rPr spc="-60" dirty="0"/>
              <a:t>Bucharest.</a:t>
            </a:r>
          </a:p>
          <a:p>
            <a:pPr marL="355600" marR="5080" indent="-342900">
              <a:lnSpc>
                <a:spcPct val="73500"/>
              </a:lnSpc>
              <a:spcBef>
                <a:spcPts val="2315"/>
              </a:spcBef>
              <a:buChar char="•"/>
              <a:tabLst>
                <a:tab pos="354965" algn="l"/>
                <a:tab pos="355600" algn="l"/>
              </a:tabLst>
            </a:pPr>
            <a:r>
              <a:rPr spc="30" dirty="0"/>
              <a:t>Note </a:t>
            </a:r>
            <a:r>
              <a:rPr dirty="0"/>
              <a:t>that </a:t>
            </a:r>
            <a:r>
              <a:rPr spc="-5" dirty="0"/>
              <a:t>the </a:t>
            </a:r>
            <a:r>
              <a:rPr spc="-50" dirty="0"/>
              <a:t>heuristic </a:t>
            </a:r>
            <a:r>
              <a:rPr spc="-90" dirty="0"/>
              <a:t>values </a:t>
            </a:r>
            <a:r>
              <a:rPr spc="-10" dirty="0"/>
              <a:t>cannot </a:t>
            </a:r>
            <a:r>
              <a:rPr spc="-25" dirty="0"/>
              <a:t>be </a:t>
            </a:r>
            <a:r>
              <a:rPr spc="-20" dirty="0"/>
              <a:t>computed </a:t>
            </a:r>
            <a:r>
              <a:rPr spc="-5" dirty="0"/>
              <a:t>from the  </a:t>
            </a:r>
            <a:r>
              <a:rPr spc="-25" dirty="0"/>
              <a:t>problem </a:t>
            </a:r>
            <a:r>
              <a:rPr spc="-35" dirty="0"/>
              <a:t>description</a:t>
            </a:r>
            <a:r>
              <a:rPr spc="-20" dirty="0"/>
              <a:t> </a:t>
            </a:r>
            <a:r>
              <a:rPr spc="-70" dirty="0"/>
              <a:t>itself!</a:t>
            </a: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har char="•"/>
              <a:tabLst>
                <a:tab pos="354965" algn="l"/>
                <a:tab pos="355600" algn="l"/>
              </a:tabLst>
            </a:pPr>
            <a:r>
              <a:rPr spc="40" dirty="0"/>
              <a:t>In </a:t>
            </a:r>
            <a:r>
              <a:rPr spc="-40" dirty="0"/>
              <a:t>addition, </a:t>
            </a:r>
            <a:r>
              <a:rPr spc="-125" dirty="0"/>
              <a:t>we </a:t>
            </a:r>
            <a:r>
              <a:rPr spc="-50" dirty="0"/>
              <a:t>require </a:t>
            </a:r>
            <a:r>
              <a:rPr b="1" spc="-10" dirty="0">
                <a:latin typeface="Times New Roman"/>
                <a:cs typeface="Times New Roman"/>
              </a:rPr>
              <a:t>extrinsic </a:t>
            </a:r>
            <a:r>
              <a:rPr b="1" spc="10" dirty="0">
                <a:latin typeface="Times New Roman"/>
                <a:cs typeface="Times New Roman"/>
              </a:rPr>
              <a:t>knowledge </a:t>
            </a:r>
            <a:r>
              <a:rPr spc="30" dirty="0"/>
              <a:t>to</a:t>
            </a:r>
            <a:r>
              <a:rPr spc="175" dirty="0"/>
              <a:t> </a:t>
            </a:r>
            <a:r>
              <a:rPr spc="-20" dirty="0"/>
              <a:t>understand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9140" y="4138040"/>
            <a:ext cx="78073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15" dirty="0">
                <a:latin typeface="Times New Roman"/>
                <a:cs typeface="Times New Roman"/>
              </a:rPr>
              <a:t>h</a:t>
            </a:r>
            <a:r>
              <a:rPr sz="2550" spc="-22" baseline="-21241" dirty="0">
                <a:latin typeface="Times New Roman"/>
                <a:cs typeface="Times New Roman"/>
              </a:rPr>
              <a:t>SLD </a:t>
            </a:r>
            <a:r>
              <a:rPr sz="2600" spc="-95" dirty="0">
                <a:latin typeface="Times New Roman"/>
                <a:cs typeface="Times New Roman"/>
              </a:rPr>
              <a:t>is </a:t>
            </a:r>
            <a:r>
              <a:rPr sz="2600" spc="-35" dirty="0">
                <a:latin typeface="Times New Roman"/>
                <a:cs typeface="Times New Roman"/>
              </a:rPr>
              <a:t>correlated </a:t>
            </a:r>
            <a:r>
              <a:rPr sz="2600" spc="-55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actual </a:t>
            </a:r>
            <a:r>
              <a:rPr sz="2600" spc="-20" dirty="0">
                <a:latin typeface="Times New Roman"/>
                <a:cs typeface="Times New Roman"/>
              </a:rPr>
              <a:t>road </a:t>
            </a:r>
            <a:r>
              <a:rPr sz="2600" spc="-65" dirty="0">
                <a:latin typeface="Times New Roman"/>
                <a:cs typeface="Times New Roman"/>
              </a:rPr>
              <a:t>distances,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making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4244283"/>
            <a:ext cx="8131809" cy="14852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570"/>
              </a:spcBef>
            </a:pP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100" dirty="0">
                <a:latin typeface="Times New Roman"/>
                <a:cs typeface="Times New Roman"/>
              </a:rPr>
              <a:t>a </a:t>
            </a:r>
            <a:r>
              <a:rPr sz="2600" spc="-60" dirty="0">
                <a:latin typeface="Times New Roman"/>
                <a:cs typeface="Times New Roman"/>
              </a:rPr>
              <a:t>useful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heuristic.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3900"/>
              </a:lnSpc>
              <a:spcBef>
                <a:spcPts val="2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Times New Roman"/>
                <a:cs typeface="Times New Roman"/>
              </a:rPr>
              <a:t>Greedy </a:t>
            </a:r>
            <a:r>
              <a:rPr sz="2600" spc="-35" dirty="0">
                <a:latin typeface="Times New Roman"/>
                <a:cs typeface="Times New Roman"/>
              </a:rPr>
              <a:t>best-first </a:t>
            </a:r>
            <a:r>
              <a:rPr sz="2600" spc="-60" dirty="0">
                <a:latin typeface="Times New Roman"/>
                <a:cs typeface="Times New Roman"/>
              </a:rPr>
              <a:t>search </a:t>
            </a:r>
            <a:r>
              <a:rPr sz="2600" spc="-45" dirty="0">
                <a:latin typeface="Times New Roman"/>
                <a:cs typeface="Times New Roman"/>
              </a:rPr>
              <a:t>expands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node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45" dirty="0">
                <a:solidFill>
                  <a:srgbClr val="FF0000"/>
                </a:solidFill>
                <a:latin typeface="Times New Roman"/>
                <a:cs typeface="Times New Roman"/>
              </a:rPr>
              <a:t>appears </a:t>
            </a:r>
            <a:r>
              <a:rPr sz="2600" spc="30" dirty="0">
                <a:latin typeface="Times New Roman"/>
                <a:cs typeface="Times New Roman"/>
              </a:rPr>
              <a:t>to </a:t>
            </a:r>
            <a:r>
              <a:rPr sz="2600" spc="-25" dirty="0">
                <a:latin typeface="Times New Roman"/>
                <a:cs typeface="Times New Roman"/>
              </a:rPr>
              <a:t>be  </a:t>
            </a:r>
            <a:r>
              <a:rPr sz="2600" spc="-50" dirty="0">
                <a:latin typeface="Times New Roman"/>
                <a:cs typeface="Times New Roman"/>
              </a:rPr>
              <a:t>closest </a:t>
            </a:r>
            <a:r>
              <a:rPr sz="2600" spc="30" dirty="0">
                <a:latin typeface="Times New Roman"/>
                <a:cs typeface="Times New Roman"/>
              </a:rPr>
              <a:t>to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goal.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274" y="452755"/>
            <a:ext cx="668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Romania </a:t>
            </a:r>
            <a:r>
              <a:rPr spc="-90" dirty="0"/>
              <a:t>with </a:t>
            </a:r>
            <a:r>
              <a:rPr spc="-20" dirty="0"/>
              <a:t>step </a:t>
            </a:r>
            <a:r>
              <a:rPr spc="-45" dirty="0"/>
              <a:t>costs </a:t>
            </a:r>
            <a:r>
              <a:rPr spc="-85" dirty="0"/>
              <a:t>in</a:t>
            </a:r>
            <a:r>
              <a:rPr spc="215" dirty="0"/>
              <a:t> </a:t>
            </a:r>
            <a:r>
              <a:rPr spc="-85" dirty="0"/>
              <a:t>km</a:t>
            </a:r>
          </a:p>
        </p:txBody>
      </p:sp>
      <p:sp>
        <p:nvSpPr>
          <p:cNvPr id="3" name="object 3"/>
          <p:cNvSpPr/>
          <p:nvPr/>
        </p:nvSpPr>
        <p:spPr>
          <a:xfrm>
            <a:off x="766572" y="1600200"/>
            <a:ext cx="7610856" cy="373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Greedy </a:t>
            </a:r>
            <a:r>
              <a:rPr spc="-55" dirty="0"/>
              <a:t>best-first </a:t>
            </a:r>
            <a:r>
              <a:rPr spc="-90" dirty="0"/>
              <a:t>search</a:t>
            </a:r>
            <a:r>
              <a:rPr spc="85" dirty="0"/>
              <a:t> </a:t>
            </a:r>
            <a:r>
              <a:rPr spc="-114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837944" y="1409700"/>
            <a:ext cx="5468111" cy="199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1348" y="3581400"/>
            <a:ext cx="5861304" cy="2869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1287</Words>
  <Application>Microsoft Office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Office Theme</vt:lpstr>
      <vt:lpstr>A.I.: Informed Search Algorithms</vt:lpstr>
      <vt:lpstr>Outline</vt:lpstr>
      <vt:lpstr>Overview</vt:lpstr>
      <vt:lpstr>Overview (cont’d)</vt:lpstr>
      <vt:lpstr>Overview (cont’d)</vt:lpstr>
      <vt:lpstr>Best-First Search</vt:lpstr>
      <vt:lpstr>Greedy best-first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A*</vt:lpstr>
      <vt:lpstr>Admissible Heuristics E.g., for the 8-puzzle:</vt:lpstr>
      <vt:lpstr>Admissible Heuristics E.g., for the 8-puzzle:</vt:lpstr>
      <vt:lpstr>Dominance</vt:lpstr>
      <vt:lpstr>Memory Bounded Heuristic Search:  Recursive BFS (best-first)</vt:lpstr>
      <vt:lpstr>Memory Bounded Heuristic Search:</vt:lpstr>
      <vt:lpstr>Simple Memory-Bounded A*</vt:lpstr>
      <vt:lpstr>Relaxed Problems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 </dc:title>
  <dc:creator>Min-Yen Kan</dc:creator>
  <cp:lastModifiedBy>Microsoft account</cp:lastModifiedBy>
  <cp:revision>2</cp:revision>
  <dcterms:created xsi:type="dcterms:W3CDTF">2020-10-31T03:19:57Z</dcterms:created>
  <dcterms:modified xsi:type="dcterms:W3CDTF">2020-10-31T04:27:50Z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2020-10-31T00:00:00Z</vt:filetime>
  </property>
</Properties>
</file>