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4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9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5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74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8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9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2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0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D150-E37F-4BB9-ACB1-A567C954497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3AF937-4567-459A-86D1-95B9F27603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788E-4DF4-FB36-8AFA-812C0883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802298"/>
            <a:ext cx="11970328" cy="254143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Image Classification of the Pet Breeds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FA76E-3BFA-7C7F-BC75-154D05751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Muhammad Osama</a:t>
            </a:r>
          </a:p>
        </p:txBody>
      </p:sp>
      <p:pic>
        <p:nvPicPr>
          <p:cNvPr id="1026" name="Picture 2" descr="13+ Thousand Cat Dog Couple Royalty-Free Images, Stock Photos &amp; Pictures |  Shutterstock">
            <a:extLst>
              <a:ext uri="{FF2B5EF4-FFF2-40B4-BE49-F238E27FC236}">
                <a16:creationId xmlns:a16="http://schemas.microsoft.com/office/drawing/2014/main" id="{E1957B28-88CD-915F-FEBE-966A3440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552" y="3740727"/>
            <a:ext cx="31623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24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ED08-9D48-D7FE-F058-5B8B607E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67ED-93B5-0579-4D2F-002042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RESNET34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984B1-9771-EA92-CAE0-4BF74DA56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579" y="1384805"/>
            <a:ext cx="9978421" cy="4668676"/>
          </a:xfrm>
        </p:spPr>
      </p:pic>
    </p:spTree>
    <p:extLst>
      <p:ext uri="{BB962C8B-B14F-4D97-AF65-F5344CB8AC3E}">
        <p14:creationId xmlns:p14="http://schemas.microsoft.com/office/powerpoint/2010/main" val="83589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BEC81-3D3D-67EF-0620-026B1A26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8D84-C767-252A-CD95-07271DBB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D94A0BC-9F70-5E05-6418-C4C37C02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406236"/>
            <a:ext cx="10064254" cy="4647245"/>
          </a:xfrm>
        </p:spPr>
      </p:pic>
    </p:spTree>
    <p:extLst>
      <p:ext uri="{BB962C8B-B14F-4D97-AF65-F5344CB8AC3E}">
        <p14:creationId xmlns:p14="http://schemas.microsoft.com/office/powerpoint/2010/main" val="292953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0185-E408-CFC8-37E8-0E33E208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1079-1AF4-FCFC-AC48-6C0F4758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2818973-8162-C502-E8EB-53E5EA87F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1406236"/>
            <a:ext cx="10064254" cy="4647245"/>
          </a:xfrm>
        </p:spPr>
      </p:pic>
    </p:spTree>
    <p:extLst>
      <p:ext uri="{BB962C8B-B14F-4D97-AF65-F5344CB8AC3E}">
        <p14:creationId xmlns:p14="http://schemas.microsoft.com/office/powerpoint/2010/main" val="276760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3A92-82C8-D49B-F0E9-EFB7304F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7B56-9EBB-5525-58E7-5E6D521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FE01B-2916-3871-0E70-F6C28559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models significantly outperform Custom CNN</a:t>
            </a:r>
          </a:p>
          <a:p>
            <a:r>
              <a:rPr lang="en-US" dirty="0"/>
              <a:t>ResNet34 strikes a good balance between speed and accuracy</a:t>
            </a:r>
          </a:p>
          <a:p>
            <a:r>
              <a:rPr lang="en-US" dirty="0"/>
              <a:t>ResNet50 slightly better but heavier</a:t>
            </a:r>
          </a:p>
          <a:p>
            <a:r>
              <a:rPr lang="en-US" dirty="0"/>
              <a:t>Transfer learning dramatically improves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4CE3DE-08BB-B73A-0F2E-3A2004745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63118"/>
              </p:ext>
            </p:extLst>
          </p:nvPr>
        </p:nvGraphicFramePr>
        <p:xfrm>
          <a:off x="1451579" y="4286795"/>
          <a:ext cx="9604376" cy="1094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1094">
                  <a:extLst>
                    <a:ext uri="{9D8B030D-6E8A-4147-A177-3AD203B41FA5}">
                      <a16:colId xmlns:a16="http://schemas.microsoft.com/office/drawing/2014/main" val="2024412293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511568470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247010495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140249192"/>
                    </a:ext>
                  </a:extLst>
                </a:gridCol>
              </a:tblGrid>
              <a:tr h="21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Depth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Training Epochs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014196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 CNN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~30.46%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 Conv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0110162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ResNet18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~88.76%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86292907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ResNet34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~90.57%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480102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ResNet50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~92.38%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430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3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9187-A29A-5418-4767-F5A0F992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66795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96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D464-A8B2-A3F9-D2EC-64F61DBC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AE04-6475-C64C-994A-5EF672BA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Classify pet breed from an image.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Similar-looking breeds</a:t>
            </a:r>
          </a:p>
          <a:p>
            <a:pPr lvl="1"/>
            <a:r>
              <a:rPr lang="en-US" dirty="0"/>
              <a:t>Varying backgrounds, lighting, poses</a:t>
            </a:r>
          </a:p>
          <a:p>
            <a:r>
              <a:rPr lang="en-US" dirty="0"/>
              <a:t>Objective: Compare performance of different CNN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6621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DFA8-4623-D350-60A4-13382ED0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D04E-144F-B898-AC79-49E0DA5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D8D2-68DC-DB54-D228-5D74B7DB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Dataset:</a:t>
            </a:r>
            <a:r>
              <a:rPr lang="en-US" dirty="0"/>
              <a:t> Oxford-IIIT Pet Dataset (https://www.robots.ox.ac.uk/~vgg/data/pets/?utm_source=chatgpt.com)</a:t>
            </a:r>
          </a:p>
          <a:p>
            <a:r>
              <a:rPr lang="en-US" dirty="0"/>
              <a:t>37 classes (cats and dogs)</a:t>
            </a:r>
          </a:p>
          <a:p>
            <a:r>
              <a:rPr lang="en-US" dirty="0"/>
              <a:t>~200 images per class (~7400 total)</a:t>
            </a:r>
          </a:p>
          <a:p>
            <a:r>
              <a:rPr lang="en-US" dirty="0"/>
              <a:t>Balanced and diverse data with varying backgrounds, lighting and poses</a:t>
            </a:r>
          </a:p>
          <a:p>
            <a:r>
              <a:rPr lang="en-US" b="1" dirty="0"/>
              <a:t>Data Splits:</a:t>
            </a:r>
            <a:endParaRPr lang="en-US" dirty="0"/>
          </a:p>
          <a:p>
            <a:pPr lvl="1"/>
            <a:r>
              <a:rPr lang="en-US" dirty="0"/>
              <a:t>Train: 70%</a:t>
            </a:r>
          </a:p>
          <a:p>
            <a:pPr lvl="1"/>
            <a:r>
              <a:rPr lang="en-US" dirty="0"/>
              <a:t>Validation: 15%</a:t>
            </a:r>
          </a:p>
          <a:p>
            <a:pPr lvl="1"/>
            <a:r>
              <a:rPr lang="en-US" dirty="0"/>
              <a:t>Test: 15%</a:t>
            </a:r>
          </a:p>
        </p:txBody>
      </p:sp>
    </p:spTree>
    <p:extLst>
      <p:ext uri="{BB962C8B-B14F-4D97-AF65-F5344CB8AC3E}">
        <p14:creationId xmlns:p14="http://schemas.microsoft.com/office/powerpoint/2010/main" val="7765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24A6D-31B8-DC48-3790-8C0C782D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53BF-BA1E-FADD-7B52-3270ACD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D191-3971-7D4D-4D97-E6A69859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Resize to 256×256 → center crop to 224×224 37 classes (cats and dogs)</a:t>
            </a:r>
          </a:p>
          <a:p>
            <a:r>
              <a:rPr lang="fr-FR" dirty="0"/>
              <a:t>Data Augmentation:</a:t>
            </a:r>
          </a:p>
          <a:p>
            <a:pPr lvl="1"/>
            <a:r>
              <a:rPr lang="fr-FR" dirty="0" err="1"/>
              <a:t>RandomHorizontalFlip</a:t>
            </a:r>
            <a:endParaRPr lang="fr-FR" dirty="0"/>
          </a:p>
          <a:p>
            <a:pPr lvl="1"/>
            <a:r>
              <a:rPr lang="fr-FR" dirty="0" err="1"/>
              <a:t>RandomRotation</a:t>
            </a:r>
            <a:r>
              <a:rPr lang="fr-FR" dirty="0"/>
              <a:t> (±15°) </a:t>
            </a:r>
          </a:p>
          <a:p>
            <a:r>
              <a:rPr lang="en-US" dirty="0"/>
              <a:t>Normalization using ImageNet mean and std </a:t>
            </a:r>
          </a:p>
          <a:p>
            <a:pPr lvl="1"/>
            <a:r>
              <a:rPr lang="en-US" dirty="0"/>
              <a:t>mean = [0.485, 0.456, 0.406] </a:t>
            </a:r>
          </a:p>
          <a:p>
            <a:pPr lvl="1"/>
            <a:r>
              <a:rPr lang="en-US" dirty="0"/>
              <a:t>std = [0.229, 0.224, 0.225]</a:t>
            </a:r>
          </a:p>
          <a:p>
            <a:r>
              <a:rPr lang="en-US" dirty="0"/>
              <a:t>Label encoding for class IDs</a:t>
            </a:r>
          </a:p>
        </p:txBody>
      </p:sp>
    </p:spTree>
    <p:extLst>
      <p:ext uri="{BB962C8B-B14F-4D97-AF65-F5344CB8AC3E}">
        <p14:creationId xmlns:p14="http://schemas.microsoft.com/office/powerpoint/2010/main" val="4894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D439-61EE-FD90-6058-5DD0CB21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0DA1-788B-991F-BF1E-861B4A6B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3288-99FF-5CA0-4FC6-4B9787E0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Resize to 256×256 → center crop to 224×224 37 classes (cats and dogs)</a:t>
            </a:r>
          </a:p>
          <a:p>
            <a:r>
              <a:rPr lang="fr-FR" dirty="0"/>
              <a:t>Data Augmentation:</a:t>
            </a:r>
          </a:p>
          <a:p>
            <a:pPr lvl="1"/>
            <a:r>
              <a:rPr lang="fr-FR" dirty="0" err="1"/>
              <a:t>RandomHorizontalFlip</a:t>
            </a:r>
            <a:endParaRPr lang="fr-FR" dirty="0"/>
          </a:p>
          <a:p>
            <a:pPr lvl="1"/>
            <a:r>
              <a:rPr lang="fr-FR" dirty="0" err="1"/>
              <a:t>RandomRotation</a:t>
            </a:r>
            <a:r>
              <a:rPr lang="fr-FR" dirty="0"/>
              <a:t> (±15°) </a:t>
            </a:r>
          </a:p>
          <a:p>
            <a:r>
              <a:rPr lang="en-US" dirty="0"/>
              <a:t>Normalization using ImageNet mean and std </a:t>
            </a:r>
          </a:p>
          <a:p>
            <a:pPr lvl="1"/>
            <a:r>
              <a:rPr lang="en-US" dirty="0"/>
              <a:t>mean = [0.485, 0.456, 0.406] </a:t>
            </a:r>
          </a:p>
          <a:p>
            <a:pPr lvl="1"/>
            <a:r>
              <a:rPr lang="en-US" dirty="0"/>
              <a:t>std = [0.229, 0.224, 0.225]</a:t>
            </a:r>
          </a:p>
          <a:p>
            <a:r>
              <a:rPr lang="en-US" dirty="0"/>
              <a:t>Label encoding for class IDs</a:t>
            </a:r>
          </a:p>
        </p:txBody>
      </p:sp>
    </p:spTree>
    <p:extLst>
      <p:ext uri="{BB962C8B-B14F-4D97-AF65-F5344CB8AC3E}">
        <p14:creationId xmlns:p14="http://schemas.microsoft.com/office/powerpoint/2010/main" val="141170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4C05A-E9EE-5257-D8FE-C9C4EF18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C23-3D07-1D24-BDCB-9FEC671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5F32-C32B-FC27-5E78-6A709EBF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Convolutional Layers</a:t>
            </a:r>
          </a:p>
          <a:p>
            <a:pPr lvl="1"/>
            <a:r>
              <a:rPr lang="en-US" dirty="0" err="1"/>
              <a:t>BatchNorm</a:t>
            </a:r>
            <a:endParaRPr lang="en-US" dirty="0"/>
          </a:p>
          <a:p>
            <a:pPr lvl="1"/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 err="1"/>
              <a:t>MaxPooling</a:t>
            </a:r>
            <a:endParaRPr lang="en-US" dirty="0"/>
          </a:p>
          <a:p>
            <a:r>
              <a:rPr lang="en-US" dirty="0"/>
              <a:t>Adaptive Average Pooling</a:t>
            </a:r>
          </a:p>
          <a:p>
            <a:r>
              <a:rPr lang="en-US" dirty="0"/>
              <a:t>1 Fully Connected layer + Dropout + Output layer (37 classes)</a:t>
            </a:r>
          </a:p>
        </p:txBody>
      </p:sp>
    </p:spTree>
    <p:extLst>
      <p:ext uri="{BB962C8B-B14F-4D97-AF65-F5344CB8AC3E}">
        <p14:creationId xmlns:p14="http://schemas.microsoft.com/office/powerpoint/2010/main" val="29153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002A-4B44-BA7D-95D6-63066B81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807A-F8F3-7BBF-0EA8-8103CCC9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00A5-EE8A-CF34-7F17-5C5A578C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46547" cy="4149541"/>
          </a:xfrm>
        </p:spPr>
        <p:txBody>
          <a:bodyPr>
            <a:noAutofit/>
          </a:bodyPr>
          <a:lstStyle/>
          <a:p>
            <a:r>
              <a:rPr lang="en-US" sz="1400" b="1" dirty="0"/>
              <a:t>ResNet18:</a:t>
            </a:r>
            <a:endParaRPr lang="en-US" sz="1400" dirty="0"/>
          </a:p>
          <a:p>
            <a:r>
              <a:rPr lang="en-US" sz="1400" dirty="0"/>
              <a:t>18-layer CNN with residual blocks</a:t>
            </a:r>
          </a:p>
          <a:p>
            <a:r>
              <a:rPr lang="en-US" sz="1400" dirty="0"/>
              <a:t>Lightweight and fast to train</a:t>
            </a:r>
          </a:p>
          <a:p>
            <a:r>
              <a:rPr lang="en-US" sz="1400" dirty="0"/>
              <a:t>Uses basic residual connections</a:t>
            </a:r>
          </a:p>
          <a:p>
            <a:r>
              <a:rPr lang="en-US" sz="1400" dirty="0"/>
              <a:t>Final FC layer modified for 37 classes</a:t>
            </a:r>
          </a:p>
          <a:p>
            <a:r>
              <a:rPr lang="en-US" sz="1400" dirty="0"/>
              <a:t>Pretrained on ImageNet</a:t>
            </a:r>
          </a:p>
          <a:p>
            <a:r>
              <a:rPr lang="en-US" sz="1400" b="1" dirty="0"/>
              <a:t>ResNet34:</a:t>
            </a:r>
            <a:endParaRPr lang="en-US" sz="1400" dirty="0"/>
          </a:p>
          <a:p>
            <a:r>
              <a:rPr lang="en-US" sz="1400" dirty="0"/>
              <a:t>34-layer CNN with deeper residual stacks</a:t>
            </a:r>
          </a:p>
          <a:p>
            <a:r>
              <a:rPr lang="en-US" sz="1400" dirty="0"/>
              <a:t>Offers better feature extraction than ResNet18</a:t>
            </a:r>
          </a:p>
          <a:p>
            <a:r>
              <a:rPr lang="en-US" sz="1400" dirty="0"/>
              <a:t>Balanced between depth and speed</a:t>
            </a:r>
          </a:p>
          <a:p>
            <a:r>
              <a:rPr lang="en-US" sz="1400" dirty="0"/>
              <a:t>Final FC layer fine-tuned for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667324-DC84-7D1E-A71F-D295F30075EE}"/>
              </a:ext>
            </a:extLst>
          </p:cNvPr>
          <p:cNvSpPr txBox="1">
            <a:spLocks/>
          </p:cNvSpPr>
          <p:nvPr/>
        </p:nvSpPr>
        <p:spPr>
          <a:xfrm>
            <a:off x="6723235" y="1904896"/>
            <a:ext cx="3681530" cy="4260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ResNet50:</a:t>
            </a:r>
            <a:endParaRPr lang="en-US" sz="1400" dirty="0"/>
          </a:p>
          <a:p>
            <a:r>
              <a:rPr lang="en-US" sz="1400" dirty="0"/>
              <a:t>50-layer CNN with bottleneck residual blocks</a:t>
            </a:r>
          </a:p>
          <a:p>
            <a:r>
              <a:rPr lang="en-US" sz="1400" dirty="0"/>
              <a:t>Higher abstraction power, better accuracy</a:t>
            </a:r>
          </a:p>
          <a:p>
            <a:r>
              <a:rPr lang="en-US" sz="1400" dirty="0"/>
              <a:t>More computationally expensive</a:t>
            </a:r>
          </a:p>
          <a:p>
            <a:r>
              <a:rPr lang="en-US" sz="1400" dirty="0"/>
              <a:t>Final FC layer adapted for 37-class output</a:t>
            </a:r>
          </a:p>
          <a:p>
            <a:r>
              <a:rPr lang="en-US" sz="1400" dirty="0"/>
              <a:t>1 Fully Connected layer + Dropout + Output layer (37 classes)</a:t>
            </a:r>
          </a:p>
        </p:txBody>
      </p:sp>
    </p:spTree>
    <p:extLst>
      <p:ext uri="{BB962C8B-B14F-4D97-AF65-F5344CB8AC3E}">
        <p14:creationId xmlns:p14="http://schemas.microsoft.com/office/powerpoint/2010/main" val="56653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CF55-15DF-CBA9-2AD1-C263716F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CACA-5208-120E-40DC-AC00867A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37AF-931A-E347-8C25-D601349A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 Function: </a:t>
            </a:r>
            <a:r>
              <a:rPr lang="en-US" dirty="0" err="1"/>
              <a:t>CrossEntropy</a:t>
            </a:r>
            <a:r>
              <a:rPr lang="en-US" dirty="0"/>
              <a:t> for Multiclass </a:t>
            </a:r>
            <a:r>
              <a:rPr lang="en-US" dirty="0" err="1"/>
              <a:t>Classigfication</a:t>
            </a:r>
            <a:endParaRPr lang="en-US" dirty="0"/>
          </a:p>
          <a:p>
            <a:r>
              <a:rPr lang="en-US" dirty="0" err="1"/>
              <a:t>LossOptimizer</a:t>
            </a:r>
            <a:r>
              <a:rPr lang="en-US" dirty="0"/>
              <a:t>: Adam (</a:t>
            </a:r>
            <a:r>
              <a:rPr lang="en-US" dirty="0" err="1"/>
              <a:t>lr</a:t>
            </a:r>
            <a:r>
              <a:rPr lang="en-US" dirty="0"/>
              <a:t> = 0.001)</a:t>
            </a:r>
          </a:p>
          <a:p>
            <a:r>
              <a:rPr lang="en-US" dirty="0"/>
              <a:t>Scheduler: </a:t>
            </a:r>
            <a:r>
              <a:rPr lang="en-US" dirty="0" err="1"/>
              <a:t>StepLR</a:t>
            </a:r>
            <a:r>
              <a:rPr lang="en-US" dirty="0"/>
              <a:t> (</a:t>
            </a:r>
            <a:r>
              <a:rPr lang="en-US" dirty="0" err="1"/>
              <a:t>step_size</a:t>
            </a:r>
            <a:r>
              <a:rPr lang="en-US" dirty="0"/>
              <a:t>=7, gamma=0.1)</a:t>
            </a:r>
          </a:p>
          <a:p>
            <a:r>
              <a:rPr lang="en-US" dirty="0"/>
              <a:t>Early stopping on validation loss (patience = 5)</a:t>
            </a:r>
          </a:p>
          <a:p>
            <a:r>
              <a:rPr lang="en-US" dirty="0"/>
              <a:t>Models trained on GPU with saved best</a:t>
            </a:r>
          </a:p>
        </p:txBody>
      </p:sp>
    </p:spTree>
    <p:extLst>
      <p:ext uri="{BB962C8B-B14F-4D97-AF65-F5344CB8AC3E}">
        <p14:creationId xmlns:p14="http://schemas.microsoft.com/office/powerpoint/2010/main" val="165096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CABF-E2D2-B228-2459-8D37125D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CF0E-14C9-9A77-61F5-8D4E7DDC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Custom CNN</a:t>
            </a:r>
          </a:p>
        </p:txBody>
      </p:sp>
      <p:pic>
        <p:nvPicPr>
          <p:cNvPr id="7" name="Content Placeholder 6" descr="A collage of different animals&#10;&#10;AI-generated content may be incorrect.">
            <a:extLst>
              <a:ext uri="{FF2B5EF4-FFF2-40B4-BE49-F238E27FC236}">
                <a16:creationId xmlns:a16="http://schemas.microsoft.com/office/drawing/2014/main" id="{67D758D2-7073-DC0C-C587-67B37D249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384805"/>
            <a:ext cx="9978421" cy="4668676"/>
          </a:xfrm>
        </p:spPr>
      </p:pic>
    </p:spTree>
    <p:extLst>
      <p:ext uri="{BB962C8B-B14F-4D97-AF65-F5344CB8AC3E}">
        <p14:creationId xmlns:p14="http://schemas.microsoft.com/office/powerpoint/2010/main" val="1569337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</TotalTime>
  <Words>457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Gill Sans MT</vt:lpstr>
      <vt:lpstr>Gallery</vt:lpstr>
      <vt:lpstr>Image Classification of the Pet Breeds</vt:lpstr>
      <vt:lpstr>Problem Statement</vt:lpstr>
      <vt:lpstr>Dataset Overview</vt:lpstr>
      <vt:lpstr>Preprocessing</vt:lpstr>
      <vt:lpstr>Preprocessing</vt:lpstr>
      <vt:lpstr>Custom CNN Architecture</vt:lpstr>
      <vt:lpstr>Resnet Architecture</vt:lpstr>
      <vt:lpstr>Custom CNN Architecture</vt:lpstr>
      <vt:lpstr>Prediction of Custom CNN</vt:lpstr>
      <vt:lpstr>Prediction of RESNET34</vt:lpstr>
      <vt:lpstr>Evaluation Metrics</vt:lpstr>
      <vt:lpstr>Evaluation Metrics</vt:lpstr>
      <vt:lpstr>Model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Osama, Muhammad</dc:creator>
  <cp:lastModifiedBy>Osama, Muhammad</cp:lastModifiedBy>
  <cp:revision>14</cp:revision>
  <dcterms:created xsi:type="dcterms:W3CDTF">2025-08-05T02:02:32Z</dcterms:created>
  <dcterms:modified xsi:type="dcterms:W3CDTF">2025-08-05T03:11:33Z</dcterms:modified>
</cp:coreProperties>
</file>