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22"/>
  </p:notesMasterIdLst>
  <p:handoutMasterIdLst>
    <p:handoutMasterId r:id="rId23"/>
  </p:handoutMasterIdLst>
  <p:sldIdLst>
    <p:sldId id="347" r:id="rId5"/>
    <p:sldId id="340" r:id="rId6"/>
    <p:sldId id="268" r:id="rId7"/>
    <p:sldId id="342" r:id="rId8"/>
    <p:sldId id="333" r:id="rId9"/>
    <p:sldId id="265" r:id="rId10"/>
    <p:sldId id="339" r:id="rId11"/>
    <p:sldId id="343" r:id="rId12"/>
    <p:sldId id="264" r:id="rId13"/>
    <p:sldId id="348" r:id="rId14"/>
    <p:sldId id="349" r:id="rId15"/>
    <p:sldId id="350" r:id="rId16"/>
    <p:sldId id="351" r:id="rId17"/>
    <p:sldId id="344" r:id="rId18"/>
    <p:sldId id="274" r:id="rId19"/>
    <p:sldId id="285" r:id="rId20"/>
    <p:sldId id="3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07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Asking the right questions.</a:t>
          </a:r>
          <a:endParaRPr lang="en-US" sz="1200" b="0" kern="1200" dirty="0">
            <a:latin typeface="+mn-lt"/>
            <a:ea typeface="+mn-ea"/>
            <a:cs typeface="+mn-cs"/>
          </a:endParaRP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5D70EFF5-8B31-4A1F-AE44-51E4CF0013EB}">
      <dgm:prSet phldrT="[Text]" custT="1"/>
      <dgm:spPr/>
      <dgm:t>
        <a:bodyPr lIns="108000" tIns="432000" rIns="288000" anchor="t" anchorCtr="0"/>
        <a:lstStyle/>
        <a:p>
          <a:pPr>
            <a:lnSpc>
              <a:spcPct val="100000"/>
            </a:lnSpc>
          </a:pPr>
          <a:r>
            <a:rPr lang="en-US" sz="1200" b="0" dirty="0" smtClean="0"/>
            <a:t>Preparing the data.</a:t>
          </a:r>
          <a:endParaRPr lang="en-US" sz="1200" b="0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71FC021-6A65-44D1-95B9-0E6C89079866}">
      <dgm:prSet phldrT="[Text]"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>
            <a:lnSpc>
              <a:spcPct val="100000"/>
            </a:lnSpc>
          </a:pPr>
          <a:r>
            <a:rPr lang="en-US" sz="1200" b="0" dirty="0" smtClean="0"/>
            <a:t>Processing the data, i.e., cleaning.</a:t>
          </a:r>
          <a:endParaRPr lang="en-US" sz="1200" b="0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D07AD3FD-84FF-467E-9693-752776549C61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2CCB050-072A-41BF-BE1B-388CF53E5629}">
      <dgm:prSet custT="1"/>
      <dgm:spPr>
        <a:solidFill>
          <a:schemeClr val="tx2"/>
        </a:solidFill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1600" b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9E838AE2-4659-4603-ABC8-58DF4222C0D4}">
      <dgm:prSet custT="1"/>
      <dgm:spPr>
        <a:ln>
          <a:noFill/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1600" b="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pPr>
            <a:lnSpc>
              <a:spcPct val="100000"/>
            </a:lnSpc>
          </a:pPr>
          <a:endParaRPr lang="ru-RU" sz="2000" b="0"/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Analyzing the data to find insights and trends.</a:t>
          </a:r>
          <a:endParaRPr lang="en-US" sz="1200" b="0" kern="1200" dirty="0">
            <a:latin typeface="+mn-lt"/>
            <a:ea typeface="+mn-ea"/>
            <a:cs typeface="+mn-cs"/>
          </a:endParaRP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C8E903CE-0CFD-4D68-A857-80E14557005E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Sharing the data and providing recommendations.</a:t>
          </a:r>
          <a:endParaRPr lang="en-US" sz="1200" b="0" kern="1200" dirty="0">
            <a:latin typeface="+mn-lt"/>
            <a:ea typeface="+mn-ea"/>
            <a:cs typeface="+mn-cs"/>
          </a:endParaRP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0"/>
        </a:p>
      </dgm:t>
    </dgm:pt>
    <dgm:pt modelId="{35BB2963-7B29-46C7-BE10-8E35AF9F6214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30655C-38CF-4F57-B95F-5468A499FF54}" type="pres">
      <dgm:prSet presAssocID="{AACEAFD5-63CF-4AFC-B46F-BE086C5D447C}" presName="composite" presStyleCnt="0"/>
      <dgm:spPr/>
    </dgm:pt>
    <dgm:pt modelId="{F364BED9-01E0-47E1-AC86-D0FD8439B2EA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E54DECE0-EAE6-4583-86DF-BB890BC905EA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F143D-D21B-4446-B636-ABC7A3445AC5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FA7D7B-B60B-4D95-8D6E-587E4D56CA9A}" type="pres">
      <dgm:prSet presAssocID="{AACEAFD5-63CF-4AFC-B46F-BE086C5D447C}" presName="EmptyPlaceHolder" presStyleCnt="0"/>
      <dgm:spPr/>
    </dgm:pt>
    <dgm:pt modelId="{3B824884-8D95-4AE1-92FB-6B2578464228}" type="pres">
      <dgm:prSet presAssocID="{7A8D4B4D-06E9-4958-810D-A6226B6AC588}" presName="space" presStyleCnt="0"/>
      <dgm:spPr/>
    </dgm:pt>
    <dgm:pt modelId="{4C986A75-F7F7-49AD-9993-9E8B1918BCC8}" type="pres">
      <dgm:prSet presAssocID="{D07AD3FD-84FF-467E-9693-752776549C61}" presName="composite" presStyleCnt="0"/>
      <dgm:spPr/>
    </dgm:pt>
    <dgm:pt modelId="{022F1691-AE6D-4477-BC44-E8F2686EC6A4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tx2"/>
          </a:solidFill>
        </a:ln>
      </dgm:spPr>
    </dgm:pt>
    <dgm:pt modelId="{3AA20A8C-A5EF-46AE-BD63-0A02678CA41B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6A1E7-794D-45E8-877E-39FDFBB560AF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13EF0-E5A2-4DBD-8907-79968CD0B38E}" type="pres">
      <dgm:prSet presAssocID="{D07AD3FD-84FF-467E-9693-752776549C61}" presName="EmptyPlaceHolder" presStyleCnt="0"/>
      <dgm:spPr/>
    </dgm:pt>
    <dgm:pt modelId="{534DD77E-7117-4E81-A154-D81BA04CB872}" type="pres">
      <dgm:prSet presAssocID="{A8C9B7A9-BC2A-4753-B7F0-F2E361D95520}" presName="space" presStyleCnt="0"/>
      <dgm:spPr/>
    </dgm:pt>
    <dgm:pt modelId="{9F63FC1C-CD7E-4A67-9301-FFC176E0E176}" type="pres">
      <dgm:prSet presAssocID="{D71FC021-6A65-44D1-95B9-0E6C89079866}" presName="composite" presStyleCnt="0"/>
      <dgm:spPr/>
    </dgm:pt>
    <dgm:pt modelId="{AFA1CE62-DC7B-4A4C-B51C-0503CDC17C86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D6AEDCBD-90E1-459E-82D6-A8AE5D18C34E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399175-F866-43DE-99F7-141A31D855DA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6E431-7E2E-4F37-974F-11AF631F7222}" type="pres">
      <dgm:prSet presAssocID="{D71FC021-6A65-44D1-95B9-0E6C89079866}" presName="EmptyPlaceHolder" presStyleCnt="0"/>
      <dgm:spPr/>
    </dgm:pt>
    <dgm:pt modelId="{26E88796-B7DA-4D52-9CA2-502ABD8C6C86}" type="pres">
      <dgm:prSet presAssocID="{9B090D9D-470E-46E2-AABB-0368A52481AA}" presName="space" presStyleCnt="0"/>
      <dgm:spPr/>
    </dgm:pt>
    <dgm:pt modelId="{DC0C0974-8588-4CEE-84F3-39E1599690E9}" type="pres">
      <dgm:prSet presAssocID="{32CCB050-072A-41BF-BE1B-388CF53E5629}" presName="composite" presStyleCnt="0"/>
      <dgm:spPr/>
    </dgm:pt>
    <dgm:pt modelId="{1A1A1E18-EEA6-41F5-B765-A0EEA7AEDBA7}" type="pres">
      <dgm:prSet presAssocID="{32CCB050-072A-41BF-BE1B-388CF53E5629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tx2"/>
          </a:solidFill>
        </a:ln>
      </dgm:spPr>
    </dgm:pt>
    <dgm:pt modelId="{C3C82E76-82A6-4B7A-AE33-D676E3C6FE39}" type="pres">
      <dgm:prSet presAssocID="{32CCB050-072A-41BF-BE1B-388CF53E562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B42BB-86CA-4830-B434-CF410F7CD0CF}" type="pres">
      <dgm:prSet presAssocID="{32CCB050-072A-41BF-BE1B-388CF53E5629}" presName="desTx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D4A05-F98F-4DBE-AE86-0989663DCD43}" type="pres">
      <dgm:prSet presAssocID="{32CCB050-072A-41BF-BE1B-388CF53E5629}" presName="EmptyPlaceHolder" presStyleCnt="0"/>
      <dgm:spPr/>
    </dgm:pt>
    <dgm:pt modelId="{A3A7F719-42ED-432B-85A2-B60EF2F11376}" type="pres">
      <dgm:prSet presAssocID="{BF05D8EE-4413-4737-8721-DAF10D6CAB04}" presName="space" presStyleCnt="0"/>
      <dgm:spPr/>
    </dgm:pt>
    <dgm:pt modelId="{72FCC1AB-526B-4884-A7F2-5BFC5F8B0F59}" type="pres">
      <dgm:prSet presAssocID="{9E838AE2-4659-4603-ABC8-58DF4222C0D4}" presName="composite" presStyleCnt="0"/>
      <dgm:spPr/>
    </dgm:pt>
    <dgm:pt modelId="{301D083D-8CD1-4C94-9B11-84FBC6CDBB0B}" type="pres">
      <dgm:prSet presAssocID="{9E838AE2-4659-4603-ABC8-58DF4222C0D4}" presName="L" presStyleLbl="solidFgAcc1" presStyleIdx="4" presStyleCnt="5">
        <dgm:presLayoutVars>
          <dgm:chMax val="0"/>
          <dgm:chPref val="0"/>
        </dgm:presLayoutVars>
      </dgm:prSet>
      <dgm:spPr/>
    </dgm:pt>
    <dgm:pt modelId="{50D2B87B-F32B-48E5-91AC-882EE784DBEF}" type="pres">
      <dgm:prSet presAssocID="{9E838AE2-4659-4603-ABC8-58DF4222C0D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1E94C-C5B9-469E-8273-7498CC810DE1}" type="pres">
      <dgm:prSet presAssocID="{9E838AE2-4659-4603-ABC8-58DF4222C0D4}" presName="desTx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418BA-4617-4E07-90B9-E1DE61C943B1}" type="pres">
      <dgm:prSet presAssocID="{9E838AE2-4659-4603-ABC8-58DF4222C0D4}" presName="EmptyPlaceHolder" presStyleCnt="0"/>
      <dgm:spPr/>
    </dgm:pt>
  </dgm:ptLst>
  <dgm:cxnLst>
    <dgm:cxn modelId="{FD3C47C8-4CE3-40A0-9744-9ADD37197E1F}" type="presOf" srcId="{55C0B14E-AEA6-48D3-A387-ED4A3A3BF840}" destId="{35BB2963-7B29-46C7-BE10-8E35AF9F6214}" srcOrd="0" destOrd="0" presId="urn:microsoft.com/office/officeart/2016/7/layout/AccentHomeChevronProcess"/>
    <dgm:cxn modelId="{04F51F78-6BF9-417C-B796-02D4FEBEB713}" type="presOf" srcId="{32CCB050-072A-41BF-BE1B-388CF53E5629}" destId="{C3C82E76-82A6-4B7A-AE33-D676E3C6FE39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58A1DD42-80AA-4F5E-A3D3-9166824EF3F8}" type="presOf" srcId="{4A6BB192-9983-4F48-BBC5-6E384EED7EC5}" destId="{9A399175-F866-43DE-99F7-141A31D855DA}" srcOrd="0" destOrd="0" presId="urn:microsoft.com/office/officeart/2016/7/layout/AccentHomeChevronProcess"/>
    <dgm:cxn modelId="{2D0F50BD-14E7-4FA0-8D7C-1F069FA3D4AA}" type="presOf" srcId="{D71FC021-6A65-44D1-95B9-0E6C89079866}" destId="{D6AEDCBD-90E1-459E-82D6-A8AE5D18C34E}" srcOrd="0" destOrd="0" presId="urn:microsoft.com/office/officeart/2016/7/layout/AccentHomeChevronProcess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161B8779-2A55-49EB-AA59-EEAA27377ED8}" type="presOf" srcId="{D07AD3FD-84FF-467E-9693-752776549C61}" destId="{3AA20A8C-A5EF-46AE-BD63-0A02678CA41B}" srcOrd="0" destOrd="0" presId="urn:microsoft.com/office/officeart/2016/7/layout/AccentHomeChevronProcess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31861F0B-2AD2-4B1C-9FFE-00E27F2E4E4D}" type="presOf" srcId="{349299C9-846E-4827-813A-349CCCE20782}" destId="{810F143D-D21B-4446-B636-ABC7A3445AC5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60C6759B-5309-4FE4-8F34-5FA467C028B5}" type="presOf" srcId="{9E838AE2-4659-4603-ABC8-58DF4222C0D4}" destId="{50D2B87B-F32B-48E5-91AC-882EE784DBEF}" srcOrd="0" destOrd="0" presId="urn:microsoft.com/office/officeart/2016/7/layout/AccentHomeChevronProcess"/>
    <dgm:cxn modelId="{32F0F82F-FA45-4275-A3E0-FADBB2567831}" type="presOf" srcId="{C8E903CE-0CFD-4D68-A857-80E14557005E}" destId="{B7B1E94C-C5B9-469E-8273-7498CC810DE1}" srcOrd="0" destOrd="0" presId="urn:microsoft.com/office/officeart/2016/7/layout/AccentHomeChevronProcess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EC99DEE2-2E13-4396-BF81-C4FB8BC0096B}" type="presOf" srcId="{5D70EFF5-8B31-4A1F-AE44-51E4CF0013EB}" destId="{E276A1E7-794D-45E8-877E-39FDFBB560AF}" srcOrd="0" destOrd="0" presId="urn:microsoft.com/office/officeart/2016/7/layout/AccentHomeChevronProcess"/>
    <dgm:cxn modelId="{122011B5-B9EC-48A6-AF95-E893FBEF1F7E}" type="presOf" srcId="{AACEAFD5-63CF-4AFC-B46F-BE086C5D447C}" destId="{E54DECE0-EAE6-4583-86DF-BB890BC905EA}" srcOrd="0" destOrd="0" presId="urn:microsoft.com/office/officeart/2016/7/layout/AccentHomeChevronProcess"/>
    <dgm:cxn modelId="{BCCD3AB4-C3E2-4CC4-80DE-B1F3950A2E6C}" type="presOf" srcId="{04A40292-9119-41B2-B968-7B651F20675D}" destId="{A88B42BB-86CA-4830-B434-CF410F7CD0CF}" srcOrd="0" destOrd="0" presId="urn:microsoft.com/office/officeart/2016/7/layout/AccentHomeChevronProcess"/>
    <dgm:cxn modelId="{2C1AA4A8-4389-46CE-BEB5-107991BD9C96}" type="presParOf" srcId="{35BB2963-7B29-46C7-BE10-8E35AF9F6214}" destId="{2230655C-38CF-4F57-B95F-5468A499FF54}" srcOrd="0" destOrd="0" presId="urn:microsoft.com/office/officeart/2016/7/layout/AccentHomeChevronProcess"/>
    <dgm:cxn modelId="{2DFBF714-83F9-422A-B25A-F6F9F57BE1CE}" type="presParOf" srcId="{2230655C-38CF-4F57-B95F-5468A499FF54}" destId="{F364BED9-01E0-47E1-AC86-D0FD8439B2EA}" srcOrd="0" destOrd="0" presId="urn:microsoft.com/office/officeart/2016/7/layout/AccentHomeChevronProcess"/>
    <dgm:cxn modelId="{B5197DD2-75E6-44AB-AC23-7FC739B63BFA}" type="presParOf" srcId="{2230655C-38CF-4F57-B95F-5468A499FF54}" destId="{E54DECE0-EAE6-4583-86DF-BB890BC905EA}" srcOrd="1" destOrd="0" presId="urn:microsoft.com/office/officeart/2016/7/layout/AccentHomeChevronProcess"/>
    <dgm:cxn modelId="{55982A16-EFA7-4492-B8E8-14DF612E07F8}" type="presParOf" srcId="{2230655C-38CF-4F57-B95F-5468A499FF54}" destId="{810F143D-D21B-4446-B636-ABC7A3445AC5}" srcOrd="2" destOrd="0" presId="urn:microsoft.com/office/officeart/2016/7/layout/AccentHomeChevronProcess"/>
    <dgm:cxn modelId="{0920A5EF-F44E-4108-AED7-E1BCC675B4E2}" type="presParOf" srcId="{2230655C-38CF-4F57-B95F-5468A499FF54}" destId="{B1FA7D7B-B60B-4D95-8D6E-587E4D56CA9A}" srcOrd="3" destOrd="0" presId="urn:microsoft.com/office/officeart/2016/7/layout/AccentHomeChevronProcess"/>
    <dgm:cxn modelId="{C4A1D30F-E6F5-446F-8D65-3C068C5D7266}" type="presParOf" srcId="{35BB2963-7B29-46C7-BE10-8E35AF9F6214}" destId="{3B824884-8D95-4AE1-92FB-6B2578464228}" srcOrd="1" destOrd="0" presId="urn:microsoft.com/office/officeart/2016/7/layout/AccentHomeChevronProcess"/>
    <dgm:cxn modelId="{056FE2FC-D232-46AF-A227-191E29450693}" type="presParOf" srcId="{35BB2963-7B29-46C7-BE10-8E35AF9F6214}" destId="{4C986A75-F7F7-49AD-9993-9E8B1918BCC8}" srcOrd="2" destOrd="0" presId="urn:microsoft.com/office/officeart/2016/7/layout/AccentHomeChevronProcess"/>
    <dgm:cxn modelId="{4EB2C624-72AE-4379-B087-083A36FE09B9}" type="presParOf" srcId="{4C986A75-F7F7-49AD-9993-9E8B1918BCC8}" destId="{022F1691-AE6D-4477-BC44-E8F2686EC6A4}" srcOrd="0" destOrd="0" presId="urn:microsoft.com/office/officeart/2016/7/layout/AccentHomeChevronProcess"/>
    <dgm:cxn modelId="{0A1A67CF-678B-4422-B22F-09234BB94555}" type="presParOf" srcId="{4C986A75-F7F7-49AD-9993-9E8B1918BCC8}" destId="{3AA20A8C-A5EF-46AE-BD63-0A02678CA41B}" srcOrd="1" destOrd="0" presId="urn:microsoft.com/office/officeart/2016/7/layout/AccentHomeChevronProcess"/>
    <dgm:cxn modelId="{D2DA6DDC-438A-48BA-A246-BB0B331E62A8}" type="presParOf" srcId="{4C986A75-F7F7-49AD-9993-9E8B1918BCC8}" destId="{E276A1E7-794D-45E8-877E-39FDFBB560AF}" srcOrd="2" destOrd="0" presId="urn:microsoft.com/office/officeart/2016/7/layout/AccentHomeChevronProcess"/>
    <dgm:cxn modelId="{82714957-D7EC-4790-AD6B-ED393E9C58A2}" type="presParOf" srcId="{4C986A75-F7F7-49AD-9993-9E8B1918BCC8}" destId="{23613EF0-E5A2-4DBD-8907-79968CD0B38E}" srcOrd="3" destOrd="0" presId="urn:microsoft.com/office/officeart/2016/7/layout/AccentHomeChevronProcess"/>
    <dgm:cxn modelId="{27B69195-A41B-4205-BE10-08474D6E87FA}" type="presParOf" srcId="{35BB2963-7B29-46C7-BE10-8E35AF9F6214}" destId="{534DD77E-7117-4E81-A154-D81BA04CB872}" srcOrd="3" destOrd="0" presId="urn:microsoft.com/office/officeart/2016/7/layout/AccentHomeChevronProcess"/>
    <dgm:cxn modelId="{71DBB9A7-ADA6-44FF-8D66-E02B1A04F383}" type="presParOf" srcId="{35BB2963-7B29-46C7-BE10-8E35AF9F6214}" destId="{9F63FC1C-CD7E-4A67-9301-FFC176E0E176}" srcOrd="4" destOrd="0" presId="urn:microsoft.com/office/officeart/2016/7/layout/AccentHomeChevronProcess"/>
    <dgm:cxn modelId="{FC4577A7-A2C3-4477-8582-3AA0F22D14A5}" type="presParOf" srcId="{9F63FC1C-CD7E-4A67-9301-FFC176E0E176}" destId="{AFA1CE62-DC7B-4A4C-B51C-0503CDC17C86}" srcOrd="0" destOrd="0" presId="urn:microsoft.com/office/officeart/2016/7/layout/AccentHomeChevronProcess"/>
    <dgm:cxn modelId="{03622031-B9A3-4F55-939C-0E03ED3A0D4F}" type="presParOf" srcId="{9F63FC1C-CD7E-4A67-9301-FFC176E0E176}" destId="{D6AEDCBD-90E1-459E-82D6-A8AE5D18C34E}" srcOrd="1" destOrd="0" presId="urn:microsoft.com/office/officeart/2016/7/layout/AccentHomeChevronProcess"/>
    <dgm:cxn modelId="{F8995E0B-A962-4C8A-A213-2B2AB0BE0C41}" type="presParOf" srcId="{9F63FC1C-CD7E-4A67-9301-FFC176E0E176}" destId="{9A399175-F866-43DE-99F7-141A31D855DA}" srcOrd="2" destOrd="0" presId="urn:microsoft.com/office/officeart/2016/7/layout/AccentHomeChevronProcess"/>
    <dgm:cxn modelId="{09C52813-36BA-48DA-8309-470E9DECA991}" type="presParOf" srcId="{9F63FC1C-CD7E-4A67-9301-FFC176E0E176}" destId="{0646E431-7E2E-4F37-974F-11AF631F7222}" srcOrd="3" destOrd="0" presId="urn:microsoft.com/office/officeart/2016/7/layout/AccentHomeChevronProcess"/>
    <dgm:cxn modelId="{89647615-672C-4FA6-A4D6-45BAFF6EE386}" type="presParOf" srcId="{35BB2963-7B29-46C7-BE10-8E35AF9F6214}" destId="{26E88796-B7DA-4D52-9CA2-502ABD8C6C86}" srcOrd="5" destOrd="0" presId="urn:microsoft.com/office/officeart/2016/7/layout/AccentHomeChevronProcess"/>
    <dgm:cxn modelId="{C70F051D-3FBC-4A7E-B701-14E067AAE61E}" type="presParOf" srcId="{35BB2963-7B29-46C7-BE10-8E35AF9F6214}" destId="{DC0C0974-8588-4CEE-84F3-39E1599690E9}" srcOrd="6" destOrd="0" presId="urn:microsoft.com/office/officeart/2016/7/layout/AccentHomeChevronProcess"/>
    <dgm:cxn modelId="{CE063583-F066-43E1-9D42-1EA859373B60}" type="presParOf" srcId="{DC0C0974-8588-4CEE-84F3-39E1599690E9}" destId="{1A1A1E18-EEA6-41F5-B765-A0EEA7AEDBA7}" srcOrd="0" destOrd="0" presId="urn:microsoft.com/office/officeart/2016/7/layout/AccentHomeChevronProcess"/>
    <dgm:cxn modelId="{CAF22B9A-45A8-41C3-AE44-2A0A950462C0}" type="presParOf" srcId="{DC0C0974-8588-4CEE-84F3-39E1599690E9}" destId="{C3C82E76-82A6-4B7A-AE33-D676E3C6FE39}" srcOrd="1" destOrd="0" presId="urn:microsoft.com/office/officeart/2016/7/layout/AccentHomeChevronProcess"/>
    <dgm:cxn modelId="{FCB9EDB1-6C79-4F0D-982B-ECE9222FD03A}" type="presParOf" srcId="{DC0C0974-8588-4CEE-84F3-39E1599690E9}" destId="{A88B42BB-86CA-4830-B434-CF410F7CD0CF}" srcOrd="2" destOrd="0" presId="urn:microsoft.com/office/officeart/2016/7/layout/AccentHomeChevronProcess"/>
    <dgm:cxn modelId="{1663111C-AD1B-4778-AF3E-E71662B46D97}" type="presParOf" srcId="{DC0C0974-8588-4CEE-84F3-39E1599690E9}" destId="{67ED4A05-F98F-4DBE-AE86-0989663DCD43}" srcOrd="3" destOrd="0" presId="urn:microsoft.com/office/officeart/2016/7/layout/AccentHomeChevronProcess"/>
    <dgm:cxn modelId="{1F1A3CD3-6F37-40BA-8A96-3EC6E70063D4}" type="presParOf" srcId="{35BB2963-7B29-46C7-BE10-8E35AF9F6214}" destId="{A3A7F719-42ED-432B-85A2-B60EF2F11376}" srcOrd="7" destOrd="0" presId="urn:microsoft.com/office/officeart/2016/7/layout/AccentHomeChevronProcess"/>
    <dgm:cxn modelId="{ACF7E591-9053-490E-B977-AF883365E717}" type="presParOf" srcId="{35BB2963-7B29-46C7-BE10-8E35AF9F6214}" destId="{72FCC1AB-526B-4884-A7F2-5BFC5F8B0F59}" srcOrd="8" destOrd="0" presId="urn:microsoft.com/office/officeart/2016/7/layout/AccentHomeChevronProcess"/>
    <dgm:cxn modelId="{DB7A13FC-FD14-4955-9EB1-FD07F4A869F2}" type="presParOf" srcId="{72FCC1AB-526B-4884-A7F2-5BFC5F8B0F59}" destId="{301D083D-8CD1-4C94-9B11-84FBC6CDBB0B}" srcOrd="0" destOrd="0" presId="urn:microsoft.com/office/officeart/2016/7/layout/AccentHomeChevronProcess"/>
    <dgm:cxn modelId="{971FDFE6-E965-4F38-9C0A-CCBE8FE26F44}" type="presParOf" srcId="{72FCC1AB-526B-4884-A7F2-5BFC5F8B0F59}" destId="{50D2B87B-F32B-48E5-91AC-882EE784DBEF}" srcOrd="1" destOrd="0" presId="urn:microsoft.com/office/officeart/2016/7/layout/AccentHomeChevronProcess"/>
    <dgm:cxn modelId="{B76624A0-AD97-4AAE-B70E-F47A8258B400}" type="presParOf" srcId="{72FCC1AB-526B-4884-A7F2-5BFC5F8B0F59}" destId="{B7B1E94C-C5B9-469E-8273-7498CC810DE1}" srcOrd="2" destOrd="0" presId="urn:microsoft.com/office/officeart/2016/7/layout/AccentHomeChevronProcess"/>
    <dgm:cxn modelId="{24C7C7F8-14A1-4F6A-B783-AB9A93DA96C6}" type="presParOf" srcId="{72FCC1AB-526B-4884-A7F2-5BFC5F8B0F59}" destId="{2FB418BA-4617-4E07-90B9-E1DE61C943B1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A noticeable </a:t>
          </a:r>
          <a:r>
            <a:rPr lang="en-US" sz="1600" b="1" dirty="0" smtClean="0">
              <a:solidFill>
                <a:schemeClr val="bg1"/>
              </a:solidFill>
            </a:rPr>
            <a:t>pattern</a:t>
          </a:r>
          <a:r>
            <a:rPr lang="en-US" sz="1600" dirty="0" smtClean="0">
              <a:solidFill>
                <a:schemeClr val="bg1"/>
              </a:solidFill>
            </a:rPr>
            <a:t> was discovered.</a:t>
          </a:r>
          <a:endParaRPr lang="en-US" sz="16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Casuals rode </a:t>
          </a:r>
          <a:r>
            <a:rPr lang="en-US" sz="1600" b="1" dirty="0" smtClean="0">
              <a:solidFill>
                <a:schemeClr val="bg1"/>
              </a:solidFill>
            </a:rPr>
            <a:t>more</a:t>
          </a:r>
          <a:r>
            <a:rPr lang="en-US" sz="1600" dirty="0" smtClean="0">
              <a:solidFill>
                <a:schemeClr val="bg1"/>
              </a:solidFill>
            </a:rPr>
            <a:t> than members.</a:t>
          </a:r>
          <a:endParaRPr lang="en-US" sz="1600" dirty="0">
            <a:solidFill>
              <a:schemeClr val="bg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Thursday</a:t>
          </a:r>
          <a:r>
            <a:rPr lang="en-US" sz="1600" dirty="0" smtClean="0">
              <a:solidFill>
                <a:schemeClr val="bg1"/>
              </a:solidFill>
            </a:rPr>
            <a:t> seems to be the </a:t>
          </a:r>
          <a:r>
            <a:rPr lang="en-US" sz="1600" b="1" dirty="0" smtClean="0">
              <a:solidFill>
                <a:schemeClr val="bg1"/>
              </a:solidFill>
            </a:rPr>
            <a:t>busiest</a:t>
          </a:r>
          <a:r>
            <a:rPr lang="en-US" sz="1600" dirty="0" smtClean="0">
              <a:solidFill>
                <a:schemeClr val="bg1"/>
              </a:solidFill>
            </a:rPr>
            <a:t> day for casuals to use Cyclist.</a:t>
          </a:r>
          <a:endParaRPr lang="en-US" sz="1600" dirty="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Start and end stations were also analyzed.</a:t>
          </a:r>
          <a:endParaRPr lang="en-US" sz="16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It was discovered that “Streeter </a:t>
          </a:r>
          <a:r>
            <a:rPr lang="en-US" sz="1600" dirty="0" err="1" smtClean="0">
              <a:solidFill>
                <a:schemeClr val="bg1"/>
              </a:solidFill>
            </a:rPr>
            <a:t>Dr</a:t>
          </a:r>
          <a:r>
            <a:rPr lang="en-US" sz="1600" dirty="0" smtClean="0">
              <a:solidFill>
                <a:schemeClr val="bg1"/>
              </a:solidFill>
            </a:rPr>
            <a:t> and Grand Ave” was the one station with the most traffic of casual riders.</a:t>
          </a:r>
          <a:endParaRPr lang="en-US" sz="1600" dirty="0">
            <a:solidFill>
              <a:schemeClr val="bg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“Lake shore </a:t>
          </a:r>
          <a:r>
            <a:rPr lang="en-US" sz="1600" b="1" dirty="0" err="1" smtClean="0">
              <a:solidFill>
                <a:schemeClr val="bg1"/>
              </a:solidFill>
            </a:rPr>
            <a:t>Dr</a:t>
          </a:r>
          <a:r>
            <a:rPr lang="en-US" sz="1600" b="1" dirty="0" smtClean="0">
              <a:solidFill>
                <a:schemeClr val="bg1"/>
              </a:solidFill>
            </a:rPr>
            <a:t> and Monroe St” came in second in terms of casual customers’ traffic.</a:t>
          </a:r>
          <a:endParaRPr lang="en-US" sz="1600" dirty="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8/layout/Line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/>
      <dgm:t>
        <a:bodyPr anchor="ctr"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Finally, hours travelled were cross-referenced with top start and end stations.</a:t>
          </a:r>
          <a:endParaRPr lang="en-US" sz="1600" dirty="0">
            <a:solidFill>
              <a:schemeClr val="bg1"/>
            </a:solidFill>
          </a:endParaRP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BAF7F54C-54BB-4E32-A3BE-70FDDE1ACC7A}" type="sibTrans" cxnId="{DEBC30EA-F307-450A-9FE0-DE38E709B7C6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18935234-F39B-4F64-9D3E-ECC198090598}">
      <dgm:prSet custT="1"/>
      <dgm:spPr/>
      <dgm:t>
        <a:bodyPr anchor="ctr"/>
        <a:lstStyle/>
        <a:p>
          <a:pPr algn="l"/>
          <a:r>
            <a:rPr lang="en-US" sz="1600" dirty="0" smtClean="0">
              <a:solidFill>
                <a:schemeClr val="bg1"/>
              </a:solidFill>
            </a:rPr>
            <a:t>Once again, It was “Streeter </a:t>
          </a:r>
          <a:r>
            <a:rPr lang="en-US" sz="1600" dirty="0" err="1" smtClean="0">
              <a:solidFill>
                <a:schemeClr val="bg1"/>
              </a:solidFill>
            </a:rPr>
            <a:t>Dr</a:t>
          </a:r>
          <a:r>
            <a:rPr lang="en-US" sz="1600" dirty="0" smtClean="0">
              <a:solidFill>
                <a:schemeClr val="bg1"/>
              </a:solidFill>
            </a:rPr>
            <a:t> and Grand Ave” with the most traffic of casual riders, the peak being during morning and afternoon.</a:t>
          </a:r>
          <a:endParaRPr lang="en-US" sz="1600" dirty="0">
            <a:solidFill>
              <a:schemeClr val="bg1"/>
            </a:solidFill>
          </a:endParaRP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3CA3A262-78E2-46B9-86B9-EC5A18FB14DE}">
      <dgm:prSet custT="1"/>
      <dgm:spPr/>
      <dgm:t>
        <a:bodyPr anchor="ctr"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“Lake shore </a:t>
          </a:r>
          <a:r>
            <a:rPr lang="en-US" sz="1600" b="1" dirty="0" err="1" smtClean="0">
              <a:solidFill>
                <a:schemeClr val="bg1"/>
              </a:solidFill>
            </a:rPr>
            <a:t>Dr</a:t>
          </a:r>
          <a:r>
            <a:rPr lang="en-US" sz="1600" b="1" dirty="0" smtClean="0">
              <a:solidFill>
                <a:schemeClr val="bg1"/>
              </a:solidFill>
            </a:rPr>
            <a:t> and Monroe St” also came in second in terms of casual customers’ traffic, the peak was, once again, during morning and afternoon.</a:t>
          </a:r>
          <a:endParaRPr lang="en-US" sz="1600" dirty="0">
            <a:solidFill>
              <a:schemeClr val="bg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l"/>
          <a:endParaRPr lang="en-US" sz="1600">
            <a:solidFill>
              <a:schemeClr val="bg1"/>
            </a:solidFill>
          </a:endParaRPr>
        </a:p>
      </dgm:t>
    </dgm:pt>
    <dgm:pt modelId="{D7AA8D21-169A-7847-AE19-449AF2A0AB87}" type="pres">
      <dgm:prSet presAssocID="{64F98948-3320-4B7F-80FB-AB1137B5078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E147F5-92BE-3E41-87A0-D2DD515E3EFE}" type="pres">
      <dgm:prSet presAssocID="{15F858BE-12F3-4653-B340-0B188B98203C}" presName="thickLine" presStyleLbl="alignNode1" presStyleIdx="0" presStyleCnt="3"/>
      <dgm:spPr>
        <a:ln>
          <a:noFill/>
        </a:ln>
      </dgm:spPr>
    </dgm:pt>
    <dgm:pt modelId="{F177C780-64AE-5942-AD6F-16F6F72EB1FC}" type="pres">
      <dgm:prSet presAssocID="{15F858BE-12F3-4653-B340-0B188B98203C}" presName="horz1" presStyleCnt="0"/>
      <dgm:spPr/>
    </dgm:pt>
    <dgm:pt modelId="{7DAF90AF-7CE1-D044-AB67-E772D8B64C31}" type="pres">
      <dgm:prSet presAssocID="{15F858BE-12F3-4653-B340-0B188B98203C}" presName="tx1" presStyleLbl="revTx" presStyleIdx="0" presStyleCnt="3"/>
      <dgm:spPr/>
      <dgm:t>
        <a:bodyPr/>
        <a:lstStyle/>
        <a:p>
          <a:endParaRPr lang="en-US"/>
        </a:p>
      </dgm:t>
    </dgm:pt>
    <dgm:pt modelId="{BE716566-FA79-2C44-957F-53F15A03AB60}" type="pres">
      <dgm:prSet presAssocID="{15F858BE-12F3-4653-B340-0B188B98203C}" presName="vert1" presStyleCnt="0"/>
      <dgm:spPr/>
    </dgm:pt>
    <dgm:pt modelId="{F1AF51EE-E3E4-7A4F-8716-70015E55D922}" type="pres">
      <dgm:prSet presAssocID="{18935234-F39B-4F64-9D3E-ECC198090598}" presName="thickLine" presStyleLbl="alignNode1" presStyleIdx="1" presStyleCnt="3"/>
      <dgm:spPr>
        <a:ln>
          <a:solidFill>
            <a:schemeClr val="bg1"/>
          </a:solidFill>
        </a:ln>
      </dgm:spPr>
    </dgm:pt>
    <dgm:pt modelId="{90CCACE4-9B22-3647-8A5E-6709728A511E}" type="pres">
      <dgm:prSet presAssocID="{18935234-F39B-4F64-9D3E-ECC198090598}" presName="horz1" presStyleCnt="0"/>
      <dgm:spPr/>
    </dgm:pt>
    <dgm:pt modelId="{6639C706-905D-3248-BE34-3BE36FC9DC61}" type="pres">
      <dgm:prSet presAssocID="{18935234-F39B-4F64-9D3E-ECC198090598}" presName="tx1" presStyleLbl="revTx" presStyleIdx="1" presStyleCnt="3"/>
      <dgm:spPr/>
      <dgm:t>
        <a:bodyPr/>
        <a:lstStyle/>
        <a:p>
          <a:endParaRPr lang="en-US"/>
        </a:p>
      </dgm:t>
    </dgm:pt>
    <dgm:pt modelId="{D532D148-ED06-2342-BC2E-8CE37A4E8989}" type="pres">
      <dgm:prSet presAssocID="{18935234-F39B-4F64-9D3E-ECC198090598}" presName="vert1" presStyleCnt="0"/>
      <dgm:spPr/>
    </dgm:pt>
    <dgm:pt modelId="{453B5C1B-7479-A64C-A62F-F8FF11789102}" type="pres">
      <dgm:prSet presAssocID="{3CA3A262-78E2-46B9-86B9-EC5A18FB14DE}" presName="thickLine" presStyleLbl="alignNode1" presStyleIdx="2" presStyleCnt="3"/>
      <dgm:spPr>
        <a:ln>
          <a:solidFill>
            <a:schemeClr val="bg1"/>
          </a:solidFill>
        </a:ln>
      </dgm:spPr>
    </dgm:pt>
    <dgm:pt modelId="{89D2E576-A51A-EA46-935A-67D215DADAC5}" type="pres">
      <dgm:prSet presAssocID="{3CA3A262-78E2-46B9-86B9-EC5A18FB14DE}" presName="horz1" presStyleCnt="0"/>
      <dgm:spPr/>
    </dgm:pt>
    <dgm:pt modelId="{957815F8-9C36-1140-BDB3-0407376DDA24}" type="pres">
      <dgm:prSet presAssocID="{3CA3A262-78E2-46B9-86B9-EC5A18FB14DE}" presName="tx1" presStyleLbl="revTx" presStyleIdx="2" presStyleCnt="3"/>
      <dgm:spPr/>
      <dgm:t>
        <a:bodyPr/>
        <a:lstStyle/>
        <a:p>
          <a:endParaRPr lang="en-US"/>
        </a:p>
      </dgm:t>
    </dgm:pt>
    <dgm:pt modelId="{A6EC63B3-C51F-BD4C-AEDE-3C1BEC0C7833}" type="pres">
      <dgm:prSet presAssocID="{3CA3A262-78E2-46B9-86B9-EC5A18FB14DE}" presName="vert1" presStyleCnt="0"/>
      <dgm:spPr/>
    </dgm:pt>
  </dgm:ptLst>
  <dgm:cxnLst>
    <dgm:cxn modelId="{A2308A67-38BB-F043-9E6E-F57CB5E4B561}" type="presOf" srcId="{64F98948-3320-4B7F-80FB-AB1137B5078B}" destId="{D7AA8D21-169A-7847-AE19-449AF2A0AB87}" srcOrd="0" destOrd="0" presId="urn:microsoft.com/office/officeart/2008/layout/LinedList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B72B51E5-32C4-3648-ADD5-2B80FE381DE5}" type="presOf" srcId="{15F858BE-12F3-4653-B340-0B188B98203C}" destId="{7DAF90AF-7CE1-D044-AB67-E772D8B64C31}" srcOrd="0" destOrd="0" presId="urn:microsoft.com/office/officeart/2008/layout/LinedList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CB779D4E-8EEB-A849-B2AF-50AAE1FB511B}" type="presOf" srcId="{3CA3A262-78E2-46B9-86B9-EC5A18FB14DE}" destId="{957815F8-9C36-1140-BDB3-0407376DDA24}" srcOrd="0" destOrd="0" presId="urn:microsoft.com/office/officeart/2008/layout/LinedList"/>
    <dgm:cxn modelId="{449BF4EB-8EBD-894C-91D4-10983A9E9D7B}" type="presOf" srcId="{18935234-F39B-4F64-9D3E-ECC198090598}" destId="{6639C706-905D-3248-BE34-3BE36FC9DC61}" srcOrd="0" destOrd="0" presId="urn:microsoft.com/office/officeart/2008/layout/LinedList"/>
    <dgm:cxn modelId="{02EB7A7A-8DEE-E045-B8AF-A4CCD3A2734E}" type="presParOf" srcId="{D7AA8D21-169A-7847-AE19-449AF2A0AB87}" destId="{F9E147F5-92BE-3E41-87A0-D2DD515E3EFE}" srcOrd="0" destOrd="0" presId="urn:microsoft.com/office/officeart/2008/layout/LinedList"/>
    <dgm:cxn modelId="{122131D9-A3D0-D74B-B638-18DE07FF143D}" type="presParOf" srcId="{D7AA8D21-169A-7847-AE19-449AF2A0AB87}" destId="{F177C780-64AE-5942-AD6F-16F6F72EB1FC}" srcOrd="1" destOrd="0" presId="urn:microsoft.com/office/officeart/2008/layout/LinedList"/>
    <dgm:cxn modelId="{EDD7763F-C748-A045-94A5-CA8723A57E93}" type="presParOf" srcId="{F177C780-64AE-5942-AD6F-16F6F72EB1FC}" destId="{7DAF90AF-7CE1-D044-AB67-E772D8B64C31}" srcOrd="0" destOrd="0" presId="urn:microsoft.com/office/officeart/2008/layout/LinedList"/>
    <dgm:cxn modelId="{AA643B8F-1448-0344-A49A-62C2577267C4}" type="presParOf" srcId="{F177C780-64AE-5942-AD6F-16F6F72EB1FC}" destId="{BE716566-FA79-2C44-957F-53F15A03AB60}" srcOrd="1" destOrd="0" presId="urn:microsoft.com/office/officeart/2008/layout/LinedList"/>
    <dgm:cxn modelId="{F4997E22-5A15-7C41-A354-41E89AC1DAED}" type="presParOf" srcId="{D7AA8D21-169A-7847-AE19-449AF2A0AB87}" destId="{F1AF51EE-E3E4-7A4F-8716-70015E55D922}" srcOrd="2" destOrd="0" presId="urn:microsoft.com/office/officeart/2008/layout/LinedList"/>
    <dgm:cxn modelId="{16CF5D22-0DA6-B04B-943B-F76B00232359}" type="presParOf" srcId="{D7AA8D21-169A-7847-AE19-449AF2A0AB87}" destId="{90CCACE4-9B22-3647-8A5E-6709728A511E}" srcOrd="3" destOrd="0" presId="urn:microsoft.com/office/officeart/2008/layout/LinedList"/>
    <dgm:cxn modelId="{5A015495-6449-7C45-B7B0-3605798E220C}" type="presParOf" srcId="{90CCACE4-9B22-3647-8A5E-6709728A511E}" destId="{6639C706-905D-3248-BE34-3BE36FC9DC61}" srcOrd="0" destOrd="0" presId="urn:microsoft.com/office/officeart/2008/layout/LinedList"/>
    <dgm:cxn modelId="{34E5689A-D2B8-0F40-97E2-F8F7A8866E4C}" type="presParOf" srcId="{90CCACE4-9B22-3647-8A5E-6709728A511E}" destId="{D532D148-ED06-2342-BC2E-8CE37A4E8989}" srcOrd="1" destOrd="0" presId="urn:microsoft.com/office/officeart/2008/layout/LinedList"/>
    <dgm:cxn modelId="{E3E659C5-43C7-5140-AFE4-78104922EEE4}" type="presParOf" srcId="{D7AA8D21-169A-7847-AE19-449AF2A0AB87}" destId="{453B5C1B-7479-A64C-A62F-F8FF11789102}" srcOrd="4" destOrd="0" presId="urn:microsoft.com/office/officeart/2008/layout/LinedList"/>
    <dgm:cxn modelId="{A027A662-9EAE-DD44-BD05-1DCA0CC5485C}" type="presParOf" srcId="{D7AA8D21-169A-7847-AE19-449AF2A0AB87}" destId="{89D2E576-A51A-EA46-935A-67D215DADAC5}" srcOrd="5" destOrd="0" presId="urn:microsoft.com/office/officeart/2008/layout/LinedList"/>
    <dgm:cxn modelId="{CE592214-9472-B14D-9131-79B4E0A85531}" type="presParOf" srcId="{89D2E576-A51A-EA46-935A-67D215DADAC5}" destId="{957815F8-9C36-1140-BDB3-0407376DDA24}" srcOrd="0" destOrd="0" presId="urn:microsoft.com/office/officeart/2008/layout/LinedList"/>
    <dgm:cxn modelId="{1416C33F-FB31-7242-BEDD-21BE16F290ED}" type="presParOf" srcId="{89D2E576-A51A-EA46-935A-67D215DADAC5}" destId="{A6EC63B3-C51F-BD4C-AEDE-3C1BEC0C7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4BED9-01E0-47E1-AC86-D0FD8439B2EA}">
      <dsp:nvSpPr>
        <dsp:cNvPr id="0" name=""/>
        <dsp:cNvSpPr/>
      </dsp:nvSpPr>
      <dsp:spPr>
        <a:xfrm rot="5400000">
          <a:off x="-825008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DECE0-EAE6-4583-86DF-BB890BC905EA}">
      <dsp:nvSpPr>
        <dsp:cNvPr id="0" name=""/>
        <dsp:cNvSpPr/>
      </dsp:nvSpPr>
      <dsp:spPr>
        <a:xfrm>
          <a:off x="2154" y="2655014"/>
          <a:ext cx="2297008" cy="612695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01</a:t>
          </a:r>
        </a:p>
      </dsp:txBody>
      <dsp:txXfrm>
        <a:off x="2154" y="2655014"/>
        <a:ext cx="2220421" cy="612695"/>
      </dsp:txXfrm>
    </dsp:sp>
    <dsp:sp modelId="{810F143D-D21B-4446-B636-ABC7A3445AC5}">
      <dsp:nvSpPr>
        <dsp:cNvPr id="0" name=""/>
        <dsp:cNvSpPr/>
      </dsp:nvSpPr>
      <dsp:spPr>
        <a:xfrm>
          <a:off x="185914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Asking the right questions.</a:t>
          </a:r>
          <a:endParaRPr lang="en-US" sz="1200" b="0" kern="1200" dirty="0">
            <a:latin typeface="+mn-lt"/>
            <a:ea typeface="+mn-ea"/>
            <a:cs typeface="+mn-cs"/>
          </a:endParaRPr>
        </a:p>
      </dsp:txBody>
      <dsp:txXfrm>
        <a:off x="185914" y="927183"/>
        <a:ext cx="1865171" cy="1198392"/>
      </dsp:txXfrm>
    </dsp:sp>
    <dsp:sp modelId="{022F1691-AE6D-4477-BC44-E8F2686EC6A4}">
      <dsp:nvSpPr>
        <dsp:cNvPr id="0" name=""/>
        <dsp:cNvSpPr/>
      </dsp:nvSpPr>
      <dsp:spPr>
        <a:xfrm rot="5400000">
          <a:off x="1357149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20A8C-A5EF-46AE-BD63-0A02678CA41B}">
      <dsp:nvSpPr>
        <dsp:cNvPr id="0" name=""/>
        <dsp:cNvSpPr/>
      </dsp:nvSpPr>
      <dsp:spPr>
        <a:xfrm>
          <a:off x="2184312" y="2655014"/>
          <a:ext cx="2297008" cy="612695"/>
        </a:xfrm>
        <a:prstGeom prst="chevron">
          <a:avLst>
            <a:gd name="adj" fmla="val 25000"/>
          </a:avLst>
        </a:prstGeom>
        <a:solidFill>
          <a:schemeClr val="tx2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02</a:t>
          </a:r>
        </a:p>
      </dsp:txBody>
      <dsp:txXfrm>
        <a:off x="2337486" y="2655014"/>
        <a:ext cx="1990660" cy="612695"/>
      </dsp:txXfrm>
    </dsp:sp>
    <dsp:sp modelId="{E276A1E7-794D-45E8-877E-39FDFBB560AF}">
      <dsp:nvSpPr>
        <dsp:cNvPr id="0" name=""/>
        <dsp:cNvSpPr/>
      </dsp:nvSpPr>
      <dsp:spPr>
        <a:xfrm>
          <a:off x="2368073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Preparing the data.</a:t>
          </a:r>
          <a:endParaRPr lang="en-US" sz="1200" b="0" kern="1200" dirty="0"/>
        </a:p>
      </dsp:txBody>
      <dsp:txXfrm>
        <a:off x="2368073" y="927183"/>
        <a:ext cx="1865171" cy="1198392"/>
      </dsp:txXfrm>
    </dsp:sp>
    <dsp:sp modelId="{AFA1CE62-DC7B-4A4C-B51C-0503CDC17C86}">
      <dsp:nvSpPr>
        <dsp:cNvPr id="0" name=""/>
        <dsp:cNvSpPr/>
      </dsp:nvSpPr>
      <dsp:spPr>
        <a:xfrm rot="5400000">
          <a:off x="3539307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EDCBD-90E1-459E-82D6-A8AE5D18C34E}">
      <dsp:nvSpPr>
        <dsp:cNvPr id="0" name=""/>
        <dsp:cNvSpPr/>
      </dsp:nvSpPr>
      <dsp:spPr>
        <a:xfrm>
          <a:off x="4366470" y="2655014"/>
          <a:ext cx="2297008" cy="61269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03</a:t>
          </a:r>
        </a:p>
      </dsp:txBody>
      <dsp:txXfrm>
        <a:off x="4519644" y="2655014"/>
        <a:ext cx="1990660" cy="612695"/>
      </dsp:txXfrm>
    </dsp:sp>
    <dsp:sp modelId="{9A399175-F866-43DE-99F7-141A31D855DA}">
      <dsp:nvSpPr>
        <dsp:cNvPr id="0" name=""/>
        <dsp:cNvSpPr/>
      </dsp:nvSpPr>
      <dsp:spPr>
        <a:xfrm>
          <a:off x="4550231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lvl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Processing the data, i.e., cleaning.</a:t>
          </a:r>
          <a:endParaRPr lang="en-US" sz="1200" b="0" kern="1200" dirty="0"/>
        </a:p>
      </dsp:txBody>
      <dsp:txXfrm>
        <a:off x="4550231" y="927183"/>
        <a:ext cx="1865171" cy="1198392"/>
      </dsp:txXfrm>
    </dsp:sp>
    <dsp:sp modelId="{1A1A1E18-EEA6-41F5-B765-A0EEA7AEDBA7}">
      <dsp:nvSpPr>
        <dsp:cNvPr id="0" name=""/>
        <dsp:cNvSpPr/>
      </dsp:nvSpPr>
      <dsp:spPr>
        <a:xfrm rot="5400000">
          <a:off x="5721465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82E76-82A6-4B7A-AE33-D676E3C6FE39}">
      <dsp:nvSpPr>
        <dsp:cNvPr id="0" name=""/>
        <dsp:cNvSpPr/>
      </dsp:nvSpPr>
      <dsp:spPr>
        <a:xfrm>
          <a:off x="6548628" y="2655014"/>
          <a:ext cx="2297008" cy="612695"/>
        </a:xfrm>
        <a:prstGeom prst="chevron">
          <a:avLst>
            <a:gd name="adj" fmla="val 25000"/>
          </a:avLst>
        </a:prstGeom>
        <a:solidFill>
          <a:schemeClr val="tx2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04</a:t>
          </a:r>
          <a:endParaRPr lang="ru-RU" sz="1600" b="0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6701802" y="2655014"/>
        <a:ext cx="1990660" cy="612695"/>
      </dsp:txXfrm>
    </dsp:sp>
    <dsp:sp modelId="{A88B42BB-86CA-4830-B434-CF410F7CD0CF}">
      <dsp:nvSpPr>
        <dsp:cNvPr id="0" name=""/>
        <dsp:cNvSpPr/>
      </dsp:nvSpPr>
      <dsp:spPr>
        <a:xfrm>
          <a:off x="6732389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Analyzing the data to find insights and trends.</a:t>
          </a:r>
          <a:endParaRPr lang="en-US" sz="1200" b="0" kern="1200" dirty="0">
            <a:latin typeface="+mn-lt"/>
            <a:ea typeface="+mn-ea"/>
            <a:cs typeface="+mn-cs"/>
          </a:endParaRPr>
        </a:p>
      </dsp:txBody>
      <dsp:txXfrm>
        <a:off x="6732389" y="927183"/>
        <a:ext cx="1865171" cy="1198392"/>
      </dsp:txXfrm>
    </dsp:sp>
    <dsp:sp modelId="{301D083D-8CD1-4C94-9B11-84FBC6CDBB0B}">
      <dsp:nvSpPr>
        <dsp:cNvPr id="0" name=""/>
        <dsp:cNvSpPr/>
      </dsp:nvSpPr>
      <dsp:spPr>
        <a:xfrm rot="5400000">
          <a:off x="7903624" y="1644090"/>
          <a:ext cx="1838086" cy="183760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2B87B-F32B-48E5-91AC-882EE784DBEF}">
      <dsp:nvSpPr>
        <dsp:cNvPr id="0" name=""/>
        <dsp:cNvSpPr/>
      </dsp:nvSpPr>
      <dsp:spPr>
        <a:xfrm>
          <a:off x="8730787" y="2655014"/>
          <a:ext cx="2297008" cy="612695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>
              <a:effectLst>
                <a:outerShdw blurRad="50800" dist="38100" dir="2700000" algn="tl" rotWithShape="0">
                  <a:schemeClr val="tx1">
                    <a:alpha val="50000"/>
                  </a:schemeClr>
                </a:outerShdw>
              </a:effectLst>
              <a:latin typeface="+mj-lt"/>
            </a:rPr>
            <a:t>STAGE 05</a:t>
          </a:r>
          <a:endParaRPr lang="ru-RU" sz="1600" b="0" kern="1200" dirty="0">
            <a:effectLst>
              <a:outerShdw blurRad="50800" dist="38100" dir="2700000" algn="tl" rotWithShape="0">
                <a:schemeClr val="tx1">
                  <a:alpha val="50000"/>
                </a:schemeClr>
              </a:outerShdw>
            </a:effectLst>
            <a:latin typeface="+mj-lt"/>
          </a:endParaRPr>
        </a:p>
      </dsp:txBody>
      <dsp:txXfrm>
        <a:off x="8883961" y="2655014"/>
        <a:ext cx="1990660" cy="612695"/>
      </dsp:txXfrm>
    </dsp:sp>
    <dsp:sp modelId="{B7B1E94C-C5B9-469E-8273-7498CC810DE1}">
      <dsp:nvSpPr>
        <dsp:cNvPr id="0" name=""/>
        <dsp:cNvSpPr/>
      </dsp:nvSpPr>
      <dsp:spPr>
        <a:xfrm>
          <a:off x="8914547" y="927183"/>
          <a:ext cx="1865171" cy="1198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00" tIns="432000" rIns="28800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kern="1200" dirty="0" smtClean="0">
              <a:latin typeface="+mn-lt"/>
              <a:ea typeface="+mn-ea"/>
              <a:cs typeface="+mn-cs"/>
            </a:rPr>
            <a:t>Sharing the data and providing recommendations.</a:t>
          </a:r>
          <a:endParaRPr lang="en-US" sz="1200" b="0" kern="1200" dirty="0">
            <a:latin typeface="+mn-lt"/>
            <a:ea typeface="+mn-ea"/>
            <a:cs typeface="+mn-cs"/>
          </a:endParaRPr>
        </a:p>
      </dsp:txBody>
      <dsp:txXfrm>
        <a:off x="8914547" y="927183"/>
        <a:ext cx="1865171" cy="1198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6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64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A noticeable </a:t>
          </a:r>
          <a:r>
            <a:rPr lang="en-US" sz="1600" b="1" kern="1200" dirty="0" smtClean="0">
              <a:solidFill>
                <a:schemeClr val="bg1"/>
              </a:solidFill>
            </a:rPr>
            <a:t>pattern</a:t>
          </a:r>
          <a:r>
            <a:rPr lang="en-US" sz="1600" kern="1200" dirty="0" smtClean="0">
              <a:solidFill>
                <a:schemeClr val="bg1"/>
              </a:solidFill>
            </a:rPr>
            <a:t> was discovered.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2564"/>
        <a:ext cx="5341938" cy="1748773"/>
      </dsp:txXfrm>
    </dsp:sp>
    <dsp:sp modelId="{F1AF51EE-E3E4-7A4F-8716-70015E55D922}">
      <dsp:nvSpPr>
        <dsp:cNvPr id="0" name=""/>
        <dsp:cNvSpPr/>
      </dsp:nvSpPr>
      <dsp:spPr>
        <a:xfrm>
          <a:off x="0" y="175133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1751338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Casuals rode </a:t>
          </a:r>
          <a:r>
            <a:rPr lang="en-US" sz="1600" b="1" kern="1200" dirty="0" smtClean="0">
              <a:solidFill>
                <a:schemeClr val="bg1"/>
              </a:solidFill>
            </a:rPr>
            <a:t>more</a:t>
          </a:r>
          <a:r>
            <a:rPr lang="en-US" sz="1600" kern="1200" dirty="0" smtClean="0">
              <a:solidFill>
                <a:schemeClr val="bg1"/>
              </a:solidFill>
            </a:rPr>
            <a:t> than members.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1751338"/>
        <a:ext cx="5341938" cy="1748773"/>
      </dsp:txXfrm>
    </dsp:sp>
    <dsp:sp modelId="{453B5C1B-7479-A64C-A62F-F8FF11789102}">
      <dsp:nvSpPr>
        <dsp:cNvPr id="0" name=""/>
        <dsp:cNvSpPr/>
      </dsp:nvSpPr>
      <dsp:spPr>
        <a:xfrm>
          <a:off x="0" y="350011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3500111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Thursday</a:t>
          </a:r>
          <a:r>
            <a:rPr lang="en-US" sz="1600" kern="1200" dirty="0" smtClean="0">
              <a:solidFill>
                <a:schemeClr val="bg1"/>
              </a:solidFill>
            </a:rPr>
            <a:t> seems to be the </a:t>
          </a:r>
          <a:r>
            <a:rPr lang="en-US" sz="1600" b="1" kern="1200" dirty="0" smtClean="0">
              <a:solidFill>
                <a:schemeClr val="bg1"/>
              </a:solidFill>
            </a:rPr>
            <a:t>busiest</a:t>
          </a:r>
          <a:r>
            <a:rPr lang="en-US" sz="1600" kern="1200" dirty="0" smtClean="0">
              <a:solidFill>
                <a:schemeClr val="bg1"/>
              </a:solidFill>
            </a:rPr>
            <a:t> day for casuals to use Cyclist.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3500111"/>
        <a:ext cx="5341938" cy="1748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6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64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Start and end stations were also analyzed.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2564"/>
        <a:ext cx="5341938" cy="1748773"/>
      </dsp:txXfrm>
    </dsp:sp>
    <dsp:sp modelId="{F1AF51EE-E3E4-7A4F-8716-70015E55D922}">
      <dsp:nvSpPr>
        <dsp:cNvPr id="0" name=""/>
        <dsp:cNvSpPr/>
      </dsp:nvSpPr>
      <dsp:spPr>
        <a:xfrm>
          <a:off x="0" y="175133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1751338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It was discovered that “Streeter </a:t>
          </a:r>
          <a:r>
            <a:rPr lang="en-US" sz="1600" kern="1200" dirty="0" err="1" smtClean="0">
              <a:solidFill>
                <a:schemeClr val="bg1"/>
              </a:solidFill>
            </a:rPr>
            <a:t>Dr</a:t>
          </a:r>
          <a:r>
            <a:rPr lang="en-US" sz="1600" kern="1200" dirty="0" smtClean="0">
              <a:solidFill>
                <a:schemeClr val="bg1"/>
              </a:solidFill>
            </a:rPr>
            <a:t> and Grand Ave” was the one station with the most traffic of casual riders.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1751338"/>
        <a:ext cx="5341938" cy="1748773"/>
      </dsp:txXfrm>
    </dsp:sp>
    <dsp:sp modelId="{453B5C1B-7479-A64C-A62F-F8FF11789102}">
      <dsp:nvSpPr>
        <dsp:cNvPr id="0" name=""/>
        <dsp:cNvSpPr/>
      </dsp:nvSpPr>
      <dsp:spPr>
        <a:xfrm>
          <a:off x="0" y="350011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3500111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“Lake shore </a:t>
          </a:r>
          <a:r>
            <a:rPr lang="en-US" sz="1600" b="1" kern="1200" dirty="0" err="1" smtClean="0">
              <a:solidFill>
                <a:schemeClr val="bg1"/>
              </a:solidFill>
            </a:rPr>
            <a:t>Dr</a:t>
          </a:r>
          <a:r>
            <a:rPr lang="en-US" sz="1600" b="1" kern="1200" dirty="0" smtClean="0">
              <a:solidFill>
                <a:schemeClr val="bg1"/>
              </a:solidFill>
            </a:rPr>
            <a:t> and Monroe St” came in second in terms of casual customers’ traffic.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3500111"/>
        <a:ext cx="5341938" cy="17487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147F5-92BE-3E41-87A0-D2DD515E3EFE}">
      <dsp:nvSpPr>
        <dsp:cNvPr id="0" name=""/>
        <dsp:cNvSpPr/>
      </dsp:nvSpPr>
      <dsp:spPr>
        <a:xfrm>
          <a:off x="0" y="2564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90AF-7CE1-D044-AB67-E772D8B64C31}">
      <dsp:nvSpPr>
        <dsp:cNvPr id="0" name=""/>
        <dsp:cNvSpPr/>
      </dsp:nvSpPr>
      <dsp:spPr>
        <a:xfrm>
          <a:off x="0" y="2564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Finally, hours travelled were cross-referenced with top start and end stations.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2564"/>
        <a:ext cx="5341938" cy="1748773"/>
      </dsp:txXfrm>
    </dsp:sp>
    <dsp:sp modelId="{F1AF51EE-E3E4-7A4F-8716-70015E55D922}">
      <dsp:nvSpPr>
        <dsp:cNvPr id="0" name=""/>
        <dsp:cNvSpPr/>
      </dsp:nvSpPr>
      <dsp:spPr>
        <a:xfrm>
          <a:off x="0" y="1751338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9C706-905D-3248-BE34-3BE36FC9DC61}">
      <dsp:nvSpPr>
        <dsp:cNvPr id="0" name=""/>
        <dsp:cNvSpPr/>
      </dsp:nvSpPr>
      <dsp:spPr>
        <a:xfrm>
          <a:off x="0" y="1751338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Once again, It was “Streeter </a:t>
          </a:r>
          <a:r>
            <a:rPr lang="en-US" sz="1600" kern="1200" dirty="0" err="1" smtClean="0">
              <a:solidFill>
                <a:schemeClr val="bg1"/>
              </a:solidFill>
            </a:rPr>
            <a:t>Dr</a:t>
          </a:r>
          <a:r>
            <a:rPr lang="en-US" sz="1600" kern="1200" dirty="0" smtClean="0">
              <a:solidFill>
                <a:schemeClr val="bg1"/>
              </a:solidFill>
            </a:rPr>
            <a:t> and Grand Ave” with the most traffic of casual riders, the peak being during morning and afternoon.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1751338"/>
        <a:ext cx="5341938" cy="1748773"/>
      </dsp:txXfrm>
    </dsp:sp>
    <dsp:sp modelId="{453B5C1B-7479-A64C-A62F-F8FF11789102}">
      <dsp:nvSpPr>
        <dsp:cNvPr id="0" name=""/>
        <dsp:cNvSpPr/>
      </dsp:nvSpPr>
      <dsp:spPr>
        <a:xfrm>
          <a:off x="0" y="3500111"/>
          <a:ext cx="53419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15F8-9C36-1140-BDB3-0407376DDA24}">
      <dsp:nvSpPr>
        <dsp:cNvPr id="0" name=""/>
        <dsp:cNvSpPr/>
      </dsp:nvSpPr>
      <dsp:spPr>
        <a:xfrm>
          <a:off x="0" y="3500111"/>
          <a:ext cx="5341938" cy="1748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“Lake shore </a:t>
          </a:r>
          <a:r>
            <a:rPr lang="en-US" sz="1600" b="1" kern="1200" dirty="0" err="1" smtClean="0">
              <a:solidFill>
                <a:schemeClr val="bg1"/>
              </a:solidFill>
            </a:rPr>
            <a:t>Dr</a:t>
          </a:r>
          <a:r>
            <a:rPr lang="en-US" sz="1600" b="1" kern="1200" dirty="0" smtClean="0">
              <a:solidFill>
                <a:schemeClr val="bg1"/>
              </a:solidFill>
            </a:rPr>
            <a:t> and Monroe St” also came in second in terms of casual customers’ traffic, the peak was, once again, during morning and afternoon.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0" y="3500111"/>
        <a:ext cx="5341938" cy="1748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17-Mar-25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17-Mar-25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17-Mar-25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17-Mar-25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17-Mar-25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17-Mar-25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17-Mar-25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17-Mar-25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17-Mar-25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17-Mar-25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17-Mar-25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17-Mar-25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17-Mar-25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17-Mar-25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17-Mar-25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17-Mar-25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17-Mar-25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authoring_basics.html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cc.ms.unimelb.edu.au/resources/tips-for-using-r/r-scripts" TargetMode="External"/><Relationship Id="rId4" Type="http://schemas.openxmlformats.org/officeDocument/2006/relationships/hyperlink" Target="https://cran.r-project.org/web/packages/viridis/vignettes/intro-to-viridi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Cyclist Casual Customer retention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Presented by: Muhammad Owais</a:t>
            </a:r>
          </a:p>
          <a:p>
            <a:r>
              <a:rPr lang="en-US" dirty="0"/>
              <a:t>Last updated</a:t>
            </a:r>
            <a:r>
              <a:rPr lang="en-US"/>
              <a:t>: </a:t>
            </a:r>
            <a:r>
              <a:rPr lang="en-US" smtClean="0"/>
              <a:t>17-03-2025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Analysis (CONT.)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5909975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86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Analysis (CONT.)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78092"/>
            <a:ext cx="5186000" cy="393226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201" y="1878092"/>
            <a:ext cx="5710607" cy="3932261"/>
          </a:xfrm>
        </p:spPr>
      </p:pic>
    </p:spTree>
    <p:extLst>
      <p:ext uri="{BB962C8B-B14F-4D97-AF65-F5344CB8AC3E}">
        <p14:creationId xmlns:p14="http://schemas.microsoft.com/office/powerpoint/2010/main" val="318758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Analysis (CONT.)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73177780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50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Analysis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616"/>
            <a:ext cx="5923085" cy="393226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61" y="2063615"/>
            <a:ext cx="5827839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9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CE8BE5-EAF0-6845-ACA0-E500306A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2750" hangingPunct="0"/>
            <a:r>
              <a:rPr lang="en-US" kern="0" dirty="0" smtClean="0">
                <a:solidFill>
                  <a:schemeClr val="tx2"/>
                </a:solidFill>
                <a:latin typeface="Garamond" panose="02020404030301010803" pitchFamily="18" charset="0"/>
                <a:sym typeface="Bodoni SvtyTwo ITC TT-Book"/>
              </a:rPr>
              <a:t>Share (Key insights)</a:t>
            </a:r>
            <a:endParaRPr lang="en-US" kern="0" dirty="0">
              <a:solidFill>
                <a:schemeClr val="tx2"/>
              </a:solidFill>
              <a:latin typeface="Garamond" panose="02020404030301010803" pitchFamily="18" charset="0"/>
              <a:sym typeface="Bodoni SvtyTwo ITC TT-Book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D708F5-CF4F-604B-9534-7FAD7F6750E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8578953"/>
              </p:ext>
            </p:extLst>
          </p:nvPr>
        </p:nvGraphicFramePr>
        <p:xfrm>
          <a:off x="578577" y="515678"/>
          <a:ext cx="5755758" cy="57736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18586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1918586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1918586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748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 smtClean="0">
                          <a:solidFill>
                            <a:schemeClr val="bg1"/>
                          </a:solidFill>
                        </a:rPr>
                        <a:t>Casual Riders Prefer Weekends</a:t>
                      </a:r>
                      <a:endParaRPr lang="en-US" sz="2400" b="0" cap="all" spc="15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>
                          <a:solidFill>
                            <a:schemeClr val="bg1"/>
                          </a:solidFill>
                        </a:rPr>
                        <a:t>Longer Rides for Casual Riders</a:t>
                      </a:r>
                      <a:endParaRPr lang="en-US" sz="2400" b="0" cap="all" spc="15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>
                          <a:solidFill>
                            <a:schemeClr val="bg1"/>
                          </a:solidFill>
                        </a:rPr>
                        <a:t>Peak Hours</a:t>
                      </a:r>
                      <a:endParaRPr lang="en-US" sz="2400" b="0" cap="all" spc="15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2038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Casual riders tend to use bikes more on </a:t>
                      </a:r>
                      <a:r>
                        <a:rPr lang="en-US" sz="2000" b="1" cap="none" spc="0" dirty="0" smtClean="0">
                          <a:solidFill>
                            <a:schemeClr val="bg1"/>
                          </a:solidFill>
                        </a:rPr>
                        <a:t>weekends</a:t>
                      </a: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, while members use bikes </a:t>
                      </a:r>
                      <a:r>
                        <a:rPr lang="en-US" sz="2000" b="1" cap="none" spc="0" dirty="0" smtClean="0">
                          <a:solidFill>
                            <a:schemeClr val="bg1"/>
                          </a:solidFill>
                        </a:rPr>
                        <a:t>consistently</a:t>
                      </a: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 throughout the week.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Casual riders have </a:t>
                      </a:r>
                      <a:r>
                        <a:rPr lang="en-US" sz="2000" b="1" cap="none" spc="0" dirty="0" smtClean="0">
                          <a:solidFill>
                            <a:schemeClr val="bg1"/>
                          </a:solidFill>
                        </a:rPr>
                        <a:t>longer</a:t>
                      </a: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 average ride durations compared to members.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Casual riders are the most </a:t>
                      </a:r>
                      <a:r>
                        <a:rPr lang="en-US" sz="2000" b="1" cap="none" spc="0" dirty="0" smtClean="0">
                          <a:solidFill>
                            <a:schemeClr val="bg1"/>
                          </a:solidFill>
                        </a:rPr>
                        <a:t>active</a:t>
                      </a:r>
                      <a:r>
                        <a:rPr lang="en-US" sz="2000" b="0" cap="none" spc="0" dirty="0" smtClean="0">
                          <a:solidFill>
                            <a:schemeClr val="bg1"/>
                          </a:solidFill>
                        </a:rPr>
                        <a:t> during morning and evening rush hours (8-9 AM and 5-6 PM).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4212" marR="224212" marT="224212" marB="224212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26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(Actionable recommendations)</a:t>
            </a:r>
            <a:endParaRPr lang="en-US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17D70F2-0498-034A-AF48-FDEA70500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080113"/>
              </p:ext>
            </p:extLst>
          </p:nvPr>
        </p:nvGraphicFramePr>
        <p:xfrm>
          <a:off x="581025" y="1890712"/>
          <a:ext cx="10838343" cy="35181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12781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612781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612781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504369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 smtClean="0"/>
                        <a:t>Weekend Membership Promotions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/>
                        <a:t>Incentivize Longer Rides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/>
                        <a:t>Loyalty Programs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380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/>
                        <a:t>Offer </a:t>
                      </a:r>
                      <a:r>
                        <a:rPr lang="en-US" sz="2000" b="1" cap="none" spc="0" dirty="0" smtClean="0"/>
                        <a:t>discounted</a:t>
                      </a:r>
                      <a:r>
                        <a:rPr lang="en-US" sz="2000" b="0" cap="none" spc="0" dirty="0" smtClean="0"/>
                        <a:t> weekend-only memberships to attract casual riders who primarily use bikes on weekends.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/>
                        <a:t>Introduce </a:t>
                      </a:r>
                      <a:r>
                        <a:rPr lang="en-US" sz="2000" b="1" cap="none" spc="0" dirty="0" smtClean="0"/>
                        <a:t>rewards</a:t>
                      </a:r>
                      <a:r>
                        <a:rPr lang="en-US" sz="2000" b="0" cap="none" spc="0" dirty="0" smtClean="0"/>
                        <a:t> or </a:t>
                      </a:r>
                      <a:r>
                        <a:rPr lang="en-US" sz="2000" b="1" cap="none" spc="0" dirty="0" smtClean="0"/>
                        <a:t>discounts</a:t>
                      </a:r>
                      <a:r>
                        <a:rPr lang="en-US" sz="2000" b="0" cap="none" spc="0" dirty="0" smtClean="0"/>
                        <a:t> for casual riders who exceed a certain ride duration, encouraging them to convert to annual members.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/>
                        <a:t>Implement loyalty programs that </a:t>
                      </a:r>
                      <a:r>
                        <a:rPr lang="en-US" sz="2000" b="1" cap="none" spc="0" dirty="0" smtClean="0"/>
                        <a:t>reward</a:t>
                      </a:r>
                      <a:r>
                        <a:rPr lang="en-US" sz="2000" b="0" cap="none" spc="0" dirty="0" smtClean="0"/>
                        <a:t> frequent casual riders with </a:t>
                      </a:r>
                      <a:r>
                        <a:rPr lang="en-US" sz="2000" b="1" cap="none" spc="0" dirty="0" smtClean="0"/>
                        <a:t>discounts</a:t>
                      </a:r>
                      <a:r>
                        <a:rPr lang="en-US" sz="2000" b="0" cap="none" spc="0" dirty="0" smtClean="0"/>
                        <a:t> or perks for converting to annual memberships.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1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5252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citations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Bucket loading. . 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divvy-tripdata.s3.amazonaws.com/index.html</a:t>
            </a:r>
            <a:endParaRPr lang="en-US" dirty="0" smtClean="0"/>
          </a:p>
          <a:p>
            <a:r>
              <a:rPr lang="en-US" dirty="0" smtClean="0"/>
              <a:t>Google Data Analytics Certificate (Completed March 2025)</a:t>
            </a:r>
          </a:p>
          <a:p>
            <a:r>
              <a:rPr lang="en-US" dirty="0"/>
              <a:t>Markdown Basics.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rmarkdown.rstudio.com/authoring_basics.html</a:t>
            </a:r>
            <a:endParaRPr lang="en-US" dirty="0" smtClean="0"/>
          </a:p>
          <a:p>
            <a:r>
              <a:rPr lang="en-US" dirty="0" smtClean="0"/>
              <a:t>Introduction to the </a:t>
            </a:r>
            <a:r>
              <a:rPr lang="en-US" dirty="0" err="1" smtClean="0"/>
              <a:t>viridis</a:t>
            </a:r>
            <a:r>
              <a:rPr lang="en-US" dirty="0" smtClean="0"/>
              <a:t> color maps. (</a:t>
            </a:r>
            <a:r>
              <a:rPr lang="en-US" dirty="0" err="1" smtClean="0"/>
              <a:t>n.d.</a:t>
            </a:r>
            <a:r>
              <a:rPr lang="en-US" dirty="0"/>
              <a:t>).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cran.r-project.org/web/packages/viridis/vignettes/intro-to-viridis.html</a:t>
            </a:r>
            <a:endParaRPr lang="en-US" dirty="0" smtClean="0"/>
          </a:p>
          <a:p>
            <a:r>
              <a:rPr lang="en-US" dirty="0"/>
              <a:t>Plotting multiple variables. (</a:t>
            </a:r>
            <a:r>
              <a:rPr lang="en-US" dirty="0" err="1"/>
              <a:t>n.d.</a:t>
            </a:r>
            <a:r>
              <a:rPr lang="en-US" dirty="0"/>
              <a:t>). Statistical Consulting Centre.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scc.ms.unimelb.edu.au/resources/tips-for-using-r/r-scripts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5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Asking the right questions</a:t>
            </a:r>
            <a:endParaRPr lang="en-US" dirty="0"/>
          </a:p>
          <a:p>
            <a:r>
              <a:rPr lang="en-US" dirty="0" smtClean="0"/>
              <a:t>Preparing the data</a:t>
            </a:r>
            <a:endParaRPr lang="en-US" dirty="0"/>
          </a:p>
          <a:p>
            <a:r>
              <a:rPr lang="en-US" dirty="0" smtClean="0"/>
              <a:t>Processing the data</a:t>
            </a:r>
            <a:endParaRPr lang="en-US" dirty="0"/>
          </a:p>
          <a:p>
            <a:r>
              <a:rPr lang="en-US" dirty="0" smtClean="0"/>
              <a:t>Analysis</a:t>
            </a:r>
            <a:endParaRPr lang="en-US" dirty="0"/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Sharing the data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461906"/>
              </p:ext>
            </p:extLst>
          </p:nvPr>
        </p:nvGraphicFramePr>
        <p:xfrm>
          <a:off x="581025" y="1890713"/>
          <a:ext cx="11029950" cy="4084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97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338D-BB08-7E49-B1C1-DF19E7BA48B3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defTabSz="412750" hangingPunct="0"/>
            <a:r>
              <a:rPr lang="en-US" kern="0" dirty="0" smtClean="0">
                <a:latin typeface="Garamond" panose="02020404030301010803" pitchFamily="18" charset="0"/>
              </a:rPr>
              <a:t>Asking the right questions</a:t>
            </a:r>
            <a:endParaRPr lang="en-US" kern="0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4262" y="2892669"/>
            <a:ext cx="70778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12750" hangingPunct="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chemeClr val="bg1"/>
                </a:solidFill>
                <a:latin typeface="Garamond" panose="02020404030301010803" pitchFamily="18" charset="0"/>
              </a:rPr>
              <a:t>Analyze trends in casual customers’ travel behaviors.</a:t>
            </a:r>
          </a:p>
          <a:p>
            <a:pPr marL="285750" indent="-285750" defTabSz="412750" hangingPunct="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chemeClr val="bg1"/>
                </a:solidFill>
                <a:latin typeface="Garamond" panose="02020404030301010803" pitchFamily="18" charset="0"/>
              </a:rPr>
              <a:t>Identify how those trends can be applied to retain said customers.</a:t>
            </a:r>
          </a:p>
          <a:p>
            <a:pPr marL="285750" indent="-285750" defTabSz="412750" hangingPunct="0"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chemeClr val="bg1"/>
                </a:solidFill>
                <a:latin typeface="Garamond" panose="02020404030301010803" pitchFamily="18" charset="0"/>
              </a:rPr>
              <a:t>Provide recommendations for Cyclist’s marketing strategies. </a:t>
            </a:r>
          </a:p>
          <a:p>
            <a:pPr marL="285750" indent="-285750" defTabSz="412750" hangingPunct="0">
              <a:buFont typeface="Arial" panose="020B0604020202020204" pitchFamily="34" charset="0"/>
              <a:buChar char="•"/>
            </a:pPr>
            <a:endParaRPr lang="en-US" sz="2000" kern="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indent="-342900" algn="ctr" defTabSz="412750" hangingPunct="0">
              <a:buFont typeface="Arial" panose="020B0604020202020204" pitchFamily="34" charset="0"/>
              <a:buChar char="•"/>
            </a:pPr>
            <a:endParaRPr lang="en-US" sz="2000" kern="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ctr" defTabSz="412750" hangingPunct="0"/>
            <a:endParaRPr lang="en-US" sz="2000" kern="0" dirty="0" smtClean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ctr" defTabSz="412750" hangingPunct="0"/>
            <a:r>
              <a:rPr lang="en-US" sz="2000" kern="0" dirty="0" smtClean="0">
                <a:solidFill>
                  <a:schemeClr val="bg1"/>
                </a:solidFill>
                <a:latin typeface="Garamond" panose="02020404030301010803" pitchFamily="18" charset="0"/>
              </a:rPr>
              <a:t>Focusing on the US market only.</a:t>
            </a:r>
          </a:p>
        </p:txBody>
      </p:sp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group of people sitting at a table discussing plans">
            <a:extLst>
              <a:ext uri="{FF2B5EF4-FFF2-40B4-BE49-F238E27FC236}">
                <a16:creationId xmlns:a16="http://schemas.microsoft.com/office/drawing/2014/main" id="{159A91E2-8BD3-6745-856E-8FA7F232E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81599" y="0"/>
            <a:ext cx="7010400" cy="68580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The data was accessed through the </a:t>
            </a:r>
            <a:r>
              <a:rPr lang="en-US" sz="2000" b="1" dirty="0" smtClean="0"/>
              <a:t>public divvy trips website </a:t>
            </a:r>
            <a:r>
              <a:rPr lang="en-US" sz="2000" dirty="0" smtClean="0"/>
              <a:t>(See Sources at the end).</a:t>
            </a:r>
          </a:p>
          <a:p>
            <a:r>
              <a:rPr lang="en-US" sz="2000" dirty="0" smtClean="0"/>
              <a:t>This dataset was generated by gathering data from the </a:t>
            </a:r>
            <a:r>
              <a:rPr lang="en-US" sz="2000" b="1" dirty="0" smtClean="0"/>
              <a:t>600</a:t>
            </a:r>
            <a:r>
              <a:rPr lang="en-US" sz="2000" dirty="0" smtClean="0"/>
              <a:t> docking stations of the bikes.</a:t>
            </a:r>
          </a:p>
          <a:p>
            <a:r>
              <a:rPr lang="en-US" sz="2000" dirty="0" smtClean="0"/>
              <a:t>Limited to the first Quarter of 2019 and 2020.</a:t>
            </a:r>
            <a:endParaRPr lang="en-US" sz="2000" dirty="0"/>
          </a:p>
          <a:p>
            <a:r>
              <a:rPr lang="en-US" sz="2000" dirty="0" smtClean="0"/>
              <a:t>Provides a </a:t>
            </a:r>
            <a:r>
              <a:rPr lang="en-US" sz="2000" b="1" dirty="0" smtClean="0"/>
              <a:t>good</a:t>
            </a:r>
            <a:r>
              <a:rPr lang="en-US" sz="2000" dirty="0" smtClean="0"/>
              <a:t> subset of the data to perform the analysis (</a:t>
            </a:r>
            <a:r>
              <a:rPr lang="en-US" sz="2000" u="sng" dirty="0" smtClean="0"/>
              <a:t>Over 70,000+ rows of data</a:t>
            </a:r>
            <a:r>
              <a:rPr lang="en-US" sz="2000" dirty="0" smtClean="0"/>
              <a:t>)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Preparing the data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the data</a:t>
            </a:r>
            <a:endParaRPr lang="en-US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5C8701-F5AC-465B-A671-050D083A8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163619"/>
              </p:ext>
            </p:extLst>
          </p:nvPr>
        </p:nvGraphicFramePr>
        <p:xfrm>
          <a:off x="1066800" y="1442312"/>
          <a:ext cx="10058400" cy="30228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906814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 smtClean="0">
                          <a:solidFill>
                            <a:schemeClr val="tx1"/>
                          </a:solidFill>
                        </a:rPr>
                        <a:t>Storing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/>
                        <a:t>cleaning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smtClean="0"/>
                        <a:t>Simplifying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All project files under 1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 parent file (.csv, .R and .</a:t>
                      </a:r>
                      <a:r>
                        <a:rPr lang="en-US" sz="2000" b="0" cap="none" spc="0" baseline="0" dirty="0" err="1" smtClean="0">
                          <a:solidFill>
                            <a:schemeClr val="tx1"/>
                          </a:solidFill>
                        </a:rPr>
                        <a:t>rmd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).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Removing </a:t>
                      </a: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duplicates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 and</a:t>
                      </a: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 outliers.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/>
                        <a:t>Separating</a:t>
                      </a:r>
                      <a:r>
                        <a:rPr lang="en-US" sz="2000" b="0" cap="none" spc="0" baseline="0" dirty="0" smtClean="0"/>
                        <a:t> columns (i.e. date-time to date and time)</a:t>
                      </a:r>
                      <a:r>
                        <a:rPr lang="en-US" sz="2000" b="0" cap="none" spc="0" dirty="0" smtClean="0"/>
                        <a:t>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Uploading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 the combined dataset to the </a:t>
                      </a:r>
                      <a:r>
                        <a:rPr lang="en-US" sz="2000" b="0" cap="none" spc="0" baseline="0" dirty="0" err="1" smtClean="0">
                          <a:solidFill>
                            <a:schemeClr val="tx1"/>
                          </a:solidFill>
                        </a:rPr>
                        <a:t>RStudio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 IDE.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/>
                        <a:t>Fixing </a:t>
                      </a:r>
                      <a:r>
                        <a:rPr lang="en-US" sz="2000" b="0" cap="none" spc="0" dirty="0" smtClean="0"/>
                        <a:t>data-types</a:t>
                      </a:r>
                      <a:r>
                        <a:rPr lang="en-US" sz="2000" b="0" cap="none" spc="0" baseline="0" dirty="0" smtClean="0"/>
                        <a:t>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Appropriate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 naming conventions.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94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the data (cont.)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10s of thousands of entries, difficult to process in spreadsheets.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Relying on </a:t>
            </a:r>
            <a:r>
              <a:rPr lang="en-US" dirty="0" err="1" smtClean="0"/>
              <a:t>Rstudio</a:t>
            </a:r>
            <a:r>
              <a:rPr lang="en-US" dirty="0" smtClean="0"/>
              <a:t> for the processing and analysis of the case study.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Looked for trends with the start and end stations, specifically the traffic of casual customers.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time and day of the week were also considered.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Placeholder 7" descr="Woman standing in front of a window on tablet">
            <a:extLst>
              <a:ext uri="{FF2B5EF4-FFF2-40B4-BE49-F238E27FC236}">
                <a16:creationId xmlns:a16="http://schemas.microsoft.com/office/drawing/2014/main" id="{B5333156-CA53-A443-B907-19368CEE09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100" y="520700"/>
            <a:ext cx="4743450" cy="5816600"/>
          </a:xfrm>
        </p:spPr>
      </p:pic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Analysis</a:t>
            </a:r>
            <a:endParaRPr lang="en-US" dirty="0"/>
          </a:p>
        </p:txBody>
      </p:sp>
      <p:graphicFrame>
        <p:nvGraphicFramePr>
          <p:cNvPr id="5" name="Content Placeholder 2" descr="SmartArt Lined List graphic">
            <a:extLst>
              <a:ext uri="{FF2B5EF4-FFF2-40B4-BE49-F238E27FC236}">
                <a16:creationId xmlns:a16="http://schemas.microsoft.com/office/drawing/2014/main" id="{2A1099A9-7898-E54F-BE1A-0E468D8CEA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48120560"/>
              </p:ext>
            </p:extLst>
          </p:nvPr>
        </p:nvGraphicFramePr>
        <p:xfrm>
          <a:off x="6016625" y="877888"/>
          <a:ext cx="534193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68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498-C6E0-4603-8DF5-64D8BE8F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Analysis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80" y="1914147"/>
            <a:ext cx="5836920" cy="393226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1914147"/>
            <a:ext cx="5648357" cy="39322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" y="1508760"/>
            <a:ext cx="315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Number of rides by rider-type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5080" y="1508760"/>
            <a:ext cx="564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Average duration of riding during each day of the week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22483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purl.org/dc/dcmitype/"/>
    <ds:schemaRef ds:uri="16c05727-aa75-4e4a-9b5f-8a80a1165891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667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Bodoni SvtyTwo ITC TT-Book</vt:lpstr>
      <vt:lpstr>Calibri</vt:lpstr>
      <vt:lpstr>Garamond</vt:lpstr>
      <vt:lpstr>Helvetica Light</vt:lpstr>
      <vt:lpstr>Open Sans</vt:lpstr>
      <vt:lpstr>Wingdings 2</vt:lpstr>
      <vt:lpstr>DividendVTI</vt:lpstr>
      <vt:lpstr>Cyclist Casual Customer retention</vt:lpstr>
      <vt:lpstr>Outline</vt:lpstr>
      <vt:lpstr>Roadmap</vt:lpstr>
      <vt:lpstr>PowerPoint Presentation</vt:lpstr>
      <vt:lpstr>Preparing the data</vt:lpstr>
      <vt:lpstr>Processing the data</vt:lpstr>
      <vt:lpstr>Processing the data (cont.)</vt:lpstr>
      <vt:lpstr>Analysis</vt:lpstr>
      <vt:lpstr>Analysis (CONT.)</vt:lpstr>
      <vt:lpstr>Analysis (CONT.)</vt:lpstr>
      <vt:lpstr>Analysis (CONT.)</vt:lpstr>
      <vt:lpstr>Analysis (CONT.)</vt:lpstr>
      <vt:lpstr>Analysis (CONT.)</vt:lpstr>
      <vt:lpstr>Share (Key insights)</vt:lpstr>
      <vt:lpstr>Act (Actionable recommendations)</vt:lpstr>
      <vt:lpstr>QUESTIONS</vt:lpstr>
      <vt:lpstr>References and 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2025-03-15T19:51:51Z</dcterms:created>
  <dcterms:modified xsi:type="dcterms:W3CDTF">2025-03-17T20:49:33Z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