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8"/>
  </p:notesMasterIdLst>
  <p:handoutMasterIdLst>
    <p:handoutMasterId r:id="rId19"/>
  </p:handoutMasterIdLst>
  <p:sldIdLst>
    <p:sldId id="259" r:id="rId2"/>
    <p:sldId id="428" r:id="rId3"/>
    <p:sldId id="416" r:id="rId4"/>
    <p:sldId id="424" r:id="rId5"/>
    <p:sldId id="431" r:id="rId6"/>
    <p:sldId id="423" r:id="rId7"/>
    <p:sldId id="417" r:id="rId8"/>
    <p:sldId id="418" r:id="rId9"/>
    <p:sldId id="419" r:id="rId10"/>
    <p:sldId id="420" r:id="rId11"/>
    <p:sldId id="421" r:id="rId12"/>
    <p:sldId id="422" r:id="rId13"/>
    <p:sldId id="425" r:id="rId14"/>
    <p:sldId id="430" r:id="rId15"/>
    <p:sldId id="426" r:id="rId16"/>
    <p:sldId id="42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99"/>
    <a:srgbClr val="E63019"/>
    <a:srgbClr val="3399FF"/>
    <a:srgbClr val="6699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83F6E4-9505-429C-A33A-A03A729A1F08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6364-E979-49B8-B0C8-01E8A3D5C3D9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9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1EB1-D65A-4E4B-86E1-E55DE45F00E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5933-B0B7-449E-AF42-7597CAF5CB3D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D267-B051-46DA-BCF4-C69AC9043CE3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8A8A-C047-47FA-9AB2-A1184580E362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0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B3B-2371-40B5-B485-43A7F0649177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24430937-9A11-4E12-A008-DD1CE8B9DBB3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0628249A-C32E-41D6-AEFA-6324CF589F08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7DC2-9A18-4174-8284-3C6D96A32CB6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FCD-D044-41C6-99C2-ED1DDFD1C108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58-1806-4C42-9127-3ADD71AFC966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430-5968-4559-B470-117E22E15F73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4C33-3333-4325-9A6A-F27970CCDD72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2D64-28D9-4F76-94C2-6806B41FE76F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86E2-67C8-487B-A734-03F65651F393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90ED-744C-479B-9D6B-E2B3ECF7B94F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2772BE-F358-4D13-B7D2-EBF9137FC475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efix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3" y="1752600"/>
            <a:ext cx="8077200" cy="19812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8012" y="3755571"/>
            <a:ext cx="3505199" cy="609600"/>
          </a:xfrm>
        </p:spPr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73688" y="2626287"/>
            <a:ext cx="9677400" cy="36576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until all the nodes have used or taken out.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ends as all nodes have used.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84812" y="2969705"/>
            <a:ext cx="2727158" cy="2970763"/>
            <a:chOff x="8049057" y="1268723"/>
            <a:chExt cx="2727158" cy="2970763"/>
          </a:xfrm>
        </p:grpSpPr>
        <p:cxnSp>
          <p:nvCxnSpPr>
            <p:cNvPr id="9" name="Straight Connector 8"/>
            <p:cNvCxnSpPr>
              <a:endCxn id="13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049057" y="1268723"/>
              <a:ext cx="2727158" cy="2970763"/>
              <a:chOff x="7996072" y="1098634"/>
              <a:chExt cx="2727158" cy="2970763"/>
            </a:xfrm>
          </p:grpSpPr>
          <p:sp>
            <p:nvSpPr>
              <p:cNvPr id="12" name="Flowchart: Connector 11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60066" y="264719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099346" y="1286215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490" y="2553351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8999928" y="188749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9453138" y="2613928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8770937" y="2206897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934443" y="186726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362056" y="2594207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371189" y="2995347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>
              <a:xfrm>
                <a:off x="8146354" y="1893347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8566865" y="1132395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1" name="Straight Connector 30"/>
              <p:cNvCxnSpPr>
                <a:stCxn id="30" idx="3"/>
                <a:endCxn id="29" idx="0"/>
              </p:cNvCxnSpPr>
              <p:nvPr/>
            </p:nvCxnSpPr>
            <p:spPr>
              <a:xfrm flipH="1">
                <a:off x="8336854" y="1457599"/>
                <a:ext cx="285807" cy="4357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8065079" y="18742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475949" y="1098634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017273" y="2270731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cxnSp>
          <p:nvCxnSpPr>
            <p:cNvPr id="11" name="Straight Connector 10"/>
            <p:cNvCxnSpPr>
              <a:endCxn id="24" idx="0"/>
            </p:cNvCxnSpPr>
            <p:nvPr/>
          </p:nvCxnSpPr>
          <p:spPr>
            <a:xfrm>
              <a:off x="9329474" y="2391722"/>
              <a:ext cx="367149" cy="3922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10519" y="1630330"/>
              <a:ext cx="284787" cy="4140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10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47" y="907936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22503" y="2696080"/>
            <a:ext cx="9677400" cy="59778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non-leaf node, assign 0 to the left edge and 1 to the right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80012" y="3293863"/>
            <a:ext cx="2727158" cy="2970763"/>
            <a:chOff x="4875212" y="2515117"/>
            <a:chExt cx="2727158" cy="2970763"/>
          </a:xfrm>
        </p:grpSpPr>
        <p:cxnSp>
          <p:nvCxnSpPr>
            <p:cNvPr id="10" name="Straight Connector 9"/>
            <p:cNvCxnSpPr>
              <a:endCxn id="15" idx="0"/>
            </p:cNvCxnSpPr>
            <p:nvPr/>
          </p:nvCxnSpPr>
          <p:spPr>
            <a:xfrm>
              <a:off x="5633044" y="4350183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875212" y="2515117"/>
              <a:ext cx="2727158" cy="2970763"/>
              <a:chOff x="4837279" y="2515117"/>
              <a:chExt cx="2727158" cy="297076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837279" y="2515117"/>
                <a:ext cx="2727158" cy="2970763"/>
                <a:chOff x="7996072" y="1098634"/>
                <a:chExt cx="2727158" cy="2970763"/>
              </a:xfrm>
            </p:grpSpPr>
            <p:sp>
              <p:nvSpPr>
                <p:cNvPr id="14" name="Flowchart: Connector 13"/>
                <p:cNvSpPr/>
                <p:nvPr/>
              </p:nvSpPr>
              <p:spPr>
                <a:xfrm>
                  <a:off x="8087154" y="3338104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Connector 14"/>
                <p:cNvSpPr/>
                <p:nvPr/>
              </p:nvSpPr>
              <p:spPr>
                <a:xfrm>
                  <a:off x="8913812" y="3352800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Connector 15"/>
                <p:cNvSpPr/>
                <p:nvPr/>
              </p:nvSpPr>
              <p:spPr>
                <a:xfrm>
                  <a:off x="8485548" y="257311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333976" y="2943906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8000240" y="33033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822730" y="3325366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0160066" y="264719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96072" y="3750574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822730" y="3761620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099346" y="1286215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382490" y="2553351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>
                <a:xfrm>
                  <a:off x="8999928" y="188749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>
                <a:xfrm>
                  <a:off x="9453138" y="2613928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8770937" y="2206897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8934443" y="186726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362056" y="2594207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371189" y="2995347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8146354" y="1893347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8566865" y="1132395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3" name="Straight Connector 32"/>
                <p:cNvCxnSpPr>
                  <a:stCxn id="32" idx="3"/>
                  <a:endCxn id="31" idx="0"/>
                </p:cNvCxnSpPr>
                <p:nvPr/>
              </p:nvCxnSpPr>
              <p:spPr>
                <a:xfrm flipH="1">
                  <a:off x="8336854" y="1457599"/>
                  <a:ext cx="285807" cy="4357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8065079" y="18742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8475949" y="1098634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017273" y="2270731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7153" y="1393034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929108" y="144323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390936" y="2173461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625944" y="217341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135037" y="2943906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832876" y="295597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cxnSp>
            <p:nvCxnSpPr>
              <p:cNvPr id="12" name="Straight Connector 11"/>
              <p:cNvCxnSpPr>
                <a:endCxn id="26" idx="0"/>
              </p:cNvCxnSpPr>
              <p:nvPr/>
            </p:nvCxnSpPr>
            <p:spPr>
              <a:xfrm>
                <a:off x="6117696" y="3638116"/>
                <a:ext cx="367149" cy="392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98741" y="2876724"/>
                <a:ext cx="284787" cy="4140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11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629006" y="833323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760412" y="5943600"/>
            <a:ext cx="10567166" cy="40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encoding, the total size of the string was 120 bits. After encoding the size is reduced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  </a:t>
            </a:r>
            <a:r>
              <a:rPr lang="en-GB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32+15+28 = 75</a:t>
            </a:r>
            <a:endParaRPr lang="en-GB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012" y="3149723"/>
            <a:ext cx="6553200" cy="26414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293812" y="838200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(Generate Compression Table)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 rot="10800000" flipV="1">
            <a:off x="1065212" y="2387723"/>
            <a:ext cx="9601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sending the above string over a network, we have to send the tree as well as the above compressed-code. The total size is given by the table below.</a:t>
            </a:r>
            <a:endParaRPr lang="en-GB" sz="1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13" y="909555"/>
            <a:ext cx="5715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0247"/>
              </p:ext>
            </p:extLst>
          </p:nvPr>
        </p:nvGraphicFramePr>
        <p:xfrm>
          <a:off x="1481960" y="3591869"/>
          <a:ext cx="8676774" cy="153924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892258">
                  <a:extLst>
                    <a:ext uri="{9D8B030D-6E8A-4147-A177-3AD203B41FA5}">
                      <a16:colId xmlns:a16="http://schemas.microsoft.com/office/drawing/2014/main" val="498876277"/>
                    </a:ext>
                  </a:extLst>
                </a:gridCol>
                <a:gridCol w="2892258">
                  <a:extLst>
                    <a:ext uri="{9D8B030D-6E8A-4147-A177-3AD203B41FA5}">
                      <a16:colId xmlns:a16="http://schemas.microsoft.com/office/drawing/2014/main" val="1233333961"/>
                    </a:ext>
                  </a:extLst>
                </a:gridCol>
                <a:gridCol w="2892258">
                  <a:extLst>
                    <a:ext uri="{9D8B030D-6E8A-4147-A177-3AD203B41FA5}">
                      <a16:colId xmlns:a16="http://schemas.microsoft.com/office/drawing/2014/main" val="1579898973"/>
                    </a:ext>
                  </a:extLst>
                </a:gridCol>
              </a:tblGrid>
              <a:tr h="306521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1233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 = 8 bits/char (fixed size)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e.g., 120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chars = 8 bits/char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0575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Huffman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compressed size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e.g., 75 bits 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/15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 = 5 bits/char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34306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1960" y="5257800"/>
            <a:ext cx="9286874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bits required to transfer the message after encoding =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compressed size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bits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(vs original 120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5545" y="2610844"/>
            <a:ext cx="92868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encoded data is : </a:t>
            </a:r>
            <a:r>
              <a:rPr lang="en-US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101101101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 dirty="0" smtClean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684212" y="2519353"/>
            <a:ext cx="8419134" cy="2641603"/>
          </a:xfrm>
        </p:spPr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decoding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code, we can take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traverse through the tree to find the character.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101 is to be decoded, we can traverse from the root as in the figure below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the Huffman encoding algorithm, for 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1 we traverse </a:t>
            </a:r>
            <a:r>
              <a:rPr lang="en-GB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child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0 we traverse towards the left one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we follow 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traverse, we will 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 leaf node 3 which represents D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 is decoded to D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923212" y="2895600"/>
            <a:ext cx="2819400" cy="3199363"/>
            <a:chOff x="4875212" y="2515117"/>
            <a:chExt cx="2727158" cy="2970763"/>
          </a:xfrm>
        </p:grpSpPr>
        <p:cxnSp>
          <p:nvCxnSpPr>
            <p:cNvPr id="10" name="Straight Connector 9"/>
            <p:cNvCxnSpPr>
              <a:endCxn id="15" idx="0"/>
            </p:cNvCxnSpPr>
            <p:nvPr/>
          </p:nvCxnSpPr>
          <p:spPr>
            <a:xfrm>
              <a:off x="5633044" y="4350183"/>
              <a:ext cx="350408" cy="419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875212" y="2515117"/>
              <a:ext cx="2727158" cy="2970763"/>
              <a:chOff x="4837279" y="2515117"/>
              <a:chExt cx="2727158" cy="297076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837279" y="2515117"/>
                <a:ext cx="2727158" cy="2970763"/>
                <a:chOff x="7996072" y="1098634"/>
                <a:chExt cx="2727158" cy="2970763"/>
              </a:xfrm>
            </p:grpSpPr>
            <p:sp>
              <p:nvSpPr>
                <p:cNvPr id="14" name="Flowchart: Connector 13"/>
                <p:cNvSpPr/>
                <p:nvPr/>
              </p:nvSpPr>
              <p:spPr>
                <a:xfrm>
                  <a:off x="8087154" y="3338104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Connector 14"/>
                <p:cNvSpPr/>
                <p:nvPr/>
              </p:nvSpPr>
              <p:spPr>
                <a:xfrm>
                  <a:off x="8913812" y="3352800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Connector 15"/>
                <p:cNvSpPr/>
                <p:nvPr/>
              </p:nvSpPr>
              <p:spPr>
                <a:xfrm>
                  <a:off x="8485548" y="257311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333976" y="2943906"/>
                  <a:ext cx="285750" cy="39419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8000240" y="33033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822730" y="3325366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0160066" y="264719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96072" y="3750574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822730" y="3761620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099346" y="1286215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382490" y="2553351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>
                <a:xfrm>
                  <a:off x="8999928" y="1887491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>
                <a:xfrm>
                  <a:off x="9453138" y="2613928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8770937" y="2206897"/>
                  <a:ext cx="285750" cy="3941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8934443" y="1867269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362056" y="2594207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371189" y="2995347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8146354" y="1893347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8566865" y="1132395"/>
                  <a:ext cx="381000" cy="381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3" name="Straight Connector 32"/>
                <p:cNvCxnSpPr>
                  <a:stCxn id="32" idx="3"/>
                  <a:endCxn id="31" idx="0"/>
                </p:cNvCxnSpPr>
                <p:nvPr/>
              </p:nvCxnSpPr>
              <p:spPr>
                <a:xfrm flipH="1">
                  <a:off x="8336854" y="1457599"/>
                  <a:ext cx="285807" cy="43574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8065079" y="1874292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8475949" y="1098634"/>
                  <a:ext cx="56316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017273" y="2270731"/>
                  <a:ext cx="5631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400" b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7153" y="1393034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929108" y="144323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390936" y="2173461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625944" y="2173412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135037" y="2943906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GB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833475" y="2890264"/>
                  <a:ext cx="476639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GB" sz="15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cxnSp>
            <p:nvCxnSpPr>
              <p:cNvPr id="12" name="Straight Connector 11"/>
              <p:cNvCxnSpPr>
                <a:endCxn id="26" idx="0"/>
              </p:cNvCxnSpPr>
              <p:nvPr/>
            </p:nvCxnSpPr>
            <p:spPr>
              <a:xfrm>
                <a:off x="6117696" y="3638116"/>
                <a:ext cx="367149" cy="3922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98741" y="2876724"/>
                <a:ext cx="284787" cy="4140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14</a:t>
            </a:fld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14" y="923795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200" b="1" cap="all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2200" b="1" cap="all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18" y="762000"/>
            <a:ext cx="9601200" cy="7627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0529" y="2672580"/>
            <a:ext cx="9944007" cy="1326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Storage Space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dirty="0" smtClean="0"/>
              <a:t>                </a:t>
            </a:r>
            <a:r>
              <a:rPr lang="en-GB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compresses data by representing frequently occurring characters with fewer bits.</a:t>
            </a:r>
            <a:b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overall size of the data, leading to lower storage usage and efficient memory utilization.</a:t>
            </a:r>
          </a:p>
          <a:p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93814" y="4359984"/>
            <a:ext cx="9944007" cy="1483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Data Transmission</a:t>
            </a:r>
          </a:p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 smtClean="0"/>
              <a:t>        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data takes fewer bits, the message size decreases.</a:t>
            </a: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Transmission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size / bandwidth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Smaller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size means faster transmission over a network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</a:pPr>
            <a:endParaRPr lang="en-GB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98" y="810692"/>
            <a:ext cx="9601200" cy="7627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0012" y="4361489"/>
            <a:ext cx="9867809" cy="45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165950" y="2667000"/>
            <a:ext cx="9847806" cy="3172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used in tools like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WinZIP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7-Zip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file sizes for storage and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format, Huffman coding compresses image data to reduce file size while maintaining quality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formats like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MP4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Huffman coding is used as part of entropy coding to compress video streams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pPr>
              <a:lnSpc>
                <a:spcPct val="100000"/>
              </a:lnSpc>
            </a:pPr>
            <a:r>
              <a:rPr lang="en-GB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lang="en-GB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Messaging: 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audio, or video in mobile messaging often use Huffman coding as part of the compression process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65" y="1063417"/>
            <a:ext cx="5181600" cy="457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567133" y="2590800"/>
            <a:ext cx="85406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amounts of data require efficient compression techniques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and media files often have repetitive or redundant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file size helps in faster transmission and saves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to compress data effectively without losing any information?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373379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89012" y="2819400"/>
            <a:ext cx="9982200" cy="25146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of compressing data to reduce its size without losing any of the details. It was first developed by David Huffman.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assign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codes to input characters.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variable-length codes assigned to input characters are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Prefix Codes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means the codes (bit sequences) are assigned in such a way that the code assigned to one character is not the prefix of code assigned to any other character.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373379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12812" y="2667000"/>
            <a:ext cx="10668000" cy="29718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is generally useful to compress the data in which there are frequently occurring characters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two major parts in Huffman Coding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Huffman Tree from input characters.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Huffman Tree and assign codes to characters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8" indent="0" fontAlgn="base">
              <a:lnSpc>
                <a:spcPct val="15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which is used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prefix code is called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9060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2" y="2819400"/>
            <a:ext cx="8229599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lossless data compression algorithm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variable-length codes based on character frequency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Frequently occurring characters are assigned shorter codes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Rare characters are assigned longer codes</a:t>
            </a:r>
          </a:p>
        </p:txBody>
      </p:sp>
    </p:spTree>
    <p:extLst>
      <p:ext uri="{BB962C8B-B14F-4D97-AF65-F5344CB8AC3E}">
        <p14:creationId xmlns:p14="http://schemas.microsoft.com/office/powerpoint/2010/main" val="36613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21165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(Reading Text)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105086" y="2743200"/>
            <a:ext cx="9677400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below is to be sent over a network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occupies 8 bits. There are a total of 15 characters in the above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 Thus a total of   </a:t>
            </a:r>
            <a:r>
              <a:rPr lang="en-GB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8*15= 120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send this string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Huffman Coding technique, we can compress the string to a smaller size.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4886" y="3096248"/>
            <a:ext cx="5257800" cy="838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217612" y="2667000"/>
            <a:ext cx="8915400" cy="38862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is done with the help of the following</a:t>
            </a: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characters(nodes)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increasing order of the frequency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1298" y="3285309"/>
            <a:ext cx="2743201" cy="838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56207" y="5290457"/>
            <a:ext cx="2689361" cy="762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855617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(Analyze the frequency)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1059366" y="2511184"/>
            <a:ext cx="9677400" cy="3962400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two minimum nodes(characters having minimum frequency) from the queue and add . </a:t>
            </a:r>
          </a:p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assign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frequency to the left child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assign the second minimum frequency to the right child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adding.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these two minimum frequencies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Queue and put new frequency in queue.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6171" y="5714039"/>
            <a:ext cx="1899176" cy="8111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70848" y="3472768"/>
            <a:ext cx="1389822" cy="1517388"/>
            <a:chOff x="8049057" y="2722098"/>
            <a:chExt cx="1389822" cy="1517388"/>
          </a:xfrm>
        </p:grpSpPr>
        <p:cxnSp>
          <p:nvCxnSpPr>
            <p:cNvPr id="15" name="Straight Connector 14"/>
            <p:cNvCxnSpPr>
              <a:endCxn id="10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8049057" y="2722098"/>
              <a:ext cx="1389822" cy="1517388"/>
              <a:chOff x="7996072" y="2552009"/>
              <a:chExt cx="1389822" cy="1517388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Flowchart: Connector 9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Flowchart: Connector 10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94466" y="255200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8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876544"/>
            <a:ext cx="5715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919050" y="2620577"/>
            <a:ext cx="9448800" cy="3837519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until all the nodes have used or taken out.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these two minimum frequencies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Queue and put new frequency in queue.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8050" y="5985860"/>
            <a:ext cx="1305888" cy="7517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5179119" y="2443434"/>
            <a:ext cx="2727158" cy="2783182"/>
            <a:chOff x="8049057" y="1456304"/>
            <a:chExt cx="2727158" cy="2783182"/>
          </a:xfrm>
        </p:grpSpPr>
        <p:cxnSp>
          <p:nvCxnSpPr>
            <p:cNvPr id="11" name="Straight Connector 10"/>
            <p:cNvCxnSpPr>
              <a:endCxn id="14" idx="0"/>
            </p:cNvCxnSpPr>
            <p:nvPr/>
          </p:nvCxnSpPr>
          <p:spPr>
            <a:xfrm>
              <a:off x="8806889" y="3103789"/>
              <a:ext cx="350408" cy="4191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049057" y="1456304"/>
              <a:ext cx="2727158" cy="2783182"/>
              <a:chOff x="7996072" y="1286215"/>
              <a:chExt cx="2727158" cy="2783182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8087154" y="3338104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8913812" y="3352800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8485548" y="257311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8333976" y="2943906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000240" y="3303392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22730" y="332536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GB" sz="2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60066" y="2647199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996072" y="3750574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822730" y="3761620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099346" y="1286215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490" y="2553351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8999928" y="1887491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Flowchart: Connector 24"/>
              <p:cNvSpPr/>
              <p:nvPr/>
            </p:nvSpPr>
            <p:spPr>
              <a:xfrm>
                <a:off x="9453138" y="2613928"/>
                <a:ext cx="381000" cy="381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8770937" y="2206897"/>
                <a:ext cx="285750" cy="39419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8913812" y="1868706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2056" y="2594207"/>
                <a:ext cx="5631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371189" y="2995347"/>
                <a:ext cx="5631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sz="1400" b="1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GB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Straight Connector 26"/>
            <p:cNvCxnSpPr>
              <a:endCxn id="25" idx="0"/>
            </p:cNvCxnSpPr>
            <p:nvPr/>
          </p:nvCxnSpPr>
          <p:spPr>
            <a:xfrm>
              <a:off x="9329474" y="2391722"/>
              <a:ext cx="367149" cy="3922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9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E8F8E1-8C12-4A23-99E4-3CD38FE5B490}"/>
              </a:ext>
            </a:extLst>
          </p:cNvPr>
          <p:cNvSpPr txBox="1">
            <a:spLocks/>
          </p:cNvSpPr>
          <p:nvPr/>
        </p:nvSpPr>
        <p:spPr bwMode="gray">
          <a:xfrm>
            <a:off x="1389502" y="783766"/>
            <a:ext cx="5715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Huffman Coding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 Huffman Tree)</a:t>
            </a:r>
            <a:endParaRPr lang="en-US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3082</TotalTime>
  <Words>807</Words>
  <Application>Microsoft Office PowerPoint</Application>
  <PresentationFormat>Custom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Analysis Of Algorithm</vt:lpstr>
      <vt:lpstr>Problem Statement</vt:lpstr>
      <vt:lpstr>Huffman Coding</vt:lpstr>
      <vt:lpstr>Huffman Coding</vt:lpstr>
      <vt:lpstr>Huffman Coding Implementation</vt:lpstr>
      <vt:lpstr>How Huffman Coding Works (Reading Text)</vt:lpstr>
      <vt:lpstr>How Huffman Coding Works (Analyze the frequency)</vt:lpstr>
      <vt:lpstr>How Huffman Coding Works (Build Huffman Tree)</vt:lpstr>
      <vt:lpstr>PowerPoint Presentation</vt:lpstr>
      <vt:lpstr>How Huffman Coding Works (Build Huffman Tree)</vt:lpstr>
      <vt:lpstr>PowerPoint Presentation</vt:lpstr>
      <vt:lpstr>PowerPoint Presentation</vt:lpstr>
      <vt:lpstr>How Huffman Coding Works</vt:lpstr>
      <vt:lpstr>How Huffman Coding Works (Huffman Decoding)</vt:lpstr>
      <vt:lpstr>Advantages of Huffman Coding</vt:lpstr>
      <vt:lpstr>Applications of Huffman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DELL</cp:lastModifiedBy>
  <cp:revision>291</cp:revision>
  <dcterms:created xsi:type="dcterms:W3CDTF">2019-11-10T20:22:13Z</dcterms:created>
  <dcterms:modified xsi:type="dcterms:W3CDTF">2025-05-03T11:49:32Z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