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70" r:id="rId5"/>
    <p:sldId id="257" r:id="rId6"/>
    <p:sldId id="259" r:id="rId7"/>
    <p:sldId id="260" r:id="rId8"/>
    <p:sldId id="261" r:id="rId9"/>
    <p:sldId id="262" r:id="rId10"/>
    <p:sldId id="263" r:id="rId11"/>
    <p:sldId id="264"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Project Name</a:t>
            </a:r>
            <a:endParaRPr lang="en-US"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pPr algn="ctr"/>
            <a:r>
              <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Flower Image Classification By Using Python</a:t>
            </a:r>
            <a:endParaRPr 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59510"/>
          </a:xfrm>
        </p:spPr>
        <p:txBody>
          <a:bodyPr/>
          <a:p>
            <a:r>
              <a:rPr lang="en-US" b="1">
                <a:latin typeface="Times New Roman" panose="02020603050405020304" charset="0"/>
                <a:cs typeface="Times New Roman" panose="02020603050405020304" charset="0"/>
                <a:sym typeface="+mn-ea"/>
              </a:rPr>
              <a:t>Layers Of CNN</a:t>
            </a:r>
            <a:endParaRPr lang="en-US"/>
          </a:p>
        </p:txBody>
      </p:sp>
      <p:sp>
        <p:nvSpPr>
          <p:cNvPr id="3" name="Content Placeholder 2"/>
          <p:cNvSpPr>
            <a:spLocks noGrp="1"/>
          </p:cNvSpPr>
          <p:nvPr>
            <p:ph idx="1"/>
          </p:nvPr>
        </p:nvSpPr>
        <p:spPr>
          <a:xfrm>
            <a:off x="257810" y="1071880"/>
            <a:ext cx="10972800" cy="5069205"/>
          </a:xfrm>
        </p:spPr>
        <p:txBody>
          <a:bodyPr/>
          <a:p>
            <a:pPr marL="0" indent="0">
              <a:buNone/>
            </a:pP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Softmax Layer:</a:t>
            </a:r>
            <a:r>
              <a:rPr lang="en-US" sz="2800">
                <a:latin typeface="Times New Roman" panose="02020603050405020304" charset="0"/>
                <a:cs typeface="Times New Roman" panose="02020603050405020304" charset="0"/>
              </a:rPr>
              <a:t> The softmax activation function normalizes the output of the fully connected layer. The output of the softmax layer consists of positive numbers that sum to one, which can then be used as classification probabilities by the classification layer.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softmaxLayer('Name', 'SoftMax')</a:t>
            </a: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Classification Layer:</a:t>
            </a:r>
            <a:r>
              <a:rPr lang="en-US" sz="2800">
                <a:latin typeface="Times New Roman" panose="02020603050405020304" charset="0"/>
                <a:cs typeface="Times New Roman" panose="02020603050405020304" charset="0"/>
              </a:rPr>
              <a:t> The final layer is the classification layer. This layer uses the probabilities returned by the softmax activation function for each input to assign the input to one of the mutually exclusive classes and compute the loss.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classificationLayer('Name', 'Output Classification')</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10490" y="862330"/>
            <a:ext cx="9744710" cy="4180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668135"/>
          </a:xfrm>
        </p:spPr>
        <p:txBody>
          <a:bodyPr/>
          <a:p>
            <a:pPr algn="ctr"/>
            <a:r>
              <a:rPr lang="en-US" sz="54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Thank you</a:t>
            </a:r>
            <a:endParaRPr lang="en-US" sz="54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2912745"/>
          </a:xfrm>
        </p:spPr>
        <p:txBody>
          <a:bodyPr/>
          <a:p>
            <a:pPr marL="571500" indent="-571500" algn="l">
              <a:buFont typeface="Arial" panose="020B0604020202020204" pitchFamily="34" charset="0"/>
              <a:buChar char="•"/>
            </a:pPr>
            <a:r>
              <a:rPr lang="en-US" b="1">
                <a:latin typeface="Times New Roman" panose="02020603050405020304" charset="0"/>
                <a:cs typeface="Times New Roman" panose="02020603050405020304" charset="0"/>
              </a:rPr>
              <a:t>Group Members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2788285"/>
            <a:ext cx="10972800" cy="3339465"/>
          </a:xfrm>
        </p:spPr>
        <p:txBody>
          <a:bodyPr/>
          <a:p>
            <a:pPr algn="l"/>
            <a:r>
              <a:rPr lang="en-US" b="1">
                <a:latin typeface="Times New Roman" panose="02020603050405020304" charset="0"/>
                <a:cs typeface="Times New Roman" panose="02020603050405020304" charset="0"/>
              </a:rPr>
              <a:t>MUHAMMAD QASIM ZAFAR</a:t>
            </a:r>
            <a:endParaRPr lang="en-US" b="1">
              <a:latin typeface="Times New Roman" panose="02020603050405020304" charset="0"/>
              <a:cs typeface="Times New Roman" panose="02020603050405020304" charset="0"/>
            </a:endParaRPr>
          </a:p>
          <a:p>
            <a:pPr algn="l"/>
            <a:r>
              <a:rPr lang="en-US" b="1">
                <a:latin typeface="Times New Roman" panose="02020603050405020304" charset="0"/>
                <a:cs typeface="Times New Roman" panose="02020603050405020304" charset="0"/>
              </a:rPr>
              <a:t>TAIMOR HASSAN</a:t>
            </a:r>
            <a:endParaRPr lang="en-US"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Main Objectives:</a:t>
            </a:r>
            <a:endParaRPr lang="en-US"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marL="0" indent="0">
              <a:buNone/>
            </a:pP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1. Accuracy:</a:t>
            </a:r>
            <a:r>
              <a:rPr lang="en-US">
                <a:latin typeface="Times New Roman" panose="02020603050405020304" charset="0"/>
                <a:cs typeface="Times New Roman" panose="02020603050405020304" charset="0"/>
                <a:sym typeface="+mn-ea"/>
              </a:rPr>
              <a:t> Develop a model that accurately classifies images into predefined categories.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2. Efficiency:</a:t>
            </a:r>
            <a:r>
              <a:rPr lang="en-US">
                <a:latin typeface="Times New Roman" panose="02020603050405020304" charset="0"/>
                <a:cs typeface="Times New Roman" panose="02020603050405020304" charset="0"/>
                <a:sym typeface="+mn-ea"/>
              </a:rPr>
              <a:t> Optimize the model for real-time or near-real-time performance.</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3. Robustness</a:t>
            </a:r>
            <a:r>
              <a:rPr lang="en-US">
                <a:latin typeface="Times New Roman" panose="02020603050405020304" charset="0"/>
                <a:cs typeface="Times New Roman" panose="02020603050405020304" charset="0"/>
                <a:sym typeface="+mn-ea"/>
              </a:rPr>
              <a:t>: Ensure the model performs well across diverse image quality, lighting conditions, and orientations.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876300"/>
          </a:xfrm>
        </p:spPr>
        <p:txBody>
          <a:bodyPr/>
          <a:p>
            <a:pPr algn="ctr"/>
            <a:r>
              <a:rPr lang="en-US" b="1">
                <a:latin typeface="Times New Roman" panose="02020603050405020304" charset="0"/>
                <a:cs typeface="Times New Roman" panose="02020603050405020304" charset="0"/>
              </a:rPr>
              <a:t>ABOUT DATASET</a:t>
            </a:r>
            <a:endParaRPr lang="en-US" b="1">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609600" y="1174750"/>
            <a:ext cx="10972800" cy="5245735"/>
          </a:xfrm>
        </p:spPr>
        <p:txBody>
          <a:bodyPr/>
          <a:p>
            <a:r>
              <a:rPr lang="en-US" b="1">
                <a:latin typeface="Times New Roman" panose="02020603050405020304" charset="0"/>
                <a:cs typeface="Times New Roman" panose="02020603050405020304" charset="0"/>
              </a:rPr>
              <a:t>Flowers dataset </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Dataset consist of 4317 images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Five classes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daisy has 764 Images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dandelion has 1052 Images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rose has 784 Images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sunflower has 733 Images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tulip has 984 Images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Each image is 180 by 180 pixels </a:t>
            </a:r>
            <a:endParaRPr lang="en-US">
              <a:latin typeface="Times New Roman" panose="02020603050405020304" charset="0"/>
              <a:cs typeface="Times New Roman" panose="02020603050405020304" charset="0"/>
            </a:endParaRPr>
          </a:p>
        </p:txBody>
      </p:sp>
      <p:sp>
        <p:nvSpPr>
          <p:cNvPr id="6" name="Text Box 5"/>
          <p:cNvSpPr txBox="1"/>
          <p:nvPr/>
        </p:nvSpPr>
        <p:spPr>
          <a:xfrm>
            <a:off x="7781290" y="5187950"/>
            <a:ext cx="2667000" cy="719455"/>
          </a:xfrm>
          <a:prstGeom prst="rect">
            <a:avLst/>
          </a:prstGeom>
          <a:noFill/>
        </p:spPr>
        <p:txBody>
          <a:bodyPr wrap="square" rtlCol="0">
            <a:noAutofit/>
          </a:bodyPr>
          <a:p>
            <a:r>
              <a:rPr lang="en-US" b="1">
                <a:latin typeface="Times New Roman" panose="02020603050405020304" charset="0"/>
                <a:cs typeface="Times New Roman" panose="02020603050405020304" charset="0"/>
              </a:rPr>
              <a:t>Refrence:-  Github</a:t>
            </a:r>
            <a:endParaRPr lang="en-US"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8445" y="939800"/>
            <a:ext cx="11323955" cy="3605530"/>
          </a:xfrm>
        </p:spPr>
        <p:txBody>
          <a:bodyPr/>
          <a:p>
            <a:r>
              <a:rPr lang="en-US">
                <a:latin typeface="Times New Roman" panose="02020603050405020304" charset="0"/>
                <a:cs typeface="Times New Roman" panose="02020603050405020304" charset="0"/>
                <a:sym typeface="+mn-ea"/>
              </a:rPr>
              <a:t>For training we take 3454 images.</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Rest 863 images are used for validation.</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The distribution of images will be done by writing ython code.</a:t>
            </a:r>
            <a:br>
              <a:rPr lang="en-US">
                <a:latin typeface="Times New Roman" panose="02020603050405020304" charset="0"/>
                <a:cs typeface="Times New Roman" panose="02020603050405020304" charset="0"/>
                <a:sym typeface="+mn-ea"/>
              </a:rPr>
            </a:br>
            <a:br>
              <a:rPr lang="en-US">
                <a:latin typeface="Times New Roman" panose="02020603050405020304" charset="0"/>
                <a:cs typeface="Times New Roman" panose="02020603050405020304" charset="0"/>
                <a:sym typeface="+mn-ea"/>
              </a:rPr>
            </a:b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Structure of a convolutional Neural Network</a:t>
            </a:r>
            <a:endParaRPr lang="en-US" b="1"/>
          </a:p>
        </p:txBody>
      </p:sp>
      <p:sp>
        <p:nvSpPr>
          <p:cNvPr id="7" name="Text Box 6"/>
          <p:cNvSpPr txBox="1"/>
          <p:nvPr/>
        </p:nvSpPr>
        <p:spPr>
          <a:xfrm>
            <a:off x="1040765" y="937260"/>
            <a:ext cx="8411210" cy="2303780"/>
          </a:xfrm>
          <a:prstGeom prst="rect">
            <a:avLst/>
          </a:prstGeom>
          <a:noFill/>
        </p:spPr>
        <p:txBody>
          <a:bodyPr wrap="square" rtlCol="0">
            <a:no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One of the most popular types of deep neural networks is known as convolutional neural networks (CNN or ConvNet). A CNN convolves learned features with input data, and uses 2D convolutional layers, making this architecture well suited to processing 2D data, such as images.</a:t>
            </a:r>
            <a:endParaRPr lang="en-US" sz="24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346075" y="2980690"/>
            <a:ext cx="9801225" cy="38779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Layers of CNN</a:t>
            </a:r>
            <a:endParaRPr lang="en-US" b="1">
              <a:latin typeface="Times New Roman" panose="02020603050405020304" charset="0"/>
              <a:cs typeface="Times New Roman" panose="02020603050405020304" charset="0"/>
            </a:endParaRPr>
          </a:p>
        </p:txBody>
      </p:sp>
      <p:pic>
        <p:nvPicPr>
          <p:cNvPr id="4" name="Picture 3" descr="7"/>
          <p:cNvPicPr>
            <a:picLocks noChangeAspect="1"/>
          </p:cNvPicPr>
          <p:nvPr/>
        </p:nvPicPr>
        <p:blipFill>
          <a:blip r:embed="rId1"/>
          <a:stretch>
            <a:fillRect/>
          </a:stretch>
        </p:blipFill>
        <p:spPr>
          <a:xfrm>
            <a:off x="0" y="992505"/>
            <a:ext cx="12192635" cy="5866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Layers Of CNN</a:t>
            </a:r>
            <a:endParaRPr lang="en-US"/>
          </a:p>
        </p:txBody>
      </p:sp>
      <p:sp>
        <p:nvSpPr>
          <p:cNvPr id="3" name="Content Placeholder 2"/>
          <p:cNvSpPr>
            <a:spLocks noGrp="1"/>
          </p:cNvSpPr>
          <p:nvPr>
            <p:ph idx="1"/>
          </p:nvPr>
        </p:nvSpPr>
        <p:spPr>
          <a:xfrm>
            <a:off x="389890" y="1174750"/>
            <a:ext cx="11103610" cy="5392420"/>
          </a:xfrm>
        </p:spPr>
        <p:txBody>
          <a:bodyPr/>
          <a:p>
            <a:r>
              <a:rPr lang="en-US" sz="2800" b="1">
                <a:latin typeface="Times New Roman" panose="02020603050405020304" charset="0"/>
                <a:cs typeface="Times New Roman" panose="02020603050405020304" charset="0"/>
              </a:rPr>
              <a:t>Image Input Layer:</a:t>
            </a:r>
            <a:r>
              <a:rPr lang="en-US" sz="2800">
                <a:latin typeface="Times New Roman" panose="02020603050405020304" charset="0"/>
                <a:cs typeface="Times New Roman" panose="02020603050405020304" charset="0"/>
              </a:rPr>
              <a:t> This is the layer where we specify the image size.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Image input layer{[M N,n],Name input}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Image input layer{[180 180 3],Name input}</a:t>
            </a: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Convolutional Layer:</a:t>
            </a:r>
            <a:r>
              <a:rPr lang="en-US" sz="2800">
                <a:latin typeface="Times New Roman" panose="02020603050405020304" charset="0"/>
                <a:cs typeface="Times New Roman" panose="02020603050405020304" charset="0"/>
              </a:rPr>
              <a:t> It is main layer which is responsible of features extractions. Filters keep on updating 2,3 with training data. 1</a:t>
            </a: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Convolutional2dlayer:</a:t>
            </a:r>
            <a:r>
              <a:rPr lang="en-US" sz="2800">
                <a:latin typeface="Times New Roman" panose="02020603050405020304" charset="0"/>
                <a:cs typeface="Times New Roman" panose="02020603050405020304" charset="0"/>
              </a:rPr>
              <a:t>(Filtersize,numfilters,Stride,n,Padding,same,name,conv_1 )</a:t>
            </a:r>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Batch Normalization Layer:</a:t>
            </a:r>
            <a:r>
              <a:rPr lang="en-US" sz="2800">
                <a:latin typeface="Times New Roman" panose="02020603050405020304" charset="0"/>
                <a:cs typeface="Times New Roman" panose="02020603050405020304" charset="0"/>
              </a:rPr>
              <a:t> It normalizes the activations and gradients, making network training an easier optimization problem and speeds up network training and reduces the sensitivity to network initialization.</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→batchNormalizationLayer('Name', 'BN_1')</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Layers Of CNN</a:t>
            </a:r>
            <a:endParaRPr lang="en-US"/>
          </a:p>
        </p:txBody>
      </p:sp>
      <p:sp>
        <p:nvSpPr>
          <p:cNvPr id="3" name="Content Placeholder 2"/>
          <p:cNvSpPr>
            <a:spLocks noGrp="1"/>
          </p:cNvSpPr>
          <p:nvPr>
            <p:ph idx="1"/>
          </p:nvPr>
        </p:nvSpPr>
        <p:spPr>
          <a:xfrm>
            <a:off x="228600" y="1072515"/>
            <a:ext cx="10972800" cy="4953000"/>
          </a:xfrm>
        </p:spPr>
        <p:txBody>
          <a:bodyPr/>
          <a:p>
            <a:r>
              <a:rPr lang="en-US" b="1">
                <a:latin typeface="Times New Roman" panose="02020603050405020304" charset="0"/>
                <a:cs typeface="Times New Roman" panose="02020603050405020304" charset="0"/>
              </a:rPr>
              <a:t>ReLU Layer:</a:t>
            </a:r>
            <a:r>
              <a:rPr lang="en-US">
                <a:latin typeface="Times New Roman" panose="02020603050405020304" charset="0"/>
                <a:cs typeface="Times New Roman" panose="02020603050405020304" charset="0"/>
              </a:rPr>
              <a:t> The most common non linear activation function is the Rectified Linear Unit (ReLU). reluLayer('Name','Relu_1')</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Max Pooling Layer:</a:t>
            </a:r>
            <a:r>
              <a:rPr lang="en-US">
                <a:latin typeface="Times New Roman" panose="02020603050405020304" charset="0"/>
                <a:cs typeface="Times New Roman" panose="02020603050405020304" charset="0"/>
              </a:rPr>
              <a:t> It is down-sampling operation that reduces the spatial size of the feature map and removes redundant spatial information.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maxPooling2dLayer (PoolSize, 'Stride', n, 'Name', 'MaxPool_1')</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Fully Connected Layer:</a:t>
            </a:r>
            <a:r>
              <a:rPr lang="en-US">
                <a:latin typeface="Times New Roman" panose="02020603050405020304" charset="0"/>
                <a:cs typeface="Times New Roman" panose="02020603050405020304" charset="0"/>
              </a:rPr>
              <a:t> The last fully connected layer combines the features to classify the images. fullyConnected Layer(outputSize, Name, Value) fullyConnectedLayer(10,'Name', 'FC')</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2848</Words>
  <Application>WPS Presentation</Application>
  <PresentationFormat>Widescreen</PresentationFormat>
  <Paragraphs>69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Microsoft YaHei</vt:lpstr>
      <vt:lpstr>Arial Unicode MS</vt:lpstr>
      <vt:lpstr>Calibri</vt:lpstr>
      <vt:lpstr>Blue Waves</vt:lpstr>
      <vt:lpstr>Project Name</vt:lpstr>
      <vt:lpstr>Group Members</vt:lpstr>
      <vt:lpstr>PowerPoint 演示文稿</vt:lpstr>
      <vt:lpstr>ABOUT DATASET</vt:lpstr>
      <vt:lpstr>PowerPoint 演示文稿</vt:lpstr>
      <vt:lpstr>Structure of a convolutional Neural Network</vt:lpstr>
      <vt:lpstr>Layers of CNN</vt:lpstr>
      <vt:lpstr>Layers Of CNN</vt:lpstr>
      <vt:lpstr>Layers Of CNN</vt:lpstr>
      <vt:lpstr>Layers Of CNN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Taimor Hassan</cp:lastModifiedBy>
  <cp:revision>6</cp:revision>
  <dcterms:created xsi:type="dcterms:W3CDTF">2024-10-24T15:04:00Z</dcterms:created>
  <dcterms:modified xsi:type="dcterms:W3CDTF">2024-10-25T11:56:29Z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889F1C7BEDFA4644902933CBBE3B1FA5_13</vt:lpwstr>
  </property>
  <property fmtid="{D5CDD505-2E9C-101B-9397-08002B2CF9AE}" pid="3" name="KSOProductBuildVer">
    <vt:lpwstr>1033-12.2.0.18607</vt:lpwstr>
  </property>
</Properties>
</file>