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98" r:id="rId5"/>
    <p:sldId id="283" r:id="rId6"/>
    <p:sldId id="297" r:id="rId7"/>
    <p:sldId id="284"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varScale="1">
        <p:scale>
          <a:sx n="114" d="100"/>
          <a:sy n="114" d="100"/>
        </p:scale>
        <p:origin x="414" y="10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9/21/2020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9/21/2020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sz="4300" dirty="0"/>
              <a:t>BLOCK-CHAIN BASED E-CERTIFICATION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A project by CS-Clinic</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Loss of certificate due to any mishap.</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Verification of certificate is an issue because of organization may loss backups or it also may shift the platforms also many organizations issues unverifiable certificates.</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Lot of time is required to prepare and distribute the certificates manually.</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Problems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5" name="Rectangle 4">
            <a:extLst>
              <a:ext uri="{FF2B5EF4-FFF2-40B4-BE49-F238E27FC236}">
                <a16:creationId xmlns:a16="http://schemas.microsoft.com/office/drawing/2014/main" id="{C7C27D42-A7F3-4FE4-879B-7F39D26D392C}"/>
              </a:ext>
            </a:extLst>
          </p:cNvPr>
          <p:cNvSpPr/>
          <p:nvPr/>
        </p:nvSpPr>
        <p:spPr>
          <a:xfrm>
            <a:off x="10461072" y="6419850"/>
            <a:ext cx="855677" cy="336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ext Placeholder 2">
            <a:extLst>
              <a:ext uri="{FF2B5EF4-FFF2-40B4-BE49-F238E27FC236}">
                <a16:creationId xmlns:a16="http://schemas.microsoft.com/office/drawing/2014/main" id="{6F16680E-8163-4DD0-ADE5-F87F2ACFCFA6}"/>
              </a:ext>
            </a:extLst>
          </p:cNvPr>
          <p:cNvSpPr>
            <a:spLocks noGrp="1"/>
          </p:cNvSpPr>
          <p:nvPr>
            <p:ph type="body" sz="quarter" idx="32"/>
          </p:nvPr>
        </p:nvSpPr>
        <p:spPr>
          <a:xfrm>
            <a:off x="7115270" y="4787899"/>
            <a:ext cx="4644730" cy="590155"/>
          </a:xfrm>
        </p:spPr>
        <p:txBody>
          <a:bodyPr/>
          <a:lstStyle/>
          <a:p>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02864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136370"/>
            <a:ext cx="6641900" cy="1124345"/>
          </a:xfrm>
        </p:spPr>
        <p:txBody>
          <a:bodyPr/>
          <a:lstStyle/>
          <a:p>
            <a:r>
              <a:rPr lang="en-US" dirty="0"/>
              <a:t>Solution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260716"/>
            <a:ext cx="6641626" cy="590155"/>
          </a:xfrm>
        </p:spPr>
        <p:txBody>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960" y="3185674"/>
            <a:ext cx="5472000" cy="2428351"/>
          </a:xfrm>
        </p:spPr>
        <p:txBody>
          <a:bodyPr/>
          <a:lstStyle/>
          <a:p>
            <a:pPr marL="0" indent="0">
              <a:buNone/>
            </a:pPr>
            <a:r>
              <a:rPr lang="en-US" dirty="0"/>
              <a:t>We are providing a platform to issue e-certificates and also providing a way to verify the issued certificates, to make the transparency of data &amp; make the data available to other users for verification purposes we are using block-chain and if there is any data loss by some of the entity than other entities part of the network can still able to verify the certificates generated by that entity. Only authorized organization can participate in hosting this network of blockchain &amp; allowed to make transactions.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5" name="Rectangle 4">
            <a:extLst>
              <a:ext uri="{FF2B5EF4-FFF2-40B4-BE49-F238E27FC236}">
                <a16:creationId xmlns:a16="http://schemas.microsoft.com/office/drawing/2014/main" id="{4286B03F-BDBE-4910-B0A3-FDBD9FC06875}"/>
              </a:ext>
            </a:extLst>
          </p:cNvPr>
          <p:cNvSpPr/>
          <p:nvPr/>
        </p:nvSpPr>
        <p:spPr>
          <a:xfrm>
            <a:off x="10461072" y="6419850"/>
            <a:ext cx="855677" cy="336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Comparison of Different Block Chain Technologies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4</a:t>
            </a:fld>
            <a:endParaRPr lang="en-US" dirty="0"/>
          </a:p>
        </p:txBody>
      </p:sp>
      <p:sp>
        <p:nvSpPr>
          <p:cNvPr id="15" name="Rectangle 14">
            <a:extLst>
              <a:ext uri="{FF2B5EF4-FFF2-40B4-BE49-F238E27FC236}">
                <a16:creationId xmlns:a16="http://schemas.microsoft.com/office/drawing/2014/main" id="{A1273F0F-8C78-4E05-A929-D283B7AA0DB2}"/>
              </a:ext>
            </a:extLst>
          </p:cNvPr>
          <p:cNvSpPr/>
          <p:nvPr/>
        </p:nvSpPr>
        <p:spPr>
          <a:xfrm>
            <a:off x="10461072" y="6419850"/>
            <a:ext cx="855677" cy="336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0" name="Rectangle: Rounded Corners 29">
            <a:extLst>
              <a:ext uri="{FF2B5EF4-FFF2-40B4-BE49-F238E27FC236}">
                <a16:creationId xmlns:a16="http://schemas.microsoft.com/office/drawing/2014/main" id="{8712AA31-03DD-46D2-8809-61DEED03F2E1}"/>
              </a:ext>
            </a:extLst>
          </p:cNvPr>
          <p:cNvSpPr/>
          <p:nvPr/>
        </p:nvSpPr>
        <p:spPr>
          <a:xfrm>
            <a:off x="304800" y="1964307"/>
            <a:ext cx="8172450" cy="4836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graphicFrame>
        <p:nvGraphicFramePr>
          <p:cNvPr id="32" name="Table 31">
            <a:extLst>
              <a:ext uri="{FF2B5EF4-FFF2-40B4-BE49-F238E27FC236}">
                <a16:creationId xmlns:a16="http://schemas.microsoft.com/office/drawing/2014/main" id="{DE15B6CB-E499-493F-9FB0-DFF2542A3281}"/>
              </a:ext>
            </a:extLst>
          </p:cNvPr>
          <p:cNvGraphicFramePr>
            <a:graphicFrameLocks noGrp="1"/>
          </p:cNvGraphicFramePr>
          <p:nvPr>
            <p:extLst>
              <p:ext uri="{D42A27DB-BD31-4B8C-83A1-F6EECF244321}">
                <p14:modId xmlns:p14="http://schemas.microsoft.com/office/powerpoint/2010/main" val="161188362"/>
              </p:ext>
            </p:extLst>
          </p:nvPr>
        </p:nvGraphicFramePr>
        <p:xfrm>
          <a:off x="98474" y="992079"/>
          <a:ext cx="11995051" cy="5202645"/>
        </p:xfrm>
        <a:graphic>
          <a:graphicData uri="http://schemas.openxmlformats.org/drawingml/2006/table">
            <a:tbl>
              <a:tblPr firstRow="1" firstCol="1">
                <a:tableStyleId>{5C22544A-7EE6-4342-B048-85BDC9FD1C3A}</a:tableStyleId>
              </a:tblPr>
              <a:tblGrid>
                <a:gridCol w="1256418">
                  <a:extLst>
                    <a:ext uri="{9D8B030D-6E8A-4147-A177-3AD203B41FA5}">
                      <a16:colId xmlns:a16="http://schemas.microsoft.com/office/drawing/2014/main" val="2678297337"/>
                    </a:ext>
                  </a:extLst>
                </a:gridCol>
                <a:gridCol w="1191989">
                  <a:extLst>
                    <a:ext uri="{9D8B030D-6E8A-4147-A177-3AD203B41FA5}">
                      <a16:colId xmlns:a16="http://schemas.microsoft.com/office/drawing/2014/main" val="3135617443"/>
                    </a:ext>
                  </a:extLst>
                </a:gridCol>
                <a:gridCol w="1106079">
                  <a:extLst>
                    <a:ext uri="{9D8B030D-6E8A-4147-A177-3AD203B41FA5}">
                      <a16:colId xmlns:a16="http://schemas.microsoft.com/office/drawing/2014/main" val="1078155400"/>
                    </a:ext>
                  </a:extLst>
                </a:gridCol>
                <a:gridCol w="1106079">
                  <a:extLst>
                    <a:ext uri="{9D8B030D-6E8A-4147-A177-3AD203B41FA5}">
                      <a16:colId xmlns:a16="http://schemas.microsoft.com/office/drawing/2014/main" val="3693880037"/>
                    </a:ext>
                  </a:extLst>
                </a:gridCol>
                <a:gridCol w="1084602">
                  <a:extLst>
                    <a:ext uri="{9D8B030D-6E8A-4147-A177-3AD203B41FA5}">
                      <a16:colId xmlns:a16="http://schemas.microsoft.com/office/drawing/2014/main" val="2731104085"/>
                    </a:ext>
                  </a:extLst>
                </a:gridCol>
                <a:gridCol w="1353067">
                  <a:extLst>
                    <a:ext uri="{9D8B030D-6E8A-4147-A177-3AD203B41FA5}">
                      <a16:colId xmlns:a16="http://schemas.microsoft.com/office/drawing/2014/main" val="3317678663"/>
                    </a:ext>
                  </a:extLst>
                </a:gridCol>
                <a:gridCol w="1106079">
                  <a:extLst>
                    <a:ext uri="{9D8B030D-6E8A-4147-A177-3AD203B41FA5}">
                      <a16:colId xmlns:a16="http://schemas.microsoft.com/office/drawing/2014/main" val="1568797121"/>
                    </a:ext>
                  </a:extLst>
                </a:gridCol>
                <a:gridCol w="1310114">
                  <a:extLst>
                    <a:ext uri="{9D8B030D-6E8A-4147-A177-3AD203B41FA5}">
                      <a16:colId xmlns:a16="http://schemas.microsoft.com/office/drawing/2014/main" val="107691973"/>
                    </a:ext>
                  </a:extLst>
                </a:gridCol>
                <a:gridCol w="1277897">
                  <a:extLst>
                    <a:ext uri="{9D8B030D-6E8A-4147-A177-3AD203B41FA5}">
                      <a16:colId xmlns:a16="http://schemas.microsoft.com/office/drawing/2014/main" val="250396733"/>
                    </a:ext>
                  </a:extLst>
                </a:gridCol>
                <a:gridCol w="1202727">
                  <a:extLst>
                    <a:ext uri="{9D8B030D-6E8A-4147-A177-3AD203B41FA5}">
                      <a16:colId xmlns:a16="http://schemas.microsoft.com/office/drawing/2014/main" val="3118249919"/>
                    </a:ext>
                  </a:extLst>
                </a:gridCol>
              </a:tblGrid>
              <a:tr h="386787">
                <a:tc>
                  <a:txBody>
                    <a:bodyPr/>
                    <a:lstStyle/>
                    <a:p>
                      <a:pPr fontAlgn="t"/>
                      <a:br>
                        <a:rPr lang="en-PK" sz="1400" dirty="0">
                          <a:solidFill>
                            <a:schemeClr val="bg1"/>
                          </a:solidFill>
                          <a:effectLst/>
                        </a:rPr>
                      </a:br>
                      <a:endParaRPr lang="en-PK" sz="1400" dirty="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Ethereum</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Hyperledger Fabric</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R3 Corda</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Ripple</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Quorum</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Hyperledger Sawtooth</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EOS</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Hyperledger </a:t>
                      </a:r>
                      <a:r>
                        <a:rPr lang="en-US" sz="1400" b="1" u="none" strike="noStrike" dirty="0" err="1">
                          <a:solidFill>
                            <a:schemeClr val="bg1"/>
                          </a:solidFill>
                          <a:effectLst/>
                        </a:rPr>
                        <a:t>Iroha</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c>
                  <a:txBody>
                    <a:bodyPr/>
                    <a:lstStyle/>
                    <a:p>
                      <a:pPr rtl="0" fontAlgn="ctr">
                        <a:spcBef>
                          <a:spcPts val="0"/>
                        </a:spcBef>
                        <a:spcAft>
                          <a:spcPts val="0"/>
                        </a:spcAft>
                      </a:pPr>
                      <a:r>
                        <a:rPr lang="en-US" sz="1400" b="1" u="none" strike="noStrike" dirty="0">
                          <a:solidFill>
                            <a:schemeClr val="bg1"/>
                          </a:solidFill>
                          <a:effectLst/>
                        </a:rPr>
                        <a:t>Stellar</a:t>
                      </a:r>
                      <a:endParaRPr lang="en-US" sz="1400" dirty="0">
                        <a:solidFill>
                          <a:schemeClr val="bg1"/>
                        </a:solidFill>
                        <a:effectLst/>
                        <a:latin typeface="+mn-lt"/>
                      </a:endParaRPr>
                    </a:p>
                  </a:txBody>
                  <a:tcPr marL="46782" marR="46782" marT="31188" marB="311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extLst>
                  <a:ext uri="{0D108BD9-81ED-4DB2-BD59-A6C34878D82A}">
                    <a16:rowId xmlns:a16="http://schemas.microsoft.com/office/drawing/2014/main" val="3963514426"/>
                  </a:ext>
                </a:extLst>
              </a:tr>
              <a:tr h="644554">
                <a:tc>
                  <a:txBody>
                    <a:bodyPr/>
                    <a:lstStyle/>
                    <a:p>
                      <a:pPr rtl="0" fontAlgn="t">
                        <a:spcBef>
                          <a:spcPts val="0"/>
                        </a:spcBef>
                        <a:spcAft>
                          <a:spcPts val="0"/>
                        </a:spcAft>
                      </a:pPr>
                      <a:r>
                        <a:rPr lang="en-US" sz="1400" b="1" u="none" strike="noStrike" dirty="0">
                          <a:solidFill>
                            <a:schemeClr val="bg1"/>
                          </a:solidFill>
                          <a:effectLst/>
                        </a:rPr>
                        <a:t>Industry focus</a:t>
                      </a:r>
                      <a:endParaRPr lang="en-US" sz="1400" dirty="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rtl="0" fontAlgn="t">
                        <a:spcBef>
                          <a:spcPts val="0"/>
                        </a:spcBef>
                        <a:spcAft>
                          <a:spcPts val="0"/>
                        </a:spcAft>
                      </a:pPr>
                      <a:r>
                        <a:rPr lang="en-US" sz="1400" b="0" u="none" strike="noStrike" dirty="0">
                          <a:solidFill>
                            <a:srgbClr val="100F0F"/>
                          </a:solidFill>
                          <a:effectLst/>
                        </a:rPr>
                        <a:t>Cross-Industry</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Cross-Industry</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Financial Services</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Financial Services</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Cross-Industry</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Cross-Industry</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Cross-Industry</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Cross-Industry</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Financial Services</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445956"/>
                  </a:ext>
                </a:extLst>
              </a:tr>
              <a:tr h="353465">
                <a:tc>
                  <a:txBody>
                    <a:bodyPr/>
                    <a:lstStyle/>
                    <a:p>
                      <a:pPr rtl="0" fontAlgn="t">
                        <a:spcBef>
                          <a:spcPts val="0"/>
                        </a:spcBef>
                        <a:spcAft>
                          <a:spcPts val="0"/>
                        </a:spcAft>
                      </a:pPr>
                      <a:r>
                        <a:rPr lang="en-US" sz="1400" b="1" u="none" strike="noStrike">
                          <a:solidFill>
                            <a:schemeClr val="bg1"/>
                          </a:solidFill>
                          <a:effectLst/>
                        </a:rPr>
                        <a:t>Ledger Type</a:t>
                      </a:r>
                      <a:endParaRPr lang="en-US" sz="140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rtl="0" fontAlgn="t">
                        <a:spcBef>
                          <a:spcPts val="0"/>
                        </a:spcBef>
                        <a:spcAft>
                          <a:spcPts val="0"/>
                        </a:spcAft>
                      </a:pPr>
                      <a:r>
                        <a:rPr lang="en-US" sz="1400" b="0" u="none" strike="noStrike" dirty="0">
                          <a:solidFill>
                            <a:srgbClr val="100F0F"/>
                          </a:solidFill>
                          <a:effectLst/>
                        </a:rPr>
                        <a:t>Permission less</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Permissioned</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Permissioned</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Permissioned</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Permissioned</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Permissioned</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Permissioned</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Permissioned</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Both Public &amp; Private</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214083"/>
                  </a:ext>
                </a:extLst>
              </a:tr>
              <a:tr h="790099">
                <a:tc>
                  <a:txBody>
                    <a:bodyPr/>
                    <a:lstStyle/>
                    <a:p>
                      <a:pPr rtl="0" fontAlgn="t">
                        <a:spcBef>
                          <a:spcPts val="0"/>
                        </a:spcBef>
                        <a:spcAft>
                          <a:spcPts val="0"/>
                        </a:spcAft>
                      </a:pPr>
                      <a:r>
                        <a:rPr lang="en-US" sz="1400" b="1" u="none" strike="noStrike">
                          <a:solidFill>
                            <a:schemeClr val="bg1"/>
                          </a:solidFill>
                          <a:effectLst/>
                        </a:rPr>
                        <a:t>Consensus Algorithm</a:t>
                      </a:r>
                      <a:endParaRPr lang="en-US" sz="140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rtl="0" fontAlgn="t">
                        <a:spcBef>
                          <a:spcPts val="0"/>
                        </a:spcBef>
                        <a:spcAft>
                          <a:spcPts val="0"/>
                        </a:spcAft>
                      </a:pPr>
                      <a:r>
                        <a:rPr lang="en-US" sz="1400" b="0" u="none" strike="noStrike" dirty="0">
                          <a:solidFill>
                            <a:srgbClr val="100F0F"/>
                          </a:solidFill>
                          <a:effectLst/>
                        </a:rPr>
                        <a:t>Proof of Work</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Pluggable Framework</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Pluggable Framework</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Probabilistic Voting</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Majority Voting</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Pluggable Framework</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Delegated Proof-of-Stake</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Chain-based Byzantine Fault Tolerant</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Stellar Consensus Protocol</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6043848"/>
                  </a:ext>
                </a:extLst>
              </a:tr>
              <a:tr h="353465">
                <a:tc>
                  <a:txBody>
                    <a:bodyPr/>
                    <a:lstStyle/>
                    <a:p>
                      <a:pPr rtl="0" fontAlgn="t">
                        <a:spcBef>
                          <a:spcPts val="0"/>
                        </a:spcBef>
                        <a:spcAft>
                          <a:spcPts val="0"/>
                        </a:spcAft>
                      </a:pPr>
                      <a:r>
                        <a:rPr lang="en-US" sz="1400" b="1" u="none" strike="noStrike">
                          <a:solidFill>
                            <a:schemeClr val="bg1"/>
                          </a:solidFill>
                          <a:effectLst/>
                        </a:rPr>
                        <a:t>Smart Contract</a:t>
                      </a:r>
                      <a:endParaRPr lang="en-US" sz="140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rtl="0" fontAlgn="t">
                        <a:spcBef>
                          <a:spcPts val="0"/>
                        </a:spcBef>
                        <a:spcAft>
                          <a:spcPts val="0"/>
                        </a:spcAft>
                      </a:pPr>
                      <a:r>
                        <a:rPr lang="en-US" sz="1400" b="0" u="none" strike="noStrike">
                          <a:solidFill>
                            <a:srgbClr val="100F0F"/>
                          </a:solidFill>
                          <a:effectLst/>
                        </a:rPr>
                        <a:t>Yes</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Yes</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Yes</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No</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No</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Yes</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Yes</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Yes</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Yes</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9481583"/>
                  </a:ext>
                </a:extLst>
              </a:tr>
              <a:tr h="790099">
                <a:tc>
                  <a:txBody>
                    <a:bodyPr/>
                    <a:lstStyle/>
                    <a:p>
                      <a:pPr rtl="0" fontAlgn="t">
                        <a:spcBef>
                          <a:spcPts val="0"/>
                        </a:spcBef>
                        <a:spcAft>
                          <a:spcPts val="0"/>
                        </a:spcAft>
                      </a:pPr>
                      <a:r>
                        <a:rPr lang="en-US" sz="1400" b="1" u="none" strike="noStrike">
                          <a:solidFill>
                            <a:schemeClr val="bg1"/>
                          </a:solidFill>
                          <a:effectLst/>
                        </a:rPr>
                        <a:t>Governance </a:t>
                      </a:r>
                      <a:endParaRPr lang="en-US" sz="140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rtl="0" fontAlgn="t">
                        <a:spcBef>
                          <a:spcPts val="0"/>
                        </a:spcBef>
                        <a:spcAft>
                          <a:spcPts val="0"/>
                        </a:spcAft>
                      </a:pPr>
                      <a:r>
                        <a:rPr lang="en-US" sz="1400" b="0" u="none" strike="noStrike">
                          <a:solidFill>
                            <a:srgbClr val="100F0F"/>
                          </a:solidFill>
                          <a:effectLst/>
                        </a:rPr>
                        <a:t>Ethereum Developers</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Linux Foundation</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R3 Consortium</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Ripple Labs</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Ethereum Developers and JP Morgan Chase</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Linux Foundation</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EOSIO Core Arbitration Forum(ECAF)</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Linux Foundation</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Stellar Development Foundation</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3179592"/>
                  </a:ext>
                </a:extLst>
              </a:tr>
              <a:tr h="604703">
                <a:tc>
                  <a:txBody>
                    <a:bodyPr/>
                    <a:lstStyle/>
                    <a:p>
                      <a:pPr rtl="0" fontAlgn="t">
                        <a:spcBef>
                          <a:spcPts val="0"/>
                        </a:spcBef>
                        <a:spcAft>
                          <a:spcPts val="0"/>
                        </a:spcAft>
                      </a:pPr>
                      <a:r>
                        <a:rPr lang="en-US" sz="1400" b="1" u="none" strike="noStrike" dirty="0">
                          <a:solidFill>
                            <a:schemeClr val="bg1"/>
                          </a:solidFill>
                          <a:effectLst/>
                        </a:rPr>
                        <a:t>Cryptocurrency</a:t>
                      </a:r>
                      <a:endParaRPr lang="en-US" sz="1400" dirty="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rtl="0" fontAlgn="t">
                        <a:spcBef>
                          <a:spcPts val="0"/>
                        </a:spcBef>
                        <a:spcAft>
                          <a:spcPts val="0"/>
                        </a:spcAft>
                      </a:pPr>
                      <a:r>
                        <a:rPr lang="en-US" sz="1400" b="0" u="none" strike="noStrike">
                          <a:solidFill>
                            <a:srgbClr val="100F0F"/>
                          </a:solidFill>
                          <a:effectLst/>
                        </a:rPr>
                        <a:t>Ether</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No</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No</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Ripple(XRP)</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Ether</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PK" sz="1400" b="0" u="none" strike="noStrike">
                          <a:solidFill>
                            <a:srgbClr val="100F0F"/>
                          </a:solidFill>
                          <a:effectLst/>
                        </a:rPr>
                        <a:t>-</a:t>
                      </a:r>
                      <a:endParaRPr lang="en-PK"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PK" sz="1400" b="0" u="none" strike="noStrike">
                          <a:solidFill>
                            <a:srgbClr val="100F0F"/>
                          </a:solidFill>
                          <a:effectLst/>
                        </a:rPr>
                        <a:t>-</a:t>
                      </a:r>
                      <a:endParaRPr lang="en-PK"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PK" sz="1400" b="0" u="none" strike="noStrike">
                          <a:solidFill>
                            <a:srgbClr val="100F0F"/>
                          </a:solidFill>
                          <a:effectLst/>
                        </a:rPr>
                        <a:t>-</a:t>
                      </a:r>
                      <a:endParaRPr lang="en-PK"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PK" sz="1400" b="0" u="none" strike="noStrike">
                          <a:solidFill>
                            <a:srgbClr val="100F0F"/>
                          </a:solidFill>
                          <a:effectLst/>
                        </a:rPr>
                        <a:t>-</a:t>
                      </a:r>
                      <a:endParaRPr lang="en-PK"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266042"/>
                  </a:ext>
                </a:extLst>
              </a:tr>
              <a:tr h="644554">
                <a:tc>
                  <a:txBody>
                    <a:bodyPr/>
                    <a:lstStyle/>
                    <a:p>
                      <a:pPr rtl="0" fontAlgn="t">
                        <a:spcBef>
                          <a:spcPts val="0"/>
                        </a:spcBef>
                        <a:spcAft>
                          <a:spcPts val="0"/>
                        </a:spcAft>
                      </a:pPr>
                      <a:r>
                        <a:rPr lang="en-US" sz="1400" b="1" u="none" strike="noStrike" dirty="0">
                          <a:solidFill>
                            <a:schemeClr val="bg1"/>
                          </a:solidFill>
                          <a:effectLst/>
                        </a:rPr>
                        <a:t>Language For Smart Contract</a:t>
                      </a:r>
                      <a:endParaRPr lang="en-US" sz="1400" dirty="0">
                        <a:solidFill>
                          <a:schemeClr val="bg1"/>
                        </a:solidFill>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rtl="0" fontAlgn="t">
                        <a:spcBef>
                          <a:spcPts val="0"/>
                        </a:spcBef>
                        <a:spcAft>
                          <a:spcPts val="0"/>
                        </a:spcAft>
                      </a:pPr>
                      <a:r>
                        <a:rPr lang="en-US" sz="1400" b="0" u="none" strike="noStrike">
                          <a:solidFill>
                            <a:srgbClr val="000000"/>
                          </a:solidFill>
                          <a:effectLst/>
                        </a:rPr>
                        <a:t>Solidity</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JavaScript, Java , Go</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a:solidFill>
                            <a:srgbClr val="100F0F"/>
                          </a:solidFill>
                          <a:effectLst/>
                        </a:rPr>
                        <a:t>Kotlin, Java</a:t>
                      </a:r>
                      <a:endParaRPr lang="en-US" sz="140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C++</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Solidity</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latin typeface="+mn-lt"/>
                        </a:rPr>
                        <a:t>Go, Rust, Python, JavaScript</a:t>
                      </a:r>
                      <a:endParaRPr lang="en-PK"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000000"/>
                          </a:solidFill>
                          <a:effectLst/>
                        </a:rPr>
                        <a:t>C++</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latin typeface="+mn-lt"/>
                        </a:rPr>
                        <a:t>No Smart Contracts</a:t>
                      </a:r>
                      <a:endParaRPr lang="en-PK"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u="none" strike="noStrike" dirty="0">
                          <a:solidFill>
                            <a:srgbClr val="100F0F"/>
                          </a:solidFill>
                          <a:effectLst/>
                        </a:rPr>
                        <a:t>JavaScript, Java, Go, Ruby, Python , C#</a:t>
                      </a:r>
                      <a:endParaRPr lang="en-US" sz="1400" dirty="0">
                        <a:effectLst/>
                        <a:latin typeface="+mn-lt"/>
                      </a:endParaRPr>
                    </a:p>
                  </a:txBody>
                  <a:tcPr marL="46782" marR="46782" marT="31188" marB="311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9108183"/>
                  </a:ext>
                </a:extLst>
              </a:tr>
            </a:tbl>
          </a:graphicData>
        </a:graphic>
      </p:graphicFrame>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5" name="Rectangle 14">
            <a:extLst>
              <a:ext uri="{FF2B5EF4-FFF2-40B4-BE49-F238E27FC236}">
                <a16:creationId xmlns:a16="http://schemas.microsoft.com/office/drawing/2014/main" id="{A1273F0F-8C78-4E05-A929-D283B7AA0DB2}"/>
              </a:ext>
            </a:extLst>
          </p:cNvPr>
          <p:cNvSpPr/>
          <p:nvPr/>
        </p:nvSpPr>
        <p:spPr>
          <a:xfrm>
            <a:off x="10461072" y="6419850"/>
            <a:ext cx="855677" cy="336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0" name="Rectangle: Rounded Corners 29">
            <a:extLst>
              <a:ext uri="{FF2B5EF4-FFF2-40B4-BE49-F238E27FC236}">
                <a16:creationId xmlns:a16="http://schemas.microsoft.com/office/drawing/2014/main" id="{8712AA31-03DD-46D2-8809-61DEED03F2E1}"/>
              </a:ext>
            </a:extLst>
          </p:cNvPr>
          <p:cNvSpPr/>
          <p:nvPr/>
        </p:nvSpPr>
        <p:spPr>
          <a:xfrm>
            <a:off x="489358" y="3449158"/>
            <a:ext cx="8172450" cy="4836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862D0E9D-2D39-4F9E-B4E5-76CEC922CA19}"/>
              </a:ext>
            </a:extLst>
          </p:cNvPr>
          <p:cNvSpPr>
            <a:spLocks noChangeArrowheads="1"/>
          </p:cNvSpPr>
          <p:nvPr/>
        </p:nvSpPr>
        <p:spPr bwMode="auto">
          <a:xfrm>
            <a:off x="151002" y="1137436"/>
            <a:ext cx="5265720"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45720"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71717"/>
                </a:solidFill>
                <a:effectLst/>
                <a:latin typeface="+mn-lt"/>
                <a:ea typeface="Times New Roman" panose="02020603050405020304" pitchFamily="18" charset="0"/>
                <a:cs typeface="Arial" panose="020B0604020202020204" pitchFamily="34" charset="0"/>
              </a:rPr>
              <a:t>Permissioned membership.</a:t>
            </a:r>
            <a:endParaRPr kumimoji="0" lang="en-US" altLang="en-US" sz="1600" b="1"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71717"/>
                </a:solidFill>
                <a:effectLst/>
                <a:latin typeface="+mn-lt"/>
                <a:ea typeface="Times New Roman" panose="02020603050405020304" pitchFamily="18" charset="0"/>
                <a:cs typeface="Arial" panose="020B0604020202020204" pitchFamily="34" charset="0"/>
              </a:rPr>
              <a:t>Performance, scalability, and levels of trust.</a:t>
            </a:r>
            <a:endParaRPr kumimoji="0" lang="en-US" altLang="en-US" sz="1600" b="1"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71717"/>
                </a:solidFill>
                <a:effectLst/>
                <a:latin typeface="+mn-lt"/>
                <a:ea typeface="inherit"/>
                <a:cs typeface="Arial" panose="020B0604020202020204" pitchFamily="34" charset="0"/>
              </a:rPr>
              <a:t>Data on a need-to-know basis.</a:t>
            </a:r>
            <a:endParaRPr kumimoji="0" lang="en-US" altLang="en-US" sz="1600" b="1"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71717"/>
                </a:solidFill>
                <a:effectLst/>
                <a:latin typeface="+mn-lt"/>
                <a:ea typeface="Times New Roman" panose="02020603050405020304" pitchFamily="18" charset="0"/>
                <a:cs typeface="Arial" panose="020B0604020202020204" pitchFamily="34" charset="0"/>
              </a:rPr>
              <a:t>Rich queries over an immutable distributed ledger.</a:t>
            </a:r>
            <a:endParaRPr kumimoji="0" lang="en-US" altLang="en-US" sz="1600" b="1"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71717"/>
                </a:solidFill>
                <a:effectLst/>
                <a:latin typeface="+mn-lt"/>
                <a:ea typeface="Times New Roman" panose="02020603050405020304" pitchFamily="18" charset="0"/>
                <a:cs typeface="Arial" panose="020B0604020202020204" pitchFamily="34" charset="0"/>
              </a:rPr>
              <a:t>Modular architecture supporting plug-in components.</a:t>
            </a:r>
            <a:endParaRPr kumimoji="0" lang="en-US" altLang="en-US" sz="1600" b="1"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71717"/>
                </a:solidFill>
                <a:effectLst/>
                <a:latin typeface="+mn-lt"/>
                <a:ea typeface="Times New Roman" panose="02020603050405020304" pitchFamily="18" charset="0"/>
                <a:cs typeface="Arial" panose="020B0604020202020204" pitchFamily="34" charset="0"/>
              </a:rPr>
              <a:t>Protection of digital keys and sensitive data.</a:t>
            </a:r>
            <a:endParaRPr kumimoji="0" lang="en-US" altLang="en-US" sz="1600" b="1"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strike="noStrike" cap="none" normalizeH="0" baseline="0" dirty="0">
                <a:ln>
                  <a:noFill/>
                </a:ln>
                <a:solidFill>
                  <a:schemeClr val="tx1"/>
                </a:solidFill>
                <a:effectLst/>
                <a:latin typeface="+mn-lt"/>
                <a:ea typeface="Yu Gothic Light" panose="020B0300000000000000" pitchFamily="34" charset="-128"/>
                <a:cs typeface="Times New Roman" panose="02020603050405020304" pitchFamily="18" charset="0"/>
              </a:rPr>
              <a:t>Workflow</a:t>
            </a:r>
            <a:endParaRPr kumimoji="0" lang="en-US" altLang="en-US" sz="1800" b="1" i="0"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Transaction lifecycle">
            <a:extLst>
              <a:ext uri="{FF2B5EF4-FFF2-40B4-BE49-F238E27FC236}">
                <a16:creationId xmlns:a16="http://schemas.microsoft.com/office/drawing/2014/main" id="{3592B708-B56F-4522-90A4-ADE520DD4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980" y="2913601"/>
            <a:ext cx="7010400" cy="3105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27AA67-1017-4C4F-8915-A1A17DC03FC5}"/>
              </a:ext>
            </a:extLst>
          </p:cNvPr>
          <p:cNvSpPr>
            <a:spLocks noChangeArrowheads="1"/>
          </p:cNvSpPr>
          <p:nvPr/>
        </p:nvSpPr>
        <p:spPr bwMode="auto">
          <a:xfrm>
            <a:off x="6154636" y="543298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itle 1">
            <a:extLst>
              <a:ext uri="{FF2B5EF4-FFF2-40B4-BE49-F238E27FC236}">
                <a16:creationId xmlns:a16="http://schemas.microsoft.com/office/drawing/2014/main" id="{E23C2594-B21C-4187-A9A6-372BF8704B15}"/>
              </a:ext>
            </a:extLst>
          </p:cNvPr>
          <p:cNvSpPr>
            <a:spLocks noGrp="1"/>
          </p:cNvSpPr>
          <p:nvPr>
            <p:ph type="title"/>
          </p:nvPr>
        </p:nvSpPr>
        <p:spPr>
          <a:xfrm>
            <a:off x="431800" y="431800"/>
            <a:ext cx="11339513" cy="431800"/>
          </a:xfrm>
        </p:spPr>
        <p:txBody>
          <a:bodyPr/>
          <a:lstStyle/>
          <a:p>
            <a:r>
              <a:rPr lang="en-US" dirty="0"/>
              <a:t>Features of Hyper Ledger Fabric</a:t>
            </a:r>
          </a:p>
        </p:txBody>
      </p:sp>
      <p:sp>
        <p:nvSpPr>
          <p:cNvPr id="2" name="Rectangle 1">
            <a:extLst>
              <a:ext uri="{FF2B5EF4-FFF2-40B4-BE49-F238E27FC236}">
                <a16:creationId xmlns:a16="http://schemas.microsoft.com/office/drawing/2014/main" id="{B98DEF39-8D76-4FA3-8C7D-0876B1DABCEE}"/>
              </a:ext>
            </a:extLst>
          </p:cNvPr>
          <p:cNvSpPr/>
          <p:nvPr/>
        </p:nvSpPr>
        <p:spPr>
          <a:xfrm>
            <a:off x="6154636" y="2030136"/>
            <a:ext cx="3081643" cy="333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64796553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87</TotalTime>
  <Words>360</Words>
  <Application>Microsoft Office PowerPoint</Application>
  <PresentationFormat>Widescreen</PresentationFormat>
  <Paragraphs>101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Candara</vt:lpstr>
      <vt:lpstr>Corbel</vt:lpstr>
      <vt:lpstr>Times New Roman</vt:lpstr>
      <vt:lpstr>Office Theme</vt:lpstr>
      <vt:lpstr>BLOCK-CHAIN BASED E-CERTIFICATION</vt:lpstr>
      <vt:lpstr>Problems</vt:lpstr>
      <vt:lpstr>Solution</vt:lpstr>
      <vt:lpstr>Comparison of Different Block Chain Technologies</vt:lpstr>
      <vt:lpstr>Features of Hyper Ledger Fabric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E-CERTIFICATION</dc:title>
  <dc:creator>MUHAMMAD  ISMAIL</dc:creator>
  <cp:lastModifiedBy>MUHAMMAD  ISMAIL</cp:lastModifiedBy>
  <cp:revision>13</cp:revision>
  <dcterms:created xsi:type="dcterms:W3CDTF">2020-09-21T13:36:58Z</dcterms:created>
  <dcterms:modified xsi:type="dcterms:W3CDTF">2020-09-21T15:15:43Z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