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1466" r:id="rId2"/>
    <p:sldId id="655" r:id="rId3"/>
    <p:sldId id="1442" r:id="rId4"/>
    <p:sldId id="1441" r:id="rId5"/>
    <p:sldId id="1443" r:id="rId6"/>
    <p:sldId id="1446" r:id="rId7"/>
    <p:sldId id="1447" r:id="rId8"/>
    <p:sldId id="1449" r:id="rId9"/>
    <p:sldId id="1397" r:id="rId10"/>
    <p:sldId id="1398" r:id="rId11"/>
    <p:sldId id="1461" r:id="rId12"/>
    <p:sldId id="1399" r:id="rId13"/>
    <p:sldId id="1400" r:id="rId14"/>
    <p:sldId id="1463" r:id="rId15"/>
    <p:sldId id="1464" r:id="rId16"/>
    <p:sldId id="1465" r:id="rId17"/>
  </p:sldIdLst>
  <p:sldSz cx="9144000" cy="6858000" type="screen4x3"/>
  <p:notesSz cx="6797675" cy="9928225"/>
  <p:custDataLst>
    <p:tags r:id="rId20"/>
  </p:custDataLst>
  <p:defaultTextStyle>
    <a:defPPr>
      <a:defRPr lang="en-US"/>
    </a:defPPr>
    <a:lvl1pPr algn="l" rtl="0" fontAlgn="base">
      <a:spcBef>
        <a:spcPct val="0"/>
      </a:spcBef>
      <a:spcAft>
        <a:spcPct val="0"/>
      </a:spcAft>
      <a:defRPr sz="1000" kern="1200">
        <a:solidFill>
          <a:schemeClr val="tx1"/>
        </a:solidFill>
        <a:latin typeface="Arial" charset="0"/>
        <a:ea typeface="+mn-ea"/>
        <a:cs typeface="Tahoma" pitchFamily="34" charset="0"/>
      </a:defRPr>
    </a:lvl1pPr>
    <a:lvl2pPr marL="457200" algn="l" rtl="0" fontAlgn="base">
      <a:spcBef>
        <a:spcPct val="0"/>
      </a:spcBef>
      <a:spcAft>
        <a:spcPct val="0"/>
      </a:spcAft>
      <a:defRPr sz="1000" kern="1200">
        <a:solidFill>
          <a:schemeClr val="tx1"/>
        </a:solidFill>
        <a:latin typeface="Arial" charset="0"/>
        <a:ea typeface="+mn-ea"/>
        <a:cs typeface="Tahoma" pitchFamily="34" charset="0"/>
      </a:defRPr>
    </a:lvl2pPr>
    <a:lvl3pPr marL="914400" algn="l" rtl="0" fontAlgn="base">
      <a:spcBef>
        <a:spcPct val="0"/>
      </a:spcBef>
      <a:spcAft>
        <a:spcPct val="0"/>
      </a:spcAft>
      <a:defRPr sz="1000" kern="1200">
        <a:solidFill>
          <a:schemeClr val="tx1"/>
        </a:solidFill>
        <a:latin typeface="Arial" charset="0"/>
        <a:ea typeface="+mn-ea"/>
        <a:cs typeface="Tahoma" pitchFamily="34" charset="0"/>
      </a:defRPr>
    </a:lvl3pPr>
    <a:lvl4pPr marL="1371600" algn="l" rtl="0" fontAlgn="base">
      <a:spcBef>
        <a:spcPct val="0"/>
      </a:spcBef>
      <a:spcAft>
        <a:spcPct val="0"/>
      </a:spcAft>
      <a:defRPr sz="1000" kern="1200">
        <a:solidFill>
          <a:schemeClr val="tx1"/>
        </a:solidFill>
        <a:latin typeface="Arial" charset="0"/>
        <a:ea typeface="+mn-ea"/>
        <a:cs typeface="Tahoma" pitchFamily="34" charset="0"/>
      </a:defRPr>
    </a:lvl4pPr>
    <a:lvl5pPr marL="1828800" algn="l" rtl="0" fontAlgn="base">
      <a:spcBef>
        <a:spcPct val="0"/>
      </a:spcBef>
      <a:spcAft>
        <a:spcPct val="0"/>
      </a:spcAft>
      <a:defRPr sz="1000" kern="1200">
        <a:solidFill>
          <a:schemeClr val="tx1"/>
        </a:solidFill>
        <a:latin typeface="Arial" charset="0"/>
        <a:ea typeface="+mn-ea"/>
        <a:cs typeface="Tahoma" pitchFamily="34" charset="0"/>
      </a:defRPr>
    </a:lvl5pPr>
    <a:lvl6pPr marL="2286000" algn="l" defTabSz="914400" rtl="0" eaLnBrk="1" latinLnBrk="0" hangingPunct="1">
      <a:defRPr sz="1000" kern="1200">
        <a:solidFill>
          <a:schemeClr val="tx1"/>
        </a:solidFill>
        <a:latin typeface="Arial" charset="0"/>
        <a:ea typeface="+mn-ea"/>
        <a:cs typeface="Tahoma" pitchFamily="34" charset="0"/>
      </a:defRPr>
    </a:lvl6pPr>
    <a:lvl7pPr marL="2743200" algn="l" defTabSz="914400" rtl="0" eaLnBrk="1" latinLnBrk="0" hangingPunct="1">
      <a:defRPr sz="1000" kern="1200">
        <a:solidFill>
          <a:schemeClr val="tx1"/>
        </a:solidFill>
        <a:latin typeface="Arial" charset="0"/>
        <a:ea typeface="+mn-ea"/>
        <a:cs typeface="Tahoma" pitchFamily="34" charset="0"/>
      </a:defRPr>
    </a:lvl7pPr>
    <a:lvl8pPr marL="3200400" algn="l" defTabSz="914400" rtl="0" eaLnBrk="1" latinLnBrk="0" hangingPunct="1">
      <a:defRPr sz="1000" kern="1200">
        <a:solidFill>
          <a:schemeClr val="tx1"/>
        </a:solidFill>
        <a:latin typeface="Arial" charset="0"/>
        <a:ea typeface="+mn-ea"/>
        <a:cs typeface="Tahoma" pitchFamily="34" charset="0"/>
      </a:defRPr>
    </a:lvl8pPr>
    <a:lvl9pPr marL="3657600" algn="l" defTabSz="914400" rtl="0" eaLnBrk="1" latinLnBrk="0" hangingPunct="1">
      <a:defRPr sz="1000" kern="1200">
        <a:solidFill>
          <a:schemeClr val="tx1"/>
        </a:solidFill>
        <a:latin typeface="Arial" charset="0"/>
        <a:ea typeface="+mn-ea"/>
        <a:cs typeface="Tahoma"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C46AB7"/>
    <a:srgbClr val="F27900"/>
    <a:srgbClr val="EFA881"/>
    <a:srgbClr val="FF9F3F"/>
    <a:srgbClr val="EE7700"/>
    <a:srgbClr val="339933"/>
    <a:srgbClr val="333333"/>
    <a:srgbClr val="4D4D4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1402" autoAdjust="0"/>
  </p:normalViewPr>
  <p:slideViewPr>
    <p:cSldViewPr>
      <p:cViewPr varScale="1">
        <p:scale>
          <a:sx n="63" d="100"/>
          <a:sy n="63" d="100"/>
        </p:scale>
        <p:origin x="-1368"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406"/>
    </p:cViewPr>
  </p:sorterViewPr>
  <p:notesViewPr>
    <p:cSldViewPr>
      <p:cViewPr varScale="1">
        <p:scale>
          <a:sx n="69" d="100"/>
          <a:sy n="69" d="100"/>
        </p:scale>
        <p:origin x="-2772" y="-102"/>
      </p:cViewPr>
      <p:guideLst>
        <p:guide orient="horz" pos="3127"/>
        <p:guide pos="2141"/>
      </p:guideLst>
    </p:cSldViewPr>
  </p:notesViewPr>
  <p:gridSpacing cx="93633925" cy="936339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45971" cy="495732"/>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defTabSz="927100">
              <a:defRPr sz="1200">
                <a:latin typeface="Times New Roman" pitchFamily="18" charset="0"/>
                <a:cs typeface="+mn-cs"/>
              </a:defRPr>
            </a:lvl1pPr>
          </a:lstStyle>
          <a:p>
            <a:pPr>
              <a:defRPr/>
            </a:pPr>
            <a:endParaRPr lang="en-US"/>
          </a:p>
        </p:txBody>
      </p:sp>
      <p:sp>
        <p:nvSpPr>
          <p:cNvPr id="27651" name="Rectangle 3"/>
          <p:cNvSpPr>
            <a:spLocks noGrp="1" noChangeArrowheads="1"/>
          </p:cNvSpPr>
          <p:nvPr>
            <p:ph type="dt" sz="quarter" idx="1"/>
          </p:nvPr>
        </p:nvSpPr>
        <p:spPr bwMode="auto">
          <a:xfrm>
            <a:off x="3851706" y="0"/>
            <a:ext cx="2945970" cy="495732"/>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lvl1pPr algn="r" defTabSz="927100">
              <a:defRPr sz="1200">
                <a:latin typeface="Times New Roman" pitchFamily="18" charset="0"/>
                <a:cs typeface="+mn-cs"/>
              </a:defRPr>
            </a:lvl1pPr>
          </a:lstStyle>
          <a:p>
            <a:pPr>
              <a:defRPr/>
            </a:pPr>
            <a:endParaRPr lang="en-US"/>
          </a:p>
        </p:txBody>
      </p:sp>
      <p:sp>
        <p:nvSpPr>
          <p:cNvPr id="27652" name="Rectangle 4"/>
          <p:cNvSpPr>
            <a:spLocks noGrp="1" noChangeArrowheads="1"/>
          </p:cNvSpPr>
          <p:nvPr>
            <p:ph type="ftr" sz="quarter" idx="2"/>
          </p:nvPr>
        </p:nvSpPr>
        <p:spPr bwMode="auto">
          <a:xfrm>
            <a:off x="0" y="9432493"/>
            <a:ext cx="2945971" cy="495732"/>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defTabSz="927100">
              <a:defRPr sz="1200">
                <a:latin typeface="Times New Roman" pitchFamily="18" charset="0"/>
                <a:cs typeface="+mn-cs"/>
              </a:defRPr>
            </a:lvl1pPr>
          </a:lstStyle>
          <a:p>
            <a:pPr>
              <a:defRPr/>
            </a:pPr>
            <a:endParaRPr lang="en-US"/>
          </a:p>
        </p:txBody>
      </p:sp>
      <p:sp>
        <p:nvSpPr>
          <p:cNvPr id="27653" name="Rectangle 5"/>
          <p:cNvSpPr>
            <a:spLocks noGrp="1" noChangeArrowheads="1"/>
          </p:cNvSpPr>
          <p:nvPr>
            <p:ph type="sldNum" sz="quarter" idx="3"/>
          </p:nvPr>
        </p:nvSpPr>
        <p:spPr bwMode="auto">
          <a:xfrm>
            <a:off x="3851706" y="9432493"/>
            <a:ext cx="2945970" cy="495732"/>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algn="r" defTabSz="927100">
              <a:defRPr sz="1200">
                <a:latin typeface="Times New Roman" pitchFamily="18" charset="0"/>
                <a:cs typeface="+mn-cs"/>
              </a:defRPr>
            </a:lvl1pPr>
          </a:lstStyle>
          <a:p>
            <a:pPr>
              <a:defRPr/>
            </a:pPr>
            <a:fld id="{A27F69C8-8132-4D8B-BE41-408AE18D39BA}"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2" name="Rectangle 8"/>
          <p:cNvSpPr>
            <a:spLocks noGrp="1" noChangeArrowheads="1"/>
          </p:cNvSpPr>
          <p:nvPr>
            <p:ph type="hdr" sz="quarter"/>
          </p:nvPr>
        </p:nvSpPr>
        <p:spPr bwMode="auto">
          <a:xfrm>
            <a:off x="171187" y="67909"/>
            <a:ext cx="6455301" cy="495732"/>
          </a:xfrm>
          <a:prstGeom prst="rect">
            <a:avLst/>
          </a:prstGeom>
          <a:noFill/>
          <a:ln w="9525">
            <a:noFill/>
            <a:miter lim="800000"/>
            <a:headEnd/>
            <a:tailEnd/>
          </a:ln>
          <a:effectLst/>
        </p:spPr>
        <p:txBody>
          <a:bodyPr vert="horz" wrap="square" lIns="92665" tIns="46333" rIns="92665" bIns="46333" numCol="1" anchor="ctr" anchorCtr="1" compatLnSpc="1">
            <a:prstTxWarp prst="textNoShape">
              <a:avLst/>
            </a:prstTxWarp>
          </a:bodyPr>
          <a:lstStyle>
            <a:lvl1pPr algn="ctr" defTabSz="927100">
              <a:defRPr b="1">
                <a:cs typeface="+mn-cs"/>
              </a:defRPr>
            </a:lvl1pPr>
          </a:lstStyle>
          <a:p>
            <a:pPr>
              <a:defRPr/>
            </a:pPr>
            <a:r>
              <a:rPr lang="en-US"/>
              <a:t>Human Resources Management 12e</a:t>
            </a:r>
            <a:br>
              <a:rPr lang="en-US"/>
            </a:br>
            <a:r>
              <a:rPr lang="en-US"/>
              <a:t>Gary Dessler</a:t>
            </a:r>
          </a:p>
        </p:txBody>
      </p:sp>
      <p:sp>
        <p:nvSpPr>
          <p:cNvPr id="20483" name="Rectangle 9"/>
          <p:cNvSpPr>
            <a:spLocks noGrp="1" noRot="1" noChangeAspect="1" noChangeArrowheads="1" noTextEdit="1"/>
          </p:cNvSpPr>
          <p:nvPr>
            <p:ph type="sldImg" idx="2"/>
          </p:nvPr>
        </p:nvSpPr>
        <p:spPr bwMode="auto">
          <a:xfrm>
            <a:off x="915988" y="744538"/>
            <a:ext cx="4965700" cy="3724275"/>
          </a:xfrm>
          <a:prstGeom prst="rect">
            <a:avLst/>
          </a:prstGeom>
          <a:noFill/>
          <a:ln w="9525">
            <a:solidFill>
              <a:srgbClr val="000000"/>
            </a:solidFill>
            <a:miter lim="800000"/>
            <a:headEnd/>
            <a:tailEnd/>
          </a:ln>
        </p:spPr>
      </p:sp>
      <p:sp>
        <p:nvSpPr>
          <p:cNvPr id="6154" name="Rectangle 10"/>
          <p:cNvSpPr>
            <a:spLocks noGrp="1" noChangeArrowheads="1"/>
          </p:cNvSpPr>
          <p:nvPr>
            <p:ph type="body" sz="quarter" idx="3"/>
          </p:nvPr>
        </p:nvSpPr>
        <p:spPr bwMode="auto">
          <a:xfrm>
            <a:off x="905734" y="4716247"/>
            <a:ext cx="4986207" cy="446668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p>
            <a:pPr lvl="0"/>
            <a:r>
              <a:rPr lang="en-US" noProof="0" smtClean="0"/>
              <a:t>Click to edit Master text styles</a:t>
            </a:r>
          </a:p>
        </p:txBody>
      </p:sp>
      <p:sp>
        <p:nvSpPr>
          <p:cNvPr id="6155" name="Rectangle 11"/>
          <p:cNvSpPr>
            <a:spLocks noGrp="1" noChangeArrowheads="1"/>
          </p:cNvSpPr>
          <p:nvPr>
            <p:ph type="ftr" sz="quarter" idx="4"/>
          </p:nvPr>
        </p:nvSpPr>
        <p:spPr bwMode="auto">
          <a:xfrm>
            <a:off x="0" y="9432493"/>
            <a:ext cx="2945971" cy="495732"/>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defTabSz="927100">
              <a:defRPr sz="900" b="1" smtClean="0"/>
            </a:lvl1pPr>
          </a:lstStyle>
          <a:p>
            <a:pPr>
              <a:defRPr/>
            </a:pPr>
            <a:r>
              <a:rPr lang="en-US"/>
              <a:t>Copyright © 2011 Pearson Education</a:t>
            </a:r>
            <a:endParaRPr lang="en-US" sz="1200">
              <a:latin typeface="Times New Roman" pitchFamily="18" charset="0"/>
            </a:endParaRPr>
          </a:p>
        </p:txBody>
      </p:sp>
      <p:sp>
        <p:nvSpPr>
          <p:cNvPr id="6156" name="Rectangle 12"/>
          <p:cNvSpPr>
            <a:spLocks noGrp="1" noChangeArrowheads="1"/>
          </p:cNvSpPr>
          <p:nvPr>
            <p:ph type="sldNum" sz="quarter" idx="5"/>
          </p:nvPr>
        </p:nvSpPr>
        <p:spPr bwMode="auto">
          <a:xfrm>
            <a:off x="3851706" y="9432493"/>
            <a:ext cx="2945970" cy="495732"/>
          </a:xfrm>
          <a:prstGeom prst="rect">
            <a:avLst/>
          </a:prstGeom>
          <a:noFill/>
          <a:ln w="9525">
            <a:noFill/>
            <a:miter lim="800000"/>
            <a:headEnd/>
            <a:tailEnd/>
          </a:ln>
          <a:effectLst/>
        </p:spPr>
        <p:txBody>
          <a:bodyPr vert="horz" wrap="square" lIns="92665" tIns="46333" rIns="92665" bIns="46333" numCol="1" anchor="b" anchorCtr="0" compatLnSpc="1">
            <a:prstTxWarp prst="textNoShape">
              <a:avLst/>
            </a:prstTxWarp>
          </a:bodyPr>
          <a:lstStyle>
            <a:lvl1pPr algn="r" defTabSz="927100">
              <a:defRPr sz="900" b="1">
                <a:cs typeface="+mn-cs"/>
              </a:defRPr>
            </a:lvl1pPr>
          </a:lstStyle>
          <a:p>
            <a:pPr>
              <a:defRPr/>
            </a:pPr>
            <a:r>
              <a:rPr lang="en-US"/>
              <a:t>7</a:t>
            </a:r>
            <a:r>
              <a:rPr lang="en-US">
                <a:cs typeface="Arial" charset="0"/>
              </a:rPr>
              <a:t>–</a:t>
            </a:r>
            <a:fld id="{A136960D-DC3F-4350-9D33-2FA81170B31D}" type="slidenum">
              <a:rPr lang="en-US"/>
              <a:pPr>
                <a:defRPr/>
              </a:pPr>
              <a:t>‹#›</a:t>
            </a:fld>
            <a:endParaRPr lang="en-US"/>
          </a:p>
        </p:txBody>
      </p:sp>
    </p:spTree>
  </p:cSld>
  <p:clrMap bg1="lt1" tx1="dk1" bg2="lt2" tx2="dk2" accent1="accent1" accent2="accent2" accent3="accent3" accent4="accent4" accent5="accent5" accent6="accent6" hlink="hlink" folHlink="folHlink"/>
  <p:hf dt="0"/>
  <p:notesStyle>
    <a:lvl1pPr indent="225425"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txBox="1">
            <a:spLocks noGrp="1" noChangeArrowheads="1"/>
          </p:cNvSpPr>
          <p:nvPr/>
        </p:nvSpPr>
        <p:spPr bwMode="auto">
          <a:xfrm>
            <a:off x="171187" y="67909"/>
            <a:ext cx="6455301" cy="495732"/>
          </a:xfrm>
          <a:prstGeom prst="rect">
            <a:avLst/>
          </a:prstGeom>
          <a:noFill/>
          <a:ln w="9525">
            <a:noFill/>
            <a:miter lim="800000"/>
            <a:headEnd/>
            <a:tailEnd/>
          </a:ln>
        </p:spPr>
        <p:txBody>
          <a:bodyPr lIns="92665" tIns="46333" rIns="92665" bIns="46333" anchor="ctr" anchorCtr="1"/>
          <a:lstStyle/>
          <a:p>
            <a:pPr algn="ctr" defTabSz="927100"/>
            <a:r>
              <a:rPr lang="en-US" b="1"/>
              <a:t>Human Resources Management 12e</a:t>
            </a:r>
            <a:br>
              <a:rPr lang="en-US" b="1"/>
            </a:br>
            <a:r>
              <a:rPr lang="en-US" b="1"/>
              <a:t>Gary Dessler</a:t>
            </a:r>
          </a:p>
        </p:txBody>
      </p:sp>
      <p:sp>
        <p:nvSpPr>
          <p:cNvPr id="21507" name="Rectangle 11"/>
          <p:cNvSpPr txBox="1">
            <a:spLocks noGrp="1" noChangeArrowheads="1"/>
          </p:cNvSpPr>
          <p:nvPr/>
        </p:nvSpPr>
        <p:spPr bwMode="auto">
          <a:xfrm>
            <a:off x="0" y="9432493"/>
            <a:ext cx="2945971" cy="495732"/>
          </a:xfrm>
          <a:prstGeom prst="rect">
            <a:avLst/>
          </a:prstGeom>
          <a:noFill/>
          <a:ln w="9525">
            <a:noFill/>
            <a:miter lim="800000"/>
            <a:headEnd/>
            <a:tailEnd/>
          </a:ln>
        </p:spPr>
        <p:txBody>
          <a:bodyPr lIns="92665" tIns="46333" rIns="92665" bIns="46333" anchor="b"/>
          <a:lstStyle/>
          <a:p>
            <a:pPr defTabSz="927100"/>
            <a:r>
              <a:rPr lang="en-US" sz="900" b="1"/>
              <a:t>Copyright © 2011 Pearson Education</a:t>
            </a:r>
            <a:endParaRPr lang="en-US" sz="1200">
              <a:latin typeface="Times New Roman" pitchFamily="18" charset="0"/>
            </a:endParaRPr>
          </a:p>
        </p:txBody>
      </p:sp>
      <p:sp>
        <p:nvSpPr>
          <p:cNvPr id="21508" name="Rectangle 12"/>
          <p:cNvSpPr txBox="1">
            <a:spLocks noGrp="1" noChangeArrowheads="1"/>
          </p:cNvSpPr>
          <p:nvPr/>
        </p:nvSpPr>
        <p:spPr bwMode="auto">
          <a:xfrm>
            <a:off x="3851706" y="9432493"/>
            <a:ext cx="2945970" cy="495732"/>
          </a:xfrm>
          <a:prstGeom prst="rect">
            <a:avLst/>
          </a:prstGeom>
          <a:noFill/>
          <a:ln w="9525">
            <a:noFill/>
            <a:miter lim="800000"/>
            <a:headEnd/>
            <a:tailEnd/>
          </a:ln>
        </p:spPr>
        <p:txBody>
          <a:bodyPr lIns="92665" tIns="46333" rIns="92665" bIns="46333" anchor="b"/>
          <a:lstStyle/>
          <a:p>
            <a:pPr algn="r" defTabSz="927100"/>
            <a:r>
              <a:rPr lang="en-US" sz="900" b="1"/>
              <a:t>1</a:t>
            </a:r>
            <a:r>
              <a:rPr lang="en-US" sz="900" b="1">
                <a:cs typeface="Arial" charset="0"/>
              </a:rPr>
              <a:t>–</a:t>
            </a:r>
            <a:fld id="{DE42ED78-0FD3-4E6C-880D-EB04589FD668}" type="slidenum">
              <a:rPr lang="en-US" sz="900" b="1"/>
              <a:pPr algn="r" defTabSz="927100"/>
              <a:t>1</a:t>
            </a:fld>
            <a:endParaRPr lang="en-US" sz="900" b="1"/>
          </a:p>
        </p:txBody>
      </p:sp>
      <p:sp>
        <p:nvSpPr>
          <p:cNvPr id="21509" name="Rectangle 2"/>
          <p:cNvSpPr>
            <a:spLocks noGrp="1" noRot="1" noChangeAspect="1" noChangeArrowheads="1" noTextEdit="1"/>
          </p:cNvSpPr>
          <p:nvPr>
            <p:ph type="sldImg"/>
          </p:nvPr>
        </p:nvSpPr>
        <p:spPr>
          <a:solidFill>
            <a:srgbClr val="FFFFFF"/>
          </a:solidFill>
          <a:ln/>
        </p:spPr>
      </p:sp>
      <p:sp>
        <p:nvSpPr>
          <p:cNvPr id="21510" name="Rectangle 3"/>
          <p:cNvSpPr>
            <a:spLocks noGrp="1" noChangeArrowheads="1"/>
          </p:cNvSpPr>
          <p:nvPr>
            <p:ph type="body" idx="1"/>
          </p:nvPr>
        </p:nvSpPr>
        <p:spPr>
          <a:solidFill>
            <a:srgbClr val="FFFFFF"/>
          </a:solidFill>
          <a:ln>
            <a:solidFill>
              <a:srgbClr val="000000"/>
            </a:solid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31747"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31748"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EED23E3D-6B24-46FA-97C8-97CEB164A2E1}" type="slidenum">
              <a:rPr lang="en-US" smtClean="0">
                <a:cs typeface="Tahoma" pitchFamily="34" charset="0"/>
              </a:rPr>
              <a:pPr/>
              <a:t>10</a:t>
            </a:fld>
            <a:endParaRPr lang="en-US" smtClean="0">
              <a:cs typeface="Tahoma" pitchFamily="34" charset="0"/>
            </a:endParaRPr>
          </a:p>
        </p:txBody>
      </p:sp>
      <p:sp>
        <p:nvSpPr>
          <p:cNvPr id="31749" name="Rectangle 2"/>
          <p:cNvSpPr>
            <a:spLocks noGrp="1" noRot="1" noChangeAspect="1" noChangeArrowheads="1" noTextEdit="1"/>
          </p:cNvSpPr>
          <p:nvPr>
            <p:ph type="sldImg"/>
          </p:nvPr>
        </p:nvSpPr>
        <p:spPr>
          <a:solidFill>
            <a:srgbClr val="FFFFFF"/>
          </a:solidFill>
          <a:ln/>
        </p:spPr>
      </p:sp>
      <p:sp>
        <p:nvSpPr>
          <p:cNvPr id="3175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dirty="0" smtClean="0"/>
              <a:t>Figure 7-3</a:t>
            </a:r>
            <a:r>
              <a:rPr lang="en-US" dirty="0" smtClean="0"/>
              <a:t> contains a sampling of technical questions to be asked in interviews.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32771"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32772"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C7F2611C-38A2-4BC4-AA1B-D9465D352A24}" type="slidenum">
              <a:rPr lang="en-US" smtClean="0">
                <a:cs typeface="Tahoma" pitchFamily="34" charset="0"/>
              </a:rPr>
              <a:pPr/>
              <a:t>11</a:t>
            </a:fld>
            <a:endParaRPr lang="en-US" smtClean="0">
              <a:cs typeface="Tahoma" pitchFamily="34" charset="0"/>
            </a:endParaRPr>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a:ln/>
        </p:spPr>
        <p:txBody>
          <a:bodyPr/>
          <a:lstStyle/>
          <a:p>
            <a:pPr eaLnBrk="1" hangingPunct="1"/>
            <a:r>
              <a:rPr lang="en-US" dirty="0" smtClean="0"/>
              <a:t>Managers are busy people who may not always have the time or inclination to follow all of the interview steps suggested thus far. If so, here, from one employment expert, is a streamlined approach that may come in handy.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33795"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33796"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5B76DBC3-A2D8-4615-9470-9E4CB7F0FC73}" type="slidenum">
              <a:rPr lang="en-US" smtClean="0">
                <a:cs typeface="Tahoma" pitchFamily="34" charset="0"/>
              </a:rPr>
              <a:pPr/>
              <a:t>12</a:t>
            </a:fld>
            <a:endParaRPr lang="en-US" smtClean="0">
              <a:cs typeface="Tahoma" pitchFamily="34" charset="0"/>
            </a:endParaRPr>
          </a:p>
        </p:txBody>
      </p:sp>
      <p:sp>
        <p:nvSpPr>
          <p:cNvPr id="33797" name="Rectangle 2"/>
          <p:cNvSpPr>
            <a:spLocks noGrp="1" noRot="1" noChangeAspect="1" noChangeArrowheads="1" noTextEdit="1"/>
          </p:cNvSpPr>
          <p:nvPr>
            <p:ph type="sldImg"/>
          </p:nvPr>
        </p:nvSpPr>
        <p:spPr>
          <a:solidFill>
            <a:srgbClr val="FFFFFF"/>
          </a:solidFill>
          <a:ln/>
        </p:spPr>
      </p:sp>
      <p:sp>
        <p:nvSpPr>
          <p:cNvPr id="3379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A manager can use an interview evaluation form such as the one in </a:t>
            </a:r>
            <a:r>
              <a:rPr lang="en-US" b="1" dirty="0" smtClean="0"/>
              <a:t>Figure 7-4</a:t>
            </a:r>
            <a:r>
              <a:rPr lang="en-US" dirty="0" smtClean="0"/>
              <a:t> to compile his or her impressions of an applicant.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34819"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34820"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82DD90EB-3D10-4AB7-9FF6-E0BD6DF6BA93}" type="slidenum">
              <a:rPr lang="en-US" smtClean="0">
                <a:cs typeface="Tahoma" pitchFamily="34" charset="0"/>
              </a:rPr>
              <a:pPr/>
              <a:t>13</a:t>
            </a:fld>
            <a:endParaRPr lang="en-US" smtClean="0">
              <a:cs typeface="Tahoma" pitchFamily="34" charset="0"/>
            </a:endParaRPr>
          </a:p>
        </p:txBody>
      </p:sp>
      <p:sp>
        <p:nvSpPr>
          <p:cNvPr id="34821" name="Rectangle 2"/>
          <p:cNvSpPr>
            <a:spLocks noGrp="1" noRot="1" noChangeAspect="1" noChangeArrowheads="1" noTextEdit="1"/>
          </p:cNvSpPr>
          <p:nvPr>
            <p:ph type="sldImg"/>
          </p:nvPr>
        </p:nvSpPr>
        <p:spPr>
          <a:solidFill>
            <a:srgbClr val="FFFFFF"/>
          </a:solidFill>
          <a:ln/>
        </p:spPr>
      </p:sp>
      <p:sp>
        <p:nvSpPr>
          <p:cNvPr id="3482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smtClean="0"/>
              <a:t>Sample questions that interviewees may wish to ask during interviews are presented in </a:t>
            </a:r>
            <a:r>
              <a:rPr lang="en-US" b="1" dirty="0" smtClean="0"/>
              <a:t>Figure 7-5</a:t>
            </a:r>
            <a:r>
              <a:rPr lang="en-US" dirty="0" smtClean="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35843"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35844"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1FECDA9A-B044-44B2-9EEF-D1E0F4A929A2}" type="slidenum">
              <a:rPr lang="en-US" smtClean="0">
                <a:cs typeface="Tahoma" pitchFamily="34" charset="0"/>
              </a:rPr>
              <a:pPr/>
              <a:t>14</a:t>
            </a:fld>
            <a:endParaRPr lang="en-US" smtClean="0">
              <a:cs typeface="Tahoma" pitchFamily="34" charset="0"/>
            </a:endParaRPr>
          </a:p>
        </p:txBody>
      </p:sp>
      <p:sp>
        <p:nvSpPr>
          <p:cNvPr id="35845" name="Rectangle 2"/>
          <p:cNvSpPr>
            <a:spLocks noGrp="1" noRot="1" noChangeAspect="1" noChangeArrowheads="1" noTextEdit="1"/>
          </p:cNvSpPr>
          <p:nvPr>
            <p:ph type="sldImg"/>
          </p:nvPr>
        </p:nvSpPr>
        <p:spPr>
          <a:solidFill>
            <a:srgbClr val="FFFFFF"/>
          </a:solidFill>
          <a:ln/>
        </p:spPr>
      </p:sp>
      <p:sp>
        <p:nvSpPr>
          <p:cNvPr id="3584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36867"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36868"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594256ED-E798-4D4A-AB50-63C6BBA21A22}" type="slidenum">
              <a:rPr lang="en-US" smtClean="0">
                <a:cs typeface="Tahoma" pitchFamily="34" charset="0"/>
              </a:rPr>
              <a:pPr/>
              <a:t>15</a:t>
            </a:fld>
            <a:endParaRPr lang="en-US" smtClean="0">
              <a:cs typeface="Tahoma" pitchFamily="34" charset="0"/>
            </a:endParaRPr>
          </a:p>
        </p:txBody>
      </p:sp>
      <p:sp>
        <p:nvSpPr>
          <p:cNvPr id="36869" name="Rectangle 2"/>
          <p:cNvSpPr>
            <a:spLocks noGrp="1" noRot="1" noChangeAspect="1" noChangeArrowheads="1" noTextEdit="1"/>
          </p:cNvSpPr>
          <p:nvPr>
            <p:ph type="sldImg"/>
          </p:nvPr>
        </p:nvSpPr>
        <p:spPr>
          <a:solidFill>
            <a:srgbClr val="FFFFFF"/>
          </a:solidFill>
          <a:ln/>
        </p:spPr>
      </p:sp>
      <p:sp>
        <p:nvSpPr>
          <p:cNvPr id="3687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37891"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37892"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4CFB4095-999D-49BA-9EE4-19CBAB89057E}" type="slidenum">
              <a:rPr lang="en-US" smtClean="0">
                <a:cs typeface="Tahoma" pitchFamily="34" charset="0"/>
              </a:rPr>
              <a:pPr/>
              <a:t>16</a:t>
            </a:fld>
            <a:endParaRPr lang="en-US" smtClean="0">
              <a:cs typeface="Tahoma" pitchFamily="34" charset="0"/>
            </a:endParaRPr>
          </a:p>
        </p:txBody>
      </p:sp>
      <p:sp>
        <p:nvSpPr>
          <p:cNvPr id="37893" name="Rectangle 2"/>
          <p:cNvSpPr>
            <a:spLocks noGrp="1" noRot="1" noChangeAspect="1" noChangeArrowheads="1" noTextEdit="1"/>
          </p:cNvSpPr>
          <p:nvPr>
            <p:ph type="sldImg"/>
          </p:nvPr>
        </p:nvSpPr>
        <p:spPr>
          <a:solidFill>
            <a:srgbClr val="FFFFFF"/>
          </a:solidFill>
          <a:ln/>
        </p:spPr>
      </p:sp>
      <p:sp>
        <p:nvSpPr>
          <p:cNvPr id="3789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22531"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22532"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6B74D0C9-470C-4312-B652-B84526E23D9B}" type="slidenum">
              <a:rPr lang="en-US" smtClean="0">
                <a:cs typeface="Tahoma" pitchFamily="34" charset="0"/>
              </a:rPr>
              <a:pPr/>
              <a:t>2</a:t>
            </a:fld>
            <a:endParaRPr lang="en-US" smtClean="0">
              <a:cs typeface="Tahoma" pitchFamily="34" charset="0"/>
            </a:endParaRPr>
          </a:p>
        </p:txBody>
      </p:sp>
      <p:sp>
        <p:nvSpPr>
          <p:cNvPr id="22533" name="Rectangle 2"/>
          <p:cNvSpPr>
            <a:spLocks noGrp="1" noRot="1" noChangeAspect="1" noChangeArrowheads="1" noTextEdit="1"/>
          </p:cNvSpPr>
          <p:nvPr>
            <p:ph type="sldImg"/>
          </p:nvPr>
        </p:nvSpPr>
        <p:spPr>
          <a:solidFill>
            <a:srgbClr val="FFFFFF"/>
          </a:solidFill>
          <a:ln/>
        </p:spPr>
      </p:sp>
      <p:sp>
        <p:nvSpPr>
          <p:cNvPr id="2253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23555"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23556"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E6718B52-7AFF-433E-830A-504F8065A08A}" type="slidenum">
              <a:rPr lang="en-US" smtClean="0">
                <a:cs typeface="Tahoma" pitchFamily="34" charset="0"/>
              </a:rPr>
              <a:pPr/>
              <a:t>3</a:t>
            </a:fld>
            <a:endParaRPr lang="en-US" smtClean="0">
              <a:cs typeface="Tahoma" pitchFamily="34" charset="0"/>
            </a:endParaRPr>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a:ln/>
        </p:spPr>
        <p:txBody>
          <a:bodyPr/>
          <a:lstStyle/>
          <a:p>
            <a:pPr eaLnBrk="1" hangingPunct="1"/>
            <a:r>
              <a:rPr lang="en-US" dirty="0" smtClean="0"/>
              <a:t>Managers use several interviews at work. For example, an appraisal interview is a discussion, following a performance appraisal, in which supervisor and employee discuss the employee’s ratings and possible remedial actions. When an employee leaves a firm, one often conducts an exit interview. This aims at eliciting information that might provide some insight into what’s right or wrong about the firm. Many techniques in this chapter apply to appraisal and exit interviews. However, we’ll postpone a fuller discussion of these two interviews until Chapters 9 and 10 and focus here on selection interviews.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24579"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24580"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C256D36B-1AE0-47BB-9D28-5161061D1A23}" type="slidenum">
              <a:rPr lang="en-US" smtClean="0">
                <a:cs typeface="Tahoma" pitchFamily="34" charset="0"/>
              </a:rPr>
              <a:pPr/>
              <a:t>4</a:t>
            </a:fld>
            <a:endParaRPr lang="en-US" smtClean="0">
              <a:cs typeface="Tahoma" pitchFamily="34" charset="0"/>
            </a:endParaRPr>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eaLnBrk="1" hangingPunct="1"/>
            <a:r>
              <a:rPr lang="en-US" dirty="0" smtClean="0"/>
              <a:t>We can classify selection interviews according to:</a:t>
            </a:r>
          </a:p>
          <a:p>
            <a:pPr eaLnBrk="1" hangingPunct="1"/>
            <a:r>
              <a:rPr lang="en-US" b="1" dirty="0" smtClean="0"/>
              <a:t>1. </a:t>
            </a:r>
            <a:r>
              <a:rPr lang="en-US" dirty="0" smtClean="0"/>
              <a:t>How </a:t>
            </a:r>
            <a:r>
              <a:rPr lang="en-US" i="1" dirty="0" smtClean="0"/>
              <a:t>structured </a:t>
            </a:r>
            <a:r>
              <a:rPr lang="en-US" dirty="0" smtClean="0"/>
              <a:t>they are</a:t>
            </a:r>
          </a:p>
          <a:p>
            <a:pPr eaLnBrk="1" hangingPunct="1"/>
            <a:r>
              <a:rPr lang="en-US" b="1" dirty="0" smtClean="0"/>
              <a:t>2. </a:t>
            </a:r>
            <a:r>
              <a:rPr lang="en-US" dirty="0" smtClean="0"/>
              <a:t>Their “content”—the </a:t>
            </a:r>
            <a:r>
              <a:rPr lang="en-US" i="1" dirty="0" smtClean="0"/>
              <a:t>types of questions </a:t>
            </a:r>
            <a:r>
              <a:rPr lang="en-US" dirty="0" smtClean="0"/>
              <a:t>they contain</a:t>
            </a:r>
          </a:p>
          <a:p>
            <a:pPr eaLnBrk="1" hangingPunct="1"/>
            <a:r>
              <a:rPr lang="en-US" b="1" dirty="0" smtClean="0"/>
              <a:t>3. </a:t>
            </a:r>
            <a:r>
              <a:rPr lang="en-US" dirty="0" smtClean="0"/>
              <a:t>How the firm </a:t>
            </a:r>
            <a:r>
              <a:rPr lang="en-US" i="1" dirty="0" smtClean="0"/>
              <a:t>administers </a:t>
            </a:r>
            <a:r>
              <a:rPr lang="en-US" dirty="0" smtClean="0"/>
              <a:t>the interviews</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25603"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25604"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32BB7845-9868-4C19-B54D-7491776B4ECF}" type="slidenum">
              <a:rPr lang="en-US" smtClean="0">
                <a:cs typeface="Tahoma" pitchFamily="34" charset="0"/>
              </a:rPr>
              <a:pPr/>
              <a:t>5</a:t>
            </a:fld>
            <a:endParaRPr lang="en-US" smtClean="0">
              <a:cs typeface="Tahoma" pitchFamily="34" charset="0"/>
            </a:endParaRPr>
          </a:p>
        </p:txBody>
      </p:sp>
      <p:sp>
        <p:nvSpPr>
          <p:cNvPr id="25605" name="Rectangle 2"/>
          <p:cNvSpPr>
            <a:spLocks noGrp="1" noRot="1" noChangeAspect="1" noChangeArrowheads="1" noTextEdit="1"/>
          </p:cNvSpPr>
          <p:nvPr>
            <p:ph type="sldImg"/>
          </p:nvPr>
        </p:nvSpPr>
        <p:spPr>
          <a:ln/>
        </p:spPr>
      </p:sp>
      <p:sp>
        <p:nvSpPr>
          <p:cNvPr id="25606" name="Rectangle 3"/>
          <p:cNvSpPr>
            <a:spLocks noGrp="1" noChangeArrowheads="1"/>
          </p:cNvSpPr>
          <p:nvPr>
            <p:ph type="body" idx="1"/>
          </p:nvPr>
        </p:nvSpPr>
        <p:spPr>
          <a:noFill/>
          <a:ln/>
        </p:spPr>
        <p:txBody>
          <a:bodyPr/>
          <a:lstStyle/>
          <a:p>
            <a:pPr eaLnBrk="1" hangingPunct="1"/>
            <a:r>
              <a:rPr lang="en-US" dirty="0" smtClean="0"/>
              <a:t>In unstructured (or nondirective) interviews, the manager follows no set format. A few questions might be specified in advance. Most selection interviews fall in this category.</a:t>
            </a:r>
          </a:p>
          <a:p>
            <a:pPr eaLnBrk="1" hangingPunct="1"/>
            <a:r>
              <a:rPr lang="en-US" dirty="0" smtClean="0"/>
              <a:t>In structured (or directive) interviews, the employer lists job-oriented questions ahead of time, and possible predetermined answers for appropriateness and scoring.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27651"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27652"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29454ADF-B2C4-4023-BD9B-7D510247C9F8}" type="slidenum">
              <a:rPr lang="en-US" smtClean="0">
                <a:cs typeface="Tahoma" pitchFamily="34" charset="0"/>
              </a:rPr>
              <a:pPr/>
              <a:t>6</a:t>
            </a:fld>
            <a:endParaRPr lang="en-US" smtClean="0">
              <a:cs typeface="Tahoma" pitchFamily="34" charset="0"/>
            </a:endParaRPr>
          </a:p>
        </p:txBody>
      </p:sp>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noFill/>
          <a:ln/>
        </p:spPr>
        <p:txBody>
          <a:bodyPr/>
          <a:lstStyle/>
          <a:p>
            <a:pPr eaLnBrk="1" hangingPunct="1"/>
            <a:r>
              <a:rPr lang="en-US" dirty="0" smtClean="0"/>
              <a:t>We can also classify interviews based on the “content” or the types of questions asked in the interview. At work, </a:t>
            </a:r>
            <a:r>
              <a:rPr lang="en-US" i="1" dirty="0" smtClean="0"/>
              <a:t>situational, behavioral</a:t>
            </a:r>
            <a:r>
              <a:rPr lang="en-US" dirty="0" smtClean="0"/>
              <a:t>, and </a:t>
            </a:r>
            <a:r>
              <a:rPr lang="en-US" i="1" dirty="0" smtClean="0"/>
              <a:t>job-related </a:t>
            </a:r>
            <a:r>
              <a:rPr lang="en-US" dirty="0" smtClean="0"/>
              <a:t>questions are most important.</a:t>
            </a:r>
          </a:p>
          <a:p>
            <a:pPr eaLnBrk="1" hangingPunct="1"/>
            <a:r>
              <a:rPr lang="en-US" dirty="0" smtClean="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28675"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28676"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584540AC-F94D-46F8-B479-1E824779F540}" type="slidenum">
              <a:rPr lang="en-US" smtClean="0">
                <a:cs typeface="Tahoma" pitchFamily="34" charset="0"/>
              </a:rPr>
              <a:pPr/>
              <a:t>7</a:t>
            </a:fld>
            <a:endParaRPr lang="en-US" smtClean="0">
              <a:cs typeface="Tahoma" pitchFamily="34" charset="0"/>
            </a:endParaRPr>
          </a:p>
        </p:txBody>
      </p:sp>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noFill/>
          <a:ln/>
        </p:spPr>
        <p:txBody>
          <a:bodyPr/>
          <a:lstStyle/>
          <a:p>
            <a:pPr eaLnBrk="1" hangingPunct="1"/>
            <a:r>
              <a:rPr lang="en-US" dirty="0" smtClean="0"/>
              <a:t>Employers also administer interviews in various ways: </a:t>
            </a:r>
            <a:r>
              <a:rPr lang="en-US" i="1" dirty="0" smtClean="0"/>
              <a:t>one-on-one </a:t>
            </a:r>
            <a:r>
              <a:rPr lang="en-US" dirty="0" smtClean="0"/>
              <a:t>or by a </a:t>
            </a:r>
            <a:r>
              <a:rPr lang="en-US" i="1" dirty="0" smtClean="0"/>
              <a:t>panel of interviewers; sequentially </a:t>
            </a:r>
            <a:r>
              <a:rPr lang="en-US" dirty="0" smtClean="0"/>
              <a:t>or</a:t>
            </a:r>
            <a:r>
              <a:rPr lang="en-US" i="1" dirty="0" smtClean="0"/>
              <a:t> all at once</a:t>
            </a:r>
            <a:r>
              <a:rPr lang="en-US" dirty="0" smtClean="0"/>
              <a:t>; and </a:t>
            </a:r>
            <a:r>
              <a:rPr lang="en-US" i="1" dirty="0" smtClean="0"/>
              <a:t>computerized </a:t>
            </a:r>
            <a:r>
              <a:rPr lang="en-US" dirty="0" smtClean="0"/>
              <a:t>or </a:t>
            </a:r>
            <a:r>
              <a:rPr lang="en-US" i="1" dirty="0" smtClean="0"/>
              <a:t>personally.</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29699"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29700"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20053DDB-6C56-4936-9089-F7858C829851}" type="slidenum">
              <a:rPr lang="en-US" smtClean="0">
                <a:cs typeface="Tahoma" pitchFamily="34" charset="0"/>
              </a:rPr>
              <a:pPr/>
              <a:t>8</a:t>
            </a:fld>
            <a:endParaRPr lang="en-US" smtClean="0">
              <a:cs typeface="Tahoma" pitchFamily="34" charset="0"/>
            </a:endParaRPr>
          </a:p>
        </p:txBody>
      </p:sp>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noFill/>
          <a:ln/>
        </p:spPr>
        <p:txBody>
          <a:bodyPr/>
          <a:lstStyle/>
          <a:p>
            <a:pPr eaLnBrk="1" hangingPunct="1"/>
            <a:r>
              <a:rPr lang="en-US" dirty="0" smtClean="0"/>
              <a:t>In creating structured situational interviews, people familiar with the job develop questions based on the job’s actual duties. They then reach consensus on what are and are not acceptable answers. The procedure is as outline in this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hdr" sz="quarter"/>
          </p:nvPr>
        </p:nvSpPr>
        <p:spPr>
          <a:noFill/>
        </p:spPr>
        <p:txBody>
          <a:bodyPr/>
          <a:lstStyle/>
          <a:p>
            <a:r>
              <a:rPr lang="en-US" smtClean="0">
                <a:cs typeface="Tahoma" pitchFamily="34" charset="0"/>
              </a:rPr>
              <a:t>Human Resources Management 12e</a:t>
            </a:r>
            <a:br>
              <a:rPr lang="en-US" smtClean="0">
                <a:cs typeface="Tahoma" pitchFamily="34" charset="0"/>
              </a:rPr>
            </a:br>
            <a:r>
              <a:rPr lang="en-US" smtClean="0">
                <a:cs typeface="Tahoma" pitchFamily="34" charset="0"/>
              </a:rPr>
              <a:t>Gary Dessler</a:t>
            </a:r>
          </a:p>
        </p:txBody>
      </p:sp>
      <p:sp>
        <p:nvSpPr>
          <p:cNvPr id="30723" name="Rectangle 11"/>
          <p:cNvSpPr>
            <a:spLocks noGrp="1" noChangeArrowheads="1"/>
          </p:cNvSpPr>
          <p:nvPr>
            <p:ph type="ftr" sz="quarter" idx="4"/>
          </p:nvPr>
        </p:nvSpPr>
        <p:spPr>
          <a:noFill/>
        </p:spPr>
        <p:txBody>
          <a:bodyPr/>
          <a:lstStyle/>
          <a:p>
            <a:r>
              <a:rPr lang="en-US"/>
              <a:t>Copyright © 2011 Pearson Education</a:t>
            </a:r>
            <a:endParaRPr lang="en-US" sz="1200" b="0">
              <a:latin typeface="Times New Roman" pitchFamily="18" charset="0"/>
            </a:endParaRPr>
          </a:p>
        </p:txBody>
      </p:sp>
      <p:sp>
        <p:nvSpPr>
          <p:cNvPr id="30724" name="Rectangle 12"/>
          <p:cNvSpPr>
            <a:spLocks noGrp="1" noChangeArrowheads="1"/>
          </p:cNvSpPr>
          <p:nvPr>
            <p:ph type="sldNum" sz="quarter" idx="5"/>
          </p:nvPr>
        </p:nvSpPr>
        <p:spPr>
          <a:noFill/>
        </p:spPr>
        <p:txBody>
          <a:bodyPr/>
          <a:lstStyle/>
          <a:p>
            <a:r>
              <a:rPr lang="en-US" smtClean="0">
                <a:cs typeface="Tahoma" pitchFamily="34" charset="0"/>
              </a:rPr>
              <a:t>7</a:t>
            </a:r>
            <a:r>
              <a:rPr lang="en-US" smtClean="0">
                <a:cs typeface="Arial" charset="0"/>
              </a:rPr>
              <a:t>–</a:t>
            </a:r>
            <a:fld id="{67135BD6-B8FE-4FEC-A405-EB7730FDB238}" type="slidenum">
              <a:rPr lang="en-US" smtClean="0">
                <a:cs typeface="Tahoma" pitchFamily="34" charset="0"/>
              </a:rPr>
              <a:pPr/>
              <a:t>9</a:t>
            </a:fld>
            <a:endParaRPr lang="en-US" smtClean="0">
              <a:cs typeface="Tahoma" pitchFamily="34" charset="0"/>
            </a:endParaRPr>
          </a:p>
        </p:txBody>
      </p:sp>
      <p:sp>
        <p:nvSpPr>
          <p:cNvPr id="30725" name="Rectangle 2"/>
          <p:cNvSpPr>
            <a:spLocks noGrp="1" noRot="1" noChangeAspect="1" noChangeArrowheads="1" noTextEdit="1"/>
          </p:cNvSpPr>
          <p:nvPr>
            <p:ph type="sldImg"/>
          </p:nvPr>
        </p:nvSpPr>
        <p:spPr>
          <a:solidFill>
            <a:srgbClr val="FFFFFF"/>
          </a:solidFill>
          <a:ln/>
        </p:spPr>
      </p:sp>
      <p:sp>
        <p:nvSpPr>
          <p:cNvPr id="3072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dirty="0" smtClean="0"/>
              <a:t>Figure 7-2</a:t>
            </a:r>
            <a:r>
              <a:rPr lang="en-US" dirty="0" smtClean="0"/>
              <a:t> illustrates several examples of structured </a:t>
            </a:r>
            <a:r>
              <a:rPr lang="en-US" i="1" dirty="0" smtClean="0"/>
              <a:t>job knowledge, situational, background </a:t>
            </a:r>
            <a:r>
              <a:rPr lang="en-US" dirty="0" smtClean="0"/>
              <a:t>or</a:t>
            </a:r>
            <a:r>
              <a:rPr lang="en-US" i="1" dirty="0" smtClean="0"/>
              <a:t> behavioral </a:t>
            </a:r>
            <a:r>
              <a:rPr lang="en-US" dirty="0" smtClean="0"/>
              <a:t>interview questions.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ext Box 206"/>
          <p:cNvSpPr txBox="1">
            <a:spLocks noChangeArrowheads="1"/>
          </p:cNvSpPr>
          <p:nvPr userDrawn="1"/>
        </p:nvSpPr>
        <p:spPr bwMode="auto">
          <a:xfrm>
            <a:off x="6491288" y="6469063"/>
            <a:ext cx="2378075" cy="319087"/>
          </a:xfrm>
          <a:prstGeom prst="rect">
            <a:avLst/>
          </a:prstGeom>
          <a:noFill/>
          <a:ln w="9525" algn="ctr">
            <a:noFill/>
            <a:miter lim="800000"/>
            <a:headEnd/>
            <a:tailEnd/>
          </a:ln>
          <a:effectLst>
            <a:outerShdw dist="17971" dir="2686744" algn="ctr" rotWithShape="0">
              <a:srgbClr val="000000"/>
            </a:outerShdw>
          </a:effectLst>
        </p:spPr>
        <p:txBody>
          <a:bodyPr anchor="b"/>
          <a:lstStyle/>
          <a:p>
            <a:pPr algn="r">
              <a:spcBef>
                <a:spcPct val="20000"/>
              </a:spcBef>
              <a:defRPr/>
            </a:pPr>
            <a:r>
              <a:rPr lang="en-US" sz="900" dirty="0">
                <a:solidFill>
                  <a:schemeClr val="bg1"/>
                </a:solidFill>
                <a:cs typeface="+mn-cs"/>
              </a:rPr>
              <a:t>PowerPoint Presentation by Charlie Cook</a:t>
            </a:r>
            <a:br>
              <a:rPr lang="en-US" sz="900" dirty="0">
                <a:solidFill>
                  <a:schemeClr val="bg1"/>
                </a:solidFill>
                <a:cs typeface="+mn-cs"/>
              </a:rPr>
            </a:br>
            <a:r>
              <a:rPr lang="en-US" sz="900" dirty="0">
                <a:solidFill>
                  <a:schemeClr val="bg1"/>
                </a:solidFill>
                <a:cs typeface="+mn-cs"/>
              </a:rPr>
              <a:t>The University of West Alabama</a:t>
            </a:r>
          </a:p>
        </p:txBody>
      </p:sp>
      <p:sp>
        <p:nvSpPr>
          <p:cNvPr id="3" name="Text Box 207"/>
          <p:cNvSpPr txBox="1">
            <a:spLocks noChangeArrowheads="1"/>
          </p:cNvSpPr>
          <p:nvPr userDrawn="1"/>
        </p:nvSpPr>
        <p:spPr bwMode="auto">
          <a:xfrm>
            <a:off x="5121275" y="2586038"/>
            <a:ext cx="3108325" cy="1860550"/>
          </a:xfrm>
          <a:prstGeom prst="rect">
            <a:avLst/>
          </a:prstGeom>
          <a:noFill/>
          <a:ln w="9525">
            <a:noFill/>
            <a:miter lim="800000"/>
            <a:headEnd/>
            <a:tailEnd/>
          </a:ln>
          <a:effectLst>
            <a:outerShdw dist="35921" dir="2700000" algn="ctr" rotWithShape="0">
              <a:srgbClr val="292929">
                <a:alpha val="50000"/>
              </a:srgbClr>
            </a:outerShdw>
          </a:effectLst>
        </p:spPr>
        <p:txBody>
          <a:bodyPr>
            <a:spAutoFit/>
          </a:bodyPr>
          <a:lstStyle/>
          <a:p>
            <a:pPr>
              <a:spcBef>
                <a:spcPct val="20000"/>
              </a:spcBef>
              <a:defRPr/>
            </a:pPr>
            <a:r>
              <a:rPr lang="en-US" sz="2800" b="1" dirty="0">
                <a:solidFill>
                  <a:srgbClr val="FFFF99"/>
                </a:solidFill>
                <a:cs typeface="+mn-cs"/>
              </a:rPr>
              <a:t>Chapter 7</a:t>
            </a:r>
          </a:p>
          <a:p>
            <a:pPr>
              <a:spcBef>
                <a:spcPct val="20000"/>
              </a:spcBef>
              <a:defRPr/>
            </a:pPr>
            <a:r>
              <a:rPr lang="en-US" sz="4000" dirty="0">
                <a:solidFill>
                  <a:schemeClr val="bg1"/>
                </a:solidFill>
                <a:cs typeface="+mn-cs"/>
              </a:rPr>
              <a:t>Interviewing Candidates</a:t>
            </a:r>
          </a:p>
        </p:txBody>
      </p:sp>
      <p:sp>
        <p:nvSpPr>
          <p:cNvPr id="4" name="Text Box 208"/>
          <p:cNvSpPr txBox="1">
            <a:spLocks noChangeArrowheads="1"/>
          </p:cNvSpPr>
          <p:nvPr userDrawn="1"/>
        </p:nvSpPr>
        <p:spPr bwMode="auto">
          <a:xfrm>
            <a:off x="5578475" y="6019800"/>
            <a:ext cx="3249613" cy="274638"/>
          </a:xfrm>
          <a:prstGeom prst="rect">
            <a:avLst/>
          </a:prstGeom>
          <a:noFill/>
          <a:ln w="9525">
            <a:noFill/>
            <a:miter lim="800000"/>
            <a:headEnd/>
            <a:tailEnd/>
          </a:ln>
          <a:effectLst>
            <a:outerShdw dist="17961" dir="2700000" algn="ctr" rotWithShape="0">
              <a:srgbClr val="000000"/>
            </a:outerShdw>
          </a:effectLst>
        </p:spPr>
        <p:txBody>
          <a:bodyPr>
            <a:spAutoFit/>
          </a:bodyPr>
          <a:lstStyle/>
          <a:p>
            <a:pPr algn="r">
              <a:spcBef>
                <a:spcPct val="50000"/>
              </a:spcBef>
              <a:defRPr/>
            </a:pPr>
            <a:r>
              <a:rPr lang="en-US" sz="1200" b="1" dirty="0">
                <a:solidFill>
                  <a:schemeClr val="bg1"/>
                </a:solidFill>
                <a:cs typeface="+mn-cs"/>
              </a:rPr>
              <a:t>Part Two  |  Recruitment and Placement</a:t>
            </a:r>
          </a:p>
        </p:txBody>
      </p:sp>
      <p:sp>
        <p:nvSpPr>
          <p:cNvPr id="5" name="Rectangle 205"/>
          <p:cNvSpPr>
            <a:spLocks noGrp="1" noChangeArrowheads="1"/>
          </p:cNvSpPr>
          <p:nvPr>
            <p:ph type="ftr" sz="quarter" idx="10"/>
          </p:nvPr>
        </p:nvSpPr>
        <p:spPr>
          <a:xfrm>
            <a:off x="274638" y="6469063"/>
            <a:ext cx="2378075" cy="319087"/>
          </a:xfrm>
          <a:ln algn="ctr"/>
          <a:effectLst>
            <a:outerShdw dist="17971" dir="2686744" algn="ctr" rotWithShape="0">
              <a:srgbClr val="000000"/>
            </a:outerShdw>
          </a:effectLst>
        </p:spPr>
        <p:txBody>
          <a:bodyPr lIns="91440" rIns="91440"/>
          <a:lstStyle>
            <a:lvl1pPr>
              <a:spcBef>
                <a:spcPct val="20000"/>
              </a:spcBef>
              <a:defRPr b="0" smtClean="0">
                <a:solidFill>
                  <a:schemeClr val="bg1"/>
                </a:solidFill>
              </a:defRPr>
            </a:lvl1pPr>
          </a:lstStyle>
          <a:p>
            <a:pPr>
              <a:defRPr/>
            </a:pPr>
            <a:r>
              <a:rPr lang="en-US"/>
              <a:t>Copyright © 2011 Pearson Education</a:t>
            </a:r>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2011 Pearson Education</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7–</a:t>
            </a:r>
            <a:fld id="{4B57F975-27C0-41D5-9207-AD39F7F9BDF5}" type="slidenum">
              <a:rPr lang="en-US"/>
              <a:pPr>
                <a:defRPr/>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366713"/>
            <a:ext cx="2103437" cy="5895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25" y="366713"/>
            <a:ext cx="6157913" cy="5895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2011 Pearson Education</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7–</a:t>
            </a:r>
            <a:fld id="{CC1980FB-FE22-4EF7-BE8D-74008FD27E5E}" type="slidenum">
              <a:rPr lang="en-US"/>
              <a:pPr>
                <a:defRPr/>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2011 Pearson Education</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7–</a:t>
            </a:r>
            <a:fld id="{3415E7B6-C3BC-4694-9238-86255EA18881}" type="slidenum">
              <a:rPr lang="en-US"/>
              <a:pPr>
                <a:defRPr/>
              </a:pPr>
              <a:t>‹#›</a:t>
            </a:fld>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2011 Pearson Education</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7–</a:t>
            </a:r>
            <a:fld id="{ACF02134-720A-4AAF-BE66-C1B54EB2B578}" type="slidenum">
              <a:rPr lang="en-US"/>
              <a:pPr>
                <a:defRPr/>
              </a:pPr>
              <a:t>‹#›</a:t>
            </a:fld>
            <a:endParaRPr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25463" y="1050925"/>
            <a:ext cx="39751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050925"/>
            <a:ext cx="3975100" cy="521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2011 Pearson Education</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7–</a:t>
            </a:r>
            <a:fld id="{6E0B9630-7514-4760-B7A6-73B27691C20D}" type="slidenum">
              <a:rPr lang="en-US"/>
              <a:pPr>
                <a:defRPr/>
              </a:pPr>
              <a:t>‹#›</a:t>
            </a:fld>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2011 Pearson Education</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t>7–</a:t>
            </a:r>
            <a:fld id="{7C9F6A69-6E14-4FF6-99E4-9E50C32D0F81}" type="slidenum">
              <a:rPr lang="en-US"/>
              <a:pPr>
                <a:defRPr/>
              </a:pPr>
              <a:t>‹#›</a:t>
            </a:fld>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2011 Pearson Education</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7–</a:t>
            </a:r>
            <a:fld id="{2512A76F-E5CA-4796-A81D-F2E6B89C8647}" type="slidenum">
              <a:rPr lang="en-US"/>
              <a:pPr>
                <a:defRPr/>
              </a:pPr>
              <a:t>‹#›</a:t>
            </a:fld>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2011 Pearson Education</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7–</a:t>
            </a:r>
            <a:fld id="{586AF8D6-2FD2-42B6-A98A-B2FB8065F6CC}" type="slidenum">
              <a:rPr lang="en-US"/>
              <a:pPr>
                <a:defRPr/>
              </a:pPr>
              <a:t>‹#›</a:t>
            </a:fld>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2011 Pearson Education</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7–</a:t>
            </a:r>
            <a:fld id="{F3E9E692-FBE2-45CA-B4AE-3907286F4501}" type="slidenum">
              <a:rPr lang="en-US"/>
              <a:pPr>
                <a:defRPr/>
              </a:pPr>
              <a:t>‹#›</a:t>
            </a:fld>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2011 Pearson Education</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7–</a:t>
            </a:r>
            <a:fld id="{849D1637-9583-46FA-A42B-DD7D42CD712B}" type="slidenum">
              <a:rPr lang="en-US"/>
              <a:pPr>
                <a:defRPr/>
              </a:pPr>
              <a:t>‹#›</a:t>
            </a:fld>
            <a:endParaRPr 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blackWhite">
          <a:xfrm>
            <a:off x="365125" y="366713"/>
            <a:ext cx="8413750" cy="625475"/>
          </a:xfrm>
          <a:prstGeom prst="rect">
            <a:avLst/>
          </a:prstGeom>
          <a:noFill/>
          <a:ln w="12700" algn="ctr">
            <a:noFill/>
            <a:miter lim="800000"/>
            <a:headEnd/>
            <a:tailEnd/>
          </a:ln>
          <a:effectLst/>
        </p:spPr>
        <p:txBody>
          <a:bodyPr vert="horz" wrap="square" lIns="91440" tIns="45720" rIns="91440" bIns="91440" numCol="1" anchor="t" anchorCtr="0" compatLnSpc="1">
            <a:prstTxWarp prst="textNoShape">
              <a:avLst/>
            </a:prstTxWarp>
            <a:spAutoFit/>
          </a:bodyPr>
          <a:lstStyle/>
          <a:p>
            <a:pPr lvl="0"/>
            <a:r>
              <a:rPr lang="en-US" smtClean="0"/>
              <a:t>Click to Edit Master Title Style</a:t>
            </a:r>
          </a:p>
        </p:txBody>
      </p:sp>
      <p:sp>
        <p:nvSpPr>
          <p:cNvPr id="3075" name="Rectangle 3"/>
          <p:cNvSpPr>
            <a:spLocks noGrp="1" noChangeArrowheads="1"/>
          </p:cNvSpPr>
          <p:nvPr>
            <p:ph type="body" idx="1"/>
          </p:nvPr>
        </p:nvSpPr>
        <p:spPr bwMode="auto">
          <a:xfrm>
            <a:off x="525463" y="1050925"/>
            <a:ext cx="8102600" cy="5211763"/>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4"/>
          <p:cNvSpPr>
            <a:spLocks noGrp="1" noChangeArrowheads="1"/>
          </p:cNvSpPr>
          <p:nvPr>
            <p:ph type="ftr" sz="quarter" idx="3"/>
          </p:nvPr>
        </p:nvSpPr>
        <p:spPr bwMode="auto">
          <a:xfrm>
            <a:off x="511175" y="6354763"/>
            <a:ext cx="4038600" cy="366712"/>
          </a:xfrm>
          <a:prstGeom prst="rect">
            <a:avLst/>
          </a:prstGeom>
          <a:noFill/>
          <a:ln w="9525">
            <a:noFill/>
            <a:miter lim="800000"/>
            <a:headEnd/>
            <a:tailEnd/>
          </a:ln>
          <a:effectLst/>
        </p:spPr>
        <p:txBody>
          <a:bodyPr vert="horz" wrap="square" lIns="0" tIns="45720" rIns="0" bIns="45720" numCol="1" anchor="b" anchorCtr="0" compatLnSpc="1">
            <a:prstTxWarp prst="textNoShape">
              <a:avLst/>
            </a:prstTxWarp>
          </a:bodyPr>
          <a:lstStyle>
            <a:lvl1pPr>
              <a:defRPr sz="900" b="1" smtClean="0"/>
            </a:lvl1pPr>
          </a:lstStyle>
          <a:p>
            <a:pPr>
              <a:defRPr/>
            </a:pPr>
            <a:r>
              <a:rPr lang="en-US"/>
              <a:t>Copyright © 2011 Pearson Education</a:t>
            </a:r>
          </a:p>
        </p:txBody>
      </p:sp>
      <p:sp>
        <p:nvSpPr>
          <p:cNvPr id="3077" name="Rectangle 5"/>
          <p:cNvSpPr>
            <a:spLocks noGrp="1" noChangeArrowheads="1"/>
          </p:cNvSpPr>
          <p:nvPr>
            <p:ph type="sldNum" sz="quarter" idx="4"/>
          </p:nvPr>
        </p:nvSpPr>
        <p:spPr bwMode="auto">
          <a:xfrm>
            <a:off x="6400800" y="6354763"/>
            <a:ext cx="2209800" cy="366712"/>
          </a:xfrm>
          <a:prstGeom prst="rect">
            <a:avLst/>
          </a:prstGeom>
          <a:noFill/>
          <a:ln w="9525">
            <a:noFill/>
            <a:miter lim="800000"/>
            <a:headEnd/>
            <a:tailEnd/>
          </a:ln>
          <a:effectLst/>
        </p:spPr>
        <p:txBody>
          <a:bodyPr vert="horz" wrap="square" lIns="0" tIns="45720" rIns="0" bIns="45720" numCol="1" anchor="b" anchorCtr="0" compatLnSpc="1">
            <a:prstTxWarp prst="textNoShape">
              <a:avLst/>
            </a:prstTxWarp>
          </a:bodyPr>
          <a:lstStyle>
            <a:lvl1pPr algn="r">
              <a:defRPr sz="900" b="1">
                <a:cs typeface="Times New Roman" pitchFamily="18" charset="0"/>
              </a:defRPr>
            </a:lvl1pPr>
          </a:lstStyle>
          <a:p>
            <a:pPr>
              <a:defRPr/>
            </a:pPr>
            <a:r>
              <a:rPr lang="en-US"/>
              <a:t>7–</a:t>
            </a:r>
            <a:fld id="{0FDFD650-18D2-4B88-BAF0-12DB1920EDC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left)">
                                      <p:cBhvr>
                                        <p:cTn id="7" dur="500"/>
                                        <p:tgtEl>
                                          <p:spTgt spid="307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animEffect transition="in" filter="wipe(left)">
                                      <p:cBhvr>
                                        <p:cTn id="11" dur="500"/>
                                        <p:tgtEl>
                                          <p:spTgt spid="3075">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animEffect transition="in" filter="wipe(left)">
                                      <p:cBhvr>
                                        <p:cTn id="15" dur="500"/>
                                        <p:tgtEl>
                                          <p:spTgt spid="3075">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Effect transition="in" filter="wipe(left)">
                                      <p:cBhvr>
                                        <p:cTn id="19" dur="500"/>
                                        <p:tgtEl>
                                          <p:spTgt spid="3075">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Effect transition="in" filter="wipe(left)">
                                      <p:cBhvr>
                                        <p:cTn id="23"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bldLvl="3" autoUpdateAnimBg="0">
        <p:tmplLst>
          <p:tmpl lvl="1">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Lst>
      </p:bldP>
    </p:bldLst>
  </p:timing>
  <p:hf hdr="0" dt="0"/>
  <p:txStyles>
    <p:titleStyle>
      <a:lvl1pPr algn="l" rtl="0" eaLnBrk="0" fontAlgn="base" hangingPunct="0">
        <a:spcBef>
          <a:spcPct val="0"/>
        </a:spcBef>
        <a:spcAft>
          <a:spcPct val="0"/>
        </a:spcAft>
        <a:defRPr sz="3200" b="1">
          <a:solidFill>
            <a:srgbClr val="3366CC"/>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3366CC"/>
          </a:solidFill>
          <a:effectLst>
            <a:outerShdw blurRad="38100" dist="38100" dir="2700000" algn="tl">
              <a:srgbClr val="C0C0C0"/>
            </a:outerShdw>
          </a:effectLst>
          <a:latin typeface="Book Antiqua" pitchFamily="18" charset="0"/>
          <a:ea typeface="Arial Unicode MS" pitchFamily="34" charset="-128"/>
          <a:cs typeface="Tahoma" pitchFamily="34" charset="0"/>
        </a:defRPr>
      </a:lvl2pPr>
      <a:lvl3pPr algn="l" rtl="0" eaLnBrk="0" fontAlgn="base" hangingPunct="0">
        <a:spcBef>
          <a:spcPct val="0"/>
        </a:spcBef>
        <a:spcAft>
          <a:spcPct val="0"/>
        </a:spcAft>
        <a:defRPr sz="3200" b="1">
          <a:solidFill>
            <a:srgbClr val="3366CC"/>
          </a:solidFill>
          <a:effectLst>
            <a:outerShdw blurRad="38100" dist="38100" dir="2700000" algn="tl">
              <a:srgbClr val="C0C0C0"/>
            </a:outerShdw>
          </a:effectLst>
          <a:latin typeface="Book Antiqua" pitchFamily="18" charset="0"/>
          <a:ea typeface="Arial Unicode MS" pitchFamily="34" charset="-128"/>
          <a:cs typeface="Tahoma" pitchFamily="34" charset="0"/>
        </a:defRPr>
      </a:lvl3pPr>
      <a:lvl4pPr algn="l" rtl="0" eaLnBrk="0" fontAlgn="base" hangingPunct="0">
        <a:spcBef>
          <a:spcPct val="0"/>
        </a:spcBef>
        <a:spcAft>
          <a:spcPct val="0"/>
        </a:spcAft>
        <a:defRPr sz="3200" b="1">
          <a:solidFill>
            <a:srgbClr val="3366CC"/>
          </a:solidFill>
          <a:effectLst>
            <a:outerShdw blurRad="38100" dist="38100" dir="2700000" algn="tl">
              <a:srgbClr val="C0C0C0"/>
            </a:outerShdw>
          </a:effectLst>
          <a:latin typeface="Book Antiqua" pitchFamily="18" charset="0"/>
          <a:ea typeface="Arial Unicode MS" pitchFamily="34" charset="-128"/>
          <a:cs typeface="Tahoma" pitchFamily="34" charset="0"/>
        </a:defRPr>
      </a:lvl4pPr>
      <a:lvl5pPr algn="l" rtl="0" eaLnBrk="0" fontAlgn="base" hangingPunct="0">
        <a:spcBef>
          <a:spcPct val="0"/>
        </a:spcBef>
        <a:spcAft>
          <a:spcPct val="0"/>
        </a:spcAft>
        <a:defRPr sz="3200" b="1">
          <a:solidFill>
            <a:srgbClr val="3366CC"/>
          </a:solidFill>
          <a:effectLst>
            <a:outerShdw blurRad="38100" dist="38100" dir="2700000" algn="tl">
              <a:srgbClr val="C0C0C0"/>
            </a:outerShdw>
          </a:effectLst>
          <a:latin typeface="Book Antiqua" pitchFamily="18" charset="0"/>
          <a:ea typeface="Arial Unicode MS" pitchFamily="34" charset="-128"/>
          <a:cs typeface="Tahoma" pitchFamily="34" charset="0"/>
        </a:defRPr>
      </a:lvl5pPr>
      <a:lvl6pPr marL="457200" algn="l" rtl="0" fontAlgn="base">
        <a:spcBef>
          <a:spcPct val="0"/>
        </a:spcBef>
        <a:spcAft>
          <a:spcPct val="0"/>
        </a:spcAft>
        <a:defRPr sz="3200" b="1">
          <a:solidFill>
            <a:srgbClr val="3366CC"/>
          </a:solidFill>
          <a:effectLst>
            <a:outerShdw blurRad="38100" dist="38100" dir="2700000" algn="tl">
              <a:srgbClr val="C0C0C0"/>
            </a:outerShdw>
          </a:effectLst>
          <a:latin typeface="Book Antiqua" pitchFamily="18" charset="0"/>
          <a:ea typeface="Arial Unicode MS" pitchFamily="34" charset="-128"/>
          <a:cs typeface="Tahoma" pitchFamily="34" charset="0"/>
        </a:defRPr>
      </a:lvl6pPr>
      <a:lvl7pPr marL="914400" algn="l" rtl="0" fontAlgn="base">
        <a:spcBef>
          <a:spcPct val="0"/>
        </a:spcBef>
        <a:spcAft>
          <a:spcPct val="0"/>
        </a:spcAft>
        <a:defRPr sz="3200" b="1">
          <a:solidFill>
            <a:srgbClr val="3366CC"/>
          </a:solidFill>
          <a:effectLst>
            <a:outerShdw blurRad="38100" dist="38100" dir="2700000" algn="tl">
              <a:srgbClr val="C0C0C0"/>
            </a:outerShdw>
          </a:effectLst>
          <a:latin typeface="Book Antiqua" pitchFamily="18" charset="0"/>
          <a:ea typeface="Arial Unicode MS" pitchFamily="34" charset="-128"/>
          <a:cs typeface="Tahoma" pitchFamily="34" charset="0"/>
        </a:defRPr>
      </a:lvl7pPr>
      <a:lvl8pPr marL="1371600" algn="l" rtl="0" fontAlgn="base">
        <a:spcBef>
          <a:spcPct val="0"/>
        </a:spcBef>
        <a:spcAft>
          <a:spcPct val="0"/>
        </a:spcAft>
        <a:defRPr sz="3200" b="1">
          <a:solidFill>
            <a:srgbClr val="3366CC"/>
          </a:solidFill>
          <a:effectLst>
            <a:outerShdw blurRad="38100" dist="38100" dir="2700000" algn="tl">
              <a:srgbClr val="C0C0C0"/>
            </a:outerShdw>
          </a:effectLst>
          <a:latin typeface="Book Antiqua" pitchFamily="18" charset="0"/>
          <a:ea typeface="Arial Unicode MS" pitchFamily="34" charset="-128"/>
          <a:cs typeface="Tahoma" pitchFamily="34" charset="0"/>
        </a:defRPr>
      </a:lvl8pPr>
      <a:lvl9pPr marL="1828800" algn="l" rtl="0" fontAlgn="base">
        <a:spcBef>
          <a:spcPct val="0"/>
        </a:spcBef>
        <a:spcAft>
          <a:spcPct val="0"/>
        </a:spcAft>
        <a:defRPr sz="3200" b="1">
          <a:solidFill>
            <a:srgbClr val="3366CC"/>
          </a:solidFill>
          <a:effectLst>
            <a:outerShdw blurRad="38100" dist="38100" dir="2700000" algn="tl">
              <a:srgbClr val="C0C0C0"/>
            </a:outerShdw>
          </a:effectLst>
          <a:latin typeface="Book Antiqua" pitchFamily="18" charset="0"/>
          <a:ea typeface="Arial Unicode MS" pitchFamily="34" charset="-128"/>
          <a:cs typeface="Tahoma" pitchFamily="34" charset="0"/>
        </a:defRPr>
      </a:lvl9pPr>
    </p:titleStyle>
    <p:bodyStyle>
      <a:lvl1pPr marL="222250" indent="-222250" algn="l" rtl="0" eaLnBrk="0" fontAlgn="base" hangingPunct="0">
        <a:spcBef>
          <a:spcPct val="20000"/>
        </a:spcBef>
        <a:spcAft>
          <a:spcPct val="0"/>
        </a:spcAft>
        <a:buClr>
          <a:srgbClr val="666699"/>
        </a:buClr>
        <a:buChar char="•"/>
        <a:defRPr sz="2400">
          <a:solidFill>
            <a:srgbClr val="006699"/>
          </a:solidFill>
          <a:effectLst>
            <a:outerShdw blurRad="38100" dist="38100" dir="2700000" algn="tl">
              <a:srgbClr val="C0C0C0"/>
            </a:outerShdw>
          </a:effectLst>
          <a:latin typeface="+mn-lt"/>
          <a:ea typeface="+mn-ea"/>
          <a:cs typeface="+mn-cs"/>
        </a:defRPr>
      </a:lvl1pPr>
      <a:lvl2pPr marL="625475" indent="-284163" algn="l" rtl="0" eaLnBrk="0" fontAlgn="base" hangingPunct="0">
        <a:spcBef>
          <a:spcPct val="20000"/>
        </a:spcBef>
        <a:spcAft>
          <a:spcPct val="0"/>
        </a:spcAft>
        <a:buClr>
          <a:srgbClr val="336699"/>
        </a:buClr>
        <a:buSzPct val="90000"/>
        <a:buFont typeface="Wingdings" pitchFamily="2" charset="2"/>
        <a:buChar char="Ø"/>
        <a:defRPr sz="2000">
          <a:solidFill>
            <a:srgbClr val="996633"/>
          </a:solidFill>
          <a:effectLst>
            <a:outerShdw blurRad="38100" dist="38100" dir="2700000" algn="tl">
              <a:srgbClr val="C0C0C0"/>
            </a:outerShdw>
          </a:effectLst>
          <a:latin typeface="+mn-lt"/>
          <a:cs typeface="+mn-cs"/>
        </a:defRPr>
      </a:lvl2pPr>
      <a:lvl3pPr marL="1030288" indent="-290513" algn="l" rtl="0" eaLnBrk="0" fontAlgn="base" hangingPunct="0">
        <a:spcBef>
          <a:spcPct val="20000"/>
        </a:spcBef>
        <a:spcAft>
          <a:spcPct val="0"/>
        </a:spcAft>
        <a:buClr>
          <a:srgbClr val="0099CC"/>
        </a:buClr>
        <a:buSzPct val="75000"/>
        <a:buFont typeface="Wingdings" pitchFamily="2" charset="2"/>
        <a:buChar char="v"/>
        <a:defRPr sz="2000">
          <a:solidFill>
            <a:srgbClr val="006699"/>
          </a:solidFill>
          <a:effectLst>
            <a:outerShdw blurRad="38100" dist="38100" dir="2700000" algn="tl">
              <a:srgbClr val="C0C0C0"/>
            </a:outerShdw>
          </a:effectLst>
          <a:latin typeface="+mn-lt"/>
          <a:cs typeface="+mn-cs"/>
        </a:defRPr>
      </a:lvl3pPr>
      <a:lvl4pPr marL="1366838" indent="-222250" algn="l" rtl="0" eaLnBrk="0" fontAlgn="base" hangingPunct="0">
        <a:spcBef>
          <a:spcPct val="20000"/>
        </a:spcBef>
        <a:spcAft>
          <a:spcPct val="0"/>
        </a:spcAft>
        <a:buClr>
          <a:schemeClr val="bg2"/>
        </a:buClr>
        <a:buChar char="–"/>
        <a:defRPr sz="1600">
          <a:solidFill>
            <a:schemeClr val="tx1"/>
          </a:solidFill>
          <a:effectLst>
            <a:outerShdw blurRad="38100" dist="38100" dir="2700000" algn="tl">
              <a:srgbClr val="C0C0C0"/>
            </a:outerShdw>
          </a:effectLst>
          <a:latin typeface="+mn-lt"/>
          <a:cs typeface="+mn-cs"/>
        </a:defRPr>
      </a:lvl4pPr>
      <a:lvl5pPr marL="1657350" indent="-173038" algn="l" rtl="0" eaLnBrk="0" fontAlgn="base" hangingPunct="0">
        <a:spcBef>
          <a:spcPct val="20000"/>
        </a:spcBef>
        <a:spcAft>
          <a:spcPct val="0"/>
        </a:spcAft>
        <a:buClr>
          <a:schemeClr val="bg2"/>
        </a:buClr>
        <a:buChar char="•"/>
        <a:defRPr sz="1400">
          <a:solidFill>
            <a:srgbClr val="993300"/>
          </a:solidFill>
          <a:effectLst>
            <a:outerShdw blurRad="38100" dist="38100" dir="2700000" algn="tl">
              <a:srgbClr val="C0C0C0"/>
            </a:outerShdw>
          </a:effectLst>
          <a:latin typeface="+mn-lt"/>
          <a:cs typeface="+mn-cs"/>
        </a:defRPr>
      </a:lvl5pPr>
      <a:lvl6pPr marL="2114550" indent="-173038" algn="l" rtl="0" fontAlgn="base">
        <a:spcBef>
          <a:spcPct val="20000"/>
        </a:spcBef>
        <a:spcAft>
          <a:spcPct val="0"/>
        </a:spcAft>
        <a:buClr>
          <a:schemeClr val="bg2"/>
        </a:buClr>
        <a:buChar char="•"/>
        <a:defRPr sz="1400">
          <a:solidFill>
            <a:srgbClr val="993300"/>
          </a:solidFill>
          <a:effectLst>
            <a:outerShdw blurRad="38100" dist="38100" dir="2700000" algn="tl">
              <a:srgbClr val="C0C0C0"/>
            </a:outerShdw>
          </a:effectLst>
          <a:latin typeface="+mn-lt"/>
          <a:cs typeface="+mn-cs"/>
        </a:defRPr>
      </a:lvl6pPr>
      <a:lvl7pPr marL="2571750" indent="-173038" algn="l" rtl="0" fontAlgn="base">
        <a:spcBef>
          <a:spcPct val="20000"/>
        </a:spcBef>
        <a:spcAft>
          <a:spcPct val="0"/>
        </a:spcAft>
        <a:buClr>
          <a:schemeClr val="bg2"/>
        </a:buClr>
        <a:buChar char="•"/>
        <a:defRPr sz="1400">
          <a:solidFill>
            <a:srgbClr val="993300"/>
          </a:solidFill>
          <a:effectLst>
            <a:outerShdw blurRad="38100" dist="38100" dir="2700000" algn="tl">
              <a:srgbClr val="C0C0C0"/>
            </a:outerShdw>
          </a:effectLst>
          <a:latin typeface="+mn-lt"/>
          <a:cs typeface="+mn-cs"/>
        </a:defRPr>
      </a:lvl7pPr>
      <a:lvl8pPr marL="3028950" indent="-173038" algn="l" rtl="0" fontAlgn="base">
        <a:spcBef>
          <a:spcPct val="20000"/>
        </a:spcBef>
        <a:spcAft>
          <a:spcPct val="0"/>
        </a:spcAft>
        <a:buClr>
          <a:schemeClr val="bg2"/>
        </a:buClr>
        <a:buChar char="•"/>
        <a:defRPr sz="1400">
          <a:solidFill>
            <a:srgbClr val="993300"/>
          </a:solidFill>
          <a:effectLst>
            <a:outerShdw blurRad="38100" dist="38100" dir="2700000" algn="tl">
              <a:srgbClr val="C0C0C0"/>
            </a:outerShdw>
          </a:effectLst>
          <a:latin typeface="+mn-lt"/>
          <a:cs typeface="+mn-cs"/>
        </a:defRPr>
      </a:lvl8pPr>
      <a:lvl9pPr marL="3486150" indent="-173038" algn="l" rtl="0" fontAlgn="base">
        <a:spcBef>
          <a:spcPct val="20000"/>
        </a:spcBef>
        <a:spcAft>
          <a:spcPct val="0"/>
        </a:spcAft>
        <a:buClr>
          <a:schemeClr val="bg2"/>
        </a:buClr>
        <a:buChar char="•"/>
        <a:defRPr sz="1400">
          <a:solidFill>
            <a:srgbClr val="993300"/>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6264275"/>
            <a:ext cx="9144000" cy="593725"/>
          </a:xfrm>
          <a:prstGeom prst="rect">
            <a:avLst/>
          </a:prstGeom>
          <a:solidFill>
            <a:srgbClr val="008000"/>
          </a:solidFill>
          <a:ln w="9525">
            <a:noFill/>
            <a:miter lim="800000"/>
            <a:headEnd/>
            <a:tailEnd/>
          </a:ln>
        </p:spPr>
        <p:txBody>
          <a:bodyPr wrap="none" anchor="ctr"/>
          <a:lstStyle/>
          <a:p>
            <a:endParaRPr lang="en-US"/>
          </a:p>
        </p:txBody>
      </p:sp>
      <p:sp>
        <p:nvSpPr>
          <p:cNvPr id="3075" name="Footer Placeholder 1"/>
          <p:cNvSpPr txBox="1">
            <a:spLocks noGrp="1"/>
          </p:cNvSpPr>
          <p:nvPr/>
        </p:nvSpPr>
        <p:spPr bwMode="auto">
          <a:xfrm>
            <a:off x="3749675" y="6354763"/>
            <a:ext cx="1279525" cy="366712"/>
          </a:xfrm>
          <a:prstGeom prst="rect">
            <a:avLst/>
          </a:prstGeom>
          <a:noFill/>
          <a:ln w="9525">
            <a:noFill/>
            <a:miter lim="800000"/>
            <a:headEnd/>
            <a:tailEnd/>
          </a:ln>
        </p:spPr>
        <p:txBody>
          <a:bodyPr lIns="0" rIns="0" anchor="b"/>
          <a:lstStyle/>
          <a:p>
            <a:r>
              <a:rPr lang="en-US" sz="1200" b="1">
                <a:solidFill>
                  <a:schemeClr val="bg1"/>
                </a:solidFill>
              </a:rPr>
              <a:t>GARY DESSLER</a:t>
            </a:r>
          </a:p>
        </p:txBody>
      </p:sp>
      <p:sp>
        <p:nvSpPr>
          <p:cNvPr id="3076" name="Text Box 5"/>
          <p:cNvSpPr txBox="1">
            <a:spLocks noChangeArrowheads="1"/>
          </p:cNvSpPr>
          <p:nvPr/>
        </p:nvSpPr>
        <p:spPr bwMode="auto">
          <a:xfrm>
            <a:off x="0" y="0"/>
            <a:ext cx="9144000" cy="985838"/>
          </a:xfrm>
          <a:prstGeom prst="rect">
            <a:avLst/>
          </a:prstGeom>
          <a:solidFill>
            <a:schemeClr val="accent1"/>
          </a:solidFill>
          <a:ln w="9525">
            <a:solidFill>
              <a:srgbClr val="339966"/>
            </a:solidFill>
            <a:miter lim="800000"/>
            <a:headEnd/>
            <a:tailEnd/>
          </a:ln>
        </p:spPr>
        <p:txBody>
          <a:bodyPr>
            <a:spAutoFit/>
          </a:bodyPr>
          <a:lstStyle/>
          <a:p>
            <a:pPr algn="ctr">
              <a:spcBef>
                <a:spcPct val="50000"/>
              </a:spcBef>
            </a:pPr>
            <a:r>
              <a:rPr lang="en-GB" sz="2800" b="1">
                <a:solidFill>
                  <a:schemeClr val="bg1"/>
                </a:solidFill>
                <a:latin typeface="Calibri" pitchFamily="34" charset="0"/>
              </a:rPr>
              <a:t>HUMAN RESOURCE MANAGEMENT </a:t>
            </a:r>
          </a:p>
          <a:p>
            <a:pPr algn="ctr">
              <a:spcBef>
                <a:spcPct val="50000"/>
              </a:spcBef>
            </a:pPr>
            <a:r>
              <a:rPr lang="en-GB" sz="2000" b="1">
                <a:solidFill>
                  <a:schemeClr val="bg1"/>
                </a:solidFill>
                <a:latin typeface="Calibri" pitchFamily="34" charset="0"/>
              </a:rPr>
              <a:t>Global Edition 12e</a:t>
            </a:r>
          </a:p>
        </p:txBody>
      </p:sp>
      <p:sp>
        <p:nvSpPr>
          <p:cNvPr id="3077" name="Text Box 6"/>
          <p:cNvSpPr txBox="1">
            <a:spLocks noChangeArrowheads="1"/>
          </p:cNvSpPr>
          <p:nvPr/>
        </p:nvSpPr>
        <p:spPr bwMode="auto">
          <a:xfrm>
            <a:off x="4754563" y="1965325"/>
            <a:ext cx="3657600" cy="1860550"/>
          </a:xfrm>
          <a:prstGeom prst="rect">
            <a:avLst/>
          </a:prstGeom>
          <a:noFill/>
          <a:ln w="9525">
            <a:noFill/>
            <a:miter lim="800000"/>
            <a:headEnd/>
            <a:tailEnd/>
          </a:ln>
        </p:spPr>
        <p:txBody>
          <a:bodyPr>
            <a:spAutoFit/>
          </a:bodyPr>
          <a:lstStyle/>
          <a:p>
            <a:pPr>
              <a:spcBef>
                <a:spcPct val="50000"/>
              </a:spcBef>
            </a:pPr>
            <a:r>
              <a:rPr lang="en-GB" sz="3600" b="1">
                <a:latin typeface="Calibri" pitchFamily="34" charset="0"/>
              </a:rPr>
              <a:t>Chapter 7</a:t>
            </a:r>
          </a:p>
          <a:p>
            <a:pPr>
              <a:spcBef>
                <a:spcPct val="50000"/>
              </a:spcBef>
            </a:pPr>
            <a:r>
              <a:rPr lang="en-GB" sz="3200" b="1">
                <a:latin typeface="Calibri" pitchFamily="34" charset="0"/>
              </a:rPr>
              <a:t>Interviewing Candidates</a:t>
            </a:r>
          </a:p>
        </p:txBody>
      </p:sp>
      <p:sp>
        <p:nvSpPr>
          <p:cNvPr id="3078" name="Text Box 7"/>
          <p:cNvSpPr txBox="1">
            <a:spLocks noChangeArrowheads="1"/>
          </p:cNvSpPr>
          <p:nvPr/>
        </p:nvSpPr>
        <p:spPr bwMode="auto">
          <a:xfrm>
            <a:off x="5943600" y="6354763"/>
            <a:ext cx="3017838" cy="396875"/>
          </a:xfrm>
          <a:prstGeom prst="rect">
            <a:avLst/>
          </a:prstGeom>
          <a:noFill/>
          <a:ln w="9525">
            <a:noFill/>
            <a:miter lim="800000"/>
            <a:headEnd/>
            <a:tailEnd/>
          </a:ln>
        </p:spPr>
        <p:txBody>
          <a:bodyPr>
            <a:spAutoFit/>
          </a:bodyPr>
          <a:lstStyle/>
          <a:p>
            <a:pPr algn="r">
              <a:spcBef>
                <a:spcPct val="50000"/>
              </a:spcBef>
            </a:pPr>
            <a:r>
              <a:rPr lang="en-US">
                <a:solidFill>
                  <a:schemeClr val="bg1"/>
                </a:solidFill>
              </a:rPr>
              <a:t>PowerPoint Presentation by Charlie Cook</a:t>
            </a:r>
            <a:br>
              <a:rPr lang="en-US">
                <a:solidFill>
                  <a:schemeClr val="bg1"/>
                </a:solidFill>
              </a:rPr>
            </a:br>
            <a:r>
              <a:rPr lang="en-US">
                <a:solidFill>
                  <a:schemeClr val="bg1"/>
                </a:solidFill>
              </a:rPr>
              <a:t>The University of West Alabama</a:t>
            </a:r>
            <a:endParaRPr lang="en-GB" sz="1600">
              <a:solidFill>
                <a:schemeClr val="bg1"/>
              </a:solidFill>
            </a:endParaRPr>
          </a:p>
        </p:txBody>
      </p:sp>
      <p:sp>
        <p:nvSpPr>
          <p:cNvPr id="3079" name="Footer Placeholder 1"/>
          <p:cNvSpPr txBox="1">
            <a:spLocks noGrp="1"/>
          </p:cNvSpPr>
          <p:nvPr/>
        </p:nvSpPr>
        <p:spPr bwMode="auto">
          <a:xfrm>
            <a:off x="274638" y="6354763"/>
            <a:ext cx="4038600" cy="366712"/>
          </a:xfrm>
          <a:prstGeom prst="rect">
            <a:avLst/>
          </a:prstGeom>
          <a:noFill/>
          <a:ln w="9525">
            <a:noFill/>
            <a:miter lim="800000"/>
            <a:headEnd/>
            <a:tailEnd/>
          </a:ln>
        </p:spPr>
        <p:txBody>
          <a:bodyPr lIns="0" rIns="0" anchor="b"/>
          <a:lstStyle/>
          <a:p>
            <a:r>
              <a:rPr lang="en-US" sz="900" b="1">
                <a:solidFill>
                  <a:schemeClr val="bg1"/>
                </a:solidFill>
              </a:rPr>
              <a:t>Copyright © 2011 Pearson Education</a:t>
            </a:r>
          </a:p>
        </p:txBody>
      </p:sp>
      <p:sp>
        <p:nvSpPr>
          <p:cNvPr id="3080" name="Rectangle 9"/>
          <p:cNvSpPr>
            <a:spLocks noChangeArrowheads="1"/>
          </p:cNvSpPr>
          <p:nvPr/>
        </p:nvSpPr>
        <p:spPr bwMode="auto">
          <a:xfrm>
            <a:off x="6950075" y="5807075"/>
            <a:ext cx="1993900" cy="244475"/>
          </a:xfrm>
          <a:prstGeom prst="rect">
            <a:avLst/>
          </a:prstGeom>
          <a:noFill/>
          <a:ln w="9525">
            <a:noFill/>
            <a:miter lim="800000"/>
            <a:headEnd/>
            <a:tailEnd/>
          </a:ln>
        </p:spPr>
        <p:txBody>
          <a:bodyPr wrap="none">
            <a:spAutoFit/>
          </a:bodyPr>
          <a:lstStyle/>
          <a:p>
            <a:pPr>
              <a:spcBef>
                <a:spcPct val="50000"/>
              </a:spcBef>
            </a:pPr>
            <a:r>
              <a:rPr lang="en-GB" b="1">
                <a:latin typeface="Calibri" pitchFamily="34" charset="0"/>
              </a:rPr>
              <a:t>Part 2 Recruitment and Placement</a:t>
            </a:r>
          </a:p>
        </p:txBody>
      </p:sp>
      <p:pic>
        <p:nvPicPr>
          <p:cNvPr id="3081" name="Picture 10"/>
          <p:cNvPicPr>
            <a:picLocks noChangeAspect="1" noChangeArrowheads="1"/>
          </p:cNvPicPr>
          <p:nvPr/>
        </p:nvPicPr>
        <p:blipFill>
          <a:blip r:embed="rId3" cstate="print"/>
          <a:srcRect/>
          <a:stretch>
            <a:fillRect/>
          </a:stretch>
        </p:blipFill>
        <p:spPr bwMode="auto">
          <a:xfrm>
            <a:off x="457200" y="1143000"/>
            <a:ext cx="3517900" cy="4805363"/>
          </a:xfrm>
          <a:prstGeom prst="rect">
            <a:avLst/>
          </a:prstGeom>
          <a:noFill/>
          <a:ln w="9525">
            <a:solidFill>
              <a:schemeClr val="tx1"/>
            </a:solidFill>
            <a:miter lim="800000"/>
            <a:headEnd/>
            <a:tailEnd/>
          </a:ln>
        </p:spPr>
      </p:pic>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p:spPr>
        <p:txBody>
          <a:bodyPr/>
          <a:lstStyle/>
          <a:p>
            <a:r>
              <a:rPr lang="en-US"/>
              <a:t>Copyright © 2011 Pearson Education</a:t>
            </a:r>
          </a:p>
        </p:txBody>
      </p:sp>
      <p:sp>
        <p:nvSpPr>
          <p:cNvPr id="13315" name="Slide Number Placeholder 2"/>
          <p:cNvSpPr>
            <a:spLocks noGrp="1"/>
          </p:cNvSpPr>
          <p:nvPr>
            <p:ph type="sldNum" sz="quarter" idx="11"/>
          </p:nvPr>
        </p:nvSpPr>
        <p:spPr>
          <a:noFill/>
        </p:spPr>
        <p:txBody>
          <a:bodyPr/>
          <a:lstStyle/>
          <a:p>
            <a:r>
              <a:rPr lang="en-US" smtClean="0"/>
              <a:t>7–</a:t>
            </a:r>
            <a:fld id="{C1BE74E5-2C80-4332-933A-0A05BB0D0647}" type="slidenum">
              <a:rPr lang="en-US" smtClean="0"/>
              <a:pPr/>
              <a:t>10</a:t>
            </a:fld>
            <a:endParaRPr lang="en-US" smtClean="0"/>
          </a:p>
        </p:txBody>
      </p:sp>
      <p:sp>
        <p:nvSpPr>
          <p:cNvPr id="13316" name="Line 2"/>
          <p:cNvSpPr>
            <a:spLocks noChangeShapeType="1"/>
          </p:cNvSpPr>
          <p:nvPr/>
        </p:nvSpPr>
        <p:spPr bwMode="auto">
          <a:xfrm>
            <a:off x="582613" y="685800"/>
            <a:ext cx="7954962" cy="0"/>
          </a:xfrm>
          <a:prstGeom prst="line">
            <a:avLst/>
          </a:prstGeom>
          <a:noFill/>
          <a:ln w="28575">
            <a:solidFill>
              <a:srgbClr val="3366CC"/>
            </a:solidFill>
            <a:round/>
            <a:headEnd/>
            <a:tailEnd/>
          </a:ln>
        </p:spPr>
        <p:txBody>
          <a:bodyPr wrap="none"/>
          <a:lstStyle/>
          <a:p>
            <a:endParaRPr lang="en-US"/>
          </a:p>
        </p:txBody>
      </p:sp>
      <p:sp>
        <p:nvSpPr>
          <p:cNvPr id="13317" name="Text Box 3"/>
          <p:cNvSpPr txBox="1">
            <a:spLocks noChangeArrowheads="1"/>
          </p:cNvSpPr>
          <p:nvPr/>
        </p:nvSpPr>
        <p:spPr bwMode="auto">
          <a:xfrm>
            <a:off x="490538" y="315913"/>
            <a:ext cx="8137525" cy="336550"/>
          </a:xfrm>
          <a:prstGeom prst="rect">
            <a:avLst/>
          </a:prstGeom>
          <a:noFill/>
          <a:ln w="9525">
            <a:noFill/>
            <a:miter lim="800000"/>
            <a:headEnd/>
            <a:tailEnd/>
          </a:ln>
        </p:spPr>
        <p:txBody>
          <a:bodyPr>
            <a:spAutoFit/>
          </a:bodyPr>
          <a:lstStyle/>
          <a:p>
            <a:pPr marL="1376363" indent="-1376363">
              <a:spcBef>
                <a:spcPct val="50000"/>
              </a:spcBef>
            </a:pPr>
            <a:r>
              <a:rPr lang="en-US" sz="1600" b="1">
                <a:solidFill>
                  <a:srgbClr val="3366CC"/>
                </a:solidFill>
              </a:rPr>
              <a:t>FIGURE 7</a:t>
            </a:r>
            <a:r>
              <a:rPr lang="en-US" sz="1600" b="1">
                <a:solidFill>
                  <a:srgbClr val="3366CC"/>
                </a:solidFill>
                <a:cs typeface="Arial" charset="0"/>
              </a:rPr>
              <a:t>–3</a:t>
            </a:r>
            <a:r>
              <a:rPr lang="en-US" sz="1600">
                <a:cs typeface="Arial" charset="0"/>
              </a:rPr>
              <a:t>	Suggested Supplementary Questions for Interviewing Applicants</a:t>
            </a:r>
          </a:p>
        </p:txBody>
      </p:sp>
      <p:sp>
        <p:nvSpPr>
          <p:cNvPr id="13318" name="Rectangle 4"/>
          <p:cNvSpPr>
            <a:spLocks noChangeArrowheads="1"/>
          </p:cNvSpPr>
          <p:nvPr/>
        </p:nvSpPr>
        <p:spPr bwMode="auto">
          <a:xfrm>
            <a:off x="549275" y="811213"/>
            <a:ext cx="8320088" cy="5672137"/>
          </a:xfrm>
          <a:prstGeom prst="rect">
            <a:avLst/>
          </a:prstGeom>
          <a:noFill/>
          <a:ln w="9525">
            <a:noFill/>
            <a:miter lim="800000"/>
            <a:headEnd/>
            <a:tailEnd/>
          </a:ln>
        </p:spPr>
        <p:txBody>
          <a:bodyPr>
            <a:spAutoFit/>
          </a:bodyPr>
          <a:lstStyle/>
          <a:p>
            <a:pPr marL="346075" indent="-346075">
              <a:spcBef>
                <a:spcPct val="10000"/>
              </a:spcBef>
              <a:buFontTx/>
              <a:buAutoNum type="arabicPeriod"/>
            </a:pPr>
            <a:r>
              <a:rPr lang="en-US" sz="1400"/>
              <a:t>How did you choose this line of work?</a:t>
            </a:r>
          </a:p>
          <a:p>
            <a:pPr marL="346075" indent="-346075">
              <a:spcBef>
                <a:spcPct val="10000"/>
              </a:spcBef>
              <a:buFontTx/>
              <a:buAutoNum type="arabicPeriod"/>
            </a:pPr>
            <a:r>
              <a:rPr lang="en-US" sz="1400"/>
              <a:t>What did you enjoy most about your last job?</a:t>
            </a:r>
          </a:p>
          <a:p>
            <a:pPr marL="346075" indent="-346075">
              <a:spcBef>
                <a:spcPct val="10000"/>
              </a:spcBef>
              <a:buFontTx/>
              <a:buAutoNum type="arabicPeriod"/>
            </a:pPr>
            <a:r>
              <a:rPr lang="en-US" sz="1400"/>
              <a:t>What did you like least about your last job?</a:t>
            </a:r>
          </a:p>
          <a:p>
            <a:pPr marL="346075" indent="-346075">
              <a:spcBef>
                <a:spcPct val="10000"/>
              </a:spcBef>
              <a:buFontTx/>
              <a:buAutoNum type="arabicPeriod"/>
            </a:pPr>
            <a:r>
              <a:rPr lang="en-US" sz="1400"/>
              <a:t>What has been your greatest frustration or disappointment on your present job? Why?</a:t>
            </a:r>
          </a:p>
          <a:p>
            <a:pPr marL="346075" indent="-346075">
              <a:spcBef>
                <a:spcPct val="10000"/>
              </a:spcBef>
              <a:buFontTx/>
              <a:buAutoNum type="arabicPeriod"/>
            </a:pPr>
            <a:r>
              <a:rPr lang="en-US" sz="1400"/>
              <a:t>What are some of the pluses and minuses of your last job?</a:t>
            </a:r>
          </a:p>
          <a:p>
            <a:pPr marL="346075" indent="-346075">
              <a:spcBef>
                <a:spcPct val="10000"/>
              </a:spcBef>
              <a:buFontTx/>
              <a:buAutoNum type="arabicPeriod"/>
            </a:pPr>
            <a:r>
              <a:rPr lang="en-US" sz="1400"/>
              <a:t>What were the circumstances surrounding your leaving your last job?</a:t>
            </a:r>
          </a:p>
          <a:p>
            <a:pPr marL="346075" indent="-346075">
              <a:spcBef>
                <a:spcPct val="10000"/>
              </a:spcBef>
              <a:buFontTx/>
              <a:buAutoNum type="arabicPeriod"/>
            </a:pPr>
            <a:r>
              <a:rPr lang="en-US" sz="1400"/>
              <a:t>Did you give notice?</a:t>
            </a:r>
          </a:p>
          <a:p>
            <a:pPr marL="346075" indent="-346075">
              <a:spcBef>
                <a:spcPct val="10000"/>
              </a:spcBef>
              <a:buFontTx/>
              <a:buAutoNum type="arabicPeriod"/>
            </a:pPr>
            <a:r>
              <a:rPr lang="en-US" sz="1400"/>
              <a:t>Why should we be hiring you?</a:t>
            </a:r>
          </a:p>
          <a:p>
            <a:pPr marL="346075" indent="-346075">
              <a:spcBef>
                <a:spcPct val="10000"/>
              </a:spcBef>
              <a:buFontTx/>
              <a:buAutoNum type="arabicPeriod"/>
            </a:pPr>
            <a:r>
              <a:rPr lang="en-US" sz="1400"/>
              <a:t>What do you expect from this employer?</a:t>
            </a:r>
          </a:p>
          <a:p>
            <a:pPr marL="346075" indent="-346075">
              <a:spcBef>
                <a:spcPct val="10000"/>
              </a:spcBef>
              <a:buFontTx/>
              <a:buAutoNum type="arabicPeriod"/>
            </a:pPr>
            <a:r>
              <a:rPr lang="en-US" sz="1400"/>
              <a:t>What are three things you will not do in your next job?</a:t>
            </a:r>
          </a:p>
          <a:p>
            <a:pPr marL="346075" indent="-346075">
              <a:spcBef>
                <a:spcPct val="10000"/>
              </a:spcBef>
              <a:buFontTx/>
              <a:buAutoNum type="arabicPeriod"/>
            </a:pPr>
            <a:r>
              <a:rPr lang="en-US" sz="1400"/>
              <a:t>What would your last supervisor say your three weaknesses are?</a:t>
            </a:r>
          </a:p>
          <a:p>
            <a:pPr marL="346075" indent="-346075">
              <a:spcBef>
                <a:spcPct val="10000"/>
              </a:spcBef>
              <a:buFontTx/>
              <a:buAutoNum type="arabicPeriod"/>
            </a:pPr>
            <a:r>
              <a:rPr lang="en-US" sz="1400"/>
              <a:t>What are your major strengths?</a:t>
            </a:r>
          </a:p>
          <a:p>
            <a:pPr marL="346075" indent="-346075">
              <a:spcBef>
                <a:spcPct val="10000"/>
              </a:spcBef>
              <a:buFontTx/>
              <a:buAutoNum type="arabicPeriod"/>
            </a:pPr>
            <a:r>
              <a:rPr lang="en-US" sz="1400"/>
              <a:t>How can your supervisor best help you obtain your goals?</a:t>
            </a:r>
          </a:p>
          <a:p>
            <a:pPr marL="346075" indent="-346075">
              <a:spcBef>
                <a:spcPct val="10000"/>
              </a:spcBef>
              <a:buFontTx/>
              <a:buAutoNum type="arabicPeriod"/>
            </a:pPr>
            <a:r>
              <a:rPr lang="en-US" sz="1400"/>
              <a:t>How did your supervisor rate your job performance?</a:t>
            </a:r>
          </a:p>
          <a:p>
            <a:pPr marL="346075" indent="-346075">
              <a:spcBef>
                <a:spcPct val="10000"/>
              </a:spcBef>
              <a:buFontTx/>
              <a:buAutoNum type="arabicPeriod"/>
            </a:pPr>
            <a:r>
              <a:rPr lang="en-US" sz="1400"/>
              <a:t>In what ways would you change your last supervisor?</a:t>
            </a:r>
          </a:p>
          <a:p>
            <a:pPr marL="346075" indent="-346075">
              <a:spcBef>
                <a:spcPct val="10000"/>
              </a:spcBef>
              <a:buFontTx/>
              <a:buAutoNum type="arabicPeriod"/>
            </a:pPr>
            <a:r>
              <a:rPr lang="en-US" sz="1400"/>
              <a:t>What are your career goals during the next 1–3 years? 5–10 years?</a:t>
            </a:r>
          </a:p>
          <a:p>
            <a:pPr marL="346075" indent="-346075">
              <a:spcBef>
                <a:spcPct val="10000"/>
              </a:spcBef>
              <a:buFontTx/>
              <a:buAutoNum type="arabicPeriod"/>
            </a:pPr>
            <a:r>
              <a:rPr lang="en-US" sz="1400"/>
              <a:t>How will working for this company help you reach those goals?</a:t>
            </a:r>
          </a:p>
          <a:p>
            <a:pPr marL="346075" indent="-346075">
              <a:spcBef>
                <a:spcPct val="10000"/>
              </a:spcBef>
              <a:buFontTx/>
              <a:buAutoNum type="arabicPeriod"/>
            </a:pPr>
            <a:r>
              <a:rPr lang="en-US" sz="1400"/>
              <a:t>What did you do the last time you received instructions with which you disagreed?</a:t>
            </a:r>
          </a:p>
          <a:p>
            <a:pPr marL="346075" indent="-346075">
              <a:spcBef>
                <a:spcPct val="10000"/>
              </a:spcBef>
              <a:buFontTx/>
              <a:buAutoNum type="arabicPeriod"/>
            </a:pPr>
            <a:r>
              <a:rPr lang="en-US" sz="1400"/>
              <a:t>What are some things about which you and your supervisor disagreed? What did you do?</a:t>
            </a:r>
          </a:p>
          <a:p>
            <a:pPr marL="346075" indent="-346075">
              <a:spcBef>
                <a:spcPct val="10000"/>
              </a:spcBef>
              <a:buFontTx/>
              <a:buAutoNum type="arabicPeriod"/>
            </a:pPr>
            <a:r>
              <a:rPr lang="en-US" sz="1400"/>
              <a:t>Which do you prefer, working alone or working with groups?</a:t>
            </a:r>
          </a:p>
          <a:p>
            <a:pPr marL="346075" indent="-346075">
              <a:spcBef>
                <a:spcPct val="10000"/>
              </a:spcBef>
              <a:buFontTx/>
              <a:buAutoNum type="arabicPeriod"/>
            </a:pPr>
            <a:r>
              <a:rPr lang="en-US" sz="1400"/>
              <a:t>What motivated you to do better at your last job?</a:t>
            </a:r>
          </a:p>
          <a:p>
            <a:pPr marL="346075" indent="-346075">
              <a:spcBef>
                <a:spcPct val="10000"/>
              </a:spcBef>
              <a:buFontTx/>
              <a:buAutoNum type="arabicPeriod"/>
            </a:pPr>
            <a:r>
              <a:rPr lang="en-US" sz="1400"/>
              <a:t>Do you consider your progress in that job representative of your ability? Why?</a:t>
            </a:r>
          </a:p>
          <a:p>
            <a:pPr marL="346075" indent="-346075">
              <a:spcBef>
                <a:spcPct val="10000"/>
              </a:spcBef>
              <a:buFontTx/>
              <a:buAutoNum type="arabicPeriod"/>
            </a:pPr>
            <a:r>
              <a:rPr lang="en-US" sz="1400"/>
              <a:t>Do you have any questions about the duties of the job for which you have applied?</a:t>
            </a:r>
          </a:p>
          <a:p>
            <a:pPr marL="346075" indent="-346075">
              <a:spcBef>
                <a:spcPct val="10000"/>
              </a:spcBef>
              <a:buFontTx/>
              <a:buAutoNum type="arabicPeriod"/>
            </a:pPr>
            <a:r>
              <a:rPr lang="en-US" sz="1400"/>
              <a:t>Can you perform the essential functions of the job for which you have applied?</a:t>
            </a: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0"/>
          </p:nvPr>
        </p:nvSpPr>
        <p:spPr>
          <a:noFill/>
        </p:spPr>
        <p:txBody>
          <a:bodyPr/>
          <a:lstStyle/>
          <a:p>
            <a:r>
              <a:rPr lang="en-US"/>
              <a:t>Copyright © 2011 Pearson Education</a:t>
            </a:r>
          </a:p>
        </p:txBody>
      </p:sp>
      <p:sp>
        <p:nvSpPr>
          <p:cNvPr id="14339" name="Slide Number Placeholder 5"/>
          <p:cNvSpPr>
            <a:spLocks noGrp="1"/>
          </p:cNvSpPr>
          <p:nvPr>
            <p:ph type="sldNum" sz="quarter" idx="11"/>
          </p:nvPr>
        </p:nvSpPr>
        <p:spPr>
          <a:noFill/>
        </p:spPr>
        <p:txBody>
          <a:bodyPr/>
          <a:lstStyle/>
          <a:p>
            <a:r>
              <a:rPr lang="en-US" smtClean="0"/>
              <a:t>7–</a:t>
            </a:r>
            <a:fld id="{CE2B5A2E-81AB-4B5D-8484-EE4E64B8513A}" type="slidenum">
              <a:rPr lang="en-US" smtClean="0"/>
              <a:pPr/>
              <a:t>11</a:t>
            </a:fld>
            <a:endParaRPr lang="en-US" smtClean="0"/>
          </a:p>
        </p:txBody>
      </p:sp>
      <p:sp>
        <p:nvSpPr>
          <p:cNvPr id="2762754" name="Rectangle 2"/>
          <p:cNvSpPr>
            <a:spLocks noGrp="1" noChangeArrowheads="1"/>
          </p:cNvSpPr>
          <p:nvPr>
            <p:ph type="title"/>
          </p:nvPr>
        </p:nvSpPr>
        <p:spPr/>
        <p:txBody>
          <a:bodyPr/>
          <a:lstStyle/>
          <a:p>
            <a:pPr eaLnBrk="1" hangingPunct="1">
              <a:defRPr/>
            </a:pPr>
            <a:r>
              <a:rPr lang="en-US" dirty="0" smtClean="0"/>
              <a:t>Using a Streamlined Interview Process</a:t>
            </a:r>
          </a:p>
        </p:txBody>
      </p:sp>
      <p:sp>
        <p:nvSpPr>
          <p:cNvPr id="2762755" name="Rectangle 3"/>
          <p:cNvSpPr>
            <a:spLocks noGrp="1" noChangeArrowheads="1"/>
          </p:cNvSpPr>
          <p:nvPr>
            <p:ph type="body" sz="half" idx="1"/>
          </p:nvPr>
        </p:nvSpPr>
        <p:spPr/>
        <p:txBody>
          <a:bodyPr/>
          <a:lstStyle/>
          <a:p>
            <a:pPr marL="457200" indent="-457200" eaLnBrk="1" hangingPunct="1">
              <a:buFontTx/>
              <a:buAutoNum type="arabicPeriod"/>
              <a:defRPr/>
            </a:pPr>
            <a:r>
              <a:rPr lang="en-US" sz="2000" dirty="0" smtClean="0"/>
              <a:t>Prepare for the interview</a:t>
            </a:r>
          </a:p>
          <a:p>
            <a:pPr marL="722313" lvl="1" indent="-381000" eaLnBrk="1" hangingPunct="1">
              <a:buFontTx/>
              <a:buChar char="•"/>
              <a:defRPr/>
            </a:pPr>
            <a:r>
              <a:rPr lang="en-US" sz="1800" dirty="0" smtClean="0"/>
              <a:t>Knowledge and experience</a:t>
            </a:r>
          </a:p>
          <a:p>
            <a:pPr marL="722313" lvl="1" indent="-381000" eaLnBrk="1" hangingPunct="1">
              <a:buFontTx/>
              <a:buChar char="•"/>
              <a:defRPr/>
            </a:pPr>
            <a:r>
              <a:rPr lang="en-US" sz="1800" dirty="0" smtClean="0"/>
              <a:t>Motivation</a:t>
            </a:r>
          </a:p>
          <a:p>
            <a:pPr marL="722313" lvl="1" indent="-381000" eaLnBrk="1" hangingPunct="1">
              <a:buFontTx/>
              <a:buChar char="•"/>
              <a:defRPr/>
            </a:pPr>
            <a:r>
              <a:rPr lang="en-US" sz="1800" dirty="0" smtClean="0"/>
              <a:t>Intellectual capacity</a:t>
            </a:r>
          </a:p>
          <a:p>
            <a:pPr marL="722313" lvl="1" indent="-381000" eaLnBrk="1" hangingPunct="1">
              <a:buFontTx/>
              <a:buChar char="•"/>
              <a:defRPr/>
            </a:pPr>
            <a:r>
              <a:rPr lang="en-US" sz="1800" dirty="0" smtClean="0"/>
              <a:t>Personality factor</a:t>
            </a:r>
          </a:p>
          <a:p>
            <a:pPr marL="457200" indent="-457200" eaLnBrk="1" hangingPunct="1">
              <a:buFontTx/>
              <a:buAutoNum type="arabicPeriod"/>
              <a:defRPr/>
            </a:pPr>
            <a:r>
              <a:rPr lang="en-US" sz="2000" dirty="0" smtClean="0"/>
              <a:t>Formulate questions to ask </a:t>
            </a:r>
            <a:br>
              <a:rPr lang="en-US" sz="2000" dirty="0" smtClean="0"/>
            </a:br>
            <a:r>
              <a:rPr lang="en-US" sz="2000" dirty="0" smtClean="0"/>
              <a:t>in the interview</a:t>
            </a:r>
          </a:p>
          <a:p>
            <a:pPr marL="722313" lvl="1" indent="-381000" eaLnBrk="1" hangingPunct="1">
              <a:buFontTx/>
              <a:buChar char="•"/>
              <a:defRPr/>
            </a:pPr>
            <a:r>
              <a:rPr lang="en-US" sz="1800" dirty="0" smtClean="0"/>
              <a:t>Intellectual factor</a:t>
            </a:r>
          </a:p>
          <a:p>
            <a:pPr marL="722313" lvl="1" indent="-381000" eaLnBrk="1" hangingPunct="1">
              <a:buFontTx/>
              <a:buChar char="•"/>
              <a:defRPr/>
            </a:pPr>
            <a:r>
              <a:rPr lang="en-US" sz="1800" dirty="0" smtClean="0"/>
              <a:t>Motivation factor</a:t>
            </a:r>
          </a:p>
          <a:p>
            <a:pPr marL="722313" lvl="1" indent="-381000" eaLnBrk="1" hangingPunct="1">
              <a:buFontTx/>
              <a:buChar char="•"/>
              <a:defRPr/>
            </a:pPr>
            <a:r>
              <a:rPr lang="en-US" sz="1800" dirty="0" smtClean="0"/>
              <a:t>Personality factor</a:t>
            </a:r>
          </a:p>
          <a:p>
            <a:pPr marL="722313" lvl="1" indent="-381000" eaLnBrk="1" hangingPunct="1">
              <a:buFontTx/>
              <a:buChar char="•"/>
              <a:defRPr/>
            </a:pPr>
            <a:r>
              <a:rPr lang="en-US" sz="1800" dirty="0" smtClean="0"/>
              <a:t>Knowledge and experience factor</a:t>
            </a:r>
          </a:p>
        </p:txBody>
      </p:sp>
      <p:sp>
        <p:nvSpPr>
          <p:cNvPr id="2762756" name="Rectangle 4"/>
          <p:cNvSpPr>
            <a:spLocks noGrp="1" noChangeArrowheads="1"/>
          </p:cNvSpPr>
          <p:nvPr>
            <p:ph type="body" sz="half" idx="2"/>
          </p:nvPr>
        </p:nvSpPr>
        <p:spPr/>
        <p:txBody>
          <a:bodyPr/>
          <a:lstStyle/>
          <a:p>
            <a:pPr marL="381000" indent="-381000" eaLnBrk="1" hangingPunct="1">
              <a:buFontTx/>
              <a:buAutoNum type="arabicPeriod" startAt="3"/>
              <a:defRPr/>
            </a:pPr>
            <a:r>
              <a:rPr lang="en-US" sz="2000" dirty="0" smtClean="0"/>
              <a:t>Conduct the interview</a:t>
            </a:r>
          </a:p>
          <a:p>
            <a:pPr marL="684213" lvl="1" indent="-342900" eaLnBrk="1" hangingPunct="1">
              <a:buFontTx/>
              <a:buChar char="•"/>
              <a:defRPr/>
            </a:pPr>
            <a:r>
              <a:rPr lang="en-US" sz="1800" dirty="0" smtClean="0"/>
              <a:t>Have a plan</a:t>
            </a:r>
          </a:p>
          <a:p>
            <a:pPr marL="684213" lvl="1" indent="-342900" eaLnBrk="1" hangingPunct="1">
              <a:buFontTx/>
              <a:buChar char="•"/>
              <a:defRPr/>
            </a:pPr>
            <a:r>
              <a:rPr lang="en-US" sz="1800" dirty="0" smtClean="0"/>
              <a:t>Follow your plan</a:t>
            </a:r>
          </a:p>
          <a:p>
            <a:pPr marL="381000" indent="-381000" eaLnBrk="1" hangingPunct="1">
              <a:buFontTx/>
              <a:buAutoNum type="arabicPeriod" startAt="4"/>
              <a:defRPr/>
            </a:pPr>
            <a:r>
              <a:rPr lang="en-US" sz="2000" dirty="0" smtClean="0"/>
              <a:t>Match the candidate to the job</a:t>
            </a:r>
          </a:p>
          <a:p>
            <a:pPr marL="381000" indent="-381000" eaLnBrk="1" hangingPunct="1">
              <a:defRPr/>
            </a:pPr>
            <a:endParaRPr lang="en-US" sz="2000" dirty="0" smtClean="0"/>
          </a:p>
        </p:txBody>
      </p:sp>
      <p:pic>
        <p:nvPicPr>
          <p:cNvPr id="14343" name="Picture 19" descr="BS01596_"/>
          <p:cNvPicPr>
            <a:picLocks noChangeAspect="1" noChangeArrowheads="1"/>
          </p:cNvPicPr>
          <p:nvPr/>
        </p:nvPicPr>
        <p:blipFill>
          <a:blip r:embed="rId3" cstate="print"/>
          <a:srcRect/>
          <a:stretch>
            <a:fillRect/>
          </a:stretch>
        </p:blipFill>
        <p:spPr bwMode="auto">
          <a:xfrm>
            <a:off x="5029200" y="3402013"/>
            <a:ext cx="3081338" cy="22002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0"/>
          </p:nvPr>
        </p:nvSpPr>
        <p:spPr>
          <a:noFill/>
        </p:spPr>
        <p:txBody>
          <a:bodyPr/>
          <a:lstStyle/>
          <a:p>
            <a:r>
              <a:rPr lang="en-US"/>
              <a:t>Copyright © 2011 Pearson Education</a:t>
            </a:r>
          </a:p>
        </p:txBody>
      </p:sp>
      <p:sp>
        <p:nvSpPr>
          <p:cNvPr id="15363" name="Slide Number Placeholder 2"/>
          <p:cNvSpPr>
            <a:spLocks noGrp="1"/>
          </p:cNvSpPr>
          <p:nvPr>
            <p:ph type="sldNum" sz="quarter" idx="11"/>
          </p:nvPr>
        </p:nvSpPr>
        <p:spPr>
          <a:noFill/>
        </p:spPr>
        <p:txBody>
          <a:bodyPr/>
          <a:lstStyle/>
          <a:p>
            <a:r>
              <a:rPr lang="en-US" smtClean="0"/>
              <a:t>7–</a:t>
            </a:r>
            <a:fld id="{4F601C91-C670-4A66-9BFA-89B86CACD4B1}" type="slidenum">
              <a:rPr lang="en-US" smtClean="0"/>
              <a:pPr/>
              <a:t>12</a:t>
            </a:fld>
            <a:endParaRPr lang="en-US" smtClean="0"/>
          </a:p>
        </p:txBody>
      </p:sp>
      <p:sp>
        <p:nvSpPr>
          <p:cNvPr id="15364" name="Line 2"/>
          <p:cNvSpPr>
            <a:spLocks noChangeShapeType="1"/>
          </p:cNvSpPr>
          <p:nvPr/>
        </p:nvSpPr>
        <p:spPr bwMode="auto">
          <a:xfrm>
            <a:off x="582613" y="1143000"/>
            <a:ext cx="1885950" cy="0"/>
          </a:xfrm>
          <a:prstGeom prst="line">
            <a:avLst/>
          </a:prstGeom>
          <a:noFill/>
          <a:ln w="28575">
            <a:solidFill>
              <a:srgbClr val="3366CC"/>
            </a:solidFill>
            <a:round/>
            <a:headEnd/>
            <a:tailEnd/>
          </a:ln>
        </p:spPr>
        <p:txBody>
          <a:bodyPr wrap="none"/>
          <a:lstStyle/>
          <a:p>
            <a:endParaRPr lang="en-US"/>
          </a:p>
        </p:txBody>
      </p:sp>
      <p:sp>
        <p:nvSpPr>
          <p:cNvPr id="15365" name="Text Box 3"/>
          <p:cNvSpPr txBox="1">
            <a:spLocks noChangeArrowheads="1"/>
          </p:cNvSpPr>
          <p:nvPr/>
        </p:nvSpPr>
        <p:spPr bwMode="auto">
          <a:xfrm>
            <a:off x="490538" y="315913"/>
            <a:ext cx="2070100" cy="825500"/>
          </a:xfrm>
          <a:prstGeom prst="rect">
            <a:avLst/>
          </a:prstGeom>
          <a:noFill/>
          <a:ln w="9525">
            <a:noFill/>
            <a:miter lim="800000"/>
            <a:headEnd/>
            <a:tailEnd/>
          </a:ln>
        </p:spPr>
        <p:txBody>
          <a:bodyPr>
            <a:spAutoFit/>
          </a:bodyPr>
          <a:lstStyle/>
          <a:p>
            <a:pPr>
              <a:spcBef>
                <a:spcPct val="50000"/>
              </a:spcBef>
            </a:pPr>
            <a:r>
              <a:rPr lang="en-US" sz="1600" b="1">
                <a:solidFill>
                  <a:srgbClr val="3366CC"/>
                </a:solidFill>
              </a:rPr>
              <a:t>FIGURE 7</a:t>
            </a:r>
            <a:r>
              <a:rPr lang="en-US" sz="1600" b="1">
                <a:solidFill>
                  <a:srgbClr val="3366CC"/>
                </a:solidFill>
                <a:cs typeface="Arial" charset="0"/>
              </a:rPr>
              <a:t>–4</a:t>
            </a:r>
            <a:br>
              <a:rPr lang="en-US" sz="1600" b="1">
                <a:solidFill>
                  <a:srgbClr val="3366CC"/>
                </a:solidFill>
                <a:cs typeface="Arial" charset="0"/>
              </a:rPr>
            </a:br>
            <a:r>
              <a:rPr lang="en-US" sz="1600">
                <a:cs typeface="Arial" charset="0"/>
              </a:rPr>
              <a:t>Interview Evaluation </a:t>
            </a:r>
            <a:br>
              <a:rPr lang="en-US" sz="1600">
                <a:cs typeface="Arial" charset="0"/>
              </a:rPr>
            </a:br>
            <a:r>
              <a:rPr lang="en-US" sz="1600">
                <a:cs typeface="Arial" charset="0"/>
              </a:rPr>
              <a:t>Form</a:t>
            </a:r>
          </a:p>
        </p:txBody>
      </p:sp>
      <p:pic>
        <p:nvPicPr>
          <p:cNvPr id="15366" name="Picture 4" descr="0704"/>
          <p:cNvPicPr>
            <a:picLocks noChangeAspect="1" noChangeArrowheads="1"/>
          </p:cNvPicPr>
          <p:nvPr/>
        </p:nvPicPr>
        <p:blipFill>
          <a:blip r:embed="rId3" cstate="print"/>
          <a:srcRect/>
          <a:stretch>
            <a:fillRect/>
          </a:stretch>
        </p:blipFill>
        <p:spPr bwMode="auto">
          <a:xfrm>
            <a:off x="3124200" y="342900"/>
            <a:ext cx="3641725" cy="610393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p:spPr>
        <p:txBody>
          <a:bodyPr/>
          <a:lstStyle/>
          <a:p>
            <a:r>
              <a:rPr lang="en-US"/>
              <a:t>Copyright © 2011 Pearson Education</a:t>
            </a:r>
          </a:p>
        </p:txBody>
      </p:sp>
      <p:sp>
        <p:nvSpPr>
          <p:cNvPr id="16387" name="Slide Number Placeholder 2"/>
          <p:cNvSpPr>
            <a:spLocks noGrp="1"/>
          </p:cNvSpPr>
          <p:nvPr>
            <p:ph type="sldNum" sz="quarter" idx="11"/>
          </p:nvPr>
        </p:nvSpPr>
        <p:spPr>
          <a:noFill/>
        </p:spPr>
        <p:txBody>
          <a:bodyPr/>
          <a:lstStyle/>
          <a:p>
            <a:r>
              <a:rPr lang="en-US" smtClean="0"/>
              <a:t>7–</a:t>
            </a:r>
            <a:fld id="{25A2049F-D236-4710-A2C7-C55E44A4EF78}" type="slidenum">
              <a:rPr lang="en-US" smtClean="0"/>
              <a:pPr/>
              <a:t>13</a:t>
            </a:fld>
            <a:endParaRPr lang="en-US" smtClean="0"/>
          </a:p>
        </p:txBody>
      </p:sp>
      <p:sp>
        <p:nvSpPr>
          <p:cNvPr id="16388" name="Line 2"/>
          <p:cNvSpPr>
            <a:spLocks noChangeShapeType="1"/>
          </p:cNvSpPr>
          <p:nvPr/>
        </p:nvSpPr>
        <p:spPr bwMode="auto">
          <a:xfrm>
            <a:off x="582613" y="685800"/>
            <a:ext cx="7954962" cy="0"/>
          </a:xfrm>
          <a:prstGeom prst="line">
            <a:avLst/>
          </a:prstGeom>
          <a:noFill/>
          <a:ln w="28575">
            <a:solidFill>
              <a:srgbClr val="3366CC"/>
            </a:solidFill>
            <a:round/>
            <a:headEnd/>
            <a:tailEnd/>
          </a:ln>
        </p:spPr>
        <p:txBody>
          <a:bodyPr wrap="none"/>
          <a:lstStyle/>
          <a:p>
            <a:endParaRPr lang="en-US"/>
          </a:p>
        </p:txBody>
      </p:sp>
      <p:sp>
        <p:nvSpPr>
          <p:cNvPr id="16389" name="Text Box 3"/>
          <p:cNvSpPr txBox="1">
            <a:spLocks noChangeArrowheads="1"/>
          </p:cNvSpPr>
          <p:nvPr/>
        </p:nvSpPr>
        <p:spPr bwMode="auto">
          <a:xfrm>
            <a:off x="490538" y="315913"/>
            <a:ext cx="8137525" cy="336550"/>
          </a:xfrm>
          <a:prstGeom prst="rect">
            <a:avLst/>
          </a:prstGeom>
          <a:noFill/>
          <a:ln w="9525">
            <a:noFill/>
            <a:miter lim="800000"/>
            <a:headEnd/>
            <a:tailEnd/>
          </a:ln>
        </p:spPr>
        <p:txBody>
          <a:bodyPr>
            <a:spAutoFit/>
          </a:bodyPr>
          <a:lstStyle/>
          <a:p>
            <a:pPr marL="1376363" indent="-1376363">
              <a:spcBef>
                <a:spcPct val="50000"/>
              </a:spcBef>
            </a:pPr>
            <a:r>
              <a:rPr lang="en-US" sz="1600" b="1">
                <a:solidFill>
                  <a:srgbClr val="3366CC"/>
                </a:solidFill>
              </a:rPr>
              <a:t>FIGURE 7</a:t>
            </a:r>
            <a:r>
              <a:rPr lang="en-US" sz="1600" b="1">
                <a:solidFill>
                  <a:srgbClr val="3366CC"/>
                </a:solidFill>
                <a:cs typeface="Arial" charset="0"/>
              </a:rPr>
              <a:t>–5</a:t>
            </a:r>
            <a:r>
              <a:rPr lang="en-US" sz="1600">
                <a:cs typeface="Arial" charset="0"/>
              </a:rPr>
              <a:t>	Interview Questions to Ask</a:t>
            </a:r>
          </a:p>
        </p:txBody>
      </p:sp>
      <p:sp>
        <p:nvSpPr>
          <p:cNvPr id="16390" name="Rectangle 4"/>
          <p:cNvSpPr>
            <a:spLocks noChangeArrowheads="1"/>
          </p:cNvSpPr>
          <p:nvPr/>
        </p:nvSpPr>
        <p:spPr bwMode="auto">
          <a:xfrm>
            <a:off x="525463" y="755650"/>
            <a:ext cx="7864475" cy="5676900"/>
          </a:xfrm>
          <a:prstGeom prst="rect">
            <a:avLst/>
          </a:prstGeom>
          <a:noFill/>
          <a:ln w="9525">
            <a:noFill/>
            <a:miter lim="800000"/>
            <a:headEnd/>
            <a:tailEnd/>
          </a:ln>
        </p:spPr>
        <p:txBody>
          <a:bodyPr>
            <a:spAutoFit/>
          </a:bodyPr>
          <a:lstStyle/>
          <a:p>
            <a:pPr marL="346075" indent="-346075">
              <a:spcBef>
                <a:spcPct val="5000"/>
              </a:spcBef>
              <a:buFontTx/>
              <a:buAutoNum type="arabicPeriod"/>
            </a:pPr>
            <a:r>
              <a:rPr lang="en-US" sz="1400"/>
              <a:t>What is the first problem that needs the attention of the person you hire?</a:t>
            </a:r>
          </a:p>
          <a:p>
            <a:pPr marL="346075" indent="-346075">
              <a:spcBef>
                <a:spcPct val="5000"/>
              </a:spcBef>
              <a:buFontTx/>
              <a:buAutoNum type="arabicPeriod"/>
            </a:pPr>
            <a:r>
              <a:rPr lang="en-US" sz="1400"/>
              <a:t>What other problems need attention now?</a:t>
            </a:r>
          </a:p>
          <a:p>
            <a:pPr marL="346075" indent="-346075">
              <a:spcBef>
                <a:spcPct val="5000"/>
              </a:spcBef>
              <a:buFontTx/>
              <a:buAutoNum type="arabicPeriod"/>
            </a:pPr>
            <a:r>
              <a:rPr lang="en-US" sz="1400"/>
              <a:t>What has been done about any of these to date?</a:t>
            </a:r>
          </a:p>
          <a:p>
            <a:pPr marL="346075" indent="-346075">
              <a:spcBef>
                <a:spcPct val="5000"/>
              </a:spcBef>
              <a:buFontTx/>
              <a:buAutoNum type="arabicPeriod"/>
            </a:pPr>
            <a:r>
              <a:rPr lang="en-US" sz="1400"/>
              <a:t>How has this job been performed in the past?</a:t>
            </a:r>
          </a:p>
          <a:p>
            <a:pPr marL="346075" indent="-346075">
              <a:spcBef>
                <a:spcPct val="5000"/>
              </a:spcBef>
              <a:buFontTx/>
              <a:buAutoNum type="arabicPeriod"/>
            </a:pPr>
            <a:r>
              <a:rPr lang="en-US" sz="1400"/>
              <a:t>Why is it now vacant?</a:t>
            </a:r>
          </a:p>
          <a:p>
            <a:pPr marL="346075" indent="-346075">
              <a:spcBef>
                <a:spcPct val="5000"/>
              </a:spcBef>
              <a:buFontTx/>
              <a:buAutoNum type="arabicPeriod"/>
            </a:pPr>
            <a:r>
              <a:rPr lang="en-US" sz="1400"/>
              <a:t>Do you have a written job description for this position?</a:t>
            </a:r>
          </a:p>
          <a:p>
            <a:pPr marL="346075" indent="-346075">
              <a:spcBef>
                <a:spcPct val="5000"/>
              </a:spcBef>
              <a:buFontTx/>
              <a:buAutoNum type="arabicPeriod"/>
            </a:pPr>
            <a:r>
              <a:rPr lang="en-US" sz="1400"/>
              <a:t>What are its major responsibilities?</a:t>
            </a:r>
          </a:p>
          <a:p>
            <a:pPr marL="346075" indent="-346075">
              <a:spcBef>
                <a:spcPct val="5000"/>
              </a:spcBef>
              <a:buFontTx/>
              <a:buAutoNum type="arabicPeriod"/>
            </a:pPr>
            <a:r>
              <a:rPr lang="en-US" sz="1400"/>
              <a:t>What authority would I have? How would you define its scope?</a:t>
            </a:r>
          </a:p>
          <a:p>
            <a:pPr marL="346075" indent="-346075">
              <a:spcBef>
                <a:spcPct val="5000"/>
              </a:spcBef>
              <a:buFontTx/>
              <a:buAutoNum type="arabicPeriod"/>
            </a:pPr>
            <a:r>
              <a:rPr lang="en-US" sz="1400"/>
              <a:t>What are the company’s five-year sales and profit projections?</a:t>
            </a:r>
          </a:p>
          <a:p>
            <a:pPr marL="346075" indent="-346075">
              <a:spcBef>
                <a:spcPct val="5000"/>
              </a:spcBef>
              <a:buFontTx/>
              <a:buAutoNum type="arabicPeriod"/>
            </a:pPr>
            <a:r>
              <a:rPr lang="en-US" sz="1400"/>
              <a:t>What needs to be done to reach these projections?</a:t>
            </a:r>
          </a:p>
          <a:p>
            <a:pPr marL="346075" indent="-346075">
              <a:spcBef>
                <a:spcPct val="5000"/>
              </a:spcBef>
              <a:buFontTx/>
              <a:buAutoNum type="arabicPeriod"/>
            </a:pPr>
            <a:r>
              <a:rPr lang="en-US" sz="1400"/>
              <a:t>What are the company’s major strengths and weaknesses?</a:t>
            </a:r>
          </a:p>
          <a:p>
            <a:pPr marL="346075" indent="-346075">
              <a:spcBef>
                <a:spcPct val="5000"/>
              </a:spcBef>
              <a:buFontTx/>
              <a:buAutoNum type="arabicPeriod"/>
            </a:pPr>
            <a:r>
              <a:rPr lang="en-US" sz="1400"/>
              <a:t>What are its strengths and weaknesses in production?</a:t>
            </a:r>
          </a:p>
          <a:p>
            <a:pPr marL="346075" indent="-346075">
              <a:spcBef>
                <a:spcPct val="5000"/>
              </a:spcBef>
              <a:buFontTx/>
              <a:buAutoNum type="arabicPeriod"/>
            </a:pPr>
            <a:r>
              <a:rPr lang="en-US" sz="1400"/>
              <a:t>What are its strengths and weaknesses in its products or its competitive position?</a:t>
            </a:r>
          </a:p>
          <a:p>
            <a:pPr marL="346075" indent="-346075">
              <a:spcBef>
                <a:spcPct val="5000"/>
              </a:spcBef>
              <a:buFontTx/>
              <a:buAutoNum type="arabicPeriod"/>
            </a:pPr>
            <a:r>
              <a:rPr lang="en-US" sz="1400"/>
              <a:t>Whom do you identify as your major competitors?</a:t>
            </a:r>
          </a:p>
          <a:p>
            <a:pPr marL="346075" indent="-346075">
              <a:spcBef>
                <a:spcPct val="5000"/>
              </a:spcBef>
              <a:buFontTx/>
              <a:buAutoNum type="arabicPeriod"/>
            </a:pPr>
            <a:r>
              <a:rPr lang="en-US" sz="1400"/>
              <a:t>What are their strengths and weaknesses?</a:t>
            </a:r>
          </a:p>
          <a:p>
            <a:pPr marL="346075" indent="-346075">
              <a:spcBef>
                <a:spcPct val="5000"/>
              </a:spcBef>
              <a:buFontTx/>
              <a:buAutoNum type="arabicPeriod"/>
            </a:pPr>
            <a:r>
              <a:rPr lang="en-US" sz="1400"/>
              <a:t>How do you view the future for your industry?</a:t>
            </a:r>
          </a:p>
          <a:p>
            <a:pPr marL="346075" indent="-346075">
              <a:spcBef>
                <a:spcPct val="5000"/>
              </a:spcBef>
              <a:buFontTx/>
              <a:buAutoNum type="arabicPeriod"/>
            </a:pPr>
            <a:r>
              <a:rPr lang="en-US" sz="1400"/>
              <a:t>Do you have any plans for new products or acquisitions?</a:t>
            </a:r>
          </a:p>
          <a:p>
            <a:pPr marL="346075" indent="-346075">
              <a:spcBef>
                <a:spcPct val="5000"/>
              </a:spcBef>
              <a:buFontTx/>
              <a:buAutoNum type="arabicPeriod"/>
            </a:pPr>
            <a:r>
              <a:rPr lang="en-US" sz="1400"/>
              <a:t>Might this company be sold or acquired?</a:t>
            </a:r>
          </a:p>
          <a:p>
            <a:pPr marL="346075" indent="-346075">
              <a:spcBef>
                <a:spcPct val="5000"/>
              </a:spcBef>
              <a:buFontTx/>
              <a:buAutoNum type="arabicPeriod"/>
            </a:pPr>
            <a:r>
              <a:rPr lang="en-US" sz="1400"/>
              <a:t>What is the company’s current financial strength?</a:t>
            </a:r>
          </a:p>
          <a:p>
            <a:pPr marL="346075" indent="-346075">
              <a:spcBef>
                <a:spcPct val="5000"/>
              </a:spcBef>
              <a:buFontTx/>
              <a:buAutoNum type="arabicPeriod"/>
            </a:pPr>
            <a:r>
              <a:rPr lang="en-US" sz="1400"/>
              <a:t>What can you tell me about the individual to whom I would report?</a:t>
            </a:r>
          </a:p>
          <a:p>
            <a:pPr marL="346075" indent="-346075">
              <a:spcBef>
                <a:spcPct val="5000"/>
              </a:spcBef>
              <a:buFontTx/>
              <a:buAutoNum type="arabicPeriod"/>
            </a:pPr>
            <a:r>
              <a:rPr lang="en-US" sz="1400"/>
              <a:t>What can you tell me about other persons in key positions?</a:t>
            </a:r>
          </a:p>
          <a:p>
            <a:pPr marL="346075" indent="-346075">
              <a:spcBef>
                <a:spcPct val="5000"/>
              </a:spcBef>
              <a:buFontTx/>
              <a:buAutoNum type="arabicPeriod"/>
            </a:pPr>
            <a:r>
              <a:rPr lang="en-US" sz="1400"/>
              <a:t>What can you tell me about the subordinates I would have?</a:t>
            </a:r>
          </a:p>
          <a:p>
            <a:pPr marL="346075" indent="-346075">
              <a:spcBef>
                <a:spcPct val="5000"/>
              </a:spcBef>
              <a:buFontTx/>
              <a:buAutoNum type="arabicPeriod"/>
            </a:pPr>
            <a:r>
              <a:rPr lang="en-US" sz="1400"/>
              <a:t>How would you define your management philosophy?</a:t>
            </a:r>
          </a:p>
          <a:p>
            <a:pPr marL="346075" indent="-346075">
              <a:spcBef>
                <a:spcPct val="5000"/>
              </a:spcBef>
              <a:buFontTx/>
              <a:buAutoNum type="arabicPeriod"/>
            </a:pPr>
            <a:r>
              <a:rPr lang="en-US" sz="1400"/>
              <a:t>Are employees afforded an opportunity for continuing education?</a:t>
            </a:r>
          </a:p>
          <a:p>
            <a:pPr marL="346075" indent="-346075">
              <a:spcBef>
                <a:spcPct val="5000"/>
              </a:spcBef>
              <a:buFontTx/>
              <a:buAutoNum type="arabicPeriod"/>
            </a:pPr>
            <a:r>
              <a:rPr lang="en-US" sz="1400"/>
              <a:t>What are you looking for in the person who will fill this job?</a:t>
            </a: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noFill/>
        </p:spPr>
        <p:txBody>
          <a:bodyPr/>
          <a:lstStyle/>
          <a:p>
            <a:r>
              <a:rPr lang="en-US"/>
              <a:t>Copyright © 2011 Pearson Education</a:t>
            </a:r>
          </a:p>
        </p:txBody>
      </p:sp>
      <p:sp>
        <p:nvSpPr>
          <p:cNvPr id="17411" name="Slide Number Placeholder 2"/>
          <p:cNvSpPr>
            <a:spLocks noGrp="1"/>
          </p:cNvSpPr>
          <p:nvPr>
            <p:ph type="sldNum" sz="quarter" idx="11"/>
          </p:nvPr>
        </p:nvSpPr>
        <p:spPr>
          <a:noFill/>
        </p:spPr>
        <p:txBody>
          <a:bodyPr/>
          <a:lstStyle/>
          <a:p>
            <a:r>
              <a:rPr lang="en-US" smtClean="0"/>
              <a:t>7–</a:t>
            </a:r>
            <a:fld id="{BC500C00-DA97-4245-B1D6-22EC1F42815A}" type="slidenum">
              <a:rPr lang="en-US" smtClean="0"/>
              <a:pPr/>
              <a:t>14</a:t>
            </a:fld>
            <a:endParaRPr lang="en-US" smtClean="0"/>
          </a:p>
        </p:txBody>
      </p:sp>
      <p:sp>
        <p:nvSpPr>
          <p:cNvPr id="17412" name="Line 2"/>
          <p:cNvSpPr>
            <a:spLocks noChangeShapeType="1"/>
          </p:cNvSpPr>
          <p:nvPr/>
        </p:nvSpPr>
        <p:spPr bwMode="auto">
          <a:xfrm>
            <a:off x="582613" y="1143000"/>
            <a:ext cx="1885950" cy="0"/>
          </a:xfrm>
          <a:prstGeom prst="line">
            <a:avLst/>
          </a:prstGeom>
          <a:noFill/>
          <a:ln w="28575">
            <a:solidFill>
              <a:srgbClr val="3366CC"/>
            </a:solidFill>
            <a:round/>
            <a:headEnd/>
            <a:tailEnd/>
          </a:ln>
        </p:spPr>
        <p:txBody>
          <a:bodyPr wrap="none"/>
          <a:lstStyle/>
          <a:p>
            <a:endParaRPr lang="en-US"/>
          </a:p>
        </p:txBody>
      </p:sp>
      <p:sp>
        <p:nvSpPr>
          <p:cNvPr id="17413" name="Text Box 3"/>
          <p:cNvSpPr txBox="1">
            <a:spLocks noChangeArrowheads="1"/>
          </p:cNvSpPr>
          <p:nvPr/>
        </p:nvSpPr>
        <p:spPr bwMode="auto">
          <a:xfrm>
            <a:off x="490538" y="315913"/>
            <a:ext cx="2070100" cy="825500"/>
          </a:xfrm>
          <a:prstGeom prst="rect">
            <a:avLst/>
          </a:prstGeom>
          <a:noFill/>
          <a:ln w="9525">
            <a:noFill/>
            <a:miter lim="800000"/>
            <a:headEnd/>
            <a:tailEnd/>
          </a:ln>
        </p:spPr>
        <p:txBody>
          <a:bodyPr>
            <a:spAutoFit/>
          </a:bodyPr>
          <a:lstStyle/>
          <a:p>
            <a:pPr>
              <a:spcBef>
                <a:spcPct val="50000"/>
              </a:spcBef>
            </a:pPr>
            <a:r>
              <a:rPr lang="en-US" sz="1600" b="1">
                <a:solidFill>
                  <a:srgbClr val="3366CC"/>
                </a:solidFill>
              </a:rPr>
              <a:t>FIGURE 7</a:t>
            </a:r>
            <a:r>
              <a:rPr lang="en-US" sz="1600" b="1">
                <a:solidFill>
                  <a:srgbClr val="3366CC"/>
                </a:solidFill>
                <a:cs typeface="Arial" charset="0"/>
              </a:rPr>
              <a:t>–A1</a:t>
            </a:r>
            <a:br>
              <a:rPr lang="en-US" sz="1600" b="1">
                <a:solidFill>
                  <a:srgbClr val="3366CC"/>
                </a:solidFill>
                <a:cs typeface="Arial" charset="0"/>
              </a:rPr>
            </a:br>
            <a:r>
              <a:rPr lang="en-US" sz="1600">
                <a:cs typeface="Arial" charset="0"/>
              </a:rPr>
              <a:t>Structured Interview Guide</a:t>
            </a:r>
          </a:p>
        </p:txBody>
      </p:sp>
      <p:pic>
        <p:nvPicPr>
          <p:cNvPr id="17414" name="Picture 5" descr="070a1"/>
          <p:cNvPicPr>
            <a:picLocks noChangeAspect="1" noChangeArrowheads="1"/>
          </p:cNvPicPr>
          <p:nvPr/>
        </p:nvPicPr>
        <p:blipFill>
          <a:blip r:embed="rId3" cstate="print"/>
          <a:srcRect/>
          <a:stretch>
            <a:fillRect/>
          </a:stretch>
        </p:blipFill>
        <p:spPr bwMode="auto">
          <a:xfrm>
            <a:off x="3032125" y="320675"/>
            <a:ext cx="3751263" cy="61261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p>
            <a:r>
              <a:rPr lang="en-US"/>
              <a:t>Copyright © 2011 Pearson Education</a:t>
            </a:r>
          </a:p>
        </p:txBody>
      </p:sp>
      <p:sp>
        <p:nvSpPr>
          <p:cNvPr id="18435" name="Slide Number Placeholder 2"/>
          <p:cNvSpPr>
            <a:spLocks noGrp="1"/>
          </p:cNvSpPr>
          <p:nvPr>
            <p:ph type="sldNum" sz="quarter" idx="11"/>
          </p:nvPr>
        </p:nvSpPr>
        <p:spPr>
          <a:noFill/>
        </p:spPr>
        <p:txBody>
          <a:bodyPr/>
          <a:lstStyle/>
          <a:p>
            <a:r>
              <a:rPr lang="en-US" smtClean="0"/>
              <a:t>7–</a:t>
            </a:r>
            <a:fld id="{83648B14-D638-41AC-8F4B-4CA1F13FDF06}" type="slidenum">
              <a:rPr lang="en-US" smtClean="0"/>
              <a:pPr/>
              <a:t>15</a:t>
            </a:fld>
            <a:endParaRPr lang="en-US" smtClean="0"/>
          </a:p>
        </p:txBody>
      </p:sp>
      <p:sp>
        <p:nvSpPr>
          <p:cNvPr id="18436" name="Line 2"/>
          <p:cNvSpPr>
            <a:spLocks noChangeShapeType="1"/>
          </p:cNvSpPr>
          <p:nvPr/>
        </p:nvSpPr>
        <p:spPr bwMode="auto">
          <a:xfrm>
            <a:off x="582613" y="1143000"/>
            <a:ext cx="1885950" cy="0"/>
          </a:xfrm>
          <a:prstGeom prst="line">
            <a:avLst/>
          </a:prstGeom>
          <a:noFill/>
          <a:ln w="28575">
            <a:solidFill>
              <a:srgbClr val="3366CC"/>
            </a:solidFill>
            <a:round/>
            <a:headEnd/>
            <a:tailEnd/>
          </a:ln>
        </p:spPr>
        <p:txBody>
          <a:bodyPr wrap="none"/>
          <a:lstStyle/>
          <a:p>
            <a:endParaRPr lang="en-US"/>
          </a:p>
        </p:txBody>
      </p:sp>
      <p:sp>
        <p:nvSpPr>
          <p:cNvPr id="18437" name="Text Box 3"/>
          <p:cNvSpPr txBox="1">
            <a:spLocks noChangeArrowheads="1"/>
          </p:cNvSpPr>
          <p:nvPr/>
        </p:nvSpPr>
        <p:spPr bwMode="auto">
          <a:xfrm>
            <a:off x="490538" y="315913"/>
            <a:ext cx="2070100" cy="825500"/>
          </a:xfrm>
          <a:prstGeom prst="rect">
            <a:avLst/>
          </a:prstGeom>
          <a:noFill/>
          <a:ln w="9525">
            <a:noFill/>
            <a:miter lim="800000"/>
            <a:headEnd/>
            <a:tailEnd/>
          </a:ln>
        </p:spPr>
        <p:txBody>
          <a:bodyPr>
            <a:spAutoFit/>
          </a:bodyPr>
          <a:lstStyle/>
          <a:p>
            <a:pPr>
              <a:spcBef>
                <a:spcPct val="50000"/>
              </a:spcBef>
            </a:pPr>
            <a:r>
              <a:rPr lang="en-US" sz="1600" b="1">
                <a:solidFill>
                  <a:srgbClr val="3366CC"/>
                </a:solidFill>
              </a:rPr>
              <a:t>FIGURE 7</a:t>
            </a:r>
            <a:r>
              <a:rPr lang="en-US" sz="1600" b="1">
                <a:solidFill>
                  <a:srgbClr val="3366CC"/>
                </a:solidFill>
                <a:cs typeface="Arial" charset="0"/>
              </a:rPr>
              <a:t>–A1</a:t>
            </a:r>
            <a:br>
              <a:rPr lang="en-US" sz="1600" b="1">
                <a:solidFill>
                  <a:srgbClr val="3366CC"/>
                </a:solidFill>
                <a:cs typeface="Arial" charset="0"/>
              </a:rPr>
            </a:br>
            <a:r>
              <a:rPr lang="en-US" sz="1600">
                <a:cs typeface="Arial" charset="0"/>
              </a:rPr>
              <a:t>Structured Interview Guide (cont’d)</a:t>
            </a:r>
          </a:p>
        </p:txBody>
      </p:sp>
      <p:pic>
        <p:nvPicPr>
          <p:cNvPr id="18438" name="Picture 5" descr="070a1b"/>
          <p:cNvPicPr>
            <a:picLocks noChangeAspect="1" noChangeArrowheads="1"/>
          </p:cNvPicPr>
          <p:nvPr/>
        </p:nvPicPr>
        <p:blipFill>
          <a:blip r:embed="rId3" cstate="print"/>
          <a:srcRect/>
          <a:stretch>
            <a:fillRect/>
          </a:stretch>
        </p:blipFill>
        <p:spPr bwMode="auto">
          <a:xfrm>
            <a:off x="3159125" y="320675"/>
            <a:ext cx="3540125" cy="60991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1"/>
          <p:cNvSpPr>
            <a:spLocks noGrp="1"/>
          </p:cNvSpPr>
          <p:nvPr>
            <p:ph type="ftr" sz="quarter" idx="10"/>
          </p:nvPr>
        </p:nvSpPr>
        <p:spPr>
          <a:noFill/>
        </p:spPr>
        <p:txBody>
          <a:bodyPr/>
          <a:lstStyle/>
          <a:p>
            <a:r>
              <a:rPr lang="en-US"/>
              <a:t>Copyright © 2011 Pearson Education</a:t>
            </a:r>
          </a:p>
        </p:txBody>
      </p:sp>
      <p:sp>
        <p:nvSpPr>
          <p:cNvPr id="19459" name="Slide Number Placeholder 2"/>
          <p:cNvSpPr>
            <a:spLocks noGrp="1"/>
          </p:cNvSpPr>
          <p:nvPr>
            <p:ph type="sldNum" sz="quarter" idx="11"/>
          </p:nvPr>
        </p:nvSpPr>
        <p:spPr>
          <a:noFill/>
        </p:spPr>
        <p:txBody>
          <a:bodyPr/>
          <a:lstStyle/>
          <a:p>
            <a:r>
              <a:rPr lang="en-US" smtClean="0"/>
              <a:t>7–</a:t>
            </a:r>
            <a:fld id="{273BDB7D-4FBC-4BAC-B652-1543681F91A5}" type="slidenum">
              <a:rPr lang="en-US" smtClean="0"/>
              <a:pPr/>
              <a:t>16</a:t>
            </a:fld>
            <a:endParaRPr lang="en-US" smtClean="0"/>
          </a:p>
        </p:txBody>
      </p:sp>
      <p:sp>
        <p:nvSpPr>
          <p:cNvPr id="19460" name="Line 2"/>
          <p:cNvSpPr>
            <a:spLocks noChangeShapeType="1"/>
          </p:cNvSpPr>
          <p:nvPr/>
        </p:nvSpPr>
        <p:spPr bwMode="auto">
          <a:xfrm>
            <a:off x="582613" y="1143000"/>
            <a:ext cx="1885950" cy="0"/>
          </a:xfrm>
          <a:prstGeom prst="line">
            <a:avLst/>
          </a:prstGeom>
          <a:noFill/>
          <a:ln w="28575">
            <a:solidFill>
              <a:srgbClr val="3366CC"/>
            </a:solidFill>
            <a:round/>
            <a:headEnd/>
            <a:tailEnd/>
          </a:ln>
        </p:spPr>
        <p:txBody>
          <a:bodyPr wrap="none"/>
          <a:lstStyle/>
          <a:p>
            <a:endParaRPr lang="en-US"/>
          </a:p>
        </p:txBody>
      </p:sp>
      <p:sp>
        <p:nvSpPr>
          <p:cNvPr id="19461" name="Text Box 3"/>
          <p:cNvSpPr txBox="1">
            <a:spLocks noChangeArrowheads="1"/>
          </p:cNvSpPr>
          <p:nvPr/>
        </p:nvSpPr>
        <p:spPr bwMode="auto">
          <a:xfrm>
            <a:off x="490538" y="315913"/>
            <a:ext cx="2070100" cy="825500"/>
          </a:xfrm>
          <a:prstGeom prst="rect">
            <a:avLst/>
          </a:prstGeom>
          <a:noFill/>
          <a:ln w="9525">
            <a:noFill/>
            <a:miter lim="800000"/>
            <a:headEnd/>
            <a:tailEnd/>
          </a:ln>
        </p:spPr>
        <p:txBody>
          <a:bodyPr>
            <a:spAutoFit/>
          </a:bodyPr>
          <a:lstStyle/>
          <a:p>
            <a:pPr>
              <a:spcBef>
                <a:spcPct val="50000"/>
              </a:spcBef>
            </a:pPr>
            <a:r>
              <a:rPr lang="en-US" sz="1600" b="1">
                <a:solidFill>
                  <a:srgbClr val="3366CC"/>
                </a:solidFill>
              </a:rPr>
              <a:t>FIGURE 7</a:t>
            </a:r>
            <a:r>
              <a:rPr lang="en-US" sz="1600" b="1">
                <a:solidFill>
                  <a:srgbClr val="3366CC"/>
                </a:solidFill>
                <a:cs typeface="Arial" charset="0"/>
              </a:rPr>
              <a:t>–A1</a:t>
            </a:r>
            <a:br>
              <a:rPr lang="en-US" sz="1600" b="1">
                <a:solidFill>
                  <a:srgbClr val="3366CC"/>
                </a:solidFill>
                <a:cs typeface="Arial" charset="0"/>
              </a:rPr>
            </a:br>
            <a:r>
              <a:rPr lang="en-US" sz="1600">
                <a:cs typeface="Arial" charset="0"/>
              </a:rPr>
              <a:t>Structured Interview Guide (cont’d)</a:t>
            </a:r>
          </a:p>
        </p:txBody>
      </p:sp>
      <p:pic>
        <p:nvPicPr>
          <p:cNvPr id="19462" name="Picture 5" descr="070a1c"/>
          <p:cNvPicPr>
            <a:picLocks noChangeAspect="1" noChangeArrowheads="1"/>
          </p:cNvPicPr>
          <p:nvPr/>
        </p:nvPicPr>
        <p:blipFill>
          <a:blip r:embed="rId3" cstate="print"/>
          <a:srcRect/>
          <a:stretch>
            <a:fillRect/>
          </a:stretch>
        </p:blipFill>
        <p:spPr bwMode="auto">
          <a:xfrm>
            <a:off x="3000375" y="584200"/>
            <a:ext cx="4222750" cy="57705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Footer Placeholder 1"/>
          <p:cNvSpPr>
            <a:spLocks noGrp="1"/>
          </p:cNvSpPr>
          <p:nvPr>
            <p:ph type="ftr" sz="quarter" idx="10"/>
          </p:nvPr>
        </p:nvSpPr>
        <p:spPr>
          <a:noFill/>
        </p:spPr>
        <p:txBody>
          <a:bodyPr/>
          <a:lstStyle/>
          <a:p>
            <a:r>
              <a:rPr lang="en-US"/>
              <a:t>Copyright © 2011 Pearson Education</a:t>
            </a:r>
          </a:p>
        </p:txBody>
      </p:sp>
      <p:sp>
        <p:nvSpPr>
          <p:cNvPr id="4099" name="Slide Number Placeholder 2"/>
          <p:cNvSpPr>
            <a:spLocks noGrp="1"/>
          </p:cNvSpPr>
          <p:nvPr>
            <p:ph type="sldNum" sz="quarter" idx="11"/>
          </p:nvPr>
        </p:nvSpPr>
        <p:spPr>
          <a:noFill/>
        </p:spPr>
        <p:txBody>
          <a:bodyPr/>
          <a:lstStyle/>
          <a:p>
            <a:r>
              <a:rPr lang="en-US" smtClean="0"/>
              <a:t>7–</a:t>
            </a:r>
            <a:fld id="{818CA134-F122-4320-8F97-0841C94B4F31}" type="slidenum">
              <a:rPr lang="en-US" smtClean="0"/>
              <a:pPr/>
              <a:t>2</a:t>
            </a:fld>
            <a:endParaRPr lang="en-US" smtClean="0"/>
          </a:p>
        </p:txBody>
      </p:sp>
      <p:sp>
        <p:nvSpPr>
          <p:cNvPr id="973829" name="Text Box 5"/>
          <p:cNvSpPr txBox="1">
            <a:spLocks noChangeArrowheads="1"/>
          </p:cNvSpPr>
          <p:nvPr/>
        </p:nvSpPr>
        <p:spPr bwMode="auto">
          <a:xfrm>
            <a:off x="457200" y="1020763"/>
            <a:ext cx="8229600" cy="3490186"/>
          </a:xfrm>
          <a:prstGeom prst="rect">
            <a:avLst/>
          </a:prstGeom>
          <a:noFill/>
          <a:ln w="9525">
            <a:noFill/>
            <a:miter lim="800000"/>
            <a:headEnd/>
            <a:tailEnd/>
          </a:ln>
          <a:effectLst/>
        </p:spPr>
        <p:txBody>
          <a:bodyPr>
            <a:spAutoFit/>
          </a:bodyPr>
          <a:lstStyle/>
          <a:p>
            <a:pPr marL="457200" indent="-457200">
              <a:spcBef>
                <a:spcPct val="30000"/>
              </a:spcBef>
              <a:buClr>
                <a:srgbClr val="3366CC"/>
              </a:buClr>
              <a:buFont typeface="Wingdings" pitchFamily="2" charset="2"/>
              <a:buAutoNum type="arabicPeriod"/>
              <a:defRPr/>
            </a:pPr>
            <a:r>
              <a:rPr lang="en-US" sz="2400" dirty="0" smtClean="0">
                <a:effectLst>
                  <a:outerShdw blurRad="38100" dist="38100" dir="2700000" algn="tl">
                    <a:srgbClr val="C0C0C0"/>
                  </a:outerShdw>
                </a:effectLst>
                <a:cs typeface="+mn-cs"/>
              </a:rPr>
              <a:t>Main </a:t>
            </a:r>
            <a:r>
              <a:rPr lang="en-US" sz="2400" dirty="0">
                <a:effectLst>
                  <a:outerShdw blurRad="38100" dist="38100" dir="2700000" algn="tl">
                    <a:srgbClr val="C0C0C0"/>
                  </a:outerShdw>
                </a:effectLst>
                <a:cs typeface="+mn-cs"/>
              </a:rPr>
              <a:t>types of selection interviews.</a:t>
            </a:r>
          </a:p>
          <a:p>
            <a:pPr marL="457200" indent="-457200">
              <a:spcBef>
                <a:spcPct val="30000"/>
              </a:spcBef>
              <a:buClr>
                <a:srgbClr val="3366CC"/>
              </a:buClr>
              <a:buFont typeface="Wingdings" pitchFamily="2" charset="2"/>
              <a:buAutoNum type="arabicPeriod"/>
              <a:defRPr/>
            </a:pPr>
            <a:r>
              <a:rPr lang="en-US" sz="2400" dirty="0" smtClean="0">
                <a:effectLst>
                  <a:outerShdw blurRad="38100" dist="38100" dir="2700000" algn="tl">
                    <a:srgbClr val="C0C0C0"/>
                  </a:outerShdw>
                </a:effectLst>
                <a:cs typeface="+mn-cs"/>
              </a:rPr>
              <a:t>Structured </a:t>
            </a:r>
            <a:r>
              <a:rPr lang="en-US" sz="2400" dirty="0">
                <a:effectLst>
                  <a:outerShdw blurRad="38100" dist="38100" dir="2700000" algn="tl">
                    <a:srgbClr val="C0C0C0"/>
                  </a:outerShdw>
                </a:effectLst>
                <a:cs typeface="+mn-cs"/>
              </a:rPr>
              <a:t>situational interview.</a:t>
            </a:r>
          </a:p>
          <a:p>
            <a:pPr marL="457200" indent="-457200">
              <a:spcBef>
                <a:spcPct val="30000"/>
              </a:spcBef>
              <a:buClr>
                <a:srgbClr val="3366CC"/>
              </a:buClr>
              <a:buFont typeface="Wingdings" pitchFamily="2" charset="2"/>
              <a:buAutoNum type="arabicPeriod"/>
              <a:defRPr/>
            </a:pPr>
            <a:r>
              <a:rPr lang="en-US" sz="2400" dirty="0">
                <a:effectLst>
                  <a:outerShdw blurRad="38100" dist="38100" dir="2700000" algn="tl">
                    <a:srgbClr val="C0C0C0"/>
                  </a:outerShdw>
                </a:effectLst>
                <a:cs typeface="+mn-cs"/>
              </a:rPr>
              <a:t>Explain and illustrate each guideline for being a more effective interviewer.</a:t>
            </a:r>
          </a:p>
          <a:p>
            <a:pPr marL="457200" indent="-457200">
              <a:spcBef>
                <a:spcPct val="30000"/>
              </a:spcBef>
              <a:buClr>
                <a:srgbClr val="3366CC"/>
              </a:buClr>
              <a:buFont typeface="Wingdings" pitchFamily="2" charset="2"/>
              <a:buAutoNum type="arabicPeriod"/>
              <a:defRPr/>
            </a:pPr>
            <a:r>
              <a:rPr lang="en-US" sz="2400" dirty="0">
                <a:effectLst>
                  <a:outerShdw blurRad="38100" dist="38100" dir="2700000" algn="tl">
                    <a:srgbClr val="C0C0C0"/>
                  </a:outerShdw>
                </a:effectLst>
                <a:cs typeface="+mn-cs"/>
              </a:rPr>
              <a:t>Give several examples of situational questions, behavioral questions, and background questions that provide structure.</a:t>
            </a:r>
          </a:p>
          <a:p>
            <a:pPr marL="457200" indent="-457200">
              <a:spcBef>
                <a:spcPct val="30000"/>
              </a:spcBef>
              <a:buClr>
                <a:srgbClr val="3366CC"/>
              </a:buClr>
              <a:buFont typeface="Wingdings" pitchFamily="2" charset="2"/>
              <a:buAutoNum type="arabicPeriod"/>
              <a:defRPr/>
            </a:pPr>
            <a:r>
              <a:rPr lang="en-US" sz="2400" dirty="0" smtClean="0">
                <a:effectLst>
                  <a:outerShdw blurRad="38100" dist="38100" dir="2700000" algn="tl">
                    <a:srgbClr val="C0C0C0"/>
                  </a:outerShdw>
                </a:effectLst>
                <a:cs typeface="+mn-cs"/>
              </a:rPr>
              <a:t>The </a:t>
            </a:r>
            <a:r>
              <a:rPr lang="en-US" sz="2400" dirty="0">
                <a:effectLst>
                  <a:outerShdw blurRad="38100" dist="38100" dir="2700000" algn="tl">
                    <a:srgbClr val="C0C0C0"/>
                  </a:outerShdw>
                </a:effectLst>
                <a:cs typeface="+mn-cs"/>
              </a:rPr>
              <a:t>steps in a streamlined interview process</a:t>
            </a:r>
            <a:r>
              <a:rPr lang="en-US" sz="2400" dirty="0" smtClean="0">
                <a:effectLst>
                  <a:outerShdw blurRad="38100" dist="38100" dir="2700000" algn="tl">
                    <a:srgbClr val="C0C0C0"/>
                  </a:outerShdw>
                </a:effectLst>
                <a:cs typeface="+mn-cs"/>
              </a:rPr>
              <a:t>.</a:t>
            </a:r>
            <a:endParaRPr lang="en-US" sz="2400" dirty="0">
              <a:effectLst>
                <a:outerShdw blurRad="38100" dist="38100" dir="2700000" algn="tl">
                  <a:srgbClr val="C0C0C0"/>
                </a:outerShdw>
              </a:effectLst>
              <a:cs typeface="+mn-cs"/>
            </a:endParaRPr>
          </a:p>
        </p:txBody>
      </p:sp>
      <p:sp>
        <p:nvSpPr>
          <p:cNvPr id="973862" name="Text Box 38"/>
          <p:cNvSpPr txBox="1">
            <a:spLocks noChangeArrowheads="1"/>
          </p:cNvSpPr>
          <p:nvPr/>
        </p:nvSpPr>
        <p:spPr bwMode="auto">
          <a:xfrm>
            <a:off x="366713" y="320675"/>
            <a:ext cx="7862887" cy="579438"/>
          </a:xfrm>
          <a:prstGeom prst="rect">
            <a:avLst/>
          </a:prstGeom>
          <a:noFill/>
          <a:ln w="9525">
            <a:noFill/>
            <a:miter lim="800000"/>
            <a:headEnd/>
            <a:tailEnd/>
          </a:ln>
          <a:effectLst/>
        </p:spPr>
        <p:txBody>
          <a:bodyPr>
            <a:spAutoFit/>
          </a:bodyPr>
          <a:lstStyle/>
          <a:p>
            <a:pPr>
              <a:spcBef>
                <a:spcPct val="50000"/>
              </a:spcBef>
              <a:defRPr/>
            </a:pPr>
            <a:r>
              <a:rPr lang="en-US" sz="3200" dirty="0">
                <a:solidFill>
                  <a:srgbClr val="3366CC"/>
                </a:solidFill>
                <a:effectLst>
                  <a:outerShdw blurRad="38100" dist="38100" dir="2700000" algn="tl">
                    <a:srgbClr val="C0C0C0"/>
                  </a:outerShdw>
                </a:effectLst>
                <a:latin typeface="Verdana" pitchFamily="34" charset="0"/>
              </a:rPr>
              <a:t>LEARNING OUTCOMES</a:t>
            </a:r>
            <a:endParaRPr lang="en-US" sz="2200" i="1" dirty="0">
              <a:solidFill>
                <a:srgbClr val="3366CC"/>
              </a:solidFill>
              <a:effectLst>
                <a:outerShdw blurRad="38100" dist="38100" dir="2700000" algn="tl">
                  <a:srgbClr val="C0C0C0"/>
                </a:outerShdw>
              </a:effectLst>
              <a:latin typeface="Verdana" pitchFamily="34" charset="0"/>
            </a:endParaRPr>
          </a:p>
        </p:txBody>
      </p:sp>
    </p:spTree>
  </p:cSld>
  <p:clrMapOvr>
    <a:masterClrMapping/>
  </p:clrMapOvr>
  <p:transition advTm="1984">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3829">
                                            <p:txEl>
                                              <p:pRg st="0" end="0"/>
                                            </p:txEl>
                                          </p:spTgt>
                                        </p:tgtEl>
                                        <p:attrNameLst>
                                          <p:attrName>style.visibility</p:attrName>
                                        </p:attrNameLst>
                                      </p:cBhvr>
                                      <p:to>
                                        <p:strVal val="visible"/>
                                      </p:to>
                                    </p:set>
                                    <p:animEffect transition="in" filter="wipe(left)">
                                      <p:cBhvr>
                                        <p:cTn id="7" dur="500"/>
                                        <p:tgtEl>
                                          <p:spTgt spid="973829">
                                            <p:txEl>
                                              <p:pRg st="0" end="0"/>
                                            </p:txEl>
                                          </p:spTgt>
                                        </p:tgtEl>
                                      </p:cBhvr>
                                    </p:animEffect>
                                  </p:childTnLst>
                                  <p:subTnLst>
                                    <p:animClr clrSpc="rgb" dir="cw">
                                      <p:cBhvr override="childStyle">
                                        <p:cTn dur="1" fill="hold" display="0" masterRel="nextClick" afterEffect="1"/>
                                        <p:tgtEl>
                                          <p:spTgt spid="973829">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3829">
                                            <p:txEl>
                                              <p:pRg st="1" end="1"/>
                                            </p:txEl>
                                          </p:spTgt>
                                        </p:tgtEl>
                                        <p:attrNameLst>
                                          <p:attrName>style.visibility</p:attrName>
                                        </p:attrNameLst>
                                      </p:cBhvr>
                                      <p:to>
                                        <p:strVal val="visible"/>
                                      </p:to>
                                    </p:set>
                                    <p:animEffect transition="in" filter="wipe(left)">
                                      <p:cBhvr>
                                        <p:cTn id="12" dur="500"/>
                                        <p:tgtEl>
                                          <p:spTgt spid="973829">
                                            <p:txEl>
                                              <p:pRg st="1" end="1"/>
                                            </p:txEl>
                                          </p:spTgt>
                                        </p:tgtEl>
                                      </p:cBhvr>
                                    </p:animEffect>
                                  </p:childTnLst>
                                  <p:subTnLst>
                                    <p:animClr clrSpc="rgb" dir="cw">
                                      <p:cBhvr override="childStyle">
                                        <p:cTn dur="1" fill="hold" display="0" masterRel="nextClick" afterEffect="1"/>
                                        <p:tgtEl>
                                          <p:spTgt spid="973829">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3829">
                                            <p:txEl>
                                              <p:pRg st="2" end="2"/>
                                            </p:txEl>
                                          </p:spTgt>
                                        </p:tgtEl>
                                        <p:attrNameLst>
                                          <p:attrName>style.visibility</p:attrName>
                                        </p:attrNameLst>
                                      </p:cBhvr>
                                      <p:to>
                                        <p:strVal val="visible"/>
                                      </p:to>
                                    </p:set>
                                    <p:animEffect transition="in" filter="wipe(left)">
                                      <p:cBhvr>
                                        <p:cTn id="17" dur="500"/>
                                        <p:tgtEl>
                                          <p:spTgt spid="973829">
                                            <p:txEl>
                                              <p:pRg st="2" end="2"/>
                                            </p:txEl>
                                          </p:spTgt>
                                        </p:tgtEl>
                                      </p:cBhvr>
                                    </p:animEffect>
                                  </p:childTnLst>
                                  <p:subTnLst>
                                    <p:animClr clrSpc="rgb" dir="cw">
                                      <p:cBhvr override="childStyle">
                                        <p:cTn dur="1" fill="hold" display="0" masterRel="nextClick" afterEffect="1"/>
                                        <p:tgtEl>
                                          <p:spTgt spid="973829">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3829">
                                            <p:txEl>
                                              <p:pRg st="3" end="3"/>
                                            </p:txEl>
                                          </p:spTgt>
                                        </p:tgtEl>
                                        <p:attrNameLst>
                                          <p:attrName>style.visibility</p:attrName>
                                        </p:attrNameLst>
                                      </p:cBhvr>
                                      <p:to>
                                        <p:strVal val="visible"/>
                                      </p:to>
                                    </p:set>
                                    <p:animEffect transition="in" filter="wipe(left)">
                                      <p:cBhvr>
                                        <p:cTn id="22" dur="500"/>
                                        <p:tgtEl>
                                          <p:spTgt spid="973829">
                                            <p:txEl>
                                              <p:pRg st="3" end="3"/>
                                            </p:txEl>
                                          </p:spTgt>
                                        </p:tgtEl>
                                      </p:cBhvr>
                                    </p:animEffect>
                                  </p:childTnLst>
                                  <p:subTnLst>
                                    <p:animClr clrSpc="rgb" dir="cw">
                                      <p:cBhvr override="childStyle">
                                        <p:cTn dur="1" fill="hold" display="0" masterRel="nextClick" afterEffect="1"/>
                                        <p:tgtEl>
                                          <p:spTgt spid="973829">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3829">
                                            <p:txEl>
                                              <p:pRg st="4" end="4"/>
                                            </p:txEl>
                                          </p:spTgt>
                                        </p:tgtEl>
                                        <p:attrNameLst>
                                          <p:attrName>style.visibility</p:attrName>
                                        </p:attrNameLst>
                                      </p:cBhvr>
                                      <p:to>
                                        <p:strVal val="visible"/>
                                      </p:to>
                                    </p:set>
                                    <p:animEffect transition="in" filter="wipe(left)">
                                      <p:cBhvr>
                                        <p:cTn id="27" dur="500"/>
                                        <p:tgtEl>
                                          <p:spTgt spid="973829">
                                            <p:txEl>
                                              <p:pRg st="4" end="4"/>
                                            </p:txEl>
                                          </p:spTgt>
                                        </p:tgtEl>
                                      </p:cBhvr>
                                    </p:animEffect>
                                  </p:childTnLst>
                                  <p:subTnLst>
                                    <p:animClr clrSpc="rgb" dir="cw">
                                      <p:cBhvr override="childStyle">
                                        <p:cTn dur="1" fill="hold" display="0" masterRel="nextClick" afterEffect="1"/>
                                        <p:tgtEl>
                                          <p:spTgt spid="973829">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Copyright © 2011 Pearson Education</a:t>
            </a:r>
          </a:p>
        </p:txBody>
      </p:sp>
      <p:sp>
        <p:nvSpPr>
          <p:cNvPr id="5123" name="Slide Number Placeholder 3"/>
          <p:cNvSpPr>
            <a:spLocks noGrp="1"/>
          </p:cNvSpPr>
          <p:nvPr>
            <p:ph type="sldNum" sz="quarter" idx="11"/>
          </p:nvPr>
        </p:nvSpPr>
        <p:spPr>
          <a:noFill/>
        </p:spPr>
        <p:txBody>
          <a:bodyPr/>
          <a:lstStyle/>
          <a:p>
            <a:r>
              <a:rPr lang="en-US" smtClean="0"/>
              <a:t>7–</a:t>
            </a:r>
            <a:fld id="{B56541F1-9C8E-44B9-85AF-BC41996DB0EB}" type="slidenum">
              <a:rPr lang="en-US" smtClean="0"/>
              <a:pPr/>
              <a:t>3</a:t>
            </a:fld>
            <a:endParaRPr lang="en-US" smtClean="0"/>
          </a:p>
        </p:txBody>
      </p:sp>
      <p:sp>
        <p:nvSpPr>
          <p:cNvPr id="2718722" name="Rectangle 2"/>
          <p:cNvSpPr>
            <a:spLocks noGrp="1" noChangeArrowheads="1"/>
          </p:cNvSpPr>
          <p:nvPr>
            <p:ph type="title"/>
          </p:nvPr>
        </p:nvSpPr>
        <p:spPr/>
        <p:txBody>
          <a:bodyPr/>
          <a:lstStyle/>
          <a:p>
            <a:pPr algn="ctr" eaLnBrk="1" hangingPunct="1">
              <a:defRPr/>
            </a:pPr>
            <a:r>
              <a:rPr lang="en-US" dirty="0" smtClean="0"/>
              <a:t>Basic Types of Interviews</a:t>
            </a:r>
          </a:p>
        </p:txBody>
      </p:sp>
      <p:grpSp>
        <p:nvGrpSpPr>
          <p:cNvPr id="2" name="Group 11"/>
          <p:cNvGrpSpPr>
            <a:grpSpLocks/>
          </p:cNvGrpSpPr>
          <p:nvPr/>
        </p:nvGrpSpPr>
        <p:grpSpPr bwMode="auto">
          <a:xfrm>
            <a:off x="822325" y="1965325"/>
            <a:ext cx="7407275" cy="2844800"/>
            <a:chOff x="518" y="1238"/>
            <a:chExt cx="4666" cy="1792"/>
          </a:xfrm>
        </p:grpSpPr>
        <p:sp>
          <p:nvSpPr>
            <p:cNvPr id="5126" name="AutoShape 4" descr="grayfill01"/>
            <p:cNvSpPr>
              <a:spLocks noChangeArrowheads="1"/>
            </p:cNvSpPr>
            <p:nvPr/>
          </p:nvSpPr>
          <p:spPr bwMode="auto">
            <a:xfrm>
              <a:off x="3053" y="1238"/>
              <a:ext cx="2131" cy="464"/>
            </a:xfrm>
            <a:prstGeom prst="roundRect">
              <a:avLst>
                <a:gd name="adj" fmla="val 16667"/>
              </a:avLst>
            </a:prstGeom>
            <a:blipFill dpi="0" rotWithShape="1">
              <a:blip r:embed="rId3" cstate="print"/>
              <a:srcRect/>
              <a:stretch>
                <a:fillRect/>
              </a:stretch>
            </a:blipFill>
            <a:ln w="76200" algn="ctr">
              <a:solidFill>
                <a:srgbClr val="C0C0C0"/>
              </a:solidFill>
              <a:round/>
              <a:headEnd/>
              <a:tailEnd/>
            </a:ln>
          </p:spPr>
          <p:txBody>
            <a:bodyPr lIns="0" tIns="0" rIns="0" bIns="0" anchor="ctr" anchorCtr="1"/>
            <a:lstStyle/>
            <a:p>
              <a:pPr algn="ctr"/>
              <a:r>
                <a:rPr lang="en-US" sz="2000">
                  <a:latin typeface="Franklin Gothic Medium" pitchFamily="34" charset="0"/>
                </a:rPr>
                <a:t>Selection Interview</a:t>
              </a:r>
            </a:p>
          </p:txBody>
        </p:sp>
        <p:sp>
          <p:nvSpPr>
            <p:cNvPr id="5127" name="AutoShape 5" descr="purplefill01"/>
            <p:cNvSpPr>
              <a:spLocks noChangeArrowheads="1"/>
            </p:cNvSpPr>
            <p:nvPr/>
          </p:nvSpPr>
          <p:spPr bwMode="auto">
            <a:xfrm>
              <a:off x="3053" y="1916"/>
              <a:ext cx="2131" cy="463"/>
            </a:xfrm>
            <a:prstGeom prst="roundRect">
              <a:avLst>
                <a:gd name="adj" fmla="val 16667"/>
              </a:avLst>
            </a:prstGeom>
            <a:blipFill dpi="0" rotWithShape="1">
              <a:blip r:embed="rId4" cstate="print"/>
              <a:srcRect/>
              <a:stretch>
                <a:fillRect/>
              </a:stretch>
            </a:blipFill>
            <a:ln w="76200" algn="ctr">
              <a:solidFill>
                <a:srgbClr val="AB439C"/>
              </a:solidFill>
              <a:round/>
              <a:headEnd/>
              <a:tailEnd/>
            </a:ln>
          </p:spPr>
          <p:txBody>
            <a:bodyPr lIns="0" tIns="0" rIns="0" bIns="0" anchor="ctr" anchorCtr="1"/>
            <a:lstStyle/>
            <a:p>
              <a:pPr algn="ctr"/>
              <a:r>
                <a:rPr lang="en-US" sz="2000">
                  <a:latin typeface="Franklin Gothic Medium" pitchFamily="34" charset="0"/>
                </a:rPr>
                <a:t>Appraisal Interview</a:t>
              </a:r>
            </a:p>
          </p:txBody>
        </p:sp>
        <p:sp>
          <p:nvSpPr>
            <p:cNvPr id="5128" name="AutoShape 6" descr="greenfill02"/>
            <p:cNvSpPr>
              <a:spLocks noChangeArrowheads="1"/>
            </p:cNvSpPr>
            <p:nvPr/>
          </p:nvSpPr>
          <p:spPr bwMode="auto">
            <a:xfrm>
              <a:off x="3053" y="2566"/>
              <a:ext cx="2131" cy="464"/>
            </a:xfrm>
            <a:prstGeom prst="roundRect">
              <a:avLst>
                <a:gd name="adj" fmla="val 16667"/>
              </a:avLst>
            </a:prstGeom>
            <a:blipFill dpi="0" rotWithShape="1">
              <a:blip r:embed="rId5" cstate="print"/>
              <a:srcRect/>
              <a:stretch>
                <a:fillRect/>
              </a:stretch>
            </a:blipFill>
            <a:ln w="76200" algn="ctr">
              <a:solidFill>
                <a:srgbClr val="009999"/>
              </a:solidFill>
              <a:round/>
              <a:headEnd/>
              <a:tailEnd/>
            </a:ln>
          </p:spPr>
          <p:txBody>
            <a:bodyPr lIns="0" tIns="0" rIns="0" bIns="0" anchor="ctr" anchorCtr="1"/>
            <a:lstStyle/>
            <a:p>
              <a:pPr algn="ctr"/>
              <a:r>
                <a:rPr lang="en-US" sz="2000">
                  <a:latin typeface="Franklin Gothic Medium" pitchFamily="34" charset="0"/>
                </a:rPr>
                <a:t>Exit Interview</a:t>
              </a:r>
            </a:p>
          </p:txBody>
        </p:sp>
        <p:cxnSp>
          <p:nvCxnSpPr>
            <p:cNvPr id="5129" name="AutoShape 7"/>
            <p:cNvCxnSpPr>
              <a:cxnSpLocks noChangeShapeType="1"/>
              <a:stCxn id="5132" idx="6"/>
              <a:endCxn id="5127" idx="1"/>
            </p:cNvCxnSpPr>
            <p:nvPr/>
          </p:nvCxnSpPr>
          <p:spPr bwMode="auto">
            <a:xfrm>
              <a:off x="2500" y="2148"/>
              <a:ext cx="529" cy="0"/>
            </a:xfrm>
            <a:prstGeom prst="straightConnector1">
              <a:avLst/>
            </a:prstGeom>
            <a:noFill/>
            <a:ln w="38100">
              <a:solidFill>
                <a:schemeClr val="tx1"/>
              </a:solidFill>
              <a:round/>
              <a:headEnd/>
              <a:tailEnd type="stealth" w="lg" len="lg"/>
            </a:ln>
          </p:spPr>
        </p:cxnSp>
        <p:cxnSp>
          <p:nvCxnSpPr>
            <p:cNvPr id="5130" name="AutoShape 8"/>
            <p:cNvCxnSpPr>
              <a:cxnSpLocks noChangeShapeType="1"/>
              <a:stCxn id="5132" idx="3"/>
              <a:endCxn id="5126" idx="1"/>
            </p:cNvCxnSpPr>
            <p:nvPr/>
          </p:nvCxnSpPr>
          <p:spPr bwMode="auto">
            <a:xfrm flipV="1">
              <a:off x="805" y="1470"/>
              <a:ext cx="2224" cy="976"/>
            </a:xfrm>
            <a:prstGeom prst="straightConnector1">
              <a:avLst/>
            </a:prstGeom>
            <a:noFill/>
            <a:ln w="38100">
              <a:solidFill>
                <a:schemeClr val="tx1"/>
              </a:solidFill>
              <a:round/>
              <a:headEnd/>
              <a:tailEnd type="stealth" w="lg" len="lg"/>
            </a:ln>
          </p:spPr>
        </p:cxnSp>
        <p:cxnSp>
          <p:nvCxnSpPr>
            <p:cNvPr id="5131" name="AutoShape 9"/>
            <p:cNvCxnSpPr>
              <a:cxnSpLocks noChangeShapeType="1"/>
              <a:stCxn id="5132" idx="1"/>
              <a:endCxn id="5128" idx="1"/>
            </p:cNvCxnSpPr>
            <p:nvPr/>
          </p:nvCxnSpPr>
          <p:spPr bwMode="auto">
            <a:xfrm>
              <a:off x="805" y="1849"/>
              <a:ext cx="2224" cy="949"/>
            </a:xfrm>
            <a:prstGeom prst="straightConnector1">
              <a:avLst/>
            </a:prstGeom>
            <a:noFill/>
            <a:ln w="38100">
              <a:solidFill>
                <a:schemeClr val="tx1"/>
              </a:solidFill>
              <a:round/>
              <a:headEnd/>
              <a:tailEnd type="stealth" w="lg" len="lg"/>
            </a:ln>
          </p:spPr>
        </p:cxnSp>
        <p:sp>
          <p:nvSpPr>
            <p:cNvPr id="5132" name="Oval 10" descr="brownfill01"/>
            <p:cNvSpPr>
              <a:spLocks noChangeArrowheads="1"/>
            </p:cNvSpPr>
            <p:nvPr/>
          </p:nvSpPr>
          <p:spPr bwMode="auto">
            <a:xfrm>
              <a:off x="518" y="1760"/>
              <a:ext cx="1958" cy="775"/>
            </a:xfrm>
            <a:prstGeom prst="ellipse">
              <a:avLst/>
            </a:prstGeom>
            <a:blipFill dpi="0" rotWithShape="1">
              <a:blip r:embed="rId6" cstate="print"/>
              <a:srcRect/>
              <a:stretch>
                <a:fillRect/>
              </a:stretch>
            </a:blipFill>
            <a:ln w="76200" algn="ctr">
              <a:solidFill>
                <a:srgbClr val="EB9F39"/>
              </a:solidFill>
              <a:round/>
              <a:headEnd/>
              <a:tailEnd/>
            </a:ln>
          </p:spPr>
          <p:txBody>
            <a:bodyPr lIns="0" tIns="0" rIns="0" bIns="0" anchor="ctr" anchorCtr="1"/>
            <a:lstStyle/>
            <a:p>
              <a:pPr algn="ctr"/>
              <a:r>
                <a:rPr lang="en-US" sz="2400">
                  <a:latin typeface="Franklin Gothic Medium" pitchFamily="34" charset="0"/>
                </a:rPr>
                <a:t>Types of </a:t>
              </a:r>
              <a:br>
                <a:rPr lang="en-US" sz="2400">
                  <a:latin typeface="Franklin Gothic Medium" pitchFamily="34" charset="0"/>
                </a:rPr>
              </a:br>
              <a:r>
                <a:rPr lang="en-US" sz="2400">
                  <a:latin typeface="Franklin Gothic Medium" pitchFamily="34" charset="0"/>
                </a:rPr>
                <a:t>Interviews</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0"/>
          </p:nvPr>
        </p:nvSpPr>
        <p:spPr>
          <a:noFill/>
        </p:spPr>
        <p:txBody>
          <a:bodyPr/>
          <a:lstStyle/>
          <a:p>
            <a:r>
              <a:rPr lang="en-US"/>
              <a:t>Copyright © 2011 Pearson Education</a:t>
            </a:r>
          </a:p>
        </p:txBody>
      </p:sp>
      <p:sp>
        <p:nvSpPr>
          <p:cNvPr id="6147" name="Slide Number Placeholder 3"/>
          <p:cNvSpPr>
            <a:spLocks noGrp="1"/>
          </p:cNvSpPr>
          <p:nvPr>
            <p:ph type="sldNum" sz="quarter" idx="11"/>
          </p:nvPr>
        </p:nvSpPr>
        <p:spPr>
          <a:noFill/>
        </p:spPr>
        <p:txBody>
          <a:bodyPr/>
          <a:lstStyle/>
          <a:p>
            <a:r>
              <a:rPr lang="en-US" smtClean="0"/>
              <a:t>7–</a:t>
            </a:r>
            <a:fld id="{269AD372-50B0-4DF9-BB92-C088F63A07F1}" type="slidenum">
              <a:rPr lang="en-US" smtClean="0"/>
              <a:pPr/>
              <a:t>4</a:t>
            </a:fld>
            <a:endParaRPr lang="en-US" smtClean="0"/>
          </a:p>
        </p:txBody>
      </p:sp>
      <p:sp>
        <p:nvSpPr>
          <p:cNvPr id="2716674" name="Rectangle 2"/>
          <p:cNvSpPr>
            <a:spLocks noGrp="1" noChangeArrowheads="1"/>
          </p:cNvSpPr>
          <p:nvPr>
            <p:ph type="title"/>
          </p:nvPr>
        </p:nvSpPr>
        <p:spPr/>
        <p:txBody>
          <a:bodyPr/>
          <a:lstStyle/>
          <a:p>
            <a:pPr algn="ctr" eaLnBrk="1" hangingPunct="1">
              <a:defRPr/>
            </a:pPr>
            <a:r>
              <a:rPr lang="en-US" dirty="0" smtClean="0"/>
              <a:t>Selection Interview Structure</a:t>
            </a:r>
          </a:p>
        </p:txBody>
      </p:sp>
      <p:grpSp>
        <p:nvGrpSpPr>
          <p:cNvPr id="2" name="Group 19"/>
          <p:cNvGrpSpPr>
            <a:grpSpLocks/>
          </p:cNvGrpSpPr>
          <p:nvPr/>
        </p:nvGrpSpPr>
        <p:grpSpPr bwMode="auto">
          <a:xfrm>
            <a:off x="914400" y="2149475"/>
            <a:ext cx="7315200" cy="2925763"/>
            <a:chOff x="576" y="1354"/>
            <a:chExt cx="4608" cy="1843"/>
          </a:xfrm>
        </p:grpSpPr>
        <p:sp>
          <p:nvSpPr>
            <p:cNvPr id="6150" name="AutoShape 12" descr="grayfill01"/>
            <p:cNvSpPr>
              <a:spLocks noChangeArrowheads="1"/>
            </p:cNvSpPr>
            <p:nvPr/>
          </p:nvSpPr>
          <p:spPr bwMode="auto">
            <a:xfrm>
              <a:off x="576" y="2712"/>
              <a:ext cx="1262" cy="485"/>
            </a:xfrm>
            <a:prstGeom prst="roundRect">
              <a:avLst>
                <a:gd name="adj" fmla="val 9671"/>
              </a:avLst>
            </a:prstGeom>
            <a:blipFill dpi="0" rotWithShape="1">
              <a:blip r:embed="rId3" cstate="print"/>
              <a:srcRect/>
              <a:stretch>
                <a:fillRect/>
              </a:stretch>
            </a:blipFill>
            <a:ln w="76200" algn="ctr">
              <a:solidFill>
                <a:srgbClr val="C0C0C0"/>
              </a:solidFill>
              <a:round/>
              <a:headEnd/>
              <a:tailEnd/>
            </a:ln>
          </p:spPr>
          <p:txBody>
            <a:bodyPr lIns="0" tIns="0" rIns="0" bIns="0" anchor="ctr" anchorCtr="1"/>
            <a:lstStyle/>
            <a:p>
              <a:pPr algn="ctr"/>
              <a:r>
                <a:rPr lang="en-US" sz="2000">
                  <a:latin typeface="Franklin Gothic Medium" pitchFamily="34" charset="0"/>
                </a:rPr>
                <a:t>Interview</a:t>
              </a:r>
              <a:br>
                <a:rPr lang="en-US" sz="2000">
                  <a:latin typeface="Franklin Gothic Medium" pitchFamily="34" charset="0"/>
                </a:rPr>
              </a:br>
              <a:r>
                <a:rPr lang="en-US" sz="2000">
                  <a:latin typeface="Franklin Gothic Medium" pitchFamily="34" charset="0"/>
                </a:rPr>
                <a:t>structure</a:t>
              </a:r>
            </a:p>
          </p:txBody>
        </p:sp>
        <p:sp>
          <p:nvSpPr>
            <p:cNvPr id="6151" name="AutoShape 13" descr="greenfill02"/>
            <p:cNvSpPr>
              <a:spLocks noChangeArrowheads="1"/>
            </p:cNvSpPr>
            <p:nvPr/>
          </p:nvSpPr>
          <p:spPr bwMode="auto">
            <a:xfrm>
              <a:off x="3922" y="2712"/>
              <a:ext cx="1262" cy="485"/>
            </a:xfrm>
            <a:prstGeom prst="roundRect">
              <a:avLst>
                <a:gd name="adj" fmla="val 11606"/>
              </a:avLst>
            </a:prstGeom>
            <a:blipFill dpi="0" rotWithShape="1">
              <a:blip r:embed="rId4" cstate="print"/>
              <a:srcRect/>
              <a:stretch>
                <a:fillRect/>
              </a:stretch>
            </a:blipFill>
            <a:ln w="76200" algn="ctr">
              <a:solidFill>
                <a:srgbClr val="009999"/>
              </a:solidFill>
              <a:round/>
              <a:headEnd/>
              <a:tailEnd/>
            </a:ln>
          </p:spPr>
          <p:txBody>
            <a:bodyPr lIns="0" tIns="0" rIns="0" bIns="0" anchor="ctr" anchorCtr="1"/>
            <a:lstStyle/>
            <a:p>
              <a:pPr algn="ctr"/>
              <a:r>
                <a:rPr lang="en-US" sz="2000">
                  <a:latin typeface="Franklin Gothic Medium" pitchFamily="34" charset="0"/>
                </a:rPr>
                <a:t>Interview administration</a:t>
              </a:r>
            </a:p>
          </p:txBody>
        </p:sp>
        <p:sp>
          <p:nvSpPr>
            <p:cNvPr id="6152" name="Oval 14" descr="brownfill01"/>
            <p:cNvSpPr>
              <a:spLocks noChangeArrowheads="1"/>
            </p:cNvSpPr>
            <p:nvPr/>
          </p:nvSpPr>
          <p:spPr bwMode="auto">
            <a:xfrm>
              <a:off x="1440" y="1354"/>
              <a:ext cx="2864" cy="715"/>
            </a:xfrm>
            <a:prstGeom prst="ellipse">
              <a:avLst/>
            </a:prstGeom>
            <a:blipFill dpi="0" rotWithShape="1">
              <a:blip r:embed="rId5" cstate="print"/>
              <a:srcRect/>
              <a:stretch>
                <a:fillRect/>
              </a:stretch>
            </a:blipFill>
            <a:ln w="76200" algn="ctr">
              <a:solidFill>
                <a:srgbClr val="EB9F39"/>
              </a:solidFill>
              <a:round/>
              <a:headEnd/>
              <a:tailEnd/>
            </a:ln>
          </p:spPr>
          <p:txBody>
            <a:bodyPr lIns="0" tIns="0" rIns="0" bIns="0" anchor="ctr" anchorCtr="1"/>
            <a:lstStyle/>
            <a:p>
              <a:pPr algn="ctr"/>
              <a:r>
                <a:rPr lang="en-US" sz="2400" dirty="0">
                  <a:latin typeface="Franklin Gothic Medium" pitchFamily="34" charset="0"/>
                </a:rPr>
                <a:t>Selection Interview Characteristics</a:t>
              </a:r>
            </a:p>
          </p:txBody>
        </p:sp>
        <p:sp>
          <p:nvSpPr>
            <p:cNvPr id="6153" name="AutoShape 15" descr="purplefill01"/>
            <p:cNvSpPr>
              <a:spLocks noChangeArrowheads="1"/>
            </p:cNvSpPr>
            <p:nvPr/>
          </p:nvSpPr>
          <p:spPr bwMode="auto">
            <a:xfrm>
              <a:off x="2242" y="2712"/>
              <a:ext cx="1262" cy="485"/>
            </a:xfrm>
            <a:prstGeom prst="roundRect">
              <a:avLst>
                <a:gd name="adj" fmla="val 11606"/>
              </a:avLst>
            </a:prstGeom>
            <a:blipFill dpi="0" rotWithShape="1">
              <a:blip r:embed="rId6" cstate="print"/>
              <a:srcRect/>
              <a:stretch>
                <a:fillRect/>
              </a:stretch>
            </a:blipFill>
            <a:ln w="76200" algn="ctr">
              <a:solidFill>
                <a:srgbClr val="AB439C"/>
              </a:solidFill>
              <a:round/>
              <a:headEnd/>
              <a:tailEnd/>
            </a:ln>
          </p:spPr>
          <p:txBody>
            <a:bodyPr lIns="0" tIns="0" rIns="0" bIns="0" anchor="ctr" anchorCtr="1"/>
            <a:lstStyle/>
            <a:p>
              <a:pPr algn="ctr"/>
              <a:r>
                <a:rPr lang="en-US" sz="2000">
                  <a:latin typeface="Franklin Gothic Medium" pitchFamily="34" charset="0"/>
                </a:rPr>
                <a:t>Interview</a:t>
              </a:r>
              <a:br>
                <a:rPr lang="en-US" sz="2000">
                  <a:latin typeface="Franklin Gothic Medium" pitchFamily="34" charset="0"/>
                </a:rPr>
              </a:br>
              <a:r>
                <a:rPr lang="en-US" sz="2000">
                  <a:latin typeface="Franklin Gothic Medium" pitchFamily="34" charset="0"/>
                </a:rPr>
                <a:t>content</a:t>
              </a:r>
            </a:p>
          </p:txBody>
        </p:sp>
        <p:cxnSp>
          <p:nvCxnSpPr>
            <p:cNvPr id="6154" name="AutoShape 16"/>
            <p:cNvCxnSpPr>
              <a:cxnSpLocks noChangeShapeType="1"/>
              <a:stCxn id="6152" idx="4"/>
              <a:endCxn id="6150" idx="0"/>
            </p:cNvCxnSpPr>
            <p:nvPr/>
          </p:nvCxnSpPr>
          <p:spPr bwMode="auto">
            <a:xfrm rot="5400000">
              <a:off x="1742" y="1558"/>
              <a:ext cx="595" cy="1665"/>
            </a:xfrm>
            <a:prstGeom prst="bentConnector3">
              <a:avLst>
                <a:gd name="adj1" fmla="val 49917"/>
              </a:avLst>
            </a:prstGeom>
            <a:noFill/>
            <a:ln w="38100">
              <a:solidFill>
                <a:schemeClr val="tx1"/>
              </a:solidFill>
              <a:miter lim="800000"/>
              <a:headEnd/>
              <a:tailEnd type="stealth" w="lg" len="lg"/>
            </a:ln>
          </p:spPr>
        </p:cxnSp>
        <p:cxnSp>
          <p:nvCxnSpPr>
            <p:cNvPr id="6155" name="AutoShape 17"/>
            <p:cNvCxnSpPr>
              <a:cxnSpLocks noChangeShapeType="1"/>
              <a:stCxn id="6152" idx="4"/>
              <a:endCxn id="6151" idx="0"/>
            </p:cNvCxnSpPr>
            <p:nvPr/>
          </p:nvCxnSpPr>
          <p:spPr bwMode="auto">
            <a:xfrm rot="16200000" flipH="1">
              <a:off x="3415" y="1550"/>
              <a:ext cx="595" cy="1681"/>
            </a:xfrm>
            <a:prstGeom prst="bentConnector3">
              <a:avLst>
                <a:gd name="adj1" fmla="val 49917"/>
              </a:avLst>
            </a:prstGeom>
            <a:noFill/>
            <a:ln w="38100">
              <a:solidFill>
                <a:schemeClr val="tx1"/>
              </a:solidFill>
              <a:miter lim="800000"/>
              <a:headEnd/>
              <a:tailEnd type="stealth" w="lg" len="lg"/>
            </a:ln>
          </p:spPr>
        </p:cxnSp>
        <p:cxnSp>
          <p:nvCxnSpPr>
            <p:cNvPr id="6156" name="AutoShape 18"/>
            <p:cNvCxnSpPr>
              <a:cxnSpLocks noChangeShapeType="1"/>
              <a:stCxn id="6152" idx="4"/>
              <a:endCxn id="6153" idx="0"/>
            </p:cNvCxnSpPr>
            <p:nvPr/>
          </p:nvCxnSpPr>
          <p:spPr bwMode="auto">
            <a:xfrm>
              <a:off x="2872" y="2093"/>
              <a:ext cx="1" cy="595"/>
            </a:xfrm>
            <a:prstGeom prst="straightConnector1">
              <a:avLst/>
            </a:prstGeom>
            <a:noFill/>
            <a:ln w="38100">
              <a:solidFill>
                <a:schemeClr val="tx1"/>
              </a:solidFill>
              <a:round/>
              <a:headEnd/>
              <a:tailEnd type="stealth" w="lg" len="lg"/>
            </a:ln>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noFill/>
        </p:spPr>
        <p:txBody>
          <a:bodyPr/>
          <a:lstStyle/>
          <a:p>
            <a:r>
              <a:rPr lang="en-US"/>
              <a:t>Copyright © 2011 Pearson Education</a:t>
            </a:r>
          </a:p>
        </p:txBody>
      </p:sp>
      <p:sp>
        <p:nvSpPr>
          <p:cNvPr id="7171" name="Slide Number Placeholder 3"/>
          <p:cNvSpPr>
            <a:spLocks noGrp="1"/>
          </p:cNvSpPr>
          <p:nvPr>
            <p:ph type="sldNum" sz="quarter" idx="11"/>
          </p:nvPr>
        </p:nvSpPr>
        <p:spPr>
          <a:noFill/>
        </p:spPr>
        <p:txBody>
          <a:bodyPr/>
          <a:lstStyle/>
          <a:p>
            <a:r>
              <a:rPr lang="en-US" smtClean="0"/>
              <a:t>7–</a:t>
            </a:r>
            <a:fld id="{E0418AC4-BAC2-4AEB-B643-2E9D0229A92A}" type="slidenum">
              <a:rPr lang="en-US" smtClean="0"/>
              <a:pPr/>
              <a:t>5</a:t>
            </a:fld>
            <a:endParaRPr lang="en-US" smtClean="0"/>
          </a:p>
        </p:txBody>
      </p:sp>
      <p:sp>
        <p:nvSpPr>
          <p:cNvPr id="2720770" name="Rectangle 2"/>
          <p:cNvSpPr>
            <a:spLocks noGrp="1" noChangeArrowheads="1"/>
          </p:cNvSpPr>
          <p:nvPr>
            <p:ph type="title"/>
          </p:nvPr>
        </p:nvSpPr>
        <p:spPr>
          <a:xfrm>
            <a:off x="928688" y="366713"/>
            <a:ext cx="7286625" cy="625475"/>
          </a:xfrm>
        </p:spPr>
        <p:txBody>
          <a:bodyPr/>
          <a:lstStyle/>
          <a:p>
            <a:pPr algn="ctr" eaLnBrk="1" hangingPunct="1">
              <a:defRPr/>
            </a:pPr>
            <a:r>
              <a:rPr lang="en-US" dirty="0" smtClean="0"/>
              <a:t>Selection Interview Formats</a:t>
            </a:r>
          </a:p>
        </p:txBody>
      </p:sp>
      <p:grpSp>
        <p:nvGrpSpPr>
          <p:cNvPr id="2" name="Group 9"/>
          <p:cNvGrpSpPr>
            <a:grpSpLocks/>
          </p:cNvGrpSpPr>
          <p:nvPr/>
        </p:nvGrpSpPr>
        <p:grpSpPr bwMode="auto">
          <a:xfrm>
            <a:off x="1828800" y="1600200"/>
            <a:ext cx="5486400" cy="3224213"/>
            <a:chOff x="1152" y="1008"/>
            <a:chExt cx="3456" cy="2031"/>
          </a:xfrm>
        </p:grpSpPr>
        <p:sp>
          <p:nvSpPr>
            <p:cNvPr id="7174" name="AutoShape 4" descr="grayfill01"/>
            <p:cNvSpPr>
              <a:spLocks noChangeArrowheads="1"/>
            </p:cNvSpPr>
            <p:nvPr/>
          </p:nvSpPr>
          <p:spPr bwMode="auto">
            <a:xfrm>
              <a:off x="1152" y="2270"/>
              <a:ext cx="1502" cy="759"/>
            </a:xfrm>
            <a:prstGeom prst="roundRect">
              <a:avLst>
                <a:gd name="adj" fmla="val 16667"/>
              </a:avLst>
            </a:prstGeom>
            <a:blipFill dpi="0" rotWithShape="1">
              <a:blip r:embed="rId3" cstate="print"/>
              <a:srcRect/>
              <a:stretch>
                <a:fillRect/>
              </a:stretch>
            </a:blipFill>
            <a:ln w="76200" algn="ctr">
              <a:solidFill>
                <a:srgbClr val="C0C0C0"/>
              </a:solidFill>
              <a:round/>
              <a:headEnd/>
              <a:tailEnd/>
            </a:ln>
          </p:spPr>
          <p:txBody>
            <a:bodyPr lIns="0" tIns="0" rIns="0" bIns="0" anchor="ctr" anchorCtr="1"/>
            <a:lstStyle/>
            <a:p>
              <a:pPr algn="ctr"/>
              <a:r>
                <a:rPr lang="en-US" sz="2000">
                  <a:latin typeface="Franklin Gothic Medium" pitchFamily="34" charset="0"/>
                </a:rPr>
                <a:t>Unstructured (nondirective) interview</a:t>
              </a:r>
            </a:p>
          </p:txBody>
        </p:sp>
        <p:sp>
          <p:nvSpPr>
            <p:cNvPr id="7175" name="AutoShape 6" descr="greenfill02"/>
            <p:cNvSpPr>
              <a:spLocks noChangeArrowheads="1"/>
            </p:cNvSpPr>
            <p:nvPr/>
          </p:nvSpPr>
          <p:spPr bwMode="auto">
            <a:xfrm>
              <a:off x="3106" y="2280"/>
              <a:ext cx="1502" cy="759"/>
            </a:xfrm>
            <a:prstGeom prst="roundRect">
              <a:avLst>
                <a:gd name="adj" fmla="val 16667"/>
              </a:avLst>
            </a:prstGeom>
            <a:blipFill dpi="0" rotWithShape="1">
              <a:blip r:embed="rId4" cstate="print"/>
              <a:srcRect/>
              <a:stretch>
                <a:fillRect/>
              </a:stretch>
            </a:blipFill>
            <a:ln w="76200" algn="ctr">
              <a:solidFill>
                <a:srgbClr val="009999"/>
              </a:solidFill>
              <a:round/>
              <a:headEnd/>
              <a:tailEnd/>
            </a:ln>
          </p:spPr>
          <p:txBody>
            <a:bodyPr lIns="0" tIns="0" rIns="0" bIns="0" anchor="ctr" anchorCtr="1"/>
            <a:lstStyle/>
            <a:p>
              <a:pPr algn="ctr"/>
              <a:r>
                <a:rPr lang="en-US" sz="2000">
                  <a:latin typeface="Franklin Gothic Medium" pitchFamily="34" charset="0"/>
                </a:rPr>
                <a:t>Structured </a:t>
              </a:r>
              <a:br>
                <a:rPr lang="en-US" sz="2000">
                  <a:latin typeface="Franklin Gothic Medium" pitchFamily="34" charset="0"/>
                </a:rPr>
              </a:br>
              <a:r>
                <a:rPr lang="en-US" sz="2000">
                  <a:latin typeface="Franklin Gothic Medium" pitchFamily="34" charset="0"/>
                </a:rPr>
                <a:t>(directive)</a:t>
              </a:r>
              <a:br>
                <a:rPr lang="en-US" sz="2000">
                  <a:latin typeface="Franklin Gothic Medium" pitchFamily="34" charset="0"/>
                </a:rPr>
              </a:br>
              <a:r>
                <a:rPr lang="en-US" sz="2000">
                  <a:latin typeface="Franklin Gothic Medium" pitchFamily="34" charset="0"/>
                </a:rPr>
                <a:t>interview</a:t>
              </a:r>
            </a:p>
          </p:txBody>
        </p:sp>
        <p:cxnSp>
          <p:nvCxnSpPr>
            <p:cNvPr id="7176" name="AutoShape 7"/>
            <p:cNvCxnSpPr>
              <a:cxnSpLocks noChangeShapeType="1"/>
              <a:stCxn id="7178" idx="0"/>
              <a:endCxn id="7174" idx="0"/>
            </p:cNvCxnSpPr>
            <p:nvPr/>
          </p:nvCxnSpPr>
          <p:spPr bwMode="auto">
            <a:xfrm flipH="1">
              <a:off x="1903" y="1008"/>
              <a:ext cx="966" cy="1238"/>
            </a:xfrm>
            <a:prstGeom prst="straightConnector1">
              <a:avLst/>
            </a:prstGeom>
            <a:noFill/>
            <a:ln w="38100">
              <a:solidFill>
                <a:schemeClr val="tx1"/>
              </a:solidFill>
              <a:round/>
              <a:headEnd/>
              <a:tailEnd type="stealth" w="lg" len="lg"/>
            </a:ln>
          </p:spPr>
        </p:cxnSp>
        <p:cxnSp>
          <p:nvCxnSpPr>
            <p:cNvPr id="7177" name="AutoShape 8"/>
            <p:cNvCxnSpPr>
              <a:cxnSpLocks noChangeShapeType="1"/>
              <a:stCxn id="7178" idx="0"/>
              <a:endCxn id="7175" idx="0"/>
            </p:cNvCxnSpPr>
            <p:nvPr/>
          </p:nvCxnSpPr>
          <p:spPr bwMode="auto">
            <a:xfrm>
              <a:off x="2869" y="1008"/>
              <a:ext cx="988" cy="1248"/>
            </a:xfrm>
            <a:prstGeom prst="straightConnector1">
              <a:avLst/>
            </a:prstGeom>
            <a:noFill/>
            <a:ln w="38100">
              <a:solidFill>
                <a:schemeClr val="tx1"/>
              </a:solidFill>
              <a:round/>
              <a:headEnd/>
              <a:tailEnd type="stealth" w="lg" len="lg"/>
            </a:ln>
          </p:spPr>
        </p:cxnSp>
        <p:sp>
          <p:nvSpPr>
            <p:cNvPr id="7178" name="AutoShape 5" descr="brownfill01"/>
            <p:cNvSpPr>
              <a:spLocks noChangeArrowheads="1"/>
            </p:cNvSpPr>
            <p:nvPr/>
          </p:nvSpPr>
          <p:spPr bwMode="auto">
            <a:xfrm>
              <a:off x="1958" y="1032"/>
              <a:ext cx="1822" cy="661"/>
            </a:xfrm>
            <a:prstGeom prst="roundRect">
              <a:avLst>
                <a:gd name="adj" fmla="val 16667"/>
              </a:avLst>
            </a:prstGeom>
            <a:blipFill dpi="0" rotWithShape="1">
              <a:blip r:embed="rId5" cstate="print"/>
              <a:srcRect/>
              <a:stretch>
                <a:fillRect/>
              </a:stretch>
            </a:blipFill>
            <a:ln w="76200" algn="ctr">
              <a:solidFill>
                <a:srgbClr val="EB9F39"/>
              </a:solidFill>
              <a:round/>
              <a:headEnd/>
              <a:tailEnd/>
            </a:ln>
          </p:spPr>
          <p:txBody>
            <a:bodyPr lIns="0" tIns="0" rIns="0" bIns="0" anchor="ctr" anchorCtr="1"/>
            <a:lstStyle/>
            <a:p>
              <a:pPr algn="ctr"/>
              <a:r>
                <a:rPr lang="en-US" sz="2400">
                  <a:latin typeface="Franklin Gothic Medium" pitchFamily="34" charset="0"/>
                </a:rPr>
                <a:t>Interview Structure Formats</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0"/>
          </p:nvPr>
        </p:nvSpPr>
        <p:spPr>
          <a:noFill/>
        </p:spPr>
        <p:txBody>
          <a:bodyPr/>
          <a:lstStyle/>
          <a:p>
            <a:r>
              <a:rPr lang="en-US"/>
              <a:t>Copyright © 2011 Pearson Education</a:t>
            </a:r>
          </a:p>
        </p:txBody>
      </p:sp>
      <p:sp>
        <p:nvSpPr>
          <p:cNvPr id="9219" name="Slide Number Placeholder 3"/>
          <p:cNvSpPr>
            <a:spLocks noGrp="1"/>
          </p:cNvSpPr>
          <p:nvPr>
            <p:ph type="sldNum" sz="quarter" idx="11"/>
          </p:nvPr>
        </p:nvSpPr>
        <p:spPr>
          <a:noFill/>
        </p:spPr>
        <p:txBody>
          <a:bodyPr/>
          <a:lstStyle/>
          <a:p>
            <a:r>
              <a:rPr lang="en-US" smtClean="0"/>
              <a:t>7–</a:t>
            </a:r>
            <a:fld id="{EC861B77-E802-4B44-B101-DAD73B71F3D0}" type="slidenum">
              <a:rPr lang="en-US" smtClean="0"/>
              <a:pPr/>
              <a:t>6</a:t>
            </a:fld>
            <a:endParaRPr lang="en-US" smtClean="0"/>
          </a:p>
        </p:txBody>
      </p:sp>
      <p:sp>
        <p:nvSpPr>
          <p:cNvPr id="2726914" name="Rectangle 2"/>
          <p:cNvSpPr>
            <a:spLocks noGrp="1" noChangeArrowheads="1"/>
          </p:cNvSpPr>
          <p:nvPr>
            <p:ph type="title"/>
          </p:nvPr>
        </p:nvSpPr>
        <p:spPr>
          <a:xfrm>
            <a:off x="646113" y="366713"/>
            <a:ext cx="7851775" cy="625475"/>
          </a:xfrm>
        </p:spPr>
        <p:txBody>
          <a:bodyPr/>
          <a:lstStyle/>
          <a:p>
            <a:pPr algn="ctr" eaLnBrk="1" hangingPunct="1">
              <a:defRPr/>
            </a:pPr>
            <a:r>
              <a:rPr lang="en-US" dirty="0" smtClean="0"/>
              <a:t>Interview Content</a:t>
            </a:r>
          </a:p>
        </p:txBody>
      </p:sp>
      <p:grpSp>
        <p:nvGrpSpPr>
          <p:cNvPr id="2" name="Group 13"/>
          <p:cNvGrpSpPr>
            <a:grpSpLocks/>
          </p:cNvGrpSpPr>
          <p:nvPr/>
        </p:nvGrpSpPr>
        <p:grpSpPr bwMode="auto">
          <a:xfrm>
            <a:off x="641350" y="1962150"/>
            <a:ext cx="7862888" cy="3203575"/>
            <a:chOff x="404" y="1296"/>
            <a:chExt cx="4953" cy="1730"/>
          </a:xfrm>
        </p:grpSpPr>
        <p:sp>
          <p:nvSpPr>
            <p:cNvPr id="9222" name="AutoShape 14" descr="brownfill01"/>
            <p:cNvSpPr>
              <a:spLocks noChangeArrowheads="1"/>
            </p:cNvSpPr>
            <p:nvPr/>
          </p:nvSpPr>
          <p:spPr bwMode="auto">
            <a:xfrm>
              <a:off x="404" y="2438"/>
              <a:ext cx="1094" cy="588"/>
            </a:xfrm>
            <a:prstGeom prst="roundRect">
              <a:avLst>
                <a:gd name="adj" fmla="val 8361"/>
              </a:avLst>
            </a:prstGeom>
            <a:blipFill dpi="0" rotWithShape="1">
              <a:blip r:embed="rId3" cstate="print"/>
              <a:srcRect/>
              <a:stretch>
                <a:fillRect/>
              </a:stretch>
            </a:blipFill>
            <a:ln w="57150" algn="ctr">
              <a:solidFill>
                <a:srgbClr val="EB9F39"/>
              </a:solidFill>
              <a:round/>
              <a:headEnd/>
              <a:tailEnd/>
            </a:ln>
          </p:spPr>
          <p:txBody>
            <a:bodyPr lIns="0" tIns="0" rIns="0" bIns="0" anchor="ctr" anchorCtr="1"/>
            <a:lstStyle/>
            <a:p>
              <a:pPr algn="ctr">
                <a:spcBef>
                  <a:spcPct val="20000"/>
                </a:spcBef>
              </a:pPr>
              <a:r>
                <a:rPr lang="en-US" sz="1800">
                  <a:latin typeface="Franklin Gothic Medium" pitchFamily="34" charset="0"/>
                </a:rPr>
                <a:t>Situational interview</a:t>
              </a:r>
            </a:p>
          </p:txBody>
        </p:sp>
        <p:sp>
          <p:nvSpPr>
            <p:cNvPr id="9223" name="AutoShape 15" descr="purplefill01"/>
            <p:cNvSpPr>
              <a:spLocks noChangeArrowheads="1"/>
            </p:cNvSpPr>
            <p:nvPr/>
          </p:nvSpPr>
          <p:spPr bwMode="auto">
            <a:xfrm>
              <a:off x="1696" y="2437"/>
              <a:ext cx="1094" cy="588"/>
            </a:xfrm>
            <a:prstGeom prst="roundRect">
              <a:avLst>
                <a:gd name="adj" fmla="val 9463"/>
              </a:avLst>
            </a:prstGeom>
            <a:blipFill dpi="0" rotWithShape="1">
              <a:blip r:embed="rId4" cstate="print"/>
              <a:srcRect/>
              <a:stretch>
                <a:fillRect/>
              </a:stretch>
            </a:blipFill>
            <a:ln w="57150" algn="ctr">
              <a:solidFill>
                <a:srgbClr val="AB439C"/>
              </a:solidFill>
              <a:round/>
              <a:headEnd/>
              <a:tailEnd/>
            </a:ln>
          </p:spPr>
          <p:txBody>
            <a:bodyPr lIns="0" tIns="0" rIns="0" bIns="0" anchor="ctr" anchorCtr="1"/>
            <a:lstStyle/>
            <a:p>
              <a:pPr algn="ctr"/>
              <a:r>
                <a:rPr lang="en-US" sz="1800">
                  <a:latin typeface="Franklin Gothic Medium" pitchFamily="34" charset="0"/>
                </a:rPr>
                <a:t>Behavioral interview</a:t>
              </a:r>
            </a:p>
          </p:txBody>
        </p:sp>
        <p:sp>
          <p:nvSpPr>
            <p:cNvPr id="9224" name="AutoShape 16" descr="greenfill01"/>
            <p:cNvSpPr>
              <a:spLocks noChangeArrowheads="1"/>
            </p:cNvSpPr>
            <p:nvPr/>
          </p:nvSpPr>
          <p:spPr bwMode="auto">
            <a:xfrm>
              <a:off x="2963" y="2437"/>
              <a:ext cx="1094" cy="586"/>
            </a:xfrm>
            <a:prstGeom prst="roundRect">
              <a:avLst>
                <a:gd name="adj" fmla="val 7120"/>
              </a:avLst>
            </a:prstGeom>
            <a:blipFill dpi="0" rotWithShape="1">
              <a:blip r:embed="rId5" cstate="print"/>
              <a:srcRect/>
              <a:stretch>
                <a:fillRect/>
              </a:stretch>
            </a:blipFill>
            <a:ln w="57150" algn="ctr">
              <a:solidFill>
                <a:srgbClr val="65CD65"/>
              </a:solidFill>
              <a:round/>
              <a:headEnd/>
              <a:tailEnd/>
            </a:ln>
          </p:spPr>
          <p:txBody>
            <a:bodyPr lIns="0" tIns="0" rIns="0" bIns="0" anchor="ctr" anchorCtr="1"/>
            <a:lstStyle/>
            <a:p>
              <a:pPr algn="ctr"/>
              <a:r>
                <a:rPr lang="en-US" sz="1800">
                  <a:latin typeface="Franklin Gothic Medium" pitchFamily="34" charset="0"/>
                </a:rPr>
                <a:t>Job-related interview</a:t>
              </a:r>
            </a:p>
          </p:txBody>
        </p:sp>
        <p:cxnSp>
          <p:nvCxnSpPr>
            <p:cNvPr id="9225" name="AutoShape 17"/>
            <p:cNvCxnSpPr>
              <a:cxnSpLocks noChangeShapeType="1"/>
              <a:stCxn id="9226" idx="2"/>
              <a:endCxn id="9222" idx="0"/>
            </p:cNvCxnSpPr>
            <p:nvPr/>
          </p:nvCxnSpPr>
          <p:spPr bwMode="auto">
            <a:xfrm rot="5400000">
              <a:off x="1611" y="1150"/>
              <a:ext cx="610" cy="1929"/>
            </a:xfrm>
            <a:prstGeom prst="bentConnector3">
              <a:avLst>
                <a:gd name="adj1" fmla="val 50000"/>
              </a:avLst>
            </a:prstGeom>
            <a:noFill/>
            <a:ln w="31750">
              <a:solidFill>
                <a:schemeClr val="tx1"/>
              </a:solidFill>
              <a:miter lim="800000"/>
              <a:headEnd/>
              <a:tailEnd type="stealth" w="lg" len="lg"/>
            </a:ln>
          </p:spPr>
        </p:cxnSp>
        <p:sp>
          <p:nvSpPr>
            <p:cNvPr id="9226" name="AutoShape 18"/>
            <p:cNvSpPr>
              <a:spLocks noChangeArrowheads="1"/>
            </p:cNvSpPr>
            <p:nvPr/>
          </p:nvSpPr>
          <p:spPr bwMode="auto">
            <a:xfrm>
              <a:off x="1613" y="1296"/>
              <a:ext cx="2534" cy="496"/>
            </a:xfrm>
            <a:prstGeom prst="roundRect">
              <a:avLst>
                <a:gd name="adj" fmla="val 12259"/>
              </a:avLst>
            </a:prstGeom>
            <a:gradFill rotWithShape="1">
              <a:gsLst>
                <a:gs pos="0">
                  <a:srgbClr val="EAD596"/>
                </a:gs>
                <a:gs pos="100000">
                  <a:srgbClr val="CC9900"/>
                </a:gs>
              </a:gsLst>
              <a:lin ang="5400000" scaled="1"/>
            </a:gradFill>
            <a:ln w="57150">
              <a:solidFill>
                <a:srgbClr val="CC9900"/>
              </a:solidFill>
              <a:round/>
              <a:headEnd/>
              <a:tailEnd/>
            </a:ln>
          </p:spPr>
          <p:txBody>
            <a:bodyPr lIns="0" tIns="0" rIns="0" bIns="0" anchor="ctr" anchorCtr="1"/>
            <a:lstStyle/>
            <a:p>
              <a:pPr algn="ctr"/>
              <a:r>
                <a:rPr lang="en-US" sz="2400">
                  <a:latin typeface="Franklin Gothic Medium" pitchFamily="34" charset="0"/>
                </a:rPr>
                <a:t>Types of Questions Asked</a:t>
              </a:r>
            </a:p>
          </p:txBody>
        </p:sp>
        <p:cxnSp>
          <p:nvCxnSpPr>
            <p:cNvPr id="9227" name="AutoShape 19"/>
            <p:cNvCxnSpPr>
              <a:cxnSpLocks noChangeShapeType="1"/>
              <a:stCxn id="9226" idx="2"/>
              <a:endCxn id="9223" idx="0"/>
            </p:cNvCxnSpPr>
            <p:nvPr/>
          </p:nvCxnSpPr>
          <p:spPr bwMode="auto">
            <a:xfrm rot="5400000">
              <a:off x="2257" y="1796"/>
              <a:ext cx="609" cy="637"/>
            </a:xfrm>
            <a:prstGeom prst="bentConnector3">
              <a:avLst>
                <a:gd name="adj1" fmla="val 49917"/>
              </a:avLst>
            </a:prstGeom>
            <a:noFill/>
            <a:ln w="31750">
              <a:solidFill>
                <a:schemeClr val="tx1"/>
              </a:solidFill>
              <a:miter lim="800000"/>
              <a:headEnd/>
              <a:tailEnd type="stealth" w="lg" len="lg"/>
            </a:ln>
          </p:spPr>
        </p:cxnSp>
        <p:cxnSp>
          <p:nvCxnSpPr>
            <p:cNvPr id="9228" name="AutoShape 20"/>
            <p:cNvCxnSpPr>
              <a:cxnSpLocks noChangeShapeType="1"/>
              <a:stCxn id="9226" idx="2"/>
              <a:endCxn id="9224" idx="0"/>
            </p:cNvCxnSpPr>
            <p:nvPr/>
          </p:nvCxnSpPr>
          <p:spPr bwMode="auto">
            <a:xfrm rot="16200000" flipH="1">
              <a:off x="2890" y="1800"/>
              <a:ext cx="609" cy="630"/>
            </a:xfrm>
            <a:prstGeom prst="bentConnector3">
              <a:avLst>
                <a:gd name="adj1" fmla="val 49917"/>
              </a:avLst>
            </a:prstGeom>
            <a:noFill/>
            <a:ln w="31750">
              <a:solidFill>
                <a:schemeClr val="tx1"/>
              </a:solidFill>
              <a:miter lim="800000"/>
              <a:headEnd/>
              <a:tailEnd type="stealth" w="lg" len="lg"/>
            </a:ln>
          </p:spPr>
        </p:cxnSp>
        <p:sp>
          <p:nvSpPr>
            <p:cNvPr id="9229" name="AutoShape 21" descr="bluefill01"/>
            <p:cNvSpPr>
              <a:spLocks noChangeArrowheads="1"/>
            </p:cNvSpPr>
            <p:nvPr/>
          </p:nvSpPr>
          <p:spPr bwMode="auto">
            <a:xfrm>
              <a:off x="4263" y="2438"/>
              <a:ext cx="1094" cy="586"/>
            </a:xfrm>
            <a:prstGeom prst="roundRect">
              <a:avLst>
                <a:gd name="adj" fmla="val 7120"/>
              </a:avLst>
            </a:prstGeom>
            <a:blipFill dpi="0" rotWithShape="1">
              <a:blip r:embed="rId6" cstate="print"/>
              <a:srcRect/>
              <a:stretch>
                <a:fillRect/>
              </a:stretch>
            </a:blipFill>
            <a:ln w="57150" algn="ctr">
              <a:solidFill>
                <a:srgbClr val="7DC1FF"/>
              </a:solidFill>
              <a:round/>
              <a:headEnd/>
              <a:tailEnd/>
            </a:ln>
          </p:spPr>
          <p:txBody>
            <a:bodyPr lIns="0" tIns="0" rIns="0" bIns="0" anchor="ctr" anchorCtr="1"/>
            <a:lstStyle/>
            <a:p>
              <a:pPr algn="ctr"/>
              <a:r>
                <a:rPr lang="en-US" sz="1800">
                  <a:latin typeface="Franklin Gothic Medium" pitchFamily="34" charset="0"/>
                </a:rPr>
                <a:t>Stress </a:t>
              </a:r>
              <a:br>
                <a:rPr lang="en-US" sz="1800">
                  <a:latin typeface="Franklin Gothic Medium" pitchFamily="34" charset="0"/>
                </a:rPr>
              </a:br>
              <a:r>
                <a:rPr lang="en-US" sz="1800">
                  <a:latin typeface="Franklin Gothic Medium" pitchFamily="34" charset="0"/>
                </a:rPr>
                <a:t>interview</a:t>
              </a:r>
            </a:p>
          </p:txBody>
        </p:sp>
        <p:cxnSp>
          <p:nvCxnSpPr>
            <p:cNvPr id="9230" name="AutoShape 22"/>
            <p:cNvCxnSpPr>
              <a:cxnSpLocks noChangeShapeType="1"/>
              <a:stCxn id="9226" idx="2"/>
              <a:endCxn id="9229" idx="0"/>
            </p:cNvCxnSpPr>
            <p:nvPr/>
          </p:nvCxnSpPr>
          <p:spPr bwMode="auto">
            <a:xfrm rot="16200000" flipH="1">
              <a:off x="3540" y="1150"/>
              <a:ext cx="610" cy="1930"/>
            </a:xfrm>
            <a:prstGeom prst="bentConnector3">
              <a:avLst>
                <a:gd name="adj1" fmla="val 50000"/>
              </a:avLst>
            </a:prstGeom>
            <a:noFill/>
            <a:ln w="31750">
              <a:solidFill>
                <a:schemeClr val="tx1"/>
              </a:solidFill>
              <a:miter lim="800000"/>
              <a:headEnd/>
              <a:tailEnd type="stealth" w="lg" len="lg"/>
            </a:ln>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p:cNvSpPr>
            <a:spLocks noGrp="1"/>
          </p:cNvSpPr>
          <p:nvPr>
            <p:ph type="ftr" sz="quarter" idx="10"/>
          </p:nvPr>
        </p:nvSpPr>
        <p:spPr>
          <a:noFill/>
        </p:spPr>
        <p:txBody>
          <a:bodyPr/>
          <a:lstStyle/>
          <a:p>
            <a:r>
              <a:rPr lang="en-US"/>
              <a:t>Copyright © 2011 Pearson Education</a:t>
            </a:r>
          </a:p>
        </p:txBody>
      </p:sp>
      <p:sp>
        <p:nvSpPr>
          <p:cNvPr id="10243" name="Slide Number Placeholder 3"/>
          <p:cNvSpPr>
            <a:spLocks noGrp="1"/>
          </p:cNvSpPr>
          <p:nvPr>
            <p:ph type="sldNum" sz="quarter" idx="11"/>
          </p:nvPr>
        </p:nvSpPr>
        <p:spPr>
          <a:noFill/>
        </p:spPr>
        <p:txBody>
          <a:bodyPr/>
          <a:lstStyle/>
          <a:p>
            <a:r>
              <a:rPr lang="en-US" smtClean="0"/>
              <a:t>7–</a:t>
            </a:r>
            <a:fld id="{5AFDEB1E-251A-44EB-85B5-14DA01208BBA}" type="slidenum">
              <a:rPr lang="en-US" smtClean="0"/>
              <a:pPr/>
              <a:t>7</a:t>
            </a:fld>
            <a:endParaRPr lang="en-US" smtClean="0"/>
          </a:p>
        </p:txBody>
      </p:sp>
      <p:sp>
        <p:nvSpPr>
          <p:cNvPr id="2728962" name="Rectangle 2"/>
          <p:cNvSpPr>
            <a:spLocks noGrp="1" noChangeArrowheads="1"/>
          </p:cNvSpPr>
          <p:nvPr>
            <p:ph type="title"/>
          </p:nvPr>
        </p:nvSpPr>
        <p:spPr/>
        <p:txBody>
          <a:bodyPr/>
          <a:lstStyle/>
          <a:p>
            <a:pPr algn="ctr" eaLnBrk="1" hangingPunct="1">
              <a:defRPr/>
            </a:pPr>
            <a:r>
              <a:rPr lang="en-US" dirty="0" smtClean="0"/>
              <a:t>Administering the Interview</a:t>
            </a:r>
          </a:p>
        </p:txBody>
      </p:sp>
      <p:grpSp>
        <p:nvGrpSpPr>
          <p:cNvPr id="2" name="Group 19"/>
          <p:cNvGrpSpPr>
            <a:grpSpLocks/>
          </p:cNvGrpSpPr>
          <p:nvPr/>
        </p:nvGrpSpPr>
        <p:grpSpPr bwMode="auto">
          <a:xfrm>
            <a:off x="1001713" y="1235075"/>
            <a:ext cx="7140575" cy="4505325"/>
            <a:chOff x="630" y="860"/>
            <a:chExt cx="4498" cy="2838"/>
          </a:xfrm>
        </p:grpSpPr>
        <p:sp>
          <p:nvSpPr>
            <p:cNvPr id="10246" name="_s1028"/>
            <p:cNvSpPr>
              <a:spLocks noChangeShapeType="1"/>
            </p:cNvSpPr>
            <p:nvPr/>
          </p:nvSpPr>
          <p:spPr bwMode="auto">
            <a:xfrm flipH="1" flipV="1">
              <a:off x="1940" y="1774"/>
              <a:ext cx="470" cy="293"/>
            </a:xfrm>
            <a:prstGeom prst="line">
              <a:avLst/>
            </a:prstGeom>
            <a:noFill/>
            <a:ln w="38100">
              <a:solidFill>
                <a:schemeClr val="tx1"/>
              </a:solidFill>
              <a:round/>
              <a:headEnd/>
              <a:tailEnd/>
            </a:ln>
          </p:spPr>
          <p:txBody>
            <a:bodyPr lIns="0" tIns="0" rIns="0" bIns="0" anchor="ctr"/>
            <a:lstStyle/>
            <a:p>
              <a:endParaRPr lang="en-US"/>
            </a:p>
          </p:txBody>
        </p:sp>
        <p:sp>
          <p:nvSpPr>
            <p:cNvPr id="10247" name="_s1032"/>
            <p:cNvSpPr>
              <a:spLocks noChangeShapeType="1"/>
            </p:cNvSpPr>
            <p:nvPr/>
          </p:nvSpPr>
          <p:spPr bwMode="auto">
            <a:xfrm flipH="1">
              <a:off x="2360" y="2788"/>
              <a:ext cx="259" cy="426"/>
            </a:xfrm>
            <a:prstGeom prst="line">
              <a:avLst/>
            </a:prstGeom>
            <a:noFill/>
            <a:ln w="38100">
              <a:solidFill>
                <a:schemeClr val="tx1"/>
              </a:solidFill>
              <a:round/>
              <a:headEnd/>
              <a:tailEnd/>
            </a:ln>
          </p:spPr>
          <p:txBody>
            <a:bodyPr lIns="0" tIns="0" rIns="0" bIns="0" anchor="ctr"/>
            <a:lstStyle/>
            <a:p>
              <a:endParaRPr lang="en-US"/>
            </a:p>
          </p:txBody>
        </p:sp>
        <p:sp>
          <p:nvSpPr>
            <p:cNvPr id="10248" name="_s1034"/>
            <p:cNvSpPr>
              <a:spLocks noChangeShapeType="1"/>
            </p:cNvSpPr>
            <p:nvPr/>
          </p:nvSpPr>
          <p:spPr bwMode="auto">
            <a:xfrm>
              <a:off x="3139" y="2788"/>
              <a:ext cx="262" cy="425"/>
            </a:xfrm>
            <a:prstGeom prst="line">
              <a:avLst/>
            </a:prstGeom>
            <a:noFill/>
            <a:ln w="38100">
              <a:solidFill>
                <a:schemeClr val="tx1"/>
              </a:solidFill>
              <a:round/>
              <a:headEnd/>
              <a:tailEnd/>
            </a:ln>
          </p:spPr>
          <p:txBody>
            <a:bodyPr lIns="0" tIns="0" rIns="0" bIns="0" anchor="ctr"/>
            <a:lstStyle/>
            <a:p>
              <a:endParaRPr lang="en-US"/>
            </a:p>
          </p:txBody>
        </p:sp>
        <p:sp>
          <p:nvSpPr>
            <p:cNvPr id="10249" name="_s1040"/>
            <p:cNvSpPr>
              <a:spLocks noChangeShapeType="1"/>
            </p:cNvSpPr>
            <p:nvPr/>
          </p:nvSpPr>
          <p:spPr bwMode="auto">
            <a:xfrm flipV="1">
              <a:off x="2879" y="1324"/>
              <a:ext cx="0" cy="588"/>
            </a:xfrm>
            <a:prstGeom prst="line">
              <a:avLst/>
            </a:prstGeom>
            <a:noFill/>
            <a:ln w="38100">
              <a:solidFill>
                <a:schemeClr val="tx1"/>
              </a:solidFill>
              <a:round/>
              <a:headEnd/>
              <a:tailEnd/>
            </a:ln>
          </p:spPr>
          <p:txBody>
            <a:bodyPr lIns="0" tIns="0" rIns="0" bIns="0" anchor="ctr"/>
            <a:lstStyle/>
            <a:p>
              <a:endParaRPr lang="en-US"/>
            </a:p>
          </p:txBody>
        </p:sp>
        <p:sp>
          <p:nvSpPr>
            <p:cNvPr id="10250" name="_s1038"/>
            <p:cNvSpPr>
              <a:spLocks noChangeShapeType="1"/>
            </p:cNvSpPr>
            <p:nvPr/>
          </p:nvSpPr>
          <p:spPr bwMode="auto">
            <a:xfrm flipV="1">
              <a:off x="3349" y="1773"/>
              <a:ext cx="469" cy="294"/>
            </a:xfrm>
            <a:prstGeom prst="line">
              <a:avLst/>
            </a:prstGeom>
            <a:noFill/>
            <a:ln w="38100">
              <a:solidFill>
                <a:schemeClr val="tx1"/>
              </a:solidFill>
              <a:round/>
              <a:headEnd/>
              <a:tailEnd/>
            </a:ln>
          </p:spPr>
          <p:txBody>
            <a:bodyPr lIns="0" tIns="0" rIns="0" bIns="0" anchor="ctr"/>
            <a:lstStyle/>
            <a:p>
              <a:endParaRPr lang="en-US"/>
            </a:p>
          </p:txBody>
        </p:sp>
        <p:sp>
          <p:nvSpPr>
            <p:cNvPr id="10251" name="AutoShape 25" descr="redfill01"/>
            <p:cNvSpPr>
              <a:spLocks noChangeArrowheads="1"/>
            </p:cNvSpPr>
            <p:nvPr/>
          </p:nvSpPr>
          <p:spPr bwMode="auto">
            <a:xfrm>
              <a:off x="2303" y="860"/>
              <a:ext cx="1146" cy="530"/>
            </a:xfrm>
            <a:prstGeom prst="roundRect">
              <a:avLst>
                <a:gd name="adj" fmla="val 5662"/>
              </a:avLst>
            </a:prstGeom>
            <a:blipFill dpi="0" rotWithShape="1">
              <a:blip r:embed="rId3" cstate="print"/>
              <a:srcRect/>
              <a:stretch>
                <a:fillRect/>
              </a:stretch>
            </a:blipFill>
            <a:ln w="57150" algn="ctr">
              <a:solidFill>
                <a:srgbClr val="F27900"/>
              </a:solidFill>
              <a:round/>
              <a:headEnd/>
              <a:tailEnd/>
            </a:ln>
          </p:spPr>
          <p:txBody>
            <a:bodyPr lIns="0" tIns="0" rIns="0" bIns="0" anchor="ctr" anchorCtr="1"/>
            <a:lstStyle/>
            <a:p>
              <a:pPr algn="ctr"/>
              <a:r>
                <a:rPr lang="en-US" sz="1600">
                  <a:latin typeface="Franklin Gothic Medium" pitchFamily="34" charset="0"/>
                </a:rPr>
                <a:t>Unstructured sequential interview</a:t>
              </a:r>
            </a:p>
          </p:txBody>
        </p:sp>
        <p:sp>
          <p:nvSpPr>
            <p:cNvPr id="10252" name="AutoShape 26" descr="grayfill01"/>
            <p:cNvSpPr>
              <a:spLocks noChangeArrowheads="1"/>
            </p:cNvSpPr>
            <p:nvPr/>
          </p:nvSpPr>
          <p:spPr bwMode="auto">
            <a:xfrm>
              <a:off x="3818" y="1514"/>
              <a:ext cx="1146" cy="530"/>
            </a:xfrm>
            <a:prstGeom prst="roundRect">
              <a:avLst>
                <a:gd name="adj" fmla="val 5472"/>
              </a:avLst>
            </a:prstGeom>
            <a:blipFill dpi="0" rotWithShape="1">
              <a:blip r:embed="rId4" cstate="print"/>
              <a:srcRect/>
              <a:stretch>
                <a:fillRect/>
              </a:stretch>
            </a:blipFill>
            <a:ln w="57150" algn="ctr">
              <a:solidFill>
                <a:srgbClr val="C0C0C0"/>
              </a:solidFill>
              <a:round/>
              <a:headEnd/>
              <a:tailEnd/>
            </a:ln>
          </p:spPr>
          <p:txBody>
            <a:bodyPr lIns="0" tIns="0" rIns="0" bIns="0" anchor="ctr" anchorCtr="1"/>
            <a:lstStyle/>
            <a:p>
              <a:pPr algn="ctr"/>
              <a:r>
                <a:rPr lang="en-US" sz="1600">
                  <a:latin typeface="Franklin Gothic Medium" pitchFamily="34" charset="0"/>
                </a:rPr>
                <a:t>Panel </a:t>
              </a:r>
              <a:br>
                <a:rPr lang="en-US" sz="1600">
                  <a:latin typeface="Franklin Gothic Medium" pitchFamily="34" charset="0"/>
                </a:rPr>
              </a:br>
              <a:r>
                <a:rPr lang="en-US" sz="1600">
                  <a:latin typeface="Franklin Gothic Medium" pitchFamily="34" charset="0"/>
                </a:rPr>
                <a:t>interview</a:t>
              </a:r>
            </a:p>
          </p:txBody>
        </p:sp>
        <p:sp>
          <p:nvSpPr>
            <p:cNvPr id="10253" name="AutoShape 27" descr="greenfill02"/>
            <p:cNvSpPr>
              <a:spLocks noChangeArrowheads="1"/>
            </p:cNvSpPr>
            <p:nvPr/>
          </p:nvSpPr>
          <p:spPr bwMode="auto">
            <a:xfrm>
              <a:off x="3982" y="2357"/>
              <a:ext cx="1146" cy="530"/>
            </a:xfrm>
            <a:prstGeom prst="roundRect">
              <a:avLst>
                <a:gd name="adj" fmla="val 9245"/>
              </a:avLst>
            </a:prstGeom>
            <a:blipFill dpi="0" rotWithShape="1">
              <a:blip r:embed="rId5" cstate="print"/>
              <a:srcRect/>
              <a:stretch>
                <a:fillRect/>
              </a:stretch>
            </a:blipFill>
            <a:ln w="57150" algn="ctr">
              <a:solidFill>
                <a:srgbClr val="0AB0C2"/>
              </a:solidFill>
              <a:round/>
              <a:headEnd/>
              <a:tailEnd/>
            </a:ln>
          </p:spPr>
          <p:txBody>
            <a:bodyPr lIns="0" tIns="0" rIns="0" bIns="0" anchor="ctr" anchorCtr="1"/>
            <a:lstStyle/>
            <a:p>
              <a:pPr algn="ctr"/>
              <a:r>
                <a:rPr lang="en-US" sz="1600">
                  <a:latin typeface="Franklin Gothic Medium" pitchFamily="34" charset="0"/>
                </a:rPr>
                <a:t>Phone</a:t>
              </a:r>
              <a:br>
                <a:rPr lang="en-US" sz="1600">
                  <a:latin typeface="Franklin Gothic Medium" pitchFamily="34" charset="0"/>
                </a:rPr>
              </a:br>
              <a:r>
                <a:rPr lang="en-US" sz="1600">
                  <a:latin typeface="Franklin Gothic Medium" pitchFamily="34" charset="0"/>
                </a:rPr>
                <a:t>interviews</a:t>
              </a:r>
            </a:p>
          </p:txBody>
        </p:sp>
        <p:sp>
          <p:nvSpPr>
            <p:cNvPr id="10254" name="AutoShape 28" descr="greenfill01"/>
            <p:cNvSpPr>
              <a:spLocks noChangeArrowheads="1"/>
            </p:cNvSpPr>
            <p:nvPr/>
          </p:nvSpPr>
          <p:spPr bwMode="auto">
            <a:xfrm>
              <a:off x="3280" y="3168"/>
              <a:ext cx="1146" cy="530"/>
            </a:xfrm>
            <a:prstGeom prst="roundRect">
              <a:avLst>
                <a:gd name="adj" fmla="val 8301"/>
              </a:avLst>
            </a:prstGeom>
            <a:blipFill dpi="0" rotWithShape="1">
              <a:blip r:embed="rId6" cstate="print"/>
              <a:srcRect/>
              <a:stretch>
                <a:fillRect/>
              </a:stretch>
            </a:blipFill>
            <a:ln w="57150" algn="ctr">
              <a:solidFill>
                <a:srgbClr val="74D274"/>
              </a:solidFill>
              <a:round/>
              <a:headEnd/>
              <a:tailEnd/>
            </a:ln>
          </p:spPr>
          <p:txBody>
            <a:bodyPr lIns="0" tIns="0" rIns="0" bIns="0" anchor="ctr" anchorCtr="1"/>
            <a:lstStyle/>
            <a:p>
              <a:pPr algn="ctr"/>
              <a:r>
                <a:rPr lang="en-US" sz="1600">
                  <a:latin typeface="Franklin Gothic Medium" pitchFamily="34" charset="0"/>
                </a:rPr>
                <a:t>Video/Web-assisted interviews</a:t>
              </a:r>
            </a:p>
          </p:txBody>
        </p:sp>
        <p:sp>
          <p:nvSpPr>
            <p:cNvPr id="10255" name="AutoShape 29" descr="bluefill01"/>
            <p:cNvSpPr>
              <a:spLocks noChangeArrowheads="1"/>
            </p:cNvSpPr>
            <p:nvPr/>
          </p:nvSpPr>
          <p:spPr bwMode="auto">
            <a:xfrm>
              <a:off x="1331" y="3168"/>
              <a:ext cx="1146" cy="530"/>
            </a:xfrm>
            <a:prstGeom prst="roundRect">
              <a:avLst>
                <a:gd name="adj" fmla="val 10755"/>
              </a:avLst>
            </a:prstGeom>
            <a:blipFill dpi="0" rotWithShape="1">
              <a:blip r:embed="rId7" cstate="print"/>
              <a:srcRect/>
              <a:stretch>
                <a:fillRect/>
              </a:stretch>
            </a:blipFill>
            <a:ln w="57150" algn="ctr">
              <a:solidFill>
                <a:srgbClr val="7DC1FF"/>
              </a:solidFill>
              <a:round/>
              <a:headEnd/>
              <a:tailEnd/>
            </a:ln>
          </p:spPr>
          <p:txBody>
            <a:bodyPr lIns="0" tIns="0" rIns="0" bIns="0" anchor="ctr" anchorCtr="1"/>
            <a:lstStyle/>
            <a:p>
              <a:pPr algn="ctr"/>
              <a:r>
                <a:rPr lang="en-US" sz="1600">
                  <a:latin typeface="Franklin Gothic Medium" pitchFamily="34" charset="0"/>
                </a:rPr>
                <a:t>Computerized interviews</a:t>
              </a:r>
            </a:p>
          </p:txBody>
        </p:sp>
        <p:sp>
          <p:nvSpPr>
            <p:cNvPr id="10256" name="AutoShape 30" descr="purplefill01"/>
            <p:cNvSpPr>
              <a:spLocks noChangeArrowheads="1"/>
            </p:cNvSpPr>
            <p:nvPr/>
          </p:nvSpPr>
          <p:spPr bwMode="auto">
            <a:xfrm>
              <a:off x="630" y="2360"/>
              <a:ext cx="1146" cy="530"/>
            </a:xfrm>
            <a:prstGeom prst="roundRect">
              <a:avLst>
                <a:gd name="adj" fmla="val 7356"/>
              </a:avLst>
            </a:prstGeom>
            <a:blipFill dpi="0" rotWithShape="1">
              <a:blip r:embed="rId8" cstate="print"/>
              <a:srcRect/>
              <a:stretch>
                <a:fillRect/>
              </a:stretch>
            </a:blipFill>
            <a:ln w="57150" algn="ctr">
              <a:solidFill>
                <a:srgbClr val="C46AB7"/>
              </a:solidFill>
              <a:round/>
              <a:headEnd/>
              <a:tailEnd/>
            </a:ln>
          </p:spPr>
          <p:txBody>
            <a:bodyPr lIns="0" tIns="0" rIns="0" bIns="0" anchor="ctr" anchorCtr="1"/>
            <a:lstStyle/>
            <a:p>
              <a:pPr algn="ctr"/>
              <a:r>
                <a:rPr lang="en-US" sz="1600">
                  <a:latin typeface="Franklin Gothic Medium" pitchFamily="34" charset="0"/>
                </a:rPr>
                <a:t>Mass</a:t>
              </a:r>
              <a:br>
                <a:rPr lang="en-US" sz="1600">
                  <a:latin typeface="Franklin Gothic Medium" pitchFamily="34" charset="0"/>
                </a:rPr>
              </a:br>
              <a:r>
                <a:rPr lang="en-US" sz="1600">
                  <a:latin typeface="Franklin Gothic Medium" pitchFamily="34" charset="0"/>
                </a:rPr>
                <a:t>interview</a:t>
              </a:r>
            </a:p>
          </p:txBody>
        </p:sp>
        <p:sp>
          <p:nvSpPr>
            <p:cNvPr id="10257" name="AutoShape 31" descr="brownfill01"/>
            <p:cNvSpPr>
              <a:spLocks noChangeArrowheads="1"/>
            </p:cNvSpPr>
            <p:nvPr/>
          </p:nvSpPr>
          <p:spPr bwMode="auto">
            <a:xfrm>
              <a:off x="796" y="1517"/>
              <a:ext cx="1146" cy="530"/>
            </a:xfrm>
            <a:prstGeom prst="roundRect">
              <a:avLst>
                <a:gd name="adj" fmla="val 7356"/>
              </a:avLst>
            </a:prstGeom>
            <a:blipFill dpi="0" rotWithShape="1">
              <a:blip r:embed="rId9" cstate="print"/>
              <a:srcRect/>
              <a:stretch>
                <a:fillRect/>
              </a:stretch>
            </a:blipFill>
            <a:ln w="57150" algn="ctr">
              <a:solidFill>
                <a:srgbClr val="EB9F39"/>
              </a:solidFill>
              <a:round/>
              <a:headEnd/>
              <a:tailEnd/>
            </a:ln>
          </p:spPr>
          <p:txBody>
            <a:bodyPr lIns="0" tIns="0" rIns="0" bIns="0" anchor="ctr" anchorCtr="1"/>
            <a:lstStyle/>
            <a:p>
              <a:pPr algn="ctr"/>
              <a:r>
                <a:rPr lang="en-US" sz="1600">
                  <a:latin typeface="Franklin Gothic Medium" pitchFamily="34" charset="0"/>
                </a:rPr>
                <a:t>Structured sequential interview</a:t>
              </a:r>
            </a:p>
          </p:txBody>
        </p:sp>
        <p:sp>
          <p:nvSpPr>
            <p:cNvPr id="10258" name="_s1030"/>
            <p:cNvSpPr>
              <a:spLocks noChangeShapeType="1"/>
            </p:cNvSpPr>
            <p:nvPr/>
          </p:nvSpPr>
          <p:spPr bwMode="auto">
            <a:xfrm flipH="1">
              <a:off x="1774" y="2479"/>
              <a:ext cx="517" cy="94"/>
            </a:xfrm>
            <a:prstGeom prst="line">
              <a:avLst/>
            </a:prstGeom>
            <a:noFill/>
            <a:ln w="38100">
              <a:solidFill>
                <a:schemeClr val="tx1"/>
              </a:solidFill>
              <a:round/>
              <a:headEnd/>
              <a:tailEnd/>
            </a:ln>
          </p:spPr>
          <p:txBody>
            <a:bodyPr lIns="0" tIns="0" rIns="0" bIns="0" anchor="ctr"/>
            <a:lstStyle/>
            <a:p>
              <a:endParaRPr lang="en-US"/>
            </a:p>
          </p:txBody>
        </p:sp>
        <p:sp>
          <p:nvSpPr>
            <p:cNvPr id="10259" name="_s1030"/>
            <p:cNvSpPr>
              <a:spLocks noChangeShapeType="1"/>
            </p:cNvSpPr>
            <p:nvPr/>
          </p:nvSpPr>
          <p:spPr bwMode="auto">
            <a:xfrm>
              <a:off x="3465" y="2478"/>
              <a:ext cx="517" cy="94"/>
            </a:xfrm>
            <a:prstGeom prst="line">
              <a:avLst/>
            </a:prstGeom>
            <a:noFill/>
            <a:ln w="38100">
              <a:solidFill>
                <a:schemeClr val="tx1"/>
              </a:solidFill>
              <a:round/>
              <a:headEnd/>
              <a:tailEnd/>
            </a:ln>
          </p:spPr>
          <p:txBody>
            <a:bodyPr lIns="0" tIns="0" rIns="0" bIns="0" anchor="ctr"/>
            <a:lstStyle/>
            <a:p>
              <a:endParaRPr lang="en-US"/>
            </a:p>
          </p:txBody>
        </p:sp>
        <p:sp>
          <p:nvSpPr>
            <p:cNvPr id="10260" name="AutoShape 34"/>
            <p:cNvSpPr>
              <a:spLocks noChangeArrowheads="1"/>
            </p:cNvSpPr>
            <p:nvPr/>
          </p:nvSpPr>
          <p:spPr bwMode="auto">
            <a:xfrm>
              <a:off x="2280" y="1912"/>
              <a:ext cx="1200" cy="946"/>
            </a:xfrm>
            <a:prstGeom prst="roundRect">
              <a:avLst>
                <a:gd name="adj" fmla="val 16667"/>
              </a:avLst>
            </a:prstGeom>
            <a:gradFill rotWithShape="1">
              <a:gsLst>
                <a:gs pos="0">
                  <a:srgbClr val="0099CC"/>
                </a:gs>
                <a:gs pos="100000">
                  <a:srgbClr val="006B8E"/>
                </a:gs>
              </a:gsLst>
              <a:lin ang="5400000" scaled="1"/>
            </a:gradFill>
            <a:ln w="38100">
              <a:solidFill>
                <a:srgbClr val="336699"/>
              </a:solidFill>
              <a:round/>
              <a:headEnd/>
              <a:tailEnd/>
            </a:ln>
          </p:spPr>
          <p:txBody>
            <a:bodyPr anchor="ctr" anchorCtr="1"/>
            <a:lstStyle/>
            <a:p>
              <a:pPr algn="ctr">
                <a:spcBef>
                  <a:spcPct val="50000"/>
                </a:spcBef>
              </a:pPr>
              <a:r>
                <a:rPr lang="en-US" sz="1800" b="1">
                  <a:solidFill>
                    <a:schemeClr val="bg1"/>
                  </a:solidFill>
                </a:rPr>
                <a:t>Ways in Which Interview Can be Conducted</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Copyright © 2011 Pearson Education</a:t>
            </a:r>
          </a:p>
        </p:txBody>
      </p:sp>
      <p:sp>
        <p:nvSpPr>
          <p:cNvPr id="11267" name="Slide Number Placeholder 4"/>
          <p:cNvSpPr>
            <a:spLocks noGrp="1"/>
          </p:cNvSpPr>
          <p:nvPr>
            <p:ph type="sldNum" sz="quarter" idx="11"/>
          </p:nvPr>
        </p:nvSpPr>
        <p:spPr>
          <a:noFill/>
        </p:spPr>
        <p:txBody>
          <a:bodyPr/>
          <a:lstStyle/>
          <a:p>
            <a:r>
              <a:rPr lang="en-US" smtClean="0"/>
              <a:t>7–</a:t>
            </a:r>
            <a:fld id="{75B1EAE1-F49D-4845-BCCE-58D0E54E6BE1}" type="slidenum">
              <a:rPr lang="en-US" smtClean="0"/>
              <a:pPr/>
              <a:t>8</a:t>
            </a:fld>
            <a:endParaRPr lang="en-US" smtClean="0"/>
          </a:p>
        </p:txBody>
      </p:sp>
      <p:sp>
        <p:nvSpPr>
          <p:cNvPr id="2733058" name="Rectangle 2"/>
          <p:cNvSpPr>
            <a:spLocks noGrp="1" noChangeArrowheads="1"/>
          </p:cNvSpPr>
          <p:nvPr>
            <p:ph type="title"/>
          </p:nvPr>
        </p:nvSpPr>
        <p:spPr>
          <a:xfrm>
            <a:off x="457200" y="377825"/>
            <a:ext cx="8210550" cy="1112838"/>
          </a:xfrm>
        </p:spPr>
        <p:txBody>
          <a:bodyPr/>
          <a:lstStyle/>
          <a:p>
            <a:pPr eaLnBrk="1" hangingPunct="1">
              <a:defRPr/>
            </a:pPr>
            <a:r>
              <a:rPr lang="en-US" dirty="0" smtClean="0"/>
              <a:t>How to Design and Conduct </a:t>
            </a:r>
            <a:br>
              <a:rPr lang="en-US" dirty="0" smtClean="0"/>
            </a:br>
            <a:r>
              <a:rPr lang="en-US" dirty="0" smtClean="0"/>
              <a:t>An Effective Interview</a:t>
            </a:r>
          </a:p>
        </p:txBody>
      </p:sp>
      <p:sp>
        <p:nvSpPr>
          <p:cNvPr id="2733059" name="Rectangle 3"/>
          <p:cNvSpPr>
            <a:spLocks noGrp="1" noChangeArrowheads="1"/>
          </p:cNvSpPr>
          <p:nvPr>
            <p:ph type="body" idx="1"/>
          </p:nvPr>
        </p:nvSpPr>
        <p:spPr>
          <a:xfrm>
            <a:off x="525463" y="1573213"/>
            <a:ext cx="8102600" cy="4689475"/>
          </a:xfrm>
        </p:spPr>
        <p:txBody>
          <a:bodyPr/>
          <a:lstStyle/>
          <a:p>
            <a:pPr marL="346075" indent="-346075" eaLnBrk="1" hangingPunct="1">
              <a:spcBef>
                <a:spcPct val="40000"/>
              </a:spcBef>
              <a:tabLst>
                <a:tab pos="2057400" algn="l"/>
              </a:tabLst>
              <a:defRPr/>
            </a:pPr>
            <a:r>
              <a:rPr lang="en-US" dirty="0" smtClean="0"/>
              <a:t>The Structured Situational Interview</a:t>
            </a:r>
          </a:p>
          <a:p>
            <a:pPr marL="744538" lvl="1" eaLnBrk="1" hangingPunct="1">
              <a:spcBef>
                <a:spcPct val="40000"/>
              </a:spcBef>
              <a:tabLst>
                <a:tab pos="2057400" algn="l"/>
              </a:tabLst>
              <a:defRPr/>
            </a:pPr>
            <a:r>
              <a:rPr lang="en-US" dirty="0" smtClean="0"/>
              <a:t>Use either situational questions or behavioral questions that yield high criteria-related validities.</a:t>
            </a:r>
          </a:p>
          <a:p>
            <a:pPr marL="1093788" lvl="2" indent="-234950" eaLnBrk="1" hangingPunct="1">
              <a:spcBef>
                <a:spcPct val="40000"/>
              </a:spcBef>
              <a:buFont typeface="Wingdings" pitchFamily="2" charset="2"/>
              <a:buNone/>
              <a:tabLst>
                <a:tab pos="2057400" algn="l"/>
              </a:tabLst>
              <a:defRPr/>
            </a:pPr>
            <a:r>
              <a:rPr lang="en-US" sz="2400" dirty="0" smtClean="0"/>
              <a:t>Step 1:	Analyze the job.</a:t>
            </a:r>
          </a:p>
          <a:p>
            <a:pPr marL="1093788" lvl="2" indent="-234950" eaLnBrk="1" hangingPunct="1">
              <a:spcBef>
                <a:spcPct val="40000"/>
              </a:spcBef>
              <a:buFont typeface="Wingdings" pitchFamily="2" charset="2"/>
              <a:buNone/>
              <a:tabLst>
                <a:tab pos="2057400" algn="l"/>
              </a:tabLst>
              <a:defRPr/>
            </a:pPr>
            <a:r>
              <a:rPr lang="en-US" sz="2400" dirty="0" smtClean="0"/>
              <a:t>Step 2:	Rate the job’s main duties.</a:t>
            </a:r>
          </a:p>
          <a:p>
            <a:pPr marL="1093788" lvl="2" indent="-234950" eaLnBrk="1" hangingPunct="1">
              <a:spcBef>
                <a:spcPct val="40000"/>
              </a:spcBef>
              <a:buFont typeface="Wingdings" pitchFamily="2" charset="2"/>
              <a:buNone/>
              <a:tabLst>
                <a:tab pos="2057400" algn="l"/>
              </a:tabLst>
              <a:defRPr/>
            </a:pPr>
            <a:r>
              <a:rPr lang="en-US" sz="2400" dirty="0" smtClean="0"/>
              <a:t>Step 3:	Create interview questions.</a:t>
            </a:r>
          </a:p>
          <a:p>
            <a:pPr marL="1093788" lvl="2" indent="-234950" eaLnBrk="1" hangingPunct="1">
              <a:spcBef>
                <a:spcPct val="40000"/>
              </a:spcBef>
              <a:buFont typeface="Wingdings" pitchFamily="2" charset="2"/>
              <a:buNone/>
              <a:tabLst>
                <a:tab pos="2057400" algn="l"/>
              </a:tabLst>
              <a:defRPr/>
            </a:pPr>
            <a:r>
              <a:rPr lang="en-US" sz="2400" dirty="0" smtClean="0"/>
              <a:t>Step 4:	Create benchmark answers.</a:t>
            </a:r>
          </a:p>
          <a:p>
            <a:pPr marL="1093788" lvl="2" indent="-234950" eaLnBrk="1" hangingPunct="1">
              <a:spcBef>
                <a:spcPct val="40000"/>
              </a:spcBef>
              <a:buFont typeface="Wingdings" pitchFamily="2" charset="2"/>
              <a:buNone/>
              <a:tabLst>
                <a:tab pos="2057400" algn="l"/>
              </a:tabLst>
              <a:defRPr/>
            </a:pPr>
            <a:r>
              <a:rPr lang="en-US" sz="2400" dirty="0" smtClean="0"/>
              <a:t>Step 5:	Appoint the interview panel and conduct 	interviews.</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p:spPr>
        <p:txBody>
          <a:bodyPr/>
          <a:lstStyle/>
          <a:p>
            <a:r>
              <a:rPr lang="en-US"/>
              <a:t>Copyright © 2011 Pearson Education</a:t>
            </a:r>
          </a:p>
        </p:txBody>
      </p:sp>
      <p:sp>
        <p:nvSpPr>
          <p:cNvPr id="12291" name="Slide Number Placeholder 2"/>
          <p:cNvSpPr>
            <a:spLocks noGrp="1"/>
          </p:cNvSpPr>
          <p:nvPr>
            <p:ph type="sldNum" sz="quarter" idx="11"/>
          </p:nvPr>
        </p:nvSpPr>
        <p:spPr>
          <a:noFill/>
        </p:spPr>
        <p:txBody>
          <a:bodyPr/>
          <a:lstStyle/>
          <a:p>
            <a:r>
              <a:rPr lang="en-US" smtClean="0"/>
              <a:t>7–</a:t>
            </a:r>
            <a:fld id="{7F4156FC-54F4-4028-A173-ED0A7DBDED03}" type="slidenum">
              <a:rPr lang="en-US" smtClean="0"/>
              <a:pPr/>
              <a:t>9</a:t>
            </a:fld>
            <a:endParaRPr lang="en-US" smtClean="0"/>
          </a:p>
        </p:txBody>
      </p:sp>
      <p:sp>
        <p:nvSpPr>
          <p:cNvPr id="12292" name="Line 2"/>
          <p:cNvSpPr>
            <a:spLocks noChangeShapeType="1"/>
          </p:cNvSpPr>
          <p:nvPr/>
        </p:nvSpPr>
        <p:spPr bwMode="auto">
          <a:xfrm>
            <a:off x="582613" y="685800"/>
            <a:ext cx="7954962" cy="0"/>
          </a:xfrm>
          <a:prstGeom prst="line">
            <a:avLst/>
          </a:prstGeom>
          <a:noFill/>
          <a:ln w="28575">
            <a:solidFill>
              <a:srgbClr val="3366CC"/>
            </a:solidFill>
            <a:round/>
            <a:headEnd/>
            <a:tailEnd/>
          </a:ln>
        </p:spPr>
        <p:txBody>
          <a:bodyPr wrap="none"/>
          <a:lstStyle/>
          <a:p>
            <a:endParaRPr lang="en-US"/>
          </a:p>
        </p:txBody>
      </p:sp>
      <p:sp>
        <p:nvSpPr>
          <p:cNvPr id="12293" name="Text Box 3"/>
          <p:cNvSpPr txBox="1">
            <a:spLocks noChangeArrowheads="1"/>
          </p:cNvSpPr>
          <p:nvPr/>
        </p:nvSpPr>
        <p:spPr bwMode="auto">
          <a:xfrm>
            <a:off x="490538" y="315913"/>
            <a:ext cx="8137525" cy="336550"/>
          </a:xfrm>
          <a:prstGeom prst="rect">
            <a:avLst/>
          </a:prstGeom>
          <a:noFill/>
          <a:ln w="9525">
            <a:noFill/>
            <a:miter lim="800000"/>
            <a:headEnd/>
            <a:tailEnd/>
          </a:ln>
        </p:spPr>
        <p:txBody>
          <a:bodyPr>
            <a:spAutoFit/>
          </a:bodyPr>
          <a:lstStyle/>
          <a:p>
            <a:pPr marL="1376363" indent="-1376363">
              <a:spcBef>
                <a:spcPct val="50000"/>
              </a:spcBef>
            </a:pPr>
            <a:r>
              <a:rPr lang="en-US" sz="1600" b="1">
                <a:solidFill>
                  <a:srgbClr val="3366CC"/>
                </a:solidFill>
              </a:rPr>
              <a:t>FIGURE 7</a:t>
            </a:r>
            <a:r>
              <a:rPr lang="en-US" sz="1600" b="1">
                <a:solidFill>
                  <a:srgbClr val="3366CC"/>
                </a:solidFill>
                <a:cs typeface="Arial" charset="0"/>
              </a:rPr>
              <a:t>–2</a:t>
            </a:r>
            <a:r>
              <a:rPr lang="en-US" sz="1600">
                <a:cs typeface="Arial" charset="0"/>
              </a:rPr>
              <a:t>	Examples of Questions That Provide Structure</a:t>
            </a:r>
          </a:p>
        </p:txBody>
      </p:sp>
      <p:sp>
        <p:nvSpPr>
          <p:cNvPr id="12294" name="Rectangle 4"/>
          <p:cNvSpPr>
            <a:spLocks noChangeArrowheads="1"/>
          </p:cNvSpPr>
          <p:nvPr/>
        </p:nvSpPr>
        <p:spPr bwMode="auto">
          <a:xfrm>
            <a:off x="731838" y="820738"/>
            <a:ext cx="7680325" cy="5265737"/>
          </a:xfrm>
          <a:prstGeom prst="rect">
            <a:avLst/>
          </a:prstGeom>
          <a:noFill/>
          <a:ln w="9525">
            <a:noFill/>
            <a:miter lim="800000"/>
            <a:headEnd/>
            <a:tailEnd/>
          </a:ln>
        </p:spPr>
        <p:txBody>
          <a:bodyPr>
            <a:spAutoFit/>
          </a:bodyPr>
          <a:lstStyle/>
          <a:p>
            <a:pPr marL="231775" indent="-231775">
              <a:spcBef>
                <a:spcPct val="50000"/>
              </a:spcBef>
            </a:pPr>
            <a:r>
              <a:rPr lang="en-US" sz="1600" b="1"/>
              <a:t>Situational Questions</a:t>
            </a:r>
          </a:p>
          <a:p>
            <a:pPr marL="231775" indent="-231775">
              <a:spcBef>
                <a:spcPct val="50000"/>
              </a:spcBef>
            </a:pPr>
            <a:r>
              <a:rPr lang="en-US" sz="1400" b="1"/>
              <a:t>1.	</a:t>
            </a:r>
            <a:r>
              <a:rPr lang="en-US" sz="1400"/>
              <a:t>Suppose a more experienced coworker was not following standard work procedures and claimed the new procedure was better. Would you use the new procedure?</a:t>
            </a:r>
          </a:p>
          <a:p>
            <a:pPr marL="231775" indent="-231775">
              <a:spcBef>
                <a:spcPct val="50000"/>
              </a:spcBef>
            </a:pPr>
            <a:r>
              <a:rPr lang="en-US" sz="1400" b="1"/>
              <a:t>2.	</a:t>
            </a:r>
            <a:r>
              <a:rPr lang="en-US" sz="1400"/>
              <a:t>Suppose you were giving a sales presentation and a difficult technical question arose that you could not answer. What would you do?</a:t>
            </a:r>
          </a:p>
          <a:p>
            <a:pPr marL="231775" indent="-231775">
              <a:spcBef>
                <a:spcPct val="50000"/>
              </a:spcBef>
            </a:pPr>
            <a:r>
              <a:rPr lang="en-US" sz="1600" b="1"/>
              <a:t>Past Behavior Questions</a:t>
            </a:r>
          </a:p>
          <a:p>
            <a:pPr marL="231775" indent="-231775">
              <a:spcBef>
                <a:spcPct val="50000"/>
              </a:spcBef>
            </a:pPr>
            <a:r>
              <a:rPr lang="en-US" sz="1400" b="1"/>
              <a:t>3.	</a:t>
            </a:r>
            <a:r>
              <a:rPr lang="en-US" sz="1400"/>
              <a:t>Based on your past work experience, what is the most significant action you have ever taken to help out a coworker?</a:t>
            </a:r>
          </a:p>
          <a:p>
            <a:pPr marL="231775" indent="-231775">
              <a:spcBef>
                <a:spcPct val="50000"/>
              </a:spcBef>
            </a:pPr>
            <a:r>
              <a:rPr lang="en-US" sz="1400" b="1"/>
              <a:t>4.	</a:t>
            </a:r>
            <a:r>
              <a:rPr lang="en-US" sz="1400"/>
              <a:t>Can you provide an example of a specific instance where you developed a sales presentation that was highly effective?</a:t>
            </a:r>
          </a:p>
          <a:p>
            <a:pPr marL="231775" indent="-231775">
              <a:spcBef>
                <a:spcPct val="50000"/>
              </a:spcBef>
            </a:pPr>
            <a:r>
              <a:rPr lang="en-US" sz="1600" b="1"/>
              <a:t>Background Questions</a:t>
            </a:r>
          </a:p>
          <a:p>
            <a:pPr marL="231775" indent="-231775">
              <a:spcBef>
                <a:spcPct val="50000"/>
              </a:spcBef>
            </a:pPr>
            <a:r>
              <a:rPr lang="en-US" sz="1400" b="1"/>
              <a:t>5.	</a:t>
            </a:r>
            <a:r>
              <a:rPr lang="en-US" sz="1400"/>
              <a:t>What work experiences, training, or other qualifications do you have for working in a teamwork environment?</a:t>
            </a:r>
          </a:p>
          <a:p>
            <a:pPr marL="231775" indent="-231775">
              <a:spcBef>
                <a:spcPct val="50000"/>
              </a:spcBef>
            </a:pPr>
            <a:r>
              <a:rPr lang="en-US" sz="1400" b="1"/>
              <a:t>6.	</a:t>
            </a:r>
            <a:r>
              <a:rPr lang="en-US" sz="1400"/>
              <a:t>What experience have you had with direct point-of-purchase sales?</a:t>
            </a:r>
          </a:p>
          <a:p>
            <a:pPr marL="231775" indent="-231775">
              <a:spcBef>
                <a:spcPct val="50000"/>
              </a:spcBef>
            </a:pPr>
            <a:r>
              <a:rPr lang="en-US" sz="1600" b="1"/>
              <a:t>Job Knowledge Questions</a:t>
            </a:r>
          </a:p>
          <a:p>
            <a:pPr marL="231775" indent="-231775">
              <a:spcBef>
                <a:spcPct val="50000"/>
              </a:spcBef>
            </a:pPr>
            <a:r>
              <a:rPr lang="en-US" sz="1400" b="1"/>
              <a:t>7.	</a:t>
            </a:r>
            <a:r>
              <a:rPr lang="en-US" sz="1400"/>
              <a:t>What steps would you follow to conduct a brainstorming session with a group of employees on safety?</a:t>
            </a:r>
          </a:p>
          <a:p>
            <a:pPr marL="231775" indent="-231775">
              <a:spcBef>
                <a:spcPct val="50000"/>
              </a:spcBef>
            </a:pPr>
            <a:r>
              <a:rPr lang="en-US" sz="1400" b="1"/>
              <a:t>8.	</a:t>
            </a:r>
            <a:r>
              <a:rPr lang="en-US" sz="1400"/>
              <a:t>What factors should you consider when developing a television advertising campaign?</a:t>
            </a:r>
          </a:p>
        </p:txBody>
      </p:sp>
    </p:spTree>
  </p:cSld>
  <p:clrMapOvr>
    <a:masterClrMapping/>
  </p:clrMapOvr>
  <p:transition>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10/28/2009 9:25:11 PM&quot;&gt;&lt;Slide id=&quot;655&quot; dur=&quot;1.984375&quot;/&gt;&lt;/Timings&gt;&lt;/WMTools&gt;"/>
</p:tagLst>
</file>

<file path=ppt/theme/theme1.xml><?xml version="1.0" encoding="utf-8"?>
<a:theme xmlns:a="http://schemas.openxmlformats.org/drawingml/2006/main" name="Human Resource Management 12e">
  <a:themeElements>
    <a:clrScheme name="Human Resource Management 12e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fontScheme name="Human Resource Management 12e">
      <a:majorFont>
        <a:latin typeface="Book Antiqua"/>
        <a:ea typeface="Arial Unicode MS"/>
        <a:cs typeface="Tahoma"/>
      </a:majorFont>
      <a:minorFont>
        <a:latin typeface="Arial"/>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Human Resource Management 12e 1">
        <a:dk1>
          <a:srgbClr val="000000"/>
        </a:dk1>
        <a:lt1>
          <a:srgbClr val="FFFFFF"/>
        </a:lt1>
        <a:dk2>
          <a:srgbClr val="396F39"/>
        </a:dk2>
        <a:lt2>
          <a:srgbClr val="FFCC00"/>
        </a:lt2>
        <a:accent1>
          <a:srgbClr val="009900"/>
        </a:accent1>
        <a:accent2>
          <a:srgbClr val="CC9900"/>
        </a:accent2>
        <a:accent3>
          <a:srgbClr val="AEBBAE"/>
        </a:accent3>
        <a:accent4>
          <a:srgbClr val="DADADA"/>
        </a:accent4>
        <a:accent5>
          <a:srgbClr val="AACAAA"/>
        </a:accent5>
        <a:accent6>
          <a:srgbClr val="B98A00"/>
        </a:accent6>
        <a:hlink>
          <a:srgbClr val="FF3300"/>
        </a:hlink>
        <a:folHlink>
          <a:srgbClr val="663300"/>
        </a:folHlink>
      </a:clrScheme>
      <a:clrMap bg1="dk2" tx1="lt1" bg2="dk1" tx2="lt2" accent1="accent1" accent2="accent2" accent3="accent3" accent4="accent4" accent5="accent5" accent6="accent6" hlink="hlink" folHlink="folHlink"/>
    </a:extraClrScheme>
    <a:extraClrScheme>
      <a:clrScheme name="Human Resource Management 12e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clrMap bg1="lt1" tx1="dk1" bg2="lt2" tx2="dk2" accent1="accent1" accent2="accent2" accent3="accent3" accent4="accent4" accent5="accent5" accent6="accent6" hlink="hlink" folHlink="folHlink"/>
    </a:extraClrScheme>
    <a:extraClrScheme>
      <a:clrScheme name="Human Resource Management 12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Human Resource Management 12e 4">
        <a:dk1>
          <a:srgbClr val="000000"/>
        </a:dk1>
        <a:lt1>
          <a:srgbClr val="FFFFFF"/>
        </a:lt1>
        <a:dk2>
          <a:srgbClr val="FF0000"/>
        </a:dk2>
        <a:lt2>
          <a:srgbClr val="800000"/>
        </a:lt2>
        <a:accent1>
          <a:srgbClr val="008000"/>
        </a:accent1>
        <a:accent2>
          <a:srgbClr val="FF9900"/>
        </a:accent2>
        <a:accent3>
          <a:srgbClr val="FFFFFF"/>
        </a:accent3>
        <a:accent4>
          <a:srgbClr val="000000"/>
        </a:accent4>
        <a:accent5>
          <a:srgbClr val="AAC0AA"/>
        </a:accent5>
        <a:accent6>
          <a:srgbClr val="E78A00"/>
        </a:accent6>
        <a:hlink>
          <a:srgbClr val="CC3300"/>
        </a:hlink>
        <a:folHlink>
          <a:srgbClr val="66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9578</TotalTime>
  <Words>1422</Words>
  <Application>Microsoft Office PowerPoint</Application>
  <PresentationFormat>On-screen Show (4:3)</PresentationFormat>
  <Paragraphs>228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Human Resource Management 12e</vt:lpstr>
      <vt:lpstr>Slide 1</vt:lpstr>
      <vt:lpstr>Slide 2</vt:lpstr>
      <vt:lpstr>Basic Types of Interviews</vt:lpstr>
      <vt:lpstr>Selection Interview Structure</vt:lpstr>
      <vt:lpstr>Selection Interview Formats</vt:lpstr>
      <vt:lpstr>Interview Content</vt:lpstr>
      <vt:lpstr>Administering the Interview</vt:lpstr>
      <vt:lpstr>How to Design and Conduct  An Effective Interview</vt:lpstr>
      <vt:lpstr>Slide 9</vt:lpstr>
      <vt:lpstr>Slide 10</vt:lpstr>
      <vt:lpstr>Using a Streamlined Interview Process</vt:lpstr>
      <vt:lpstr>Slide 12</vt:lpstr>
      <vt:lpstr>Slide 13</vt:lpstr>
      <vt:lpstr>Slide 14</vt:lpstr>
      <vt:lpstr>Slide 15</vt:lpstr>
      <vt:lpstr>Slide 16</vt:lpstr>
    </vt:vector>
  </TitlesOfParts>
  <Manager>Melissa Gill</Manager>
  <Company>Pearson-Prentice Hall,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 12e</dc:title>
  <dc:subject>Chapter 7</dc:subject>
  <dc:creator>Charlie Cook, The University of West Alabama</dc:creator>
  <cp:lastModifiedBy>user</cp:lastModifiedBy>
  <cp:revision>556</cp:revision>
  <dcterms:created xsi:type="dcterms:W3CDTF">2003-02-17T02:06:55Z</dcterms:created>
  <dcterms:modified xsi:type="dcterms:W3CDTF">2011-05-07T19:46:27Z</dcterms:modified>
</cp:coreProperties>
</file>