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303" r:id="rId4"/>
    <p:sldId id="259" r:id="rId5"/>
    <p:sldId id="260" r:id="rId6"/>
    <p:sldId id="265" r:id="rId7"/>
    <p:sldId id="304" r:id="rId8"/>
    <p:sldId id="345" r:id="rId9"/>
    <p:sldId id="347" r:id="rId10"/>
    <p:sldId id="346" r:id="rId11"/>
    <p:sldId id="271" r:id="rId12"/>
    <p:sldId id="276" r:id="rId13"/>
  </p:sldIdLst>
  <p:sldSz cx="9144000" cy="5143500" type="screen16x9"/>
  <p:notesSz cx="6858000" cy="9144000"/>
  <p:embeddedFontLst>
    <p:embeddedFont>
      <p:font typeface="Aptos Display" panose="020B0004020202020204" pitchFamily="34" charset="0"/>
      <p:regular r:id="rId15"/>
      <p:bold r:id="rId16"/>
      <p:italic r:id="rId17"/>
      <p:boldItalic r:id="rId18"/>
    </p:embeddedFont>
    <p:embeddedFont>
      <p:font typeface="Arial Black" panose="020B0A04020102020204" pitchFamily="34" charset="0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  <p:embeddedFont>
      <p:font typeface="Playfair Display SemiBold" panose="020B060402020202020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08995-B8F2-4843-A765-471030E2B600}">
  <a:tblStyle styleId="{F1A08995-B8F2-4843-A765-471030E2B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87e4aa072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87e4aa072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745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87e4aa072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87e4aa072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8a2bc4f44_0_40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8a2bc4f44_0_40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bfcb6685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bfcb6685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87e4aa07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87e4aa07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fefc6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fefc6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8bfcb6685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8bfcb6685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8bfcb6685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8bfcb6685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87e4aa072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87e4aa072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6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/>
          <p:nvPr/>
        </p:nvSpPr>
        <p:spPr>
          <a:xfrm>
            <a:off x="598067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8"/>
          <p:cNvSpPr/>
          <p:nvPr/>
        </p:nvSpPr>
        <p:spPr>
          <a:xfrm>
            <a:off x="3345600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71052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8"/>
          <p:cNvSpPr txBox="1">
            <a:spLocks noGrp="1"/>
          </p:cNvSpPr>
          <p:nvPr>
            <p:ph type="subTitle" idx="1"/>
          </p:nvPr>
        </p:nvSpPr>
        <p:spPr>
          <a:xfrm>
            <a:off x="778250" y="2587750"/>
            <a:ext cx="23145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2"/>
          </p:nvPr>
        </p:nvSpPr>
        <p:spPr>
          <a:xfrm>
            <a:off x="77842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3"/>
          </p:nvPr>
        </p:nvSpPr>
        <p:spPr>
          <a:xfrm>
            <a:off x="3414748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4"/>
          </p:nvPr>
        </p:nvSpPr>
        <p:spPr>
          <a:xfrm>
            <a:off x="341474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5"/>
          </p:nvPr>
        </p:nvSpPr>
        <p:spPr>
          <a:xfrm>
            <a:off x="6051100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6"/>
          </p:nvPr>
        </p:nvSpPr>
        <p:spPr>
          <a:xfrm>
            <a:off x="6051099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0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subTitle" idx="1"/>
          </p:nvPr>
        </p:nvSpPr>
        <p:spPr>
          <a:xfrm>
            <a:off x="5872226" y="1130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subTitle" idx="2"/>
          </p:nvPr>
        </p:nvSpPr>
        <p:spPr>
          <a:xfrm>
            <a:off x="5872226" y="3701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subTitle" idx="3"/>
          </p:nvPr>
        </p:nvSpPr>
        <p:spPr>
          <a:xfrm>
            <a:off x="5872226" y="24164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title" hasCustomPrompt="1"/>
          </p:nvPr>
        </p:nvSpPr>
        <p:spPr>
          <a:xfrm>
            <a:off x="3421825" y="571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47"/>
          <p:cNvSpPr txBox="1">
            <a:spLocks noGrp="1"/>
          </p:cNvSpPr>
          <p:nvPr>
            <p:ph type="title" idx="4" hasCustomPrompt="1"/>
          </p:nvPr>
        </p:nvSpPr>
        <p:spPr>
          <a:xfrm>
            <a:off x="3421825" y="18570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47"/>
          <p:cNvSpPr txBox="1">
            <a:spLocks noGrp="1"/>
          </p:cNvSpPr>
          <p:nvPr>
            <p:ph type="title" idx="5" hasCustomPrompt="1"/>
          </p:nvPr>
        </p:nvSpPr>
        <p:spPr>
          <a:xfrm>
            <a:off x="3421825" y="3142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47"/>
          <p:cNvSpPr/>
          <p:nvPr/>
        </p:nvSpPr>
        <p:spPr>
          <a:xfrm>
            <a:off x="-9100" y="0"/>
            <a:ext cx="32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13225" y="868676"/>
            <a:ext cx="491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1405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007950" y="315956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2"/>
          </p:nvPr>
        </p:nvSpPr>
        <p:spPr>
          <a:xfrm>
            <a:off x="2026025" y="1491888"/>
            <a:ext cx="5091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hasCustomPrompt="1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87013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987013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5820588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8"/>
          </p:nvPr>
        </p:nvSpPr>
        <p:spPr>
          <a:xfrm>
            <a:off x="987013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9"/>
          </p:nvPr>
        </p:nvSpPr>
        <p:spPr>
          <a:xfrm>
            <a:off x="987013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3"/>
          </p:nvPr>
        </p:nvSpPr>
        <p:spPr>
          <a:xfrm>
            <a:off x="5820588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4"/>
          </p:nvPr>
        </p:nvSpPr>
        <p:spPr>
          <a:xfrm>
            <a:off x="5820588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15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430900" y="-18000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4869188" y="201442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"/>
          </p:nvPr>
        </p:nvSpPr>
        <p:spPr>
          <a:xfrm>
            <a:off x="4869188" y="270126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 hasCustomPrompt="1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0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3" r:id="rId8"/>
    <p:sldLayoutId id="2147483670" r:id="rId9"/>
    <p:sldLayoutId id="2147483684" r:id="rId10"/>
    <p:sldLayoutId id="2147483693" r:id="rId11"/>
    <p:sldLayoutId id="2147483697" r:id="rId12"/>
    <p:sldLayoutId id="214748369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xfrm>
            <a:off x="4530175" y="1717913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CREDIT RISK SCORING</a:t>
            </a:r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6275" y="3156938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Project-Based Internship Id/x Partners X </a:t>
            </a:r>
            <a:r>
              <a:rPr lang="en-US" dirty="0" err="1"/>
              <a:t>Rakamin</a:t>
            </a:r>
            <a:r>
              <a:rPr lang="en-US" dirty="0"/>
              <a:t> Academy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B38E2-53CB-FD31-8332-52E804FF8B60}"/>
              </a:ext>
            </a:extLst>
          </p:cNvPr>
          <p:cNvSpPr txBox="1"/>
          <p:nvPr/>
        </p:nvSpPr>
        <p:spPr>
          <a:xfrm>
            <a:off x="5915402" y="6906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45454"/>
                </a:solidFill>
                <a:effectLst/>
              </a:rPr>
              <a:t>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6934-E57D-980E-FAD6-413C3222E0EB}"/>
              </a:ext>
            </a:extLst>
          </p:cNvPr>
          <p:cNvSpPr txBox="1"/>
          <p:nvPr/>
        </p:nvSpPr>
        <p:spPr>
          <a:xfrm>
            <a:off x="6922293" y="4572000"/>
            <a:ext cx="1919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by Muhammad Rizki</a:t>
            </a:r>
            <a:endParaRPr lang="en-US" dirty="0"/>
          </a:p>
        </p:txBody>
      </p:sp>
      <p:pic>
        <p:nvPicPr>
          <p:cNvPr id="1028" name="Picture 4" descr="Money Images - Free Download on Freepik">
            <a:extLst>
              <a:ext uri="{FF2B5EF4-FFF2-40B4-BE49-F238E27FC236}">
                <a16:creationId xmlns:a16="http://schemas.microsoft.com/office/drawing/2014/main" id="{1084F08E-B111-698B-FCDC-8445DA81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1558" y="1065721"/>
            <a:ext cx="4516227" cy="30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>
            <a:spLocks noGrp="1"/>
          </p:cNvSpPr>
          <p:nvPr>
            <p:ph type="title"/>
          </p:nvPr>
        </p:nvSpPr>
        <p:spPr>
          <a:xfrm>
            <a:off x="358949" y="50494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rial Black" panose="020B0A04020102020204" pitchFamily="34" charset="0"/>
              </a:rPr>
              <a:t>Feature Importance</a:t>
            </a:r>
            <a:endParaRPr dirty="0"/>
          </a:p>
        </p:txBody>
      </p:sp>
      <p:sp>
        <p:nvSpPr>
          <p:cNvPr id="435" name="Google Shape;435;p6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6C055D-4054-7C39-BBF4-419014A7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" y="992443"/>
            <a:ext cx="4443853" cy="331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373B0-033A-3848-4706-3FEFCD2779B2}"/>
              </a:ext>
            </a:extLst>
          </p:cNvPr>
          <p:cNvSpPr txBox="1"/>
          <p:nvPr/>
        </p:nvSpPr>
        <p:spPr>
          <a:xfrm>
            <a:off x="5100919" y="928003"/>
            <a:ext cx="3621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columns that significantly influence credit risk scoring are recoveries (Indicates if a payment plan has been put in place for the loan),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total_rec_late_fee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andi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int_rate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 These columns play a pivotal role in assessing the overall creditworthiness of applicants and have a substantial impact on the scoring process</a:t>
            </a:r>
          </a:p>
        </p:txBody>
      </p:sp>
    </p:spTree>
    <p:extLst>
      <p:ext uri="{BB962C8B-B14F-4D97-AF65-F5344CB8AC3E}">
        <p14:creationId xmlns:p14="http://schemas.microsoft.com/office/powerpoint/2010/main" val="24042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</a:t>
            </a:r>
            <a:endParaRPr dirty="0"/>
          </a:p>
        </p:txBody>
      </p:sp>
      <p:sp>
        <p:nvSpPr>
          <p:cNvPr id="514" name="Google Shape;514;p71"/>
          <p:cNvSpPr txBox="1">
            <a:spLocks noGrp="1"/>
          </p:cNvSpPr>
          <p:nvPr>
            <p:ph type="subTitle" idx="1"/>
          </p:nvPr>
        </p:nvSpPr>
        <p:spPr>
          <a:xfrm>
            <a:off x="1238524" y="1340800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AUC (Area Under the ROC Curve)</a:t>
            </a:r>
          </a:p>
        </p:txBody>
      </p:sp>
      <p:sp>
        <p:nvSpPr>
          <p:cNvPr id="516" name="Google Shape;516;p71"/>
          <p:cNvSpPr txBox="1">
            <a:spLocks noGrp="1"/>
          </p:cNvSpPr>
          <p:nvPr>
            <p:ph type="subTitle" idx="3"/>
          </p:nvPr>
        </p:nvSpPr>
        <p:spPr>
          <a:xfrm>
            <a:off x="4896778" y="1340800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KS (Kolmogorov-Smirnov)</a:t>
            </a:r>
            <a:endParaRPr sz="1400" dirty="0"/>
          </a:p>
        </p:txBody>
      </p:sp>
      <p:sp>
        <p:nvSpPr>
          <p:cNvPr id="517" name="Google Shape;517;p71"/>
          <p:cNvSpPr txBox="1">
            <a:spLocks noGrp="1"/>
          </p:cNvSpPr>
          <p:nvPr>
            <p:ph type="subTitle" idx="4"/>
          </p:nvPr>
        </p:nvSpPr>
        <p:spPr>
          <a:xfrm>
            <a:off x="2449542" y="3758940"/>
            <a:ext cx="4358452" cy="791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world of credit risk modeling, generally AUC above 0.7 and KS above 0.3 are considered good performance.</a:t>
            </a:r>
            <a:endParaRPr dirty="0"/>
          </a:p>
        </p:txBody>
      </p:sp>
      <p:cxnSp>
        <p:nvCxnSpPr>
          <p:cNvPr id="518" name="Google Shape;518;p71"/>
          <p:cNvCxnSpPr/>
          <p:nvPr/>
        </p:nvCxnSpPr>
        <p:spPr>
          <a:xfrm rot="10800000" flipH="1">
            <a:off x="5877778" y="1757374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71"/>
          <p:cNvCxnSpPr/>
          <p:nvPr/>
        </p:nvCxnSpPr>
        <p:spPr>
          <a:xfrm rot="10800000" flipH="1">
            <a:off x="2221174" y="1778800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7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7FE3FA-A78B-C3E3-0648-8000F4F3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15" y="1688519"/>
            <a:ext cx="2706588" cy="21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248404E-E73D-D01C-5E9F-D730A184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03" y="1725660"/>
            <a:ext cx="2660182" cy="212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6"/>
          <p:cNvSpPr txBox="1">
            <a:spLocks noGrp="1"/>
          </p:cNvSpPr>
          <p:nvPr>
            <p:ph type="title"/>
          </p:nvPr>
        </p:nvSpPr>
        <p:spPr>
          <a:xfrm>
            <a:off x="928689" y="2014426"/>
            <a:ext cx="72030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-THANK YOU -</a:t>
            </a:r>
            <a:endParaRPr dirty="0"/>
          </a:p>
        </p:txBody>
      </p:sp>
      <p:sp>
        <p:nvSpPr>
          <p:cNvPr id="603" name="Google Shape;603;p7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545454"/>
                </a:solidFill>
                <a:effectLst/>
              </a:rPr>
              <a:t>BUSINESS UNDERSTANDING</a:t>
            </a:r>
            <a:endParaRPr dirty="0"/>
          </a:p>
        </p:txBody>
      </p:sp>
      <p:sp>
        <p:nvSpPr>
          <p:cNvPr id="340" name="Google Shape;340;p57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925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credit score is based on credit history: number of open accounts, total levels of debt, repayment history, and other factors. Lenders use credit scores to evaluate the probability that an individual will repay loans in a timely manner</a:t>
            </a:r>
            <a:endParaRPr dirty="0"/>
          </a:p>
        </p:txBody>
      </p:sp>
      <p:sp>
        <p:nvSpPr>
          <p:cNvPr id="344" name="Google Shape;344;p57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39;p57">
            <a:extLst>
              <a:ext uri="{FF2B5EF4-FFF2-40B4-BE49-F238E27FC236}">
                <a16:creationId xmlns:a16="http://schemas.microsoft.com/office/drawing/2014/main" id="{DA71B8D2-3A1F-286A-F613-0401FB0A538D}"/>
              </a:ext>
            </a:extLst>
          </p:cNvPr>
          <p:cNvSpPr txBox="1">
            <a:spLocks/>
          </p:cNvSpPr>
          <p:nvPr/>
        </p:nvSpPr>
        <p:spPr>
          <a:xfrm>
            <a:off x="713225" y="2128838"/>
            <a:ext cx="7809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rgbClr val="545454"/>
                </a:solidFill>
              </a:rPr>
              <a:t>Problems statement</a:t>
            </a:r>
            <a:endParaRPr lang="en-US" dirty="0"/>
          </a:p>
        </p:txBody>
      </p:sp>
      <p:sp>
        <p:nvSpPr>
          <p:cNvPr id="7" name="Google Shape;340;p57">
            <a:extLst>
              <a:ext uri="{FF2B5EF4-FFF2-40B4-BE49-F238E27FC236}">
                <a16:creationId xmlns:a16="http://schemas.microsoft.com/office/drawing/2014/main" id="{B33E5425-9624-CB29-1F8E-E0EF86DB4A62}"/>
              </a:ext>
            </a:extLst>
          </p:cNvPr>
          <p:cNvSpPr txBox="1">
            <a:spLocks/>
          </p:cNvSpPr>
          <p:nvPr/>
        </p:nvSpPr>
        <p:spPr>
          <a:xfrm>
            <a:off x="713225" y="2674838"/>
            <a:ext cx="7717500" cy="9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Based on data from 466,285 customers of a loan company, 50,968 customers have defaulted on payments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FBB5A-5A90-82AE-2199-7A5D45846FE3}"/>
              </a:ext>
            </a:extLst>
          </p:cNvPr>
          <p:cNvSpPr txBox="1"/>
          <p:nvPr/>
        </p:nvSpPr>
        <p:spPr>
          <a:xfrm>
            <a:off x="713225" y="317227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chemeClr val="bg1"/>
                </a:solidFill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11%</a:t>
            </a:r>
            <a:endParaRPr lang="en-US" sz="5400" dirty="0">
              <a:solidFill>
                <a:schemeClr val="bg1"/>
              </a:solidFill>
              <a:latin typeface="Aptos Display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AD095-6CEE-A141-006E-4E26CBF2A83E}"/>
              </a:ext>
            </a:extLst>
          </p:cNvPr>
          <p:cNvSpPr txBox="1"/>
          <p:nvPr/>
        </p:nvSpPr>
        <p:spPr>
          <a:xfrm>
            <a:off x="2115782" y="3456666"/>
            <a:ext cx="5806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Failure to Pay Debts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Aptos Display" panose="020B000402020202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3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SOLUTION</a:t>
            </a:r>
          </a:p>
        </p:txBody>
      </p:sp>
      <p:sp>
        <p:nvSpPr>
          <p:cNvPr id="1249" name="Google Shape;1249;p103"/>
          <p:cNvSpPr txBox="1">
            <a:spLocks noGrp="1"/>
          </p:cNvSpPr>
          <p:nvPr>
            <p:ph type="subTitle" idx="2"/>
          </p:nvPr>
        </p:nvSpPr>
        <p:spPr>
          <a:xfrm>
            <a:off x="77842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minimize the possibility of default</a:t>
            </a:r>
          </a:p>
        </p:txBody>
      </p:sp>
      <p:sp>
        <p:nvSpPr>
          <p:cNvPr id="1251" name="Google Shape;1251;p103"/>
          <p:cNvSpPr txBox="1">
            <a:spLocks noGrp="1"/>
          </p:cNvSpPr>
          <p:nvPr>
            <p:ph type="subTitle" idx="4"/>
          </p:nvPr>
        </p:nvSpPr>
        <p:spPr>
          <a:xfrm>
            <a:off x="341474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determine potential target markets</a:t>
            </a:r>
            <a:endParaRPr dirty="0"/>
          </a:p>
        </p:txBody>
      </p:sp>
      <p:sp>
        <p:nvSpPr>
          <p:cNvPr id="1252" name="Google Shape;1252;p103"/>
          <p:cNvSpPr txBox="1">
            <a:spLocks noGrp="1"/>
          </p:cNvSpPr>
          <p:nvPr>
            <p:ph type="subTitle" idx="6"/>
          </p:nvPr>
        </p:nvSpPr>
        <p:spPr>
          <a:xfrm>
            <a:off x="6051065" y="2921118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determine the attributes that influence the credit score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>
            <a:spLocks noGrp="1"/>
          </p:cNvSpPr>
          <p:nvPr>
            <p:ph type="subTitle" idx="1"/>
          </p:nvPr>
        </p:nvSpPr>
        <p:spPr>
          <a:xfrm>
            <a:off x="938563" y="958961"/>
            <a:ext cx="2336400" cy="1277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This dataset has 466.285 rows and 74 columns. With several data types including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50" dirty="0"/>
              <a:t>Float (46 columns)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50" dirty="0"/>
              <a:t>Integer (6 columns)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50" dirty="0"/>
              <a:t> Strings (22 columns)</a:t>
            </a:r>
          </a:p>
        </p:txBody>
      </p:sp>
      <p:sp>
        <p:nvSpPr>
          <p:cNvPr id="382" name="Google Shape;382;p59"/>
          <p:cNvSpPr txBox="1">
            <a:spLocks noGrp="1"/>
          </p:cNvSpPr>
          <p:nvPr>
            <p:ph type="subTitle" idx="5"/>
          </p:nvPr>
        </p:nvSpPr>
        <p:spPr>
          <a:xfrm>
            <a:off x="5129213" y="941476"/>
            <a:ext cx="3191096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data contains customer information from loan company for the period 2007-2014</a:t>
            </a:r>
          </a:p>
        </p:txBody>
      </p:sp>
      <p:sp>
        <p:nvSpPr>
          <p:cNvPr id="383" name="Google Shape;383;p59"/>
          <p:cNvSpPr txBox="1">
            <a:spLocks noGrp="1"/>
          </p:cNvSpPr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There are +-460160 missing values</a:t>
            </a:r>
          </a:p>
        </p:txBody>
      </p:sp>
      <p:sp>
        <p:nvSpPr>
          <p:cNvPr id="388" name="Google Shape;388;p59"/>
          <p:cNvSpPr txBox="1">
            <a:spLocks noGrp="1"/>
          </p:cNvSpPr>
          <p:nvPr>
            <p:ph type="title" idx="15"/>
          </p:nvPr>
        </p:nvSpPr>
        <p:spPr>
          <a:xfrm>
            <a:off x="713250" y="310806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93" name="Google Shape;393;p59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0B20B-8109-96F6-EA6D-EDA04F24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445" y="958961"/>
            <a:ext cx="1851749" cy="3041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F95F2-1FF6-AF77-D330-19E4706E3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267" y="1751861"/>
            <a:ext cx="2061609" cy="2763861"/>
          </a:xfrm>
          <a:prstGeom prst="rect">
            <a:avLst/>
          </a:prstGeo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57BA81ED-32CA-D302-9F44-C3E5A1D2B39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3250" y="4102958"/>
            <a:ext cx="3020631" cy="602700"/>
          </a:xfrm>
        </p:spPr>
        <p:txBody>
          <a:bodyPr/>
          <a:lstStyle/>
          <a:p>
            <a:r>
              <a:rPr lang="en-US" sz="1200" dirty="0"/>
              <a:t>And the target variable is the</a:t>
            </a:r>
          </a:p>
          <a:p>
            <a:r>
              <a:rPr lang="en-US" sz="1200" dirty="0"/>
              <a:t>‘</a:t>
            </a:r>
            <a:r>
              <a:rPr lang="en-US" sz="1200" dirty="0" err="1"/>
              <a:t>loan_status</a:t>
            </a:r>
            <a:r>
              <a:rPr lang="en-US" sz="1200" dirty="0"/>
              <a:t>’ column.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>
            <a:spLocks noGrp="1"/>
          </p:cNvSpPr>
          <p:nvPr>
            <p:ph type="title"/>
          </p:nvPr>
        </p:nvSpPr>
        <p:spPr>
          <a:xfrm>
            <a:off x="5226599" y="1697150"/>
            <a:ext cx="3795733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 Target</a:t>
            </a:r>
            <a:endParaRPr dirty="0"/>
          </a:p>
        </p:txBody>
      </p:sp>
      <p:sp>
        <p:nvSpPr>
          <p:cNvPr id="399" name="Google Shape;399;p60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1181344" cy="67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bad_flag</a:t>
            </a:r>
            <a:endParaRPr lang="en-US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0 means good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 means bad</a:t>
            </a:r>
            <a:endParaRPr sz="1000" dirty="0"/>
          </a:p>
        </p:txBody>
      </p:sp>
      <p:sp>
        <p:nvSpPr>
          <p:cNvPr id="404" name="Google Shape;404;p60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253AB5-A8CC-3DDC-88D3-5FE8F872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" y="903924"/>
            <a:ext cx="3196112" cy="33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BB3DA-6B61-1A0F-F0AA-619A534B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05" y="535781"/>
            <a:ext cx="2138681" cy="3657601"/>
          </a:xfrm>
          <a:prstGeom prst="rect">
            <a:avLst/>
          </a:prstGeom>
        </p:spPr>
      </p:pic>
      <p:sp>
        <p:nvSpPr>
          <p:cNvPr id="450" name="Google Shape;450;p65"/>
          <p:cNvSpPr txBox="1">
            <a:spLocks noGrp="1"/>
          </p:cNvSpPr>
          <p:nvPr>
            <p:ph type="title"/>
          </p:nvPr>
        </p:nvSpPr>
        <p:spPr>
          <a:xfrm>
            <a:off x="713225" y="868676"/>
            <a:ext cx="491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Preprocessing</a:t>
            </a:r>
          </a:p>
        </p:txBody>
      </p:sp>
      <p:sp>
        <p:nvSpPr>
          <p:cNvPr id="451" name="Google Shape;451;p65"/>
          <p:cNvSpPr txBox="1">
            <a:spLocks noGrp="1"/>
          </p:cNvSpPr>
          <p:nvPr>
            <p:ph type="body" idx="1"/>
          </p:nvPr>
        </p:nvSpPr>
        <p:spPr>
          <a:xfrm>
            <a:off x="713225" y="1357050"/>
            <a:ext cx="4915200" cy="297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Data Cleaning: </a:t>
            </a:r>
            <a:r>
              <a:rPr lang="en-US" dirty="0"/>
              <a:t>Handle Outlier and invalid data</a:t>
            </a:r>
            <a:r>
              <a:rPr lang="en" dirty="0"/>
              <a:t> you can organize your ideas clearly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Missing Value: </a:t>
            </a:r>
            <a:r>
              <a:rPr lang="en-US" dirty="0"/>
              <a:t>delete several columns and fill in using median and mode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Feature </a:t>
            </a:r>
            <a:r>
              <a:rPr lang="en-US" b="1" dirty="0" err="1"/>
              <a:t>Enggineering</a:t>
            </a:r>
            <a:r>
              <a:rPr lang="en-US" b="1" dirty="0"/>
              <a:t>: </a:t>
            </a:r>
            <a:r>
              <a:rPr lang="en-US" dirty="0"/>
              <a:t>create several new columns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Scaling dan Encoding: </a:t>
            </a:r>
            <a:r>
              <a:rPr lang="en-US" dirty="0"/>
              <a:t>Scale numeric features and encode categorical features.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Resampling: </a:t>
            </a:r>
            <a:r>
              <a:rPr lang="en-US" dirty="0"/>
              <a:t>Oversampling Minority Class to Resolve Class Imbalance</a:t>
            </a:r>
          </a:p>
        </p:txBody>
      </p:sp>
      <p:sp>
        <p:nvSpPr>
          <p:cNvPr id="455" name="Google Shape;455;p65">
            <a:hlinkClick r:id="rId4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3145FA-0B8E-CAF1-AD4E-2697E9BD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72" y="274771"/>
            <a:ext cx="2049649" cy="216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D69F4BC-AEC3-68E7-0C79-8A2591EEF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97" y="2880533"/>
            <a:ext cx="2996407" cy="198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04"/>
          <p:cNvSpPr txBox="1">
            <a:spLocks noGrp="1"/>
          </p:cNvSpPr>
          <p:nvPr>
            <p:ph type="title"/>
          </p:nvPr>
        </p:nvSpPr>
        <p:spPr>
          <a:xfrm>
            <a:off x="3287425" y="164307"/>
            <a:ext cx="3236119" cy="67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Logistic Regression</a:t>
            </a:r>
            <a:endParaRPr lang="en" sz="2400" b="1" dirty="0"/>
          </a:p>
        </p:txBody>
      </p:sp>
      <p:sp>
        <p:nvSpPr>
          <p:cNvPr id="1271" name="Google Shape;1271;p104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88">
            <a:extLst>
              <a:ext uri="{FF2B5EF4-FFF2-40B4-BE49-F238E27FC236}">
                <a16:creationId xmlns:a16="http://schemas.microsoft.com/office/drawing/2014/main" id="{87BE3042-CE89-8E9E-9D0D-31C5E66BA69F}"/>
              </a:ext>
            </a:extLst>
          </p:cNvPr>
          <p:cNvSpPr txBox="1">
            <a:spLocks/>
          </p:cNvSpPr>
          <p:nvPr/>
        </p:nvSpPr>
        <p:spPr>
          <a:xfrm>
            <a:off x="-86875" y="792956"/>
            <a:ext cx="33743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Training Model ML </a:t>
            </a:r>
          </a:p>
        </p:txBody>
      </p:sp>
      <p:sp>
        <p:nvSpPr>
          <p:cNvPr id="13" name="Google Shape;1264;p104">
            <a:extLst>
              <a:ext uri="{FF2B5EF4-FFF2-40B4-BE49-F238E27FC236}">
                <a16:creationId xmlns:a16="http://schemas.microsoft.com/office/drawing/2014/main" id="{CB4CEF4D-B9A8-A116-EA0D-097F377B9E3F}"/>
              </a:ext>
            </a:extLst>
          </p:cNvPr>
          <p:cNvSpPr txBox="1">
            <a:spLocks/>
          </p:cNvSpPr>
          <p:nvPr/>
        </p:nvSpPr>
        <p:spPr>
          <a:xfrm>
            <a:off x="3287425" y="2500283"/>
            <a:ext cx="3236119" cy="67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2400" b="1" dirty="0"/>
              <a:t>Decision Tree</a:t>
            </a:r>
            <a:endParaRPr lang="en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22CAF7-0112-9E60-A484-E2426F0D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86" y="735260"/>
            <a:ext cx="4565237" cy="1836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754AE-D6FA-2B6E-F5A0-6D8F1844C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486" y="3036501"/>
            <a:ext cx="4620534" cy="1799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04"/>
          <p:cNvSpPr txBox="1">
            <a:spLocks noGrp="1"/>
          </p:cNvSpPr>
          <p:nvPr>
            <p:ph type="title"/>
          </p:nvPr>
        </p:nvSpPr>
        <p:spPr>
          <a:xfrm>
            <a:off x="3287425" y="164307"/>
            <a:ext cx="3236119" cy="679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Random Forest</a:t>
            </a:r>
            <a:endParaRPr lang="en" sz="2400" b="1" dirty="0"/>
          </a:p>
        </p:txBody>
      </p:sp>
      <p:sp>
        <p:nvSpPr>
          <p:cNvPr id="1271" name="Google Shape;1271;p104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95;p88">
            <a:extLst>
              <a:ext uri="{FF2B5EF4-FFF2-40B4-BE49-F238E27FC236}">
                <a16:creationId xmlns:a16="http://schemas.microsoft.com/office/drawing/2014/main" id="{87BE3042-CE89-8E9E-9D0D-31C5E66BA69F}"/>
              </a:ext>
            </a:extLst>
          </p:cNvPr>
          <p:cNvSpPr txBox="1">
            <a:spLocks/>
          </p:cNvSpPr>
          <p:nvPr/>
        </p:nvSpPr>
        <p:spPr>
          <a:xfrm>
            <a:off x="-86875" y="792956"/>
            <a:ext cx="33743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Training Model ML </a:t>
            </a:r>
          </a:p>
        </p:txBody>
      </p:sp>
      <p:sp>
        <p:nvSpPr>
          <p:cNvPr id="13" name="Google Shape;1264;p104">
            <a:extLst>
              <a:ext uri="{FF2B5EF4-FFF2-40B4-BE49-F238E27FC236}">
                <a16:creationId xmlns:a16="http://schemas.microsoft.com/office/drawing/2014/main" id="{CB4CEF4D-B9A8-A116-EA0D-097F377B9E3F}"/>
              </a:ext>
            </a:extLst>
          </p:cNvPr>
          <p:cNvSpPr txBox="1">
            <a:spLocks/>
          </p:cNvSpPr>
          <p:nvPr/>
        </p:nvSpPr>
        <p:spPr>
          <a:xfrm>
            <a:off x="3287425" y="2500283"/>
            <a:ext cx="3236119" cy="67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2400" b="1" dirty="0" err="1"/>
              <a:t>XGBoost</a:t>
            </a:r>
            <a:endParaRPr lang="e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2B7E-4A48-E9E5-3B10-98D513E1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486" y="678110"/>
            <a:ext cx="4796626" cy="1893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2CA3B-6965-E2F2-9F8B-565D09931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486" y="3042428"/>
            <a:ext cx="4686952" cy="18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>
            <a:spLocks noGrp="1"/>
          </p:cNvSpPr>
          <p:nvPr>
            <p:ph type="title" idx="2"/>
          </p:nvPr>
        </p:nvSpPr>
        <p:spPr>
          <a:xfrm>
            <a:off x="1491644" y="700625"/>
            <a:ext cx="6017838" cy="1085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best average accuracy result among all the models above is using </a:t>
            </a:r>
            <a:r>
              <a:rPr lang="en-US" sz="1600" dirty="0" err="1"/>
              <a:t>XGBoost</a:t>
            </a:r>
            <a:r>
              <a:rPr lang="en-US" sz="1600" dirty="0"/>
              <a:t> with an average accuracy value of 87%. This model has better performance in identifying high-risk loans (high precision and good recall).</a:t>
            </a:r>
          </a:p>
        </p:txBody>
      </p:sp>
      <p:sp>
        <p:nvSpPr>
          <p:cNvPr id="435" name="Google Shape;435;p6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6616DA-9C77-D9E2-DB5E-FF3461E7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9" y="1786475"/>
            <a:ext cx="3686175" cy="28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937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XL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387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Montserrat</vt:lpstr>
      <vt:lpstr>Playfair Display SemiBold</vt:lpstr>
      <vt:lpstr>Roboto Condensed Light</vt:lpstr>
      <vt:lpstr>Aptos Display</vt:lpstr>
      <vt:lpstr>Arial Black</vt:lpstr>
      <vt:lpstr>Arial</vt:lpstr>
      <vt:lpstr>Playfair Display</vt:lpstr>
      <vt:lpstr>Minimalist Green Slides XL by Slidesgo</vt:lpstr>
      <vt:lpstr>CREDIT RISK SCORING</vt:lpstr>
      <vt:lpstr>BUSINESS UNDERSTANDING</vt:lpstr>
      <vt:lpstr>PROBLEM SOLUTION</vt:lpstr>
      <vt:lpstr>DATASET</vt:lpstr>
      <vt:lpstr>Variable Target</vt:lpstr>
      <vt:lpstr>Data Preprocessing</vt:lpstr>
      <vt:lpstr>Logistic Regression</vt:lpstr>
      <vt:lpstr>Random Forest</vt:lpstr>
      <vt:lpstr>The best average accuracy result among all the models above is using XGBoost with an average accuracy value of 87%. This model has better performance in identifying high-risk loans (high precision and good recall).</vt:lpstr>
      <vt:lpstr>Feature Importance</vt:lpstr>
      <vt:lpstr>Validation</vt:lpstr>
      <vt:lpstr>-THANK YOU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SCORING</dc:title>
  <dc:creator>LENOVO</dc:creator>
  <cp:lastModifiedBy>muhammad rizky</cp:lastModifiedBy>
  <cp:revision>3</cp:revision>
  <dcterms:modified xsi:type="dcterms:W3CDTF">2023-10-29T14:49:54Z</dcterms:modified>
</cp:coreProperties>
</file>