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9" r:id="rId4"/>
    <p:sldId id="288" r:id="rId5"/>
    <p:sldId id="281" r:id="rId6"/>
    <p:sldId id="283" r:id="rId7"/>
    <p:sldId id="284" r:id="rId8"/>
    <p:sldId id="285" r:id="rId9"/>
    <p:sldId id="286" r:id="rId10"/>
    <p:sldId id="287" r:id="rId11"/>
    <p:sldId id="282" r:id="rId12"/>
    <p:sldId id="280" r:id="rId13"/>
    <p:sldId id="272" r:id="rId14"/>
    <p:sldId id="289" r:id="rId15"/>
    <p:sldId id="274" r:id="rId16"/>
    <p:sldId id="276" r:id="rId17"/>
    <p:sldId id="290" r:id="rId18"/>
    <p:sldId id="277" r:id="rId19"/>
    <p:sldId id="278" r:id="rId20"/>
    <p:sldId id="257" r:id="rId21"/>
    <p:sldId id="258" r:id="rId22"/>
    <p:sldId id="259" r:id="rId23"/>
    <p:sldId id="261" r:id="rId24"/>
    <p:sldId id="262" r:id="rId25"/>
    <p:sldId id="263" r:id="rId26"/>
  </p:sldIdLst>
  <p:sldSz cx="18288000" cy="10287000"/>
  <p:notesSz cx="6858000" cy="9144000"/>
  <p:embeddedFontLst>
    <p:embeddedFont>
      <p:font typeface="Gliker Bold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old" panose="020000000000000000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499520" y="2452884"/>
            <a:ext cx="23287040" cy="5938195"/>
          </a:xfrm>
          <a:custGeom>
            <a:avLst/>
            <a:gdLst/>
            <a:ahLst/>
            <a:cxnLst/>
            <a:rect l="l" t="t" r="r" b="b"/>
            <a:pathLst>
              <a:path w="23287040" h="5938195">
                <a:moveTo>
                  <a:pt x="0" y="0"/>
                </a:moveTo>
                <a:lnTo>
                  <a:pt x="23287040" y="0"/>
                </a:lnTo>
                <a:lnTo>
                  <a:pt x="23287040" y="5938195"/>
                </a:lnTo>
                <a:lnTo>
                  <a:pt x="0" y="5938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77307" y="3622861"/>
            <a:ext cx="7927306" cy="325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7727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Relasi</a:t>
            </a:r>
            <a:endParaRPr lang="en-US" sz="7727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  <a:p>
            <a:pPr algn="ctr">
              <a:lnSpc>
                <a:spcPts val="8499"/>
              </a:lnSpc>
            </a:pPr>
            <a:r>
              <a:rPr lang="en-US" sz="7727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dan</a:t>
            </a:r>
          </a:p>
          <a:p>
            <a:pPr algn="ctr">
              <a:lnSpc>
                <a:spcPts val="8499"/>
              </a:lnSpc>
            </a:pPr>
            <a:r>
              <a:rPr lang="en-US" sz="7727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Fungsi</a:t>
            </a:r>
            <a:endParaRPr lang="en-US" sz="7727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448142" y="1082987"/>
            <a:ext cx="8058216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388539" y="1493732"/>
            <a:ext cx="6104843" cy="58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Matematika</a:t>
            </a:r>
            <a:r>
              <a:rPr lang="en-US" sz="4123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Diskrit</a:t>
            </a:r>
            <a:endParaRPr lang="en-US" sz="4123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6067392" y="7957912"/>
            <a:ext cx="8058216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8058216" y="0"/>
                </a:moveTo>
                <a:lnTo>
                  <a:pt x="0" y="0"/>
                </a:lnTo>
                <a:lnTo>
                  <a:pt x="0" y="1369897"/>
                </a:lnTo>
                <a:lnTo>
                  <a:pt x="8058216" y="1369897"/>
                </a:lnTo>
                <a:lnTo>
                  <a:pt x="80582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85000" y="8307879"/>
            <a:ext cx="4111920" cy="694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5"/>
              </a:lnSpc>
            </a:pPr>
            <a:r>
              <a:rPr lang="en-US" sz="4896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Kelompok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33584-FEF1-EA7C-06B5-79D29BBB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2A680B1-014D-EBFA-22A4-69B7A9D3D516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8912AAF-FD29-072C-7B2D-EBA6A09EB70D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83E3C1F-704A-0AC0-D426-7D4AB35B2CA7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D7F1F88-3216-2454-3289-51D6E2A29509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FD44B1-2083-D9F9-6722-E5EDB85CF694}"/>
              </a:ext>
            </a:extLst>
          </p:cNvPr>
          <p:cNvSpPr txBox="1"/>
          <p:nvPr/>
        </p:nvSpPr>
        <p:spPr>
          <a:xfrm>
            <a:off x="1982164" y="3079140"/>
            <a:ext cx="14323668" cy="902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digunakan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menyatakan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relasi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dari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suatu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himpunan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ke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himpunan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lain.</a:t>
            </a:r>
            <a:endParaRPr lang="en-US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1E453E-2ECF-4C30-072D-3EBDC5F6AFD0}"/>
              </a:ext>
            </a:extLst>
          </p:cNvPr>
          <p:cNvSpPr txBox="1"/>
          <p:nvPr/>
        </p:nvSpPr>
        <p:spPr>
          <a:xfrm>
            <a:off x="5334000" y="1560955"/>
            <a:ext cx="1012088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GRAPH BERARAH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E5A3C-FC83-98E0-0B19-8D5343154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64" y="3981823"/>
            <a:ext cx="7161836" cy="5124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32F85-5999-1B95-D9ED-8C83B7868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6" y="3981823"/>
            <a:ext cx="7161836" cy="51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86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F8A34-5912-C7E8-610D-7567EF67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5E4FE0-A8DB-EFF6-5263-991D5DD877A3}"/>
              </a:ext>
            </a:extLst>
          </p:cNvPr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E00A083-7C72-11AB-4E18-8AEDBF56CC3A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518E462-8DEC-4EB4-FE76-8374460AAC30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59C7805A-7048-9F48-D867-BB445C0A7775}"/>
              </a:ext>
            </a:extLst>
          </p:cNvPr>
          <p:cNvSpPr/>
          <p:nvPr/>
        </p:nvSpPr>
        <p:spPr>
          <a:xfrm>
            <a:off x="3412949" y="3682082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EFF49A9-6884-888A-E36C-12641F60170E}"/>
              </a:ext>
            </a:extLst>
          </p:cNvPr>
          <p:cNvSpPr txBox="1"/>
          <p:nvPr/>
        </p:nvSpPr>
        <p:spPr>
          <a:xfrm>
            <a:off x="5715000" y="4647307"/>
            <a:ext cx="1012088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SIFAT-SIFAT RELASI</a:t>
            </a:r>
          </a:p>
        </p:txBody>
      </p:sp>
    </p:spTree>
    <p:extLst>
      <p:ext uri="{BB962C8B-B14F-4D97-AF65-F5344CB8AC3E}">
        <p14:creationId xmlns:p14="http://schemas.microsoft.com/office/powerpoint/2010/main" val="1418101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76C8-2BD5-BE75-57AC-7C511199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1590BA7-DD08-5B02-2CAA-FB4BA3A899E3}"/>
              </a:ext>
            </a:extLst>
          </p:cNvPr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514E470-E159-59F1-8D53-3B51E25C1497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37FA6D1-FD40-1D6E-3B1C-E0C4669A8D6C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65D7362-9798-AD99-155A-913A588CEDE6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E8BB2FF-0438-F2D1-9916-01D68E232A23}"/>
              </a:ext>
            </a:extLst>
          </p:cNvPr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6000" b="1" dirty="0" err="1">
                <a:solidFill>
                  <a:srgbClr val="000000"/>
                </a:solidFill>
                <a:latin typeface="Gliker Bold" panose="020B0604020202020204" charset="0"/>
                <a:ea typeface="Roboto"/>
                <a:cs typeface="Roboto"/>
                <a:sym typeface="Roboto"/>
              </a:rPr>
              <a:t>Refleksif</a:t>
            </a:r>
            <a:r>
              <a:rPr lang="en-US" sz="6000" b="1" dirty="0">
                <a:solidFill>
                  <a:srgbClr val="000000"/>
                </a:solidFill>
                <a:latin typeface="Gliker Bold" panose="020B0604020202020204" charset="0"/>
                <a:ea typeface="Roboto"/>
                <a:cs typeface="Roboto"/>
                <a:sym typeface="Roboto"/>
              </a:rPr>
              <a:t> (Reflexive)</a:t>
            </a:r>
            <a:endParaRPr lang="en-US" sz="5999" b="1" dirty="0">
              <a:solidFill>
                <a:srgbClr val="000000"/>
              </a:solidFill>
              <a:latin typeface="Gliker Bold" panose="020B0604020202020204" charset="0"/>
              <a:ea typeface="Gliker Bold"/>
              <a:cs typeface="Gliker Bold"/>
              <a:sym typeface="Gliker Bold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A7DF5A3-DE9D-56E0-0DA6-524B212A9F9F}"/>
              </a:ext>
            </a:extLst>
          </p:cNvPr>
          <p:cNvSpPr txBox="1"/>
          <p:nvPr/>
        </p:nvSpPr>
        <p:spPr>
          <a:xfrm>
            <a:off x="885090" y="3433972"/>
            <a:ext cx="16517815" cy="2250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\( A \)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dirinya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</a:t>
            </a:r>
          </a:p>
          <a:p>
            <a:pPr algn="just">
              <a:lnSpc>
                <a:spcPct val="250000"/>
              </a:lnSpc>
            </a:pP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\( R = \{(1, 1), (2, 2), (3, 3)\} \)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refleksif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859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66461" y="1602671"/>
            <a:ext cx="918159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3665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3665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Setangkup</a:t>
            </a:r>
            <a:r>
              <a:rPr lang="en-US" sz="3665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(Symmetric)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" y="4771603"/>
            <a:ext cx="15849600" cy="1490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585" lvl="1" algn="just">
              <a:lnSpc>
                <a:spcPts val="291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Jika \( a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b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b \) juga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a \).     </a:t>
            </a:r>
          </a:p>
          <a:p>
            <a:pPr marL="285585" lvl="1" algn="just">
              <a:lnSpc>
                <a:spcPts val="291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585" lvl="1" algn="just">
              <a:lnSpc>
                <a:spcPts val="291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585" lvl="1" algn="just">
              <a:lnSpc>
                <a:spcPts val="291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Contoh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: Jika \( (1, 2) \in R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(2, 1) \) juga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harus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13AC2-E24C-DD85-CD11-2B9BA97A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DA4BDE-1F50-74C3-9854-8E567F901614}"/>
              </a:ext>
            </a:extLst>
          </p:cNvPr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CE96280-13C5-D214-9E0F-E762C09279CC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E772F5-FE04-A8F4-CD44-41057DA33891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DC3A6E2-9460-E0D7-617D-095EBA4A719C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10EAA0F-48DB-72C6-39F4-CB6FA2DD5104}"/>
              </a:ext>
            </a:extLst>
          </p:cNvPr>
          <p:cNvSpPr txBox="1"/>
          <p:nvPr/>
        </p:nvSpPr>
        <p:spPr>
          <a:xfrm>
            <a:off x="5466461" y="1602671"/>
            <a:ext cx="9181594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3665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3665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Tidak</a:t>
            </a:r>
            <a:r>
              <a:rPr lang="en-US" sz="3665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3665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Setangkup</a:t>
            </a:r>
            <a:r>
              <a:rPr lang="en-US" sz="3665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(Anti Symmetric)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1008A06-5536-70A7-FFA0-A1DC603A50CF}"/>
              </a:ext>
            </a:extLst>
          </p:cNvPr>
          <p:cNvSpPr txBox="1"/>
          <p:nvPr/>
        </p:nvSpPr>
        <p:spPr>
          <a:xfrm>
            <a:off x="1447800" y="4771603"/>
            <a:ext cx="15849600" cy="223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585" lvl="1" algn="just">
              <a:lnSpc>
                <a:spcPts val="291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Jika \( a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b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b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tidak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boleh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a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kecuali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a = b \).     </a:t>
            </a:r>
          </a:p>
          <a:p>
            <a:pPr marL="285585" lvl="1" algn="just">
              <a:lnSpc>
                <a:spcPts val="291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585" lvl="1" algn="just">
              <a:lnSpc>
                <a:spcPts val="291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585" lvl="1" algn="just">
              <a:lnSpc>
                <a:spcPts val="291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585" lvl="1" algn="just">
              <a:lnSpc>
                <a:spcPts val="291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Contoh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: Jika \( (1, 2) \in R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(2, 1)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tidak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boleh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ada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3810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1485" y="3872685"/>
            <a:ext cx="16517815" cy="226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3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Jika \( a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b \) dan \( b \)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c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a \) juga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berhubungan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c \).     </a:t>
            </a:r>
          </a:p>
          <a:p>
            <a:pPr algn="just">
              <a:lnSpc>
                <a:spcPts val="253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just">
              <a:lnSpc>
                <a:spcPts val="253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just">
              <a:lnSpc>
                <a:spcPts val="253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just">
              <a:lnSpc>
                <a:spcPts val="253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algn="just">
              <a:lnSpc>
                <a:spcPts val="2530"/>
              </a:lnSpc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Contoh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: Jika \( (1, 2) \in R \) dan \( (2, 3) \in R \),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maka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\( (1, 3) \in R \).</a:t>
            </a:r>
            <a:endParaRPr lang="en-US" sz="3200" u="sng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752391" y="6948070"/>
            <a:ext cx="10783219" cy="2570613"/>
          </a:xfrm>
          <a:custGeom>
            <a:avLst/>
            <a:gdLst/>
            <a:ahLst/>
            <a:cxnLst/>
            <a:rect l="l" t="t" r="r" b="b"/>
            <a:pathLst>
              <a:path w="10783219" h="2570613">
                <a:moveTo>
                  <a:pt x="0" y="0"/>
                </a:moveTo>
                <a:lnTo>
                  <a:pt x="10783218" y="0"/>
                </a:lnTo>
                <a:lnTo>
                  <a:pt x="10783218" y="2570613"/>
                </a:lnTo>
                <a:lnTo>
                  <a:pt x="0" y="2570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395243" y="1728784"/>
            <a:ext cx="8528611" cy="718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5017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Menghantar (Transitive)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Relasi Kesetaraan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85954" y="4186276"/>
            <a:ext cx="162306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7"/>
              </a:lnSpc>
            </a:pP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1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</a:t>
            </a: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71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bersifat</a:t>
            </a: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71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refleksif</a:t>
            </a: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71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simetris</a:t>
            </a: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US" sz="271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transitif</a:t>
            </a:r>
            <a:r>
              <a:rPr lang="en-US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   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B3C1-8BDE-7DDE-5B3E-392C2538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B33527-7EE4-627E-8100-46C6B8170AF9}"/>
              </a:ext>
            </a:extLst>
          </p:cNvPr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0E74DCB-FBC7-C4DD-A9D6-38F8BA2F2737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97D54A2-B457-0036-8A64-D495E72EFA07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6174835A-4B5F-11FF-0DF7-536D1602214C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43B93B0-A5CD-3196-71E7-E3167BD51DBB}"/>
              </a:ext>
            </a:extLst>
          </p:cNvPr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Relasi</a:t>
            </a: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  <a:r>
              <a:rPr lang="en-US" sz="5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Urutan</a:t>
            </a:r>
            <a:endParaRPr lang="en-US" sz="5999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4179329-488C-604C-A56C-3F7695BA2DA8}"/>
              </a:ext>
            </a:extLst>
          </p:cNvPr>
          <p:cNvSpPr txBox="1"/>
          <p:nvPr/>
        </p:nvSpPr>
        <p:spPr>
          <a:xfrm>
            <a:off x="2971800" y="4186276"/>
            <a:ext cx="16230600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7"/>
              </a:lnSpc>
            </a:pPr>
            <a:r>
              <a:rPr lang="da-DK" sz="271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 yang bersifat refleksif, anti-simetris, dan transitif. </a:t>
            </a:r>
            <a:endParaRPr lang="en-US" sz="271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89298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177657" cy="1928995"/>
          </a:xfrm>
          <a:custGeom>
            <a:avLst/>
            <a:gdLst/>
            <a:ahLst/>
            <a:cxnLst/>
            <a:rect l="l" t="t" r="r" b="b"/>
            <a:pathLst>
              <a:path w="7177657" h="1928995">
                <a:moveTo>
                  <a:pt x="0" y="0"/>
                </a:moveTo>
                <a:lnTo>
                  <a:pt x="7177657" y="0"/>
                </a:lnTo>
                <a:lnTo>
                  <a:pt x="7177657" y="1928995"/>
                </a:lnTo>
                <a:lnTo>
                  <a:pt x="0" y="192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4709" y="4832014"/>
            <a:ext cx="8553629" cy="4625632"/>
          </a:xfrm>
          <a:custGeom>
            <a:avLst/>
            <a:gdLst/>
            <a:ahLst/>
            <a:cxnLst/>
            <a:rect l="l" t="t" r="r" b="b"/>
            <a:pathLst>
              <a:path w="8553629" h="4625632">
                <a:moveTo>
                  <a:pt x="0" y="0"/>
                </a:moveTo>
                <a:lnTo>
                  <a:pt x="8553629" y="0"/>
                </a:lnTo>
                <a:lnTo>
                  <a:pt x="8553629" y="4625633"/>
                </a:lnTo>
                <a:lnTo>
                  <a:pt x="0" y="4625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4709" y="3292521"/>
            <a:ext cx="8553629" cy="183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Misalkan nama mahasiswa, nilai, mata kuliah, dan umur ditabelkan seperti di bawah: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ts val="2910"/>
              </a:lnSpc>
            </a:pPr>
            <a:r>
              <a:rPr lang="en-US" sz="2645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Relasi Ekivalen</a:t>
            </a:r>
          </a:p>
          <a:p>
            <a:pPr algn="just">
              <a:lnSpc>
                <a:spcPts val="2910"/>
              </a:lnSpc>
            </a:pPr>
            <a:endParaRPr lang="en-US" sz="2645" u="sng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65457" y="1328850"/>
            <a:ext cx="6386319" cy="137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1"/>
              </a:lnSpc>
            </a:pPr>
            <a:r>
              <a:rPr lang="en-US" sz="4928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Contoh</a:t>
            </a:r>
          </a:p>
          <a:p>
            <a:pPr algn="l">
              <a:lnSpc>
                <a:spcPts val="5421"/>
              </a:lnSpc>
            </a:pPr>
            <a:r>
              <a:rPr lang="en-US" sz="4928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Relasi Kesetaraan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96910" y="5262045"/>
            <a:ext cx="7828186" cy="399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Karena huruf pertama nama nama mahasiswa belaianan, maka himpunan mahasiswa dapat kita didefinisikan sebagai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X = {A, B, C, D, E, F, G, H, I, J}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Sekarang kita buat sebuah relasi R dari X ke X berdasarkan nilai mahsiswa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: X    X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= {(A, A), (A, G), (A, I), (A, J), (B, B), (B, C), (B, H), (C, B), (C, C), (C, H), (D, D), (D, E), (D, F), (E, D), (E, E), (E, F), (F, D), (F, E), (F, F), (G, A), (G, G), (G, J), (G, I), (H, B), (H, C), (H, H), (I, A), (I, G), (I, I), (I, J), (J,  A), (J, G), (J, I), (J, J)}</a:t>
            </a:r>
          </a:p>
          <a:p>
            <a:pPr algn="just">
              <a:lnSpc>
                <a:spcPts val="2663"/>
              </a:lnSpc>
            </a:pPr>
            <a:endParaRPr lang="en-US" sz="242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177657" cy="1928995"/>
          </a:xfrm>
          <a:custGeom>
            <a:avLst/>
            <a:gdLst/>
            <a:ahLst/>
            <a:cxnLst/>
            <a:rect l="l" t="t" r="r" b="b"/>
            <a:pathLst>
              <a:path w="7177657" h="1928995">
                <a:moveTo>
                  <a:pt x="0" y="0"/>
                </a:moveTo>
                <a:lnTo>
                  <a:pt x="7177657" y="0"/>
                </a:lnTo>
                <a:lnTo>
                  <a:pt x="7177657" y="1928995"/>
                </a:lnTo>
                <a:lnTo>
                  <a:pt x="0" y="192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220398"/>
            <a:ext cx="8008658" cy="5370147"/>
          </a:xfrm>
          <a:custGeom>
            <a:avLst/>
            <a:gdLst/>
            <a:ahLst/>
            <a:cxnLst/>
            <a:rect l="l" t="t" r="r" b="b"/>
            <a:pathLst>
              <a:path w="8008658" h="5370147">
                <a:moveTo>
                  <a:pt x="0" y="0"/>
                </a:moveTo>
                <a:lnTo>
                  <a:pt x="8008658" y="0"/>
                </a:lnTo>
                <a:lnTo>
                  <a:pt x="8008658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354575"/>
            <a:ext cx="8115300" cy="107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23"/>
              </a:lnSpc>
            </a:pPr>
            <a:r>
              <a:rPr lang="en-US" sz="25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Bila relasi R : X       X kita paparkan dalam bentuk matrik:</a:t>
            </a:r>
          </a:p>
          <a:p>
            <a:pPr algn="just">
              <a:lnSpc>
                <a:spcPts val="2823"/>
              </a:lnSpc>
            </a:pPr>
            <a:r>
              <a:rPr lang="en-US" sz="256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5457" y="1328850"/>
            <a:ext cx="6386319" cy="137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1"/>
              </a:lnSpc>
            </a:pPr>
            <a:r>
              <a:rPr lang="en-US" sz="4928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Lanjutan</a:t>
            </a:r>
          </a:p>
          <a:p>
            <a:pPr algn="l">
              <a:lnSpc>
                <a:spcPts val="5421"/>
              </a:lnSpc>
            </a:pPr>
            <a:r>
              <a:rPr lang="en-US" sz="4928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contoh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28338" y="5262045"/>
            <a:ext cx="8196758" cy="267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21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Perhatikan:</a:t>
            </a:r>
          </a:p>
          <a:p>
            <a:pPr algn="just">
              <a:lnSpc>
                <a:spcPts val="2663"/>
              </a:lnSpc>
            </a:pPr>
            <a:r>
              <a:rPr lang="en-US" sz="2421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 refleksi karena (A, A), (B, B),……., (J, J) anggota relasi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 simetris karena (A, G), (G, A),……. Semua pasangan bolak baliknya anggota R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 transitif karena (A, G), (G, J) dan (A, J) anggota R</a:t>
            </a:r>
          </a:p>
          <a:p>
            <a:pPr algn="just">
              <a:lnSpc>
                <a:spcPts val="2663"/>
              </a:lnSpc>
            </a:pPr>
            <a:r>
              <a:rPr lang="en-US" sz="242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Jadi R : X X berdasarkan nilai mahasiswa adalah relasi ekivalen.</a:t>
            </a:r>
          </a:p>
          <a:p>
            <a:pPr algn="just">
              <a:lnSpc>
                <a:spcPts val="2663"/>
              </a:lnSpc>
            </a:pPr>
            <a:endParaRPr lang="en-US" sz="242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12949" y="3682082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715000" y="4647307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DEFINISI RELASI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557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Misalkan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dan B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biner ƒ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merupakan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jika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setiap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dihubungkan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tepat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elemen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Jika f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kita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menuliskan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f : A→B </a:t>
            </a: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artinya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memetakan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disebut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asal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(domain)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 dan B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disebut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daerah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(codomain)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berisi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pemetaan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disebut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jelajah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(range)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f.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Perhatikan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bahwa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jelajah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ƒ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bagian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mungkin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 subset)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B.</a:t>
            </a: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7" name="Freeform 7"/>
          <p:cNvSpPr/>
          <p:nvPr/>
        </p:nvSpPr>
        <p:spPr>
          <a:xfrm>
            <a:off x="13739517" y="6235155"/>
            <a:ext cx="3984763" cy="2492462"/>
          </a:xfrm>
          <a:custGeom>
            <a:avLst/>
            <a:gdLst/>
            <a:ahLst/>
            <a:cxnLst/>
            <a:rect l="l" t="t" r="r" b="b"/>
            <a:pathLst>
              <a:path w="3984763" h="2492462">
                <a:moveTo>
                  <a:pt x="0" y="0"/>
                </a:moveTo>
                <a:lnTo>
                  <a:pt x="3984763" y="0"/>
                </a:lnTo>
                <a:lnTo>
                  <a:pt x="3984763" y="2492461"/>
                </a:lnTo>
                <a:lnTo>
                  <a:pt x="0" y="2492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definisi fungsi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4408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Fungsi ƒ dikatakan satu kesatu jika tidak ada dua elemen himpunan A yang memiliki bayangan sama.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: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 f= ((1, w), (2, u), (3, v)) dari A = {1, 2, 3} ke B = (u, v, w, x)</a:t>
            </a: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adalah fungsi satu-ke-satu, 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Tetapi relasi f = {(1, u), (2, u), (3, v)) dari A = (1, 2, 3) ke B = (u, v, w) </a:t>
            </a: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bukan fungsi satu-ke-satu, karena f(1)=f(2) = u.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7175" y="1259439"/>
            <a:ext cx="1012088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Fungsi satu ke satu</a:t>
            </a:r>
          </a:p>
          <a:p>
            <a:pPr algn="ctr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(injective)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550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Fungsi f dikatakan dipetakan pada (onto) atau surjektif (surjective) jika setia pelemen himpunan B merupakan bayangan dari satu atau lebih elemen himpunan A.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Dengan kata lain seluruh elemen 8 merupakan jelajah dari f. Fungsi f disebut fungsi pada himpunan B.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: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 f ((1, u), (2, u), (3, v)) dari A = (1, 2, 3) ke B = {u, v, w}</a:t>
            </a: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bukan fungsi pada karena w tidak termasuk jelajah dari f.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Relasif ((1, w), (2, u), (3, v)) dari A = {1, 2, 3) ke B = (u, v, w)</a:t>
            </a: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merupakan fungsi pada karena semua anggota B merupakan jelajah dari f.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4966" y="1455801"/>
            <a:ext cx="1012088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Fungsi Pada (Onto)</a:t>
            </a:r>
          </a:p>
          <a:p>
            <a:pPr algn="l">
              <a:lnSpc>
                <a:spcPts val="6599"/>
              </a:lnSpc>
            </a:pPr>
            <a:endParaRPr lang="en-US" sz="5999" b="1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4408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 yang berkoresponden satu-ke-satu sering dinamakan juga fungsi yang invertible (dapat dibalikkan), karena kita dapat mendefinisikan fungsi balikannya. Sebuah fungsi dikatakan not invertible (tidak dapat dibalikkan) jika ia bukan fungsi yang berkoresponden satu-ke-satu, karena fungsi balikannya tidak ada.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Contoh. Relasi f = {(1, u), (2, w), (3, v))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 A = (1, 2, 3) ke B = (u, v, w) adalah fungsi yang berkoresponden satu-ke- satu. Balikan fungsi f adalah f1=((u, 1), (w, 2), (ν, 3)}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Jadi, f adalah fungsi invertible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4966" y="1455801"/>
            <a:ext cx="7524734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Invers Fungsi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5870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Misalkan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B, dan ƒ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kehimpunan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C.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Komposisi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 dan g,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dinotasikan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fog,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 yang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didefinisikan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oleh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(fog)(a) = f(g(a))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Diberikan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 = {(1, u), (2, u), (3, v)) yang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memetakan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= {1, 2, 3)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 = {u, v, w), dan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f= ((u, y), (v, x), (w, z)) yang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memetakan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 = (u, v, w}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 = (x, y, z).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komposisi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fog=((1, y), (2, y), (3, x))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Diberikan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f(x) = x-1 dan g(x) = x²+1.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Tentukan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fog dan </a:t>
            </a:r>
            <a:r>
              <a:rPr lang="en-US" sz="2645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gof</a:t>
            </a:r>
            <a:r>
              <a:rPr lang="en-US" sz="264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2910"/>
              </a:lnSpc>
            </a:pPr>
            <a:endParaRPr lang="en-US" sz="264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23596" y="1085850"/>
            <a:ext cx="1012088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Komposisi dari</a:t>
            </a:r>
          </a:p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dua fungsi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8B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9085" y="3753509"/>
            <a:ext cx="12520615" cy="5870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Fungsi dapat dispesifikasikan dalam berbagai bentuk, diantaranya: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Himpunan pasangan terurut.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Seperti pada relasi.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Formula pengisian nilai (assignment).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Contoh: f(x) = 2x + 10, f(x) = x² dan f(x) = 1/x.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Kata-kata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Contoh: "f adalah fungsi  yang memetakan jumlah bit 1 di dalam suatu string biner".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2910"/>
              </a:lnSpc>
            </a:pPr>
            <a:r>
              <a:rPr lang="en-US" sz="264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Kode Program</a:t>
            </a:r>
          </a:p>
          <a:p>
            <a:pPr algn="just">
              <a:lnSpc>
                <a:spcPts val="2910"/>
              </a:lnSpc>
            </a:pPr>
            <a:endParaRPr lang="en-US" sz="264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4966" y="1455801"/>
            <a:ext cx="10120880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Representasi Fungsi</a:t>
            </a:r>
          </a:p>
          <a:p>
            <a:pPr algn="l">
              <a:lnSpc>
                <a:spcPts val="6599"/>
              </a:lnSpc>
            </a:pPr>
            <a:endParaRPr lang="en-US" sz="5999" b="1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018A-A642-1964-7A5F-055775F0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8D933C-6089-0E7E-8099-6F6BB636C01A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92131A-D475-7E57-0C6D-F27F5A09C889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A35CED3-585E-8E3F-7044-57EB08A53217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B5CB3559-E6F7-754D-614D-EEC8B3D3E42F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7AE585E-343A-621E-F490-DF41B0D43F60}"/>
              </a:ext>
            </a:extLst>
          </p:cNvPr>
          <p:cNvSpPr txBox="1"/>
          <p:nvPr/>
        </p:nvSpPr>
        <p:spPr>
          <a:xfrm>
            <a:off x="885090" y="3433972"/>
            <a:ext cx="16517815" cy="594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elemen-elemen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himpunan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\( A \) dan \( B \),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\( A \) dan \( B \) yang "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50000"/>
              </a:lnSpc>
            </a:pP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antara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\( A \) dan \( B \)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terurut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\( (a, b) \), di mana \( a \)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\( A \) dan \( b \)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\( B \). </a:t>
            </a:r>
            <a:endParaRPr lang="en-ID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5C28D32-DB27-8150-BC68-50EB11165C88}"/>
              </a:ext>
            </a:extLst>
          </p:cNvPr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DEFINISI RELASI</a:t>
            </a:r>
          </a:p>
        </p:txBody>
      </p:sp>
    </p:spTree>
    <p:extLst>
      <p:ext uri="{BB962C8B-B14F-4D97-AF65-F5344CB8AC3E}">
        <p14:creationId xmlns:p14="http://schemas.microsoft.com/office/powerpoint/2010/main" val="17263205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1145E-3A71-838A-BDDB-F50AC314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383D85-8B4A-44EC-B9FB-684347599822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D2F7F8E-82F1-F3D0-5FFA-FFFC695413CE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D689B0-C709-19E8-D262-105ECE7FC22F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CDAC534-F106-D2B0-3384-34EDC8910A98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1DFD4E8-451E-25AE-5AF3-05DA745B7143}"/>
              </a:ext>
            </a:extLst>
          </p:cNvPr>
          <p:cNvSpPr txBox="1"/>
          <p:nvPr/>
        </p:nvSpPr>
        <p:spPr>
          <a:xfrm>
            <a:off x="885090" y="3433972"/>
            <a:ext cx="16517815" cy="101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 \( A = \{1, 2\} \) dan \( B = \{3, 4\} \), salah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relasi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\( R = \{(1, 3), (2, 4)\} \).</a:t>
            </a:r>
            <a:endParaRPr lang="en-ID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700F6F7-E729-EB9C-7512-303F57F2DA3E}"/>
              </a:ext>
            </a:extLst>
          </p:cNvPr>
          <p:cNvSpPr txBox="1"/>
          <p:nvPr/>
        </p:nvSpPr>
        <p:spPr>
          <a:xfrm>
            <a:off x="5584966" y="1455801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CONTOH RELASI</a:t>
            </a:r>
          </a:p>
        </p:txBody>
      </p:sp>
    </p:spTree>
    <p:extLst>
      <p:ext uri="{BB962C8B-B14F-4D97-AF65-F5344CB8AC3E}">
        <p14:creationId xmlns:p14="http://schemas.microsoft.com/office/powerpoint/2010/main" val="22076594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2693A-B801-7066-1E0F-D3F65D4C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C950BF-260D-F532-AD6C-FBC7F978F514}"/>
              </a:ext>
            </a:extLst>
          </p:cNvPr>
          <p:cNvGrpSpPr/>
          <p:nvPr/>
        </p:nvGrpSpPr>
        <p:grpSpPr>
          <a:xfrm>
            <a:off x="303258" y="325356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8742196-06A8-3BF4-A76C-C8DE1E096157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4E5244-845C-7A67-EB53-E1D9EAE09D8E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3F5F13BD-DA33-8B50-2046-453AA350B231}"/>
              </a:ext>
            </a:extLst>
          </p:cNvPr>
          <p:cNvSpPr/>
          <p:nvPr/>
        </p:nvSpPr>
        <p:spPr>
          <a:xfrm>
            <a:off x="3412949" y="459028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C55E95B-C9AD-E7A7-0B10-8DEAB0D44D2C}"/>
              </a:ext>
            </a:extLst>
          </p:cNvPr>
          <p:cNvSpPr txBox="1"/>
          <p:nvPr/>
        </p:nvSpPr>
        <p:spPr>
          <a:xfrm>
            <a:off x="5715000" y="1496583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PENYAJIAN RELASI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9938DD25-8748-EC19-25E6-4891CDA22D48}"/>
              </a:ext>
            </a:extLst>
          </p:cNvPr>
          <p:cNvSpPr/>
          <p:nvPr/>
        </p:nvSpPr>
        <p:spPr>
          <a:xfrm>
            <a:off x="1370057" y="3366386"/>
            <a:ext cx="6534217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5A09CFF-DC26-BC30-54FF-1A47AD2374F9}"/>
              </a:ext>
            </a:extLst>
          </p:cNvPr>
          <p:cNvSpPr/>
          <p:nvPr/>
        </p:nvSpPr>
        <p:spPr>
          <a:xfrm>
            <a:off x="1370056" y="5071170"/>
            <a:ext cx="6534217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C9A0C082-BDDF-CC33-A31F-666A147ED35B}"/>
              </a:ext>
            </a:extLst>
          </p:cNvPr>
          <p:cNvSpPr/>
          <p:nvPr/>
        </p:nvSpPr>
        <p:spPr>
          <a:xfrm>
            <a:off x="1370055" y="6831458"/>
            <a:ext cx="6534217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05886D4-84AE-1877-8902-E8FAEE2AB377}"/>
              </a:ext>
            </a:extLst>
          </p:cNvPr>
          <p:cNvSpPr/>
          <p:nvPr/>
        </p:nvSpPr>
        <p:spPr>
          <a:xfrm rot="10800000">
            <a:off x="8099855" y="3979891"/>
            <a:ext cx="6534217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0BE93B2-44EB-BCDA-87EB-EB5D74A0FCA8}"/>
              </a:ext>
            </a:extLst>
          </p:cNvPr>
          <p:cNvSpPr/>
          <p:nvPr/>
        </p:nvSpPr>
        <p:spPr>
          <a:xfrm rot="10800000">
            <a:off x="8099855" y="6004421"/>
            <a:ext cx="6534217" cy="1369897"/>
          </a:xfrm>
          <a:custGeom>
            <a:avLst/>
            <a:gdLst/>
            <a:ahLst/>
            <a:cxnLst/>
            <a:rect l="l" t="t" r="r" b="b"/>
            <a:pathLst>
              <a:path w="8058216" h="1369897">
                <a:moveTo>
                  <a:pt x="0" y="0"/>
                </a:moveTo>
                <a:lnTo>
                  <a:pt x="8058216" y="0"/>
                </a:lnTo>
                <a:lnTo>
                  <a:pt x="8058216" y="1369897"/>
                </a:lnTo>
                <a:lnTo>
                  <a:pt x="0" y="1369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75589F8-48B8-01DB-DB3D-027A5133CDAE}"/>
              </a:ext>
            </a:extLst>
          </p:cNvPr>
          <p:cNvSpPr txBox="1"/>
          <p:nvPr/>
        </p:nvSpPr>
        <p:spPr>
          <a:xfrm>
            <a:off x="2662578" y="3530918"/>
            <a:ext cx="524169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Diagram Venn </a:t>
            </a: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Panah</a:t>
            </a:r>
            <a:endParaRPr lang="en-US" sz="4123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1D2B26F-65A0-C797-4137-F9DC4AA19D89}"/>
              </a:ext>
            </a:extLst>
          </p:cNvPr>
          <p:cNvSpPr txBox="1"/>
          <p:nvPr/>
        </p:nvSpPr>
        <p:spPr>
          <a:xfrm>
            <a:off x="2662578" y="5251666"/>
            <a:ext cx="524169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Pasangan</a:t>
            </a:r>
            <a:r>
              <a:rPr lang="en-US" sz="4123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</a:p>
          <a:p>
            <a:pPr algn="ctr">
              <a:lnSpc>
                <a:spcPts val="4535"/>
              </a:lnSpc>
            </a:pP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Terurut</a:t>
            </a:r>
            <a:endParaRPr lang="en-US" sz="4123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42E1D69-28A7-E4AD-26A0-D7634C9297E3}"/>
              </a:ext>
            </a:extLst>
          </p:cNvPr>
          <p:cNvSpPr txBox="1"/>
          <p:nvPr/>
        </p:nvSpPr>
        <p:spPr>
          <a:xfrm>
            <a:off x="2662578" y="7227865"/>
            <a:ext cx="524169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Matriks</a:t>
            </a:r>
            <a:r>
              <a:rPr lang="en-US" sz="4123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Zero-One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D4C05A5-357D-BD10-84F6-45FCE05A50F3}"/>
              </a:ext>
            </a:extLst>
          </p:cNvPr>
          <p:cNvSpPr txBox="1"/>
          <p:nvPr/>
        </p:nvSpPr>
        <p:spPr>
          <a:xfrm>
            <a:off x="8154593" y="4370457"/>
            <a:ext cx="524169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Tabel</a:t>
            </a:r>
            <a:endParaRPr lang="en-US" sz="4123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EDC9FE8-F70C-215E-5ED0-15878CBF40EA}"/>
              </a:ext>
            </a:extLst>
          </p:cNvPr>
          <p:cNvSpPr txBox="1"/>
          <p:nvPr/>
        </p:nvSpPr>
        <p:spPr>
          <a:xfrm>
            <a:off x="8154593" y="6383214"/>
            <a:ext cx="524169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4123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Graph </a:t>
            </a:r>
            <a:r>
              <a:rPr lang="en-US" sz="4123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Berarah</a:t>
            </a:r>
            <a:endParaRPr lang="en-US" sz="4123" b="1" dirty="0">
              <a:solidFill>
                <a:srgbClr val="000000"/>
              </a:solidFill>
              <a:latin typeface="Gliker Bold"/>
              <a:ea typeface="Gliker Bold"/>
              <a:cs typeface="Gliker Bold"/>
              <a:sym typeface="Gliker Bold"/>
            </a:endParaRPr>
          </a:p>
        </p:txBody>
      </p:sp>
    </p:spTree>
    <p:extLst>
      <p:ext uri="{BB962C8B-B14F-4D97-AF65-F5344CB8AC3E}">
        <p14:creationId xmlns:p14="http://schemas.microsoft.com/office/powerpoint/2010/main" val="2398365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A72B2-9630-A7AA-3F64-9D7B8C05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4C5B66-B3C1-F6F8-94C2-4A4DAF52FE1D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CA1155D-7E12-0167-F379-D2068BD952D9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1C237C7-518D-FA91-4888-CE79C05C9025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BB421616-423E-58DD-2F37-E7E01A3B653C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2D7BEB-BAEA-FA4F-8483-27D8AFF23E03}"/>
              </a:ext>
            </a:extLst>
          </p:cNvPr>
          <p:cNvSpPr txBox="1"/>
          <p:nvPr/>
        </p:nvSpPr>
        <p:spPr>
          <a:xfrm>
            <a:off x="2637695" y="7962900"/>
            <a:ext cx="16517815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Himpunan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sebelah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kiri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daerah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asal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himpunan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di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sebelah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kanan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adalah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daerah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  <a:latin typeface="Inter"/>
              </a:rPr>
              <a:t>hasil</a:t>
            </a: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624B7FB-23BC-59D8-A157-98DF2F4F456C}"/>
              </a:ext>
            </a:extLst>
          </p:cNvPr>
          <p:cNvSpPr txBox="1"/>
          <p:nvPr/>
        </p:nvSpPr>
        <p:spPr>
          <a:xfrm>
            <a:off x="5334000" y="1560955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DIAGRAM VENN PANAH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88AC1-18BB-65BB-0678-F919BDA6D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4" y="3880544"/>
            <a:ext cx="3248025" cy="4082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DA5A8-3BF2-8229-E6DE-04D364ACA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516" y="3880544"/>
            <a:ext cx="3248025" cy="40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84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A455-224A-AAC0-06C4-3349F1EF8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BD249CB-D657-D495-EE7C-8471CD0B3F61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286477-3356-3E57-B80C-7E5075E177D4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E1F1A0A-5480-2FEB-CDE6-801D8C00D96A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86ED548-276D-B8A9-D943-4D4CD9EF370D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A164589-70E0-AB37-BECC-DE3E17BF7D5B}"/>
              </a:ext>
            </a:extLst>
          </p:cNvPr>
          <p:cNvSpPr txBox="1"/>
          <p:nvPr/>
        </p:nvSpPr>
        <p:spPr>
          <a:xfrm>
            <a:off x="2362200" y="4076700"/>
            <a:ext cx="14325600" cy="5211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Pasangan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dua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elemen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berbentuk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(x, y) Dimana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urutan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elemen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x dan y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penting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.</a:t>
            </a:r>
          </a:p>
          <a:p>
            <a:pPr algn="just">
              <a:lnSpc>
                <a:spcPct val="250000"/>
              </a:lnSpc>
            </a:pPr>
            <a:r>
              <a:rPr lang="en-US" sz="2800" dirty="0" err="1">
                <a:solidFill>
                  <a:srgbClr val="000000"/>
                </a:solidFill>
                <a:latin typeface="Inter"/>
              </a:rPr>
              <a:t>Contoh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:</a:t>
            </a:r>
          </a:p>
          <a:p>
            <a:pPr algn="just">
              <a:lnSpc>
                <a:spcPct val="250000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A={5, 6, 7, 8, 9} dan B={11, 12, 13, 14, 15}</a:t>
            </a:r>
          </a:p>
          <a:p>
            <a:pPr algn="just">
              <a:lnSpc>
                <a:spcPct val="250000"/>
              </a:lnSpc>
            </a:pPr>
            <a:r>
              <a:rPr lang="en-US" sz="2800" dirty="0" err="1">
                <a:solidFill>
                  <a:srgbClr val="000000"/>
                </a:solidFill>
                <a:latin typeface="Inter"/>
              </a:rPr>
              <a:t>Relasi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ke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B:</a:t>
            </a:r>
          </a:p>
          <a:p>
            <a:pPr algn="just">
              <a:lnSpc>
                <a:spcPct val="250000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R={(5, 15), (6, 12), (7, 14)}</a:t>
            </a:r>
            <a:endParaRPr lang="en-ID" sz="2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F87ED53-2064-1B30-A2C9-26F056694A79}"/>
              </a:ext>
            </a:extLst>
          </p:cNvPr>
          <p:cNvSpPr txBox="1"/>
          <p:nvPr/>
        </p:nvSpPr>
        <p:spPr>
          <a:xfrm>
            <a:off x="5334000" y="1560955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PASANGAN TERURUT</a:t>
            </a:r>
          </a:p>
        </p:txBody>
      </p:sp>
    </p:spTree>
    <p:extLst>
      <p:ext uri="{BB962C8B-B14F-4D97-AF65-F5344CB8AC3E}">
        <p14:creationId xmlns:p14="http://schemas.microsoft.com/office/powerpoint/2010/main" val="36548552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216A-97CF-CCA0-7912-FE17B20C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8C64D4F-C950-9BE9-F5D8-D7DEA60165EF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4CE3A8-B542-8F21-576A-19EF9A42E794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2EE2532-0A73-4E76-3A1F-0723EF86544D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03BE03B-30B9-1F37-AF79-C3F555F44C97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E4C82AD-D1FC-A266-9B2D-AC59CAD58954}"/>
              </a:ext>
            </a:extLst>
          </p:cNvPr>
          <p:cNvSpPr txBox="1"/>
          <p:nvPr/>
        </p:nvSpPr>
        <p:spPr>
          <a:xfrm>
            <a:off x="1755170" y="3644280"/>
            <a:ext cx="14323668" cy="4134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ID" sz="2800" dirty="0">
                <a:solidFill>
                  <a:srgbClr val="000000"/>
                </a:solidFill>
                <a:latin typeface="Inter"/>
              </a:rPr>
              <a:t>	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Berlaku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untuk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relasi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atas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satu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himpunan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akan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membentuk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matrik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bujur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sangkar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dengan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aturan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entry pada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matiks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ditentukan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sebagai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Inter"/>
              </a:rPr>
              <a:t>berikut</a:t>
            </a:r>
            <a:r>
              <a:rPr lang="en-ID" sz="2800" dirty="0">
                <a:solidFill>
                  <a:srgbClr val="000000"/>
                </a:solidFill>
                <a:latin typeface="Inter"/>
              </a:rPr>
              <a:t>:</a:t>
            </a:r>
          </a:p>
          <a:p>
            <a:pPr marL="457200" indent="-4572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D" sz="2800" b="0" i="0" dirty="0">
                <a:solidFill>
                  <a:srgbClr val="000000"/>
                </a:solidFill>
                <a:effectLst/>
                <a:latin typeface="Inter"/>
              </a:rPr>
              <a:t>Jika (a, b) 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∈ 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R,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maka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baris a dan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kolom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b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diberi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tanda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1</a:t>
            </a:r>
          </a:p>
          <a:p>
            <a:pPr marL="457200" indent="-457200" algn="just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Sedangkan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jika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(a, b) </a:t>
            </a:r>
            <a:r>
              <a:rPr lang="en-US" sz="28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∉ 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R,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maka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baris a dan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kolom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b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diberi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tanda</a:t>
            </a:r>
            <a:r>
              <a:rPr lang="en-US" sz="2800" dirty="0">
                <a:solidFill>
                  <a:srgbClr val="000000"/>
                </a:solidFill>
                <a:latin typeface="Inter"/>
                <a:ea typeface="Roboto"/>
                <a:cs typeface="Roboto"/>
                <a:sym typeface="Roboto"/>
              </a:rPr>
              <a:t> 0.</a:t>
            </a:r>
            <a:endParaRPr lang="en-ID" sz="2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56E1F58-E91F-5B7B-2916-C2824E9FF4AE}"/>
              </a:ext>
            </a:extLst>
          </p:cNvPr>
          <p:cNvSpPr txBox="1"/>
          <p:nvPr/>
        </p:nvSpPr>
        <p:spPr>
          <a:xfrm>
            <a:off x="5334000" y="1560955"/>
            <a:ext cx="1012088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Matriks</a:t>
            </a: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Zero-One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1EC4F-74D8-A1E5-B2B4-58BB8A2B7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193" y="4541903"/>
            <a:ext cx="45148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505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65F7-1CE8-FF90-1DFE-C38C5B69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7B81E5-7DE7-2924-E893-B063D2EBBACF}"/>
              </a:ext>
            </a:extLst>
          </p:cNvPr>
          <p:cNvGrpSpPr/>
          <p:nvPr/>
        </p:nvGrpSpPr>
        <p:grpSpPr>
          <a:xfrm>
            <a:off x="303256" y="325355"/>
            <a:ext cx="17681485" cy="9636289"/>
            <a:chOff x="0" y="0"/>
            <a:chExt cx="4656852" cy="253795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70ED4D7-D51F-0493-49FD-335C2ACD5A88}"/>
                </a:ext>
              </a:extLst>
            </p:cNvPr>
            <p:cNvSpPr/>
            <p:nvPr/>
          </p:nvSpPr>
          <p:spPr>
            <a:xfrm>
              <a:off x="0" y="0"/>
              <a:ext cx="4656852" cy="2537953"/>
            </a:xfrm>
            <a:custGeom>
              <a:avLst/>
              <a:gdLst/>
              <a:ahLst/>
              <a:cxnLst/>
              <a:rect l="l" t="t" r="r" b="b"/>
              <a:pathLst>
                <a:path w="4656852" h="2537953">
                  <a:moveTo>
                    <a:pt x="22331" y="0"/>
                  </a:moveTo>
                  <a:lnTo>
                    <a:pt x="4634521" y="0"/>
                  </a:lnTo>
                  <a:cubicBezTo>
                    <a:pt x="4640443" y="0"/>
                    <a:pt x="4646123" y="2353"/>
                    <a:pt x="4650311" y="6540"/>
                  </a:cubicBezTo>
                  <a:cubicBezTo>
                    <a:pt x="4654499" y="10728"/>
                    <a:pt x="4656852" y="16408"/>
                    <a:pt x="4656852" y="22331"/>
                  </a:cubicBezTo>
                  <a:lnTo>
                    <a:pt x="4656852" y="2515622"/>
                  </a:lnTo>
                  <a:cubicBezTo>
                    <a:pt x="4656852" y="2521545"/>
                    <a:pt x="4654499" y="2527224"/>
                    <a:pt x="4650311" y="2531412"/>
                  </a:cubicBezTo>
                  <a:cubicBezTo>
                    <a:pt x="4646123" y="2535600"/>
                    <a:pt x="4640443" y="2537953"/>
                    <a:pt x="4634521" y="2537953"/>
                  </a:cubicBezTo>
                  <a:lnTo>
                    <a:pt x="22331" y="2537953"/>
                  </a:lnTo>
                  <a:cubicBezTo>
                    <a:pt x="16408" y="2537953"/>
                    <a:pt x="10728" y="2535600"/>
                    <a:pt x="6540" y="2531412"/>
                  </a:cubicBezTo>
                  <a:cubicBezTo>
                    <a:pt x="2353" y="2527224"/>
                    <a:pt x="0" y="2521545"/>
                    <a:pt x="0" y="2515622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0" y="6540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E0F2F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0B46D2B-15D5-1EEB-9E94-F615902BA31D}"/>
                </a:ext>
              </a:extLst>
            </p:cNvPr>
            <p:cNvSpPr txBox="1"/>
            <p:nvPr/>
          </p:nvSpPr>
          <p:spPr>
            <a:xfrm>
              <a:off x="0" y="-38100"/>
              <a:ext cx="4656852" cy="257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79AA13E-6004-D5A0-9202-7695A21F088C}"/>
              </a:ext>
            </a:extLst>
          </p:cNvPr>
          <p:cNvSpPr/>
          <p:nvPr/>
        </p:nvSpPr>
        <p:spPr>
          <a:xfrm>
            <a:off x="3185954" y="607646"/>
            <a:ext cx="11462101" cy="2922836"/>
          </a:xfrm>
          <a:custGeom>
            <a:avLst/>
            <a:gdLst/>
            <a:ahLst/>
            <a:cxnLst/>
            <a:rect l="l" t="t" r="r" b="b"/>
            <a:pathLst>
              <a:path w="11462101" h="2922836">
                <a:moveTo>
                  <a:pt x="0" y="0"/>
                </a:moveTo>
                <a:lnTo>
                  <a:pt x="11462101" y="0"/>
                </a:lnTo>
                <a:lnTo>
                  <a:pt x="11462101" y="2922836"/>
                </a:lnTo>
                <a:lnTo>
                  <a:pt x="0" y="2922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D38E24-DEE2-CF53-6E48-4EA47B0CE324}"/>
              </a:ext>
            </a:extLst>
          </p:cNvPr>
          <p:cNvSpPr txBox="1"/>
          <p:nvPr/>
        </p:nvSpPr>
        <p:spPr>
          <a:xfrm>
            <a:off x="1755170" y="3644280"/>
            <a:ext cx="14323668" cy="902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	Kolom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pertama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adalah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daerah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asal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kolom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kedua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adalah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daerah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ter"/>
              </a:rPr>
              <a:t>hasil</a:t>
            </a:r>
            <a:r>
              <a:rPr lang="en-US" sz="2800" dirty="0">
                <a:solidFill>
                  <a:srgbClr val="000000"/>
                </a:solidFill>
                <a:latin typeface="Inter"/>
              </a:rPr>
              <a:t>.</a:t>
            </a:r>
            <a:endParaRPr lang="en-ID" sz="2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44D3DEF-2941-40D1-9F1E-AD2C9594E534}"/>
              </a:ext>
            </a:extLst>
          </p:cNvPr>
          <p:cNvSpPr txBox="1"/>
          <p:nvPr/>
        </p:nvSpPr>
        <p:spPr>
          <a:xfrm>
            <a:off x="5334000" y="1560955"/>
            <a:ext cx="1012088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999" b="1" dirty="0" err="1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Tabel</a:t>
            </a:r>
            <a:r>
              <a:rPr lang="en-US" sz="5999" b="1" dirty="0">
                <a:solidFill>
                  <a:srgbClr val="000000"/>
                </a:solidFill>
                <a:latin typeface="Gliker Bold"/>
                <a:ea typeface="Gliker Bold"/>
                <a:cs typeface="Gliker Bold"/>
                <a:sym typeface="Gliker Bold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43871A-6BF8-395D-91D4-5C1F375F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22306"/>
              </p:ext>
            </p:extLst>
          </p:nvPr>
        </p:nvGraphicFramePr>
        <p:xfrm>
          <a:off x="3185954" y="5071169"/>
          <a:ext cx="11215846" cy="365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923">
                  <a:extLst>
                    <a:ext uri="{9D8B030D-6E8A-4147-A177-3AD203B41FA5}">
                      <a16:colId xmlns:a16="http://schemas.microsoft.com/office/drawing/2014/main" val="709854412"/>
                    </a:ext>
                  </a:extLst>
                </a:gridCol>
                <a:gridCol w="5607923">
                  <a:extLst>
                    <a:ext uri="{9D8B030D-6E8A-4147-A177-3AD203B41FA5}">
                      <a16:colId xmlns:a16="http://schemas.microsoft.com/office/drawing/2014/main" val="3339566155"/>
                    </a:ext>
                  </a:extLst>
                </a:gridCol>
              </a:tblGrid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09666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26544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785884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53018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35918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5801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44511"/>
                  </a:ext>
                </a:extLst>
              </a:tr>
              <a:tr h="456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49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1706</Words>
  <Application>Microsoft Office PowerPoint</Application>
  <PresentationFormat>Custom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Gliker Bold</vt:lpstr>
      <vt:lpstr>Calibri</vt:lpstr>
      <vt:lpstr>Arial</vt:lpstr>
      <vt:lpstr>Roboto</vt:lpstr>
      <vt:lpstr>Wingdings</vt:lpstr>
      <vt:lpstr>Times New Roman</vt:lpstr>
      <vt:lpstr>Roboto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Perubahan Wujud Benda Presentasi Biru Ilustratif</dc:title>
  <dc:creator>ACER</dc:creator>
  <cp:lastModifiedBy>evan mahesaacer</cp:lastModifiedBy>
  <cp:revision>10</cp:revision>
  <dcterms:created xsi:type="dcterms:W3CDTF">2006-08-16T00:00:00Z</dcterms:created>
  <dcterms:modified xsi:type="dcterms:W3CDTF">2024-12-10T05:50:40Z</dcterms:modified>
  <dc:identifier>DAGRbjbr-qo</dc:identifier>
</cp:coreProperties>
</file>