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86" r:id="rId2"/>
    <p:sldId id="256" r:id="rId3"/>
    <p:sldId id="259" r:id="rId4"/>
    <p:sldId id="260" r:id="rId5"/>
    <p:sldId id="261" r:id="rId6"/>
    <p:sldId id="264" r:id="rId7"/>
    <p:sldId id="287" r:id="rId8"/>
    <p:sldId id="288" r:id="rId9"/>
    <p:sldId id="262" r:id="rId10"/>
    <p:sldId id="263" r:id="rId11"/>
    <p:sldId id="289" r:id="rId12"/>
    <p:sldId id="290" r:id="rId13"/>
    <p:sldId id="291" r:id="rId14"/>
    <p:sldId id="267" r:id="rId15"/>
    <p:sldId id="265" r:id="rId16"/>
    <p:sldId id="270" r:id="rId17"/>
    <p:sldId id="274" r:id="rId18"/>
    <p:sldId id="275" r:id="rId19"/>
    <p:sldId id="276" r:id="rId20"/>
    <p:sldId id="277" r:id="rId21"/>
    <p:sldId id="269" r:id="rId22"/>
    <p:sldId id="273" r:id="rId23"/>
    <p:sldId id="278" r:id="rId24"/>
    <p:sldId id="279" r:id="rId25"/>
    <p:sldId id="280" r:id="rId26"/>
    <p:sldId id="272" r:id="rId27"/>
    <p:sldId id="271" r:id="rId28"/>
    <p:sldId id="281" r:id="rId29"/>
    <p:sldId id="282" r:id="rId30"/>
    <p:sldId id="283" r:id="rId31"/>
    <p:sldId id="285" r:id="rId32"/>
    <p:sldId id="292" r:id="rId33"/>
    <p:sldId id="29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99"/>
    <a:srgbClr val="33CCFF"/>
    <a:srgbClr val="9966FF"/>
    <a:srgbClr val="000000"/>
    <a:srgbClr val="DFEBF5"/>
    <a:srgbClr val="AEC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>
      <p:cViewPr varScale="1">
        <p:scale>
          <a:sx n="106" d="100"/>
          <a:sy n="106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77A3-917B-4FED-8762-D65783D9BD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6E95-837D-4ABF-92E1-9B9BA84FE0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62C9-930D-4F99-8723-B6D1D9BF12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E6D826F-182C-4687-BDD1-92B2433F28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0F9EB7E-D418-48BD-9718-25FE83DEFF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2E80D-0C95-4B10-A633-76A3A8EAF8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27786-413A-4AC0-91B3-9856B29FF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7B1D-50F1-4E0C-BDB5-03B91675E6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E400-E84F-4FCC-89BD-B64B5923C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1C916-91A1-4E2D-8780-972E3CC121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F258-7EC2-43FE-88CB-6A147F7841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E348D-98E9-4B2F-932F-8DF2A3702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0E2D-F06F-4954-A03D-625531DC4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E513F-57C6-43D0-A3F6-89C9EE92D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image" Target="../media/image3.png"/><Relationship Id="rId5" Type="http://schemas.openxmlformats.org/officeDocument/2006/relationships/slide" Target="slide14.xml"/><Relationship Id="rId10" Type="http://schemas.openxmlformats.org/officeDocument/2006/relationships/slide" Target="slide31.xml"/><Relationship Id="rId4" Type="http://schemas.openxmlformats.org/officeDocument/2006/relationships/slide" Target="slide9.xml"/><Relationship Id="rId9" Type="http://schemas.openxmlformats.org/officeDocument/2006/relationships/slide" Target="slide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9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04800"/>
            <a:ext cx="7543800" cy="3581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Indefinite Tense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   </a:t>
            </a:r>
            <a:r>
              <a:rPr lang="en-US" dirty="0"/>
              <a:t>The three </a:t>
            </a:r>
            <a:r>
              <a:rPr lang="en-US" b="1" dirty="0"/>
              <a:t>indefinite tenses</a:t>
            </a:r>
            <a:r>
              <a:rPr lang="en-US" dirty="0"/>
              <a:t>, or </a:t>
            </a:r>
            <a:r>
              <a:rPr lang="en-US" b="1" dirty="0"/>
              <a:t>simple tenses</a:t>
            </a:r>
            <a:r>
              <a:rPr lang="en-US" dirty="0"/>
              <a:t>, describe an action but do not state whether the action is finished.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7030A0"/>
                </a:solidFill>
              </a:rPr>
              <a:t>He sleeps.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I slept.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92D050"/>
                </a:solidFill>
              </a:rPr>
              <a:t>You will sleep.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 algn="just">
              <a:lnSpc>
                <a:spcPct val="90000"/>
              </a:lnSpc>
              <a:buFontTx/>
              <a:buNone/>
            </a:pPr>
            <a:endParaRPr lang="en-US" dirty="0"/>
          </a:p>
          <a:p>
            <a:pPr lvl="2" algn="just">
              <a:lnSpc>
                <a:spcPct val="90000"/>
              </a:lnSpc>
              <a:buFontTx/>
              <a:buNone/>
            </a:pPr>
            <a:endParaRPr lang="en-US" b="1" dirty="0"/>
          </a:p>
        </p:txBody>
      </p:sp>
      <p:pic>
        <p:nvPicPr>
          <p:cNvPr id="41987" name="Picture 3" descr="C:\Users\novera\AppData\Local\Microsoft\Windows\Temporary Internet Files\Content.IE5\T7J2ZWM5\large-A-person-sleeping-0-9233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5181600" cy="399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457200"/>
            <a:ext cx="7315200" cy="358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1F497D"/>
                </a:solidFill>
                <a:latin typeface="Calibri"/>
                <a:cs typeface="+mn-cs"/>
              </a:rPr>
              <a:t>Continuous Tense</a:t>
            </a:r>
          </a:p>
          <a:p>
            <a:pPr marL="1143000" lvl="2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Agency FB" pitchFamily="34" charset="0"/>
                <a:cs typeface="+mn-cs"/>
              </a:rPr>
              <a:t>The three </a:t>
            </a:r>
            <a:r>
              <a:rPr lang="en-US" sz="3200" b="1" dirty="0">
                <a:solidFill>
                  <a:prstClr val="black"/>
                </a:solidFill>
                <a:latin typeface="Agency FB" pitchFamily="34" charset="0"/>
                <a:cs typeface="+mn-cs"/>
              </a:rPr>
              <a:t>continuous</a:t>
            </a:r>
            <a:r>
              <a:rPr lang="en-US" sz="3200" dirty="0">
                <a:solidFill>
                  <a:prstClr val="black"/>
                </a:solidFill>
                <a:latin typeface="Agency FB" pitchFamily="34" charset="0"/>
                <a:cs typeface="+mn-cs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Agency FB" pitchFamily="34" charset="0"/>
                <a:cs typeface="+mn-cs"/>
              </a:rPr>
              <a:t>tenses</a:t>
            </a:r>
            <a:r>
              <a:rPr lang="en-US" sz="3200" dirty="0">
                <a:solidFill>
                  <a:prstClr val="black"/>
                </a:solidFill>
                <a:latin typeface="Agency FB" pitchFamily="34" charset="0"/>
                <a:cs typeface="+mn-cs"/>
              </a:rPr>
              <a:t>, </a:t>
            </a:r>
            <a:r>
              <a:rPr lang="en-US" sz="3200" b="1" dirty="0">
                <a:solidFill>
                  <a:prstClr val="black"/>
                </a:solidFill>
                <a:latin typeface="Agency FB" pitchFamily="34" charset="0"/>
                <a:cs typeface="+mn-cs"/>
              </a:rPr>
              <a:t>incomplete tenses</a:t>
            </a:r>
            <a:r>
              <a:rPr lang="en-US" sz="3200" dirty="0">
                <a:solidFill>
                  <a:prstClr val="black"/>
                </a:solidFill>
                <a:latin typeface="Agency FB" pitchFamily="34" charset="0"/>
                <a:cs typeface="+mn-cs"/>
              </a:rPr>
              <a:t>, or </a:t>
            </a:r>
            <a:r>
              <a:rPr lang="en-US" sz="3200" b="1" dirty="0">
                <a:solidFill>
                  <a:prstClr val="black"/>
                </a:solidFill>
                <a:latin typeface="Agency FB" pitchFamily="34" charset="0"/>
                <a:cs typeface="+mn-cs"/>
              </a:rPr>
              <a:t>progressive tenses</a:t>
            </a:r>
            <a:r>
              <a:rPr lang="en-US" sz="3200" dirty="0">
                <a:solidFill>
                  <a:prstClr val="black"/>
                </a:solidFill>
                <a:latin typeface="Agency FB" pitchFamily="34" charset="0"/>
                <a:cs typeface="+mn-cs"/>
              </a:rPr>
              <a:t>, describe an </a:t>
            </a:r>
            <a:r>
              <a:rPr lang="en-US" sz="3200" b="1" dirty="0">
                <a:solidFill>
                  <a:prstClr val="black"/>
                </a:solidFill>
                <a:latin typeface="Agency FB" pitchFamily="34" charset="0"/>
                <a:cs typeface="+mn-cs"/>
              </a:rPr>
              <a:t>unfinished</a:t>
            </a:r>
            <a:r>
              <a:rPr lang="en-US" sz="3200" dirty="0">
                <a:solidFill>
                  <a:prstClr val="black"/>
                </a:solidFill>
                <a:latin typeface="Agency FB" pitchFamily="34" charset="0"/>
                <a:cs typeface="+mn-cs"/>
              </a:rPr>
              <a:t> action.</a:t>
            </a:r>
          </a:p>
          <a:p>
            <a:pPr marL="1371600" lvl="2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rgbClr val="FF0000"/>
                </a:solidFill>
                <a:latin typeface="Agency FB" pitchFamily="34" charset="0"/>
                <a:cs typeface="+mn-cs"/>
              </a:rPr>
              <a:t>She is eating.</a:t>
            </a:r>
          </a:p>
          <a:p>
            <a:pPr marL="1371600" lvl="2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  <a:latin typeface="Agency FB" pitchFamily="34" charset="0"/>
                <a:cs typeface="+mn-cs"/>
              </a:rPr>
              <a:t>You was eating too much.</a:t>
            </a:r>
          </a:p>
          <a:p>
            <a:pPr marL="1371600" lvl="2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rgbClr val="00B050"/>
                </a:solidFill>
                <a:latin typeface="Agency FB" pitchFamily="34" charset="0"/>
                <a:cs typeface="+mn-cs"/>
              </a:rPr>
              <a:t>I will be eating a lot.</a:t>
            </a:r>
          </a:p>
        </p:txBody>
      </p:sp>
      <p:pic>
        <p:nvPicPr>
          <p:cNvPr id="43010" name="Picture 2" descr="C:\Users\novera\AppData\Local\Microsoft\Windows\Temporary Internet Files\Content.IE5\X8G2VLNM\pancake_cartoo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92000"/>
            <a:ext cx="3233738" cy="38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2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09600"/>
            <a:ext cx="7391400" cy="314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lvl="2" indent="-2286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1F497D"/>
                </a:solidFill>
                <a:latin typeface="Calibri"/>
                <a:cs typeface="+mn-cs"/>
              </a:rPr>
              <a:t>Perfect Tense</a:t>
            </a:r>
          </a:p>
          <a:p>
            <a:pPr marL="1143000" lvl="2" indent="-2286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The three </a:t>
            </a:r>
            <a:r>
              <a:rPr lang="en-US" sz="3200" b="1" dirty="0">
                <a:solidFill>
                  <a:prstClr val="black"/>
                </a:solidFill>
                <a:latin typeface="Calibri"/>
                <a:cs typeface="+mn-cs"/>
              </a:rPr>
              <a:t>complete tenses</a:t>
            </a: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, or </a:t>
            </a:r>
            <a:r>
              <a:rPr lang="en-US" sz="3200" b="1" dirty="0">
                <a:solidFill>
                  <a:prstClr val="black"/>
                </a:solidFill>
                <a:latin typeface="Calibri"/>
                <a:cs typeface="+mn-cs"/>
              </a:rPr>
              <a:t>perfect tenses</a:t>
            </a: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, describe a </a:t>
            </a:r>
            <a:r>
              <a:rPr lang="en-US" sz="3200" b="1" dirty="0">
                <a:solidFill>
                  <a:prstClr val="black"/>
                </a:solidFill>
                <a:latin typeface="Calibri"/>
                <a:cs typeface="+mn-cs"/>
              </a:rPr>
              <a:t>finished</a:t>
            </a:r>
            <a:r>
              <a:rPr lang="en-US" sz="3200" dirty="0">
                <a:solidFill>
                  <a:prstClr val="black"/>
                </a:solidFill>
                <a:latin typeface="Calibri"/>
                <a:cs typeface="+mn-cs"/>
              </a:rPr>
              <a:t> action.</a:t>
            </a:r>
          </a:p>
          <a:p>
            <a:pPr marL="1371600" lvl="2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+mn-cs"/>
              </a:rPr>
              <a:t>She has done her work.</a:t>
            </a:r>
          </a:p>
          <a:p>
            <a:pPr marL="1371600" lvl="2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bri"/>
                <a:cs typeface="+mn-cs"/>
              </a:rPr>
              <a:t>You had done it.</a:t>
            </a:r>
          </a:p>
          <a:p>
            <a:pPr marL="1371600" lvl="2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"/>
                <a:cs typeface="+mn-cs"/>
              </a:rPr>
              <a:t>I will have finished the book.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034" name="Picture 2" descr="C:\Users\novera\AppData\Local\Microsoft\Windows\Temporary Internet Files\Content.IE5\X8G2VLNM\wihite_girl_reading[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3886200"/>
            <a:ext cx="3398520" cy="269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69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789709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Perfect Continuous Tense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combine the complete tenses and the incomplete tenses, to describe an action which was in progress and then finished.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solidFill>
                  <a:srgbClr val="FF6699"/>
                </a:solidFill>
                <a:latin typeface="Times New Roman" pitchFamily="18" charset="0"/>
                <a:cs typeface="Times New Roman" pitchFamily="18" charset="0"/>
              </a:rPr>
              <a:t>She has been trying to contact me.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solidFill>
                  <a:srgbClr val="33CCFF"/>
                </a:solidFill>
                <a:latin typeface="Times New Roman" pitchFamily="18" charset="0"/>
                <a:cs typeface="Times New Roman" pitchFamily="18" charset="0"/>
              </a:rPr>
              <a:t>You had been waiting all day.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solidFill>
                  <a:srgbClr val="9966FF"/>
                </a:solidFill>
                <a:latin typeface="Times New Roman" pitchFamily="18" charset="0"/>
                <a:cs typeface="Times New Roman" pitchFamily="18" charset="0"/>
              </a:rPr>
              <a:t>I will have been teaching for the last thirty years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45058" name="Picture 2" descr="C:\Users\novera\AppData\Local\Microsoft\Windows\Temporary Internet Files\Content.IE5\T7J2ZWM5\rk8_teacher1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98252"/>
            <a:ext cx="4419600" cy="284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0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effectLst/>
              </a:rPr>
              <a:t>There are twelve possible verb tenses. </a:t>
            </a:r>
            <a:endParaRPr lang="en-US" sz="3200" b="1">
              <a:effectLst/>
            </a:endParaRPr>
          </a:p>
        </p:txBody>
      </p:sp>
      <p:grpSp>
        <p:nvGrpSpPr>
          <p:cNvPr id="2" name="Organization Chart 33"/>
          <p:cNvGrpSpPr>
            <a:grpSpLocks/>
          </p:cNvGrpSpPr>
          <p:nvPr/>
        </p:nvGrpSpPr>
        <p:grpSpPr bwMode="auto">
          <a:xfrm>
            <a:off x="457200" y="1617663"/>
            <a:ext cx="8229600" cy="4419600"/>
            <a:chOff x="288" y="1019"/>
            <a:chExt cx="2880" cy="1152"/>
          </a:xfrm>
        </p:grpSpPr>
        <p:cxnSp>
          <p:nvCxnSpPr>
            <p:cNvPr id="23598" name="_s23598"/>
            <p:cNvCxnSpPr>
              <a:cxnSpLocks noChangeShapeType="1"/>
              <a:stCxn id="9" idx="0"/>
              <a:endCxn id="6" idx="2"/>
            </p:cNvCxnSpPr>
            <p:nvPr/>
          </p:nvCxnSpPr>
          <p:spPr bwMode="auto">
            <a:xfrm rot="16200000">
              <a:off x="2665" y="1810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_s23596"/>
            <p:cNvCxnSpPr>
              <a:cxnSpLocks noChangeShapeType="1"/>
              <a:stCxn id="8" idx="0"/>
              <a:endCxn id="5" idx="2"/>
            </p:cNvCxnSpPr>
            <p:nvPr/>
          </p:nvCxnSpPr>
          <p:spPr bwMode="auto">
            <a:xfrm rot="16200000">
              <a:off x="1657" y="1810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_s23594"/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16200000">
              <a:off x="649" y="1810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_s23592"/>
            <p:cNvCxnSpPr>
              <a:cxnSpLocks noChangeShapeType="1"/>
              <a:stCxn id="6" idx="0"/>
              <a:endCxn id="3" idx="2"/>
            </p:cNvCxnSpPr>
            <p:nvPr/>
          </p:nvCxnSpPr>
          <p:spPr bwMode="auto">
            <a:xfrm rot="5400000" flipH="1">
              <a:off x="2160" y="875"/>
              <a:ext cx="144" cy="1008"/>
            </a:xfrm>
            <a:prstGeom prst="bentConnector3">
              <a:avLst>
                <a:gd name="adj1" fmla="val 20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_s23591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1657" y="1378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_s23590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152" y="875"/>
              <a:ext cx="144" cy="1008"/>
            </a:xfrm>
            <a:prstGeom prst="bentConnector3">
              <a:avLst>
                <a:gd name="adj1" fmla="val 2069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23586"/>
            <p:cNvSpPr>
              <a:spLocks noChangeArrowheads="1"/>
            </p:cNvSpPr>
            <p:nvPr/>
          </p:nvSpPr>
          <p:spPr bwMode="auto">
            <a:xfrm>
              <a:off x="1296" y="1019"/>
              <a:ext cx="864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AECAE4"/>
                </a:gs>
                <a:gs pos="100000">
                  <a:srgbClr val="DFEBF5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7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Verb Tenses</a:t>
              </a:r>
            </a:p>
          </p:txBody>
        </p:sp>
        <p:sp>
          <p:nvSpPr>
            <p:cNvPr id="4" name="_s23587"/>
            <p:cNvSpPr>
              <a:spLocks noChangeArrowheads="1"/>
            </p:cNvSpPr>
            <p:nvPr/>
          </p:nvSpPr>
          <p:spPr bwMode="auto">
            <a:xfrm>
              <a:off x="288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Present</a:t>
              </a:r>
            </a:p>
          </p:txBody>
        </p:sp>
        <p:sp>
          <p:nvSpPr>
            <p:cNvPr id="5" name="_s23588"/>
            <p:cNvSpPr>
              <a:spLocks noChangeArrowheads="1"/>
            </p:cNvSpPr>
            <p:nvPr/>
          </p:nvSpPr>
          <p:spPr bwMode="auto">
            <a:xfrm>
              <a:off x="1296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</a:t>
              </a:r>
            </a:p>
          </p:txBody>
        </p:sp>
        <p:sp>
          <p:nvSpPr>
            <p:cNvPr id="6" name="_s23589"/>
            <p:cNvSpPr>
              <a:spLocks noChangeArrowheads="1"/>
            </p:cNvSpPr>
            <p:nvPr/>
          </p:nvSpPr>
          <p:spPr bwMode="auto">
            <a:xfrm>
              <a:off x="2304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</a:t>
              </a:r>
            </a:p>
          </p:txBody>
        </p:sp>
        <p:sp>
          <p:nvSpPr>
            <p:cNvPr id="7" name="_s23593"/>
            <p:cNvSpPr>
              <a:spLocks noChangeArrowheads="1"/>
            </p:cNvSpPr>
            <p:nvPr/>
          </p:nvSpPr>
          <p:spPr bwMode="auto">
            <a:xfrm>
              <a:off x="288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Present Indefinite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Present Continuous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Present Perfect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Present Perfect Cont.</a:t>
              </a:r>
            </a:p>
          </p:txBody>
        </p:sp>
        <p:sp>
          <p:nvSpPr>
            <p:cNvPr id="8" name="_s23595"/>
            <p:cNvSpPr>
              <a:spLocks noChangeArrowheads="1"/>
            </p:cNvSpPr>
            <p:nvPr/>
          </p:nvSpPr>
          <p:spPr bwMode="auto">
            <a:xfrm>
              <a:off x="1296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Indefinite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Continuous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Perfect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Perfect Cont.</a:t>
              </a:r>
            </a:p>
          </p:txBody>
        </p:sp>
        <p:sp>
          <p:nvSpPr>
            <p:cNvPr id="9" name="_s23597"/>
            <p:cNvSpPr>
              <a:spLocks noChangeArrowheads="1"/>
            </p:cNvSpPr>
            <p:nvPr/>
          </p:nvSpPr>
          <p:spPr bwMode="auto">
            <a:xfrm>
              <a:off x="2304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Indefinite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Continuous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Perfect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Perfect Cont.</a:t>
              </a:r>
            </a:p>
          </p:txBody>
        </p:sp>
      </p:grpSp>
      <p:sp>
        <p:nvSpPr>
          <p:cNvPr id="23601" name="AutoShape 4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57800" y="6324600"/>
            <a:ext cx="3429000" cy="533400"/>
          </a:xfrm>
          <a:prstGeom prst="actionButtonBlank">
            <a:avLst/>
          </a:prstGeom>
          <a:solidFill>
            <a:srgbClr val="AECA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CONTENTS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effectLst/>
              </a:rPr>
              <a:t>Here is a list of rules of these tenses</a:t>
            </a:r>
            <a:endParaRPr lang="en-US" sz="4000" b="1" dirty="0">
              <a:effectLst/>
            </a:endParaRPr>
          </a:p>
        </p:txBody>
      </p:sp>
      <p:graphicFrame>
        <p:nvGraphicFramePr>
          <p:cNvPr id="20536" name="Group 5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74950020"/>
              </p:ext>
            </p:extLst>
          </p:nvPr>
        </p:nvGraphicFramePr>
        <p:xfrm>
          <a:off x="152400" y="1600200"/>
          <a:ext cx="8763000" cy="4456113"/>
        </p:xfrm>
        <a:graphic>
          <a:graphicData uri="http://schemas.openxmlformats.org/drawingml/2006/table">
            <a:tbl>
              <a:tblPr/>
              <a:tblGrid>
                <a:gridCol w="161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Simple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Progressive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Perfect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Perfect Progressive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Present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s /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es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am/is/are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have/has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IIIrd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have/has been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IInd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was/were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66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had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IIIrd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had been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6699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Future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will/shall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will be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will have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IIIrd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will have been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Ist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form +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ing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39" name="AutoShape 5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57800" y="6248400"/>
            <a:ext cx="3276600" cy="609600"/>
          </a:xfrm>
          <a:prstGeom prst="actionButtonBlank">
            <a:avLst/>
          </a:prstGeom>
          <a:solidFill>
            <a:srgbClr val="AECA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CONTENTS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Present Tense</a:t>
            </a:r>
          </a:p>
        </p:txBody>
      </p:sp>
      <p:grpSp>
        <p:nvGrpSpPr>
          <p:cNvPr id="2" name="Organization Chart 3"/>
          <p:cNvGrpSpPr>
            <a:grpSpLocks/>
          </p:cNvGrpSpPr>
          <p:nvPr/>
        </p:nvGrpSpPr>
        <p:grpSpPr bwMode="auto">
          <a:xfrm>
            <a:off x="457200" y="1617663"/>
            <a:ext cx="8229600" cy="4419600"/>
            <a:chOff x="288" y="1019"/>
            <a:chExt cx="1440" cy="2016"/>
          </a:xfrm>
        </p:grpSpPr>
        <p:cxnSp>
          <p:nvCxnSpPr>
            <p:cNvPr id="29701" name="_s29701"/>
            <p:cNvCxnSpPr>
              <a:cxnSpLocks noChangeShapeType="1"/>
              <a:stCxn id="7" idx="1"/>
              <a:endCxn id="3" idx="2"/>
            </p:cNvCxnSpPr>
            <p:nvPr/>
          </p:nvCxnSpPr>
          <p:spPr bwMode="auto">
            <a:xfrm rot="10800000">
              <a:off x="720" y="1307"/>
              <a:ext cx="144" cy="158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2" name="_s29702"/>
            <p:cNvCxnSpPr>
              <a:cxnSpLocks noChangeShapeType="1"/>
              <a:stCxn id="6" idx="1"/>
              <a:endCxn id="3" idx="2"/>
            </p:cNvCxnSpPr>
            <p:nvPr/>
          </p:nvCxnSpPr>
          <p:spPr bwMode="auto">
            <a:xfrm rot="10800000">
              <a:off x="720" y="1307"/>
              <a:ext cx="144" cy="115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3" name="_s29703"/>
            <p:cNvCxnSpPr>
              <a:cxnSpLocks noChangeShapeType="1"/>
              <a:stCxn id="5" idx="1"/>
              <a:endCxn id="3" idx="2"/>
            </p:cNvCxnSpPr>
            <p:nvPr/>
          </p:nvCxnSpPr>
          <p:spPr bwMode="auto">
            <a:xfrm rot="10800000">
              <a:off x="720" y="1307"/>
              <a:ext cx="144" cy="72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4" name="_s29704"/>
            <p:cNvCxnSpPr>
              <a:cxnSpLocks noChangeShapeType="1"/>
              <a:stCxn id="4" idx="1"/>
              <a:endCxn id="3" idx="2"/>
            </p:cNvCxnSpPr>
            <p:nvPr/>
          </p:nvCxnSpPr>
          <p:spPr bwMode="auto">
            <a:xfrm rot="10800000">
              <a:off x="720" y="1307"/>
              <a:ext cx="144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29705"/>
            <p:cNvSpPr>
              <a:spLocks noChangeArrowheads="1"/>
            </p:cNvSpPr>
            <p:nvPr/>
          </p:nvSpPr>
          <p:spPr bwMode="auto">
            <a:xfrm>
              <a:off x="288" y="101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Present</a:t>
              </a:r>
            </a:p>
          </p:txBody>
        </p:sp>
        <p:sp>
          <p:nvSpPr>
            <p:cNvPr id="4" name="_s29706"/>
            <p:cNvSpPr>
              <a:spLocks noChangeArrowheads="1"/>
            </p:cNvSpPr>
            <p:nvPr/>
          </p:nvSpPr>
          <p:spPr bwMode="auto">
            <a:xfrm>
              <a:off x="864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Present Indefinite</a:t>
              </a:r>
              <a:r>
                <a:rPr kumimoji="0" lang="en-US" sz="2800" b="0" i="1" u="none" strike="noStrike" cap="none" normalizeH="0" baseline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 </a:t>
              </a:r>
              <a:r>
                <a:rPr kumimoji="0" lang="en-US" sz="2800" b="0" i="0" u="none" strike="noStrike" cap="none" normalizeH="0" baseline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Tense</a:t>
              </a:r>
            </a:p>
          </p:txBody>
        </p:sp>
        <p:sp>
          <p:nvSpPr>
            <p:cNvPr id="5" name="_s29707"/>
            <p:cNvSpPr>
              <a:spLocks noChangeArrowheads="1"/>
            </p:cNvSpPr>
            <p:nvPr/>
          </p:nvSpPr>
          <p:spPr bwMode="auto">
            <a:xfrm>
              <a:off x="864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Present Continuous Tense</a:t>
              </a:r>
            </a:p>
          </p:txBody>
        </p:sp>
        <p:sp>
          <p:nvSpPr>
            <p:cNvPr id="6" name="_s29708"/>
            <p:cNvSpPr>
              <a:spLocks noChangeArrowheads="1"/>
            </p:cNvSpPr>
            <p:nvPr/>
          </p:nvSpPr>
          <p:spPr bwMode="auto">
            <a:xfrm>
              <a:off x="864" y="231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Present Perfect Tense</a:t>
              </a:r>
            </a:p>
          </p:txBody>
        </p:sp>
        <p:sp>
          <p:nvSpPr>
            <p:cNvPr id="7" name="_s29709"/>
            <p:cNvSpPr>
              <a:spLocks noChangeArrowheads="1"/>
            </p:cNvSpPr>
            <p:nvPr/>
          </p:nvSpPr>
          <p:spPr bwMode="auto">
            <a:xfrm>
              <a:off x="864" y="274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effectLst/>
                  <a:latin typeface="Verdana" pitchFamily="34" charset="0"/>
                  <a:cs typeface="Arial" charset="0"/>
                </a:rPr>
                <a:t>Present Perfect Cont.Tense</a:t>
              </a:r>
            </a:p>
          </p:txBody>
        </p:sp>
      </p:grpSp>
      <p:pic>
        <p:nvPicPr>
          <p:cNvPr id="1026" name="Picture 2" descr="C:\Users\novera\AppData\Local\Microsoft\Windows\Temporary Internet Files\Content.IE5\4OEDBQZ4\Colorful_Flowers[1]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11777"/>
            <a:ext cx="2159000" cy="21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43887" cy="1143000"/>
          </a:xfrm>
        </p:spPr>
        <p:txBody>
          <a:bodyPr/>
          <a:lstStyle/>
          <a:p>
            <a:r>
              <a:rPr lang="en-US" b="1" dirty="0">
                <a:effectLst/>
              </a:rPr>
              <a:t>Present Indefinite</a:t>
            </a:r>
            <a:r>
              <a:rPr lang="en-US" b="1" i="1" dirty="0">
                <a:effectLst/>
              </a:rPr>
              <a:t> </a:t>
            </a:r>
            <a:r>
              <a:rPr lang="en-US" b="1" dirty="0">
                <a:effectLst/>
              </a:rPr>
              <a:t>Tense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			The </a:t>
            </a:r>
            <a:r>
              <a:rPr lang="en-US" b="1"/>
              <a:t>simple present</a:t>
            </a:r>
            <a:r>
              <a:rPr lang="en-US"/>
              <a:t> is used to describe an action, an event, or condition that is occurring in the present, at the moment of speaking or writing. </a:t>
            </a:r>
          </a:p>
          <a:p>
            <a:pPr>
              <a:buFontTx/>
              <a:buNone/>
            </a:pPr>
            <a:r>
              <a:rPr lang="en-US"/>
              <a:t>For Example—</a:t>
            </a:r>
          </a:p>
          <a:p>
            <a:pPr>
              <a:buFontTx/>
              <a:buNone/>
            </a:pPr>
            <a:r>
              <a:rPr lang="en-US"/>
              <a:t>		I play.</a:t>
            </a:r>
          </a:p>
          <a:p>
            <a:pPr>
              <a:buFontTx/>
              <a:buNone/>
            </a:pPr>
            <a:r>
              <a:rPr lang="en-US"/>
              <a:t>		He / She plays.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050" name="Picture 2" descr="C:\Users\novera\AppData\Local\Microsoft\Windows\Temporary Internet Files\Content.IE5\T7J2ZWM5\sport-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048000" cy="310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</a:rPr>
              <a:t>Present Continuous Tense</a:t>
            </a:r>
            <a:endParaRPr lang="en-US" sz="4000" dirty="0">
              <a:effectLst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/>
              <a:t>			The </a:t>
            </a:r>
            <a:r>
              <a:rPr lang="en-US" b="1" dirty="0"/>
              <a:t>present continuous </a:t>
            </a:r>
            <a:r>
              <a:rPr lang="en-US" dirty="0"/>
              <a:t>emphasizes the continuing nature of an act, event, or condition. </a:t>
            </a:r>
          </a:p>
          <a:p>
            <a:pPr>
              <a:buFontTx/>
              <a:buNone/>
            </a:pPr>
            <a:r>
              <a:rPr lang="en-US" dirty="0"/>
              <a:t>For Example—</a:t>
            </a:r>
          </a:p>
          <a:p>
            <a:pPr>
              <a:buFontTx/>
              <a:buNone/>
            </a:pPr>
            <a:r>
              <a:rPr lang="en-US" dirty="0"/>
              <a:t>		I am eating.</a:t>
            </a:r>
          </a:p>
          <a:p>
            <a:pPr>
              <a:buFontTx/>
              <a:buNone/>
            </a:pPr>
            <a:r>
              <a:rPr lang="en-US" dirty="0"/>
              <a:t>		He / She is eating.</a:t>
            </a:r>
          </a:p>
          <a:p>
            <a:pPr>
              <a:buFontTx/>
              <a:buNone/>
            </a:pPr>
            <a:r>
              <a:rPr lang="en-US" dirty="0"/>
              <a:t>		They are eating.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novera\AppData\Local\Microsoft\Windows\Temporary Internet Files\Content.IE5\T7J2ZWM5\iamo-thanksgiving-2014-WEB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971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br>
              <a:rPr lang="en-US" sz="4000">
                <a:effectLst/>
              </a:rPr>
            </a:br>
            <a:r>
              <a:rPr lang="en-US" b="1">
                <a:effectLst/>
              </a:rPr>
              <a:t>Present Perfect Tense</a:t>
            </a:r>
            <a:br>
              <a:rPr lang="en-US">
                <a:solidFill>
                  <a:schemeClr val="tx1"/>
                </a:solidFill>
                <a:effectLst/>
              </a:rPr>
            </a:br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/>
              <a:t>			The </a:t>
            </a:r>
            <a:r>
              <a:rPr lang="en-US" b="1" dirty="0"/>
              <a:t>present perfect</a:t>
            </a:r>
            <a:r>
              <a:rPr lang="en-US" dirty="0"/>
              <a:t> tense is used to describe action that began in the past and continues into the present or has just been completed.</a:t>
            </a:r>
          </a:p>
          <a:p>
            <a:pPr>
              <a:buFontTx/>
              <a:buNone/>
            </a:pPr>
            <a:r>
              <a:rPr lang="en-US" dirty="0"/>
              <a:t>For Example—</a:t>
            </a:r>
          </a:p>
          <a:p>
            <a:pPr>
              <a:buFontTx/>
              <a:buNone/>
            </a:pPr>
            <a:r>
              <a:rPr lang="en-US" dirty="0"/>
              <a:t>		I have learnt.</a:t>
            </a:r>
          </a:p>
          <a:p>
            <a:pPr>
              <a:buFontTx/>
              <a:buNone/>
            </a:pPr>
            <a:r>
              <a:rPr lang="en-US" dirty="0"/>
              <a:t>		He / She has learnt.</a:t>
            </a:r>
          </a:p>
          <a:p>
            <a:pPr>
              <a:buFontTx/>
              <a:buNone/>
            </a:pPr>
            <a:r>
              <a:rPr lang="en-US" dirty="0"/>
              <a:t>		</a:t>
            </a:r>
          </a:p>
        </p:txBody>
      </p:sp>
      <p:pic>
        <p:nvPicPr>
          <p:cNvPr id="4099" name="Picture 3" descr="C:\Users\novera\AppData\Local\Microsoft\Windows\Temporary Internet Files\Content.IE5\X8G2VLNM\clipart0198[1]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17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9036" y="1066800"/>
            <a:ext cx="7620000" cy="1003300"/>
          </a:xfrm>
        </p:spPr>
        <p:txBody>
          <a:bodyPr/>
          <a:lstStyle/>
          <a:p>
            <a:pPr algn="l"/>
            <a:r>
              <a:rPr lang="en-US" b="1" dirty="0">
                <a:latin typeface="Agency FB" pitchFamily="34" charset="0"/>
              </a:rPr>
              <a:t>English Composition &amp; Comprehension</a:t>
            </a:r>
            <a:endParaRPr lang="en-US" b="1" dirty="0">
              <a:effectLst/>
              <a:latin typeface="Agency FB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effectLst/>
              </a:rPr>
              <a:t>Present Perfect Cont.Tense</a:t>
            </a:r>
            <a:br>
              <a:rPr lang="en-US" sz="4000">
                <a:solidFill>
                  <a:schemeClr val="tx1"/>
                </a:solidFill>
                <a:effectLst/>
              </a:rPr>
            </a:br>
            <a:endParaRPr lang="en-US" sz="4000">
              <a:solidFill>
                <a:schemeClr val="tx1"/>
              </a:solidFill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/>
              <a:t>			The </a:t>
            </a:r>
            <a:r>
              <a:rPr lang="en-US" b="1" dirty="0"/>
              <a:t>present perfect continuous</a:t>
            </a:r>
            <a:r>
              <a:rPr lang="en-US" dirty="0"/>
              <a:t> is used to describe an action, event, or condition that has begun in the past and continues into the present. </a:t>
            </a:r>
          </a:p>
          <a:p>
            <a:pPr>
              <a:buFontTx/>
              <a:buNone/>
            </a:pPr>
            <a:r>
              <a:rPr lang="en-US" dirty="0"/>
              <a:t>For Example—</a:t>
            </a:r>
          </a:p>
          <a:p>
            <a:pPr>
              <a:buFontTx/>
              <a:buNone/>
            </a:pPr>
            <a:r>
              <a:rPr lang="en-US" dirty="0"/>
              <a:t>		I / You have been sleeping.</a:t>
            </a:r>
          </a:p>
          <a:p>
            <a:pPr>
              <a:buFontTx/>
              <a:buNone/>
            </a:pPr>
            <a:r>
              <a:rPr lang="en-US" dirty="0"/>
              <a:t>		He / She has been sleeping.</a:t>
            </a:r>
          </a:p>
          <a:p>
            <a:pPr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3686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029200" y="5943600"/>
            <a:ext cx="3657600" cy="609600"/>
          </a:xfrm>
          <a:prstGeom prst="actionButtonBlank">
            <a:avLst/>
          </a:prstGeom>
          <a:solidFill>
            <a:srgbClr val="AECA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CONTENTS</a:t>
            </a:r>
          </a:p>
        </p:txBody>
      </p:sp>
      <p:pic>
        <p:nvPicPr>
          <p:cNvPr id="5123" name="Picture 3" descr="C:\Users\novera\AppData\Local\Microsoft\Windows\Temporary Internet Files\Content.IE5\X8G2VLNM\girl-sleepin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10816"/>
            <a:ext cx="2438400" cy="192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Past Tense</a:t>
            </a:r>
          </a:p>
        </p:txBody>
      </p:sp>
      <p:grpSp>
        <p:nvGrpSpPr>
          <p:cNvPr id="2" name="Organization Chart 7"/>
          <p:cNvGrpSpPr>
            <a:grpSpLocks/>
          </p:cNvGrpSpPr>
          <p:nvPr/>
        </p:nvGrpSpPr>
        <p:grpSpPr bwMode="auto">
          <a:xfrm>
            <a:off x="457200" y="1617663"/>
            <a:ext cx="8229600" cy="4419600"/>
            <a:chOff x="288" y="1019"/>
            <a:chExt cx="1440" cy="2016"/>
          </a:xfrm>
        </p:grpSpPr>
        <p:cxnSp>
          <p:nvCxnSpPr>
            <p:cNvPr id="27666" name="_s27666"/>
            <p:cNvCxnSpPr>
              <a:cxnSpLocks noChangeShapeType="1"/>
              <a:stCxn id="7" idx="1"/>
              <a:endCxn id="3" idx="2"/>
            </p:cNvCxnSpPr>
            <p:nvPr/>
          </p:nvCxnSpPr>
          <p:spPr bwMode="auto">
            <a:xfrm rot="10800000">
              <a:off x="720" y="1307"/>
              <a:ext cx="144" cy="158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_s27662"/>
            <p:cNvCxnSpPr>
              <a:cxnSpLocks noChangeShapeType="1"/>
              <a:stCxn id="6" idx="1"/>
              <a:endCxn id="3" idx="2"/>
            </p:cNvCxnSpPr>
            <p:nvPr/>
          </p:nvCxnSpPr>
          <p:spPr bwMode="auto">
            <a:xfrm rot="10800000">
              <a:off x="720" y="1307"/>
              <a:ext cx="144" cy="115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_s27661"/>
            <p:cNvCxnSpPr>
              <a:cxnSpLocks noChangeShapeType="1"/>
              <a:stCxn id="5" idx="1"/>
              <a:endCxn id="3" idx="2"/>
            </p:cNvCxnSpPr>
            <p:nvPr/>
          </p:nvCxnSpPr>
          <p:spPr bwMode="auto">
            <a:xfrm rot="10800000">
              <a:off x="720" y="1307"/>
              <a:ext cx="144" cy="72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_s27660"/>
            <p:cNvCxnSpPr>
              <a:cxnSpLocks noChangeShapeType="1"/>
              <a:stCxn id="4" idx="1"/>
              <a:endCxn id="3" idx="2"/>
            </p:cNvCxnSpPr>
            <p:nvPr/>
          </p:nvCxnSpPr>
          <p:spPr bwMode="auto">
            <a:xfrm rot="10800000">
              <a:off x="720" y="1307"/>
              <a:ext cx="144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27656"/>
            <p:cNvSpPr>
              <a:spLocks noChangeArrowheads="1"/>
            </p:cNvSpPr>
            <p:nvPr/>
          </p:nvSpPr>
          <p:spPr bwMode="auto">
            <a:xfrm>
              <a:off x="288" y="101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Verdana" pitchFamily="34" charset="0"/>
                  <a:cs typeface="Arial" charset="0"/>
                </a:rPr>
                <a:t>Past</a:t>
              </a:r>
            </a:p>
          </p:txBody>
        </p:sp>
        <p:sp>
          <p:nvSpPr>
            <p:cNvPr id="4" name="_s27657"/>
            <p:cNvSpPr>
              <a:spLocks noChangeArrowheads="1"/>
            </p:cNvSpPr>
            <p:nvPr/>
          </p:nvSpPr>
          <p:spPr bwMode="auto">
            <a:xfrm>
              <a:off x="864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Indefinite</a:t>
              </a:r>
              <a:r>
                <a:rPr kumimoji="0" lang="en-US" sz="2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 </a:t>
              </a: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Tense</a:t>
              </a:r>
            </a:p>
          </p:txBody>
        </p:sp>
        <p:sp>
          <p:nvSpPr>
            <p:cNvPr id="5" name="_s27658"/>
            <p:cNvSpPr>
              <a:spLocks noChangeArrowheads="1"/>
            </p:cNvSpPr>
            <p:nvPr/>
          </p:nvSpPr>
          <p:spPr bwMode="auto">
            <a:xfrm>
              <a:off x="864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Continuous Tense</a:t>
              </a:r>
            </a:p>
          </p:txBody>
        </p:sp>
        <p:sp>
          <p:nvSpPr>
            <p:cNvPr id="6" name="_s27659"/>
            <p:cNvSpPr>
              <a:spLocks noChangeArrowheads="1"/>
            </p:cNvSpPr>
            <p:nvPr/>
          </p:nvSpPr>
          <p:spPr bwMode="auto">
            <a:xfrm>
              <a:off x="864" y="231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Perfect Tense</a:t>
              </a:r>
            </a:p>
          </p:txBody>
        </p:sp>
        <p:sp>
          <p:nvSpPr>
            <p:cNvPr id="7" name="_s27665"/>
            <p:cNvSpPr>
              <a:spLocks noChangeArrowheads="1"/>
            </p:cNvSpPr>
            <p:nvPr/>
          </p:nvSpPr>
          <p:spPr bwMode="auto">
            <a:xfrm>
              <a:off x="864" y="274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Past Perfect </a:t>
              </a:r>
              <a:r>
                <a:rPr kumimoji="0" lang="en-US" sz="2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Cont.Tense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  <p:pic>
        <p:nvPicPr>
          <p:cNvPr id="6146" name="Picture 2" descr="C:\Users\novera\AppData\Local\Microsoft\Windows\Temporary Internet Files\Content.IE5\T7J2ZWM5\Odie_the_Dog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2685713"/>
            <a:ext cx="1981200" cy="29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Past Indefinite</a:t>
            </a:r>
            <a:r>
              <a:rPr lang="en-US" b="1" i="1">
                <a:effectLst/>
              </a:rPr>
              <a:t> </a:t>
            </a:r>
            <a:r>
              <a:rPr lang="en-US" b="1">
                <a:effectLst/>
              </a:rPr>
              <a:t>Tense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/>
              <a:t>			The </a:t>
            </a:r>
            <a:r>
              <a:rPr lang="en-US" b="1"/>
              <a:t>simple past</a:t>
            </a:r>
            <a:r>
              <a:rPr lang="en-US"/>
              <a:t> is used to describe an action, an event, or condition that occurred in the past.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For Example—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I played.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He / She played.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7170" name="Picture 2" descr="C:\Users\novera\AppData\Local\Microsoft\Windows\Temporary Internet Files\Content.IE5\4OEDBQZ4\kids-playing-with-block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18" y="3053979"/>
            <a:ext cx="4067541" cy="260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Past Continuous Tense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 dirty="0"/>
              <a:t>			The </a:t>
            </a:r>
            <a:r>
              <a:rPr lang="en-US" sz="2800" b="1" dirty="0"/>
              <a:t>past continuous</a:t>
            </a:r>
            <a:r>
              <a:rPr lang="en-US" sz="2800" dirty="0"/>
              <a:t> tense is used to described actions ongoing in the past.</a:t>
            </a:r>
          </a:p>
          <a:p>
            <a:pPr>
              <a:buFontTx/>
              <a:buNone/>
            </a:pPr>
            <a:r>
              <a:rPr lang="en-US" sz="2800" dirty="0"/>
              <a:t>For Example—</a:t>
            </a:r>
          </a:p>
          <a:p>
            <a:pPr>
              <a:buFontTx/>
              <a:buNone/>
            </a:pPr>
            <a:r>
              <a:rPr lang="en-US" sz="2800" dirty="0"/>
              <a:t>		I was playing.</a:t>
            </a:r>
          </a:p>
          <a:p>
            <a:pPr>
              <a:buFontTx/>
              <a:buNone/>
            </a:pPr>
            <a:r>
              <a:rPr lang="en-US" sz="2800" dirty="0"/>
              <a:t>		He / She was playing.</a:t>
            </a:r>
          </a:p>
          <a:p>
            <a:pPr>
              <a:buFontTx/>
              <a:buNone/>
            </a:pPr>
            <a:r>
              <a:rPr lang="en-US" sz="2800" dirty="0"/>
              <a:t>		You were playing.</a:t>
            </a:r>
          </a:p>
          <a:p>
            <a:pPr>
              <a:buFontTx/>
              <a:buNone/>
            </a:pPr>
            <a:endParaRPr lang="en-US" sz="2800" dirty="0"/>
          </a:p>
          <a:p>
            <a:pPr algn="just">
              <a:buFontTx/>
              <a:buNone/>
            </a:pPr>
            <a:r>
              <a:rPr lang="en-US" sz="2800" dirty="0"/>
              <a:t> </a:t>
            </a:r>
          </a:p>
        </p:txBody>
      </p:sp>
      <p:pic>
        <p:nvPicPr>
          <p:cNvPr id="8194" name="Picture 2" descr="C:\Users\novera\AppData\Local\Microsoft\Windows\Temporary Internet Files\Content.IE5\L70OJJKY\cartoon-children-playing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3677063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effectLst/>
              </a:rPr>
              <a:t>Past Perfect Tense</a:t>
            </a:r>
            <a:br>
              <a:rPr lang="en-US">
                <a:effectLst/>
              </a:rPr>
            </a:br>
            <a:endParaRPr lang="en-US">
              <a:effectLst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			The </a:t>
            </a:r>
            <a:r>
              <a:rPr lang="en-US" b="1"/>
              <a:t>past perfect</a:t>
            </a:r>
            <a:r>
              <a:rPr lang="en-US"/>
              <a:t> tense is used to refer to actions that took place and were completed in the past. </a:t>
            </a:r>
          </a:p>
          <a:p>
            <a:pPr>
              <a:buFontTx/>
              <a:buNone/>
            </a:pPr>
            <a:r>
              <a:rPr lang="en-US"/>
              <a:t>For Example—</a:t>
            </a:r>
          </a:p>
          <a:p>
            <a:pPr>
              <a:buFontTx/>
              <a:buNone/>
            </a:pPr>
            <a:r>
              <a:rPr lang="en-US"/>
              <a:t>		I had played.</a:t>
            </a:r>
          </a:p>
          <a:p>
            <a:pPr>
              <a:buFontTx/>
              <a:buNone/>
            </a:pPr>
            <a:r>
              <a:rPr lang="en-US"/>
              <a:t>		He / She had played.</a:t>
            </a:r>
          </a:p>
          <a:p>
            <a:pPr>
              <a:buFontTx/>
              <a:buNone/>
            </a:pPr>
            <a:endParaRPr lang="en-US"/>
          </a:p>
          <a:p>
            <a:pPr algn="just">
              <a:buFontTx/>
              <a:buNone/>
            </a:pPr>
            <a:endParaRPr lang="en-US"/>
          </a:p>
        </p:txBody>
      </p:sp>
      <p:pic>
        <p:nvPicPr>
          <p:cNvPr id="9218" name="Picture 2" descr="C:\Users\novera\AppData\Local\Microsoft\Windows\Temporary Internet Files\Content.IE5\X8G2VLNM\kids-on-teeter-totter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46" y="2971800"/>
            <a:ext cx="3219783" cy="27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Past Perfect Cont.Tense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/>
              <a:t>	The </a:t>
            </a:r>
            <a:r>
              <a:rPr lang="en-US" b="1" dirty="0"/>
              <a:t>past perfect continuous</a:t>
            </a:r>
            <a:r>
              <a:rPr lang="en-US" dirty="0"/>
              <a:t> is used to indicate that a continuing action in the past began before another past action began or interrupted the first action.</a:t>
            </a:r>
          </a:p>
          <a:p>
            <a:pPr>
              <a:buFontTx/>
              <a:buNone/>
            </a:pPr>
            <a:r>
              <a:rPr lang="en-US" dirty="0"/>
              <a:t>  For Example—</a:t>
            </a:r>
          </a:p>
          <a:p>
            <a:pPr>
              <a:buFontTx/>
              <a:buNone/>
            </a:pPr>
            <a:r>
              <a:rPr lang="en-US" dirty="0"/>
              <a:t>	I had been playing.</a:t>
            </a:r>
          </a:p>
          <a:p>
            <a:pPr>
              <a:buFontTx/>
              <a:buNone/>
            </a:pPr>
            <a:r>
              <a:rPr lang="en-US" dirty="0"/>
              <a:t>	He / She had been playing.</a:t>
            </a:r>
          </a:p>
          <a:p>
            <a:pPr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endParaRPr lang="en-US" dirty="0"/>
          </a:p>
        </p:txBody>
      </p:sp>
      <p:sp>
        <p:nvSpPr>
          <p:cNvPr id="3994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91200" y="6096000"/>
            <a:ext cx="2590800" cy="533400"/>
          </a:xfrm>
          <a:prstGeom prst="actionButtonBlank">
            <a:avLst/>
          </a:prstGeom>
          <a:solidFill>
            <a:srgbClr val="AECA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CONTENTS</a:t>
            </a:r>
          </a:p>
        </p:txBody>
      </p:sp>
      <p:pic>
        <p:nvPicPr>
          <p:cNvPr id="10242" name="Picture 2" descr="C:\Users\novera\AppData\Local\Microsoft\Windows\Temporary Internet Files\Content.IE5\T7J2ZWM5\PngMedium-boy-girl-playing-ball-7913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37" y="3275310"/>
            <a:ext cx="2737633" cy="23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Future Tense</a:t>
            </a:r>
          </a:p>
        </p:txBody>
      </p:sp>
      <p:grpSp>
        <p:nvGrpSpPr>
          <p:cNvPr id="2" name="Organization Chart 3"/>
          <p:cNvGrpSpPr>
            <a:grpSpLocks/>
          </p:cNvGrpSpPr>
          <p:nvPr/>
        </p:nvGrpSpPr>
        <p:grpSpPr bwMode="auto">
          <a:xfrm>
            <a:off x="457200" y="1617663"/>
            <a:ext cx="8229600" cy="4419600"/>
            <a:chOff x="288" y="1019"/>
            <a:chExt cx="1440" cy="2016"/>
          </a:xfrm>
        </p:grpSpPr>
        <p:cxnSp>
          <p:nvCxnSpPr>
            <p:cNvPr id="31749" name="_s31749"/>
            <p:cNvCxnSpPr>
              <a:cxnSpLocks noChangeShapeType="1"/>
              <a:stCxn id="7" idx="1"/>
              <a:endCxn id="3" idx="2"/>
            </p:cNvCxnSpPr>
            <p:nvPr/>
          </p:nvCxnSpPr>
          <p:spPr bwMode="auto">
            <a:xfrm rot="10800000">
              <a:off x="720" y="1307"/>
              <a:ext cx="144" cy="158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0" name="_s31750"/>
            <p:cNvCxnSpPr>
              <a:cxnSpLocks noChangeShapeType="1"/>
              <a:stCxn id="6" idx="1"/>
              <a:endCxn id="3" idx="2"/>
            </p:cNvCxnSpPr>
            <p:nvPr/>
          </p:nvCxnSpPr>
          <p:spPr bwMode="auto">
            <a:xfrm rot="10800000">
              <a:off x="720" y="1307"/>
              <a:ext cx="144" cy="1152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1" name="_s31751"/>
            <p:cNvCxnSpPr>
              <a:cxnSpLocks noChangeShapeType="1"/>
              <a:stCxn id="5" idx="1"/>
              <a:endCxn id="3" idx="2"/>
            </p:cNvCxnSpPr>
            <p:nvPr/>
          </p:nvCxnSpPr>
          <p:spPr bwMode="auto">
            <a:xfrm rot="10800000">
              <a:off x="720" y="1307"/>
              <a:ext cx="144" cy="72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2" name="_s31752"/>
            <p:cNvCxnSpPr>
              <a:cxnSpLocks noChangeShapeType="1"/>
              <a:stCxn id="4" idx="1"/>
              <a:endCxn id="3" idx="2"/>
            </p:cNvCxnSpPr>
            <p:nvPr/>
          </p:nvCxnSpPr>
          <p:spPr bwMode="auto">
            <a:xfrm rot="10800000">
              <a:off x="720" y="1307"/>
              <a:ext cx="144" cy="2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31753"/>
            <p:cNvSpPr>
              <a:spLocks noChangeArrowheads="1"/>
            </p:cNvSpPr>
            <p:nvPr/>
          </p:nvSpPr>
          <p:spPr bwMode="auto">
            <a:xfrm>
              <a:off x="288" y="101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Verdana" pitchFamily="34" charset="0"/>
                  <a:cs typeface="Arial" charset="0"/>
                </a:rPr>
                <a:t>Future</a:t>
              </a:r>
            </a:p>
          </p:txBody>
        </p:sp>
        <p:sp>
          <p:nvSpPr>
            <p:cNvPr id="4" name="_s31754"/>
            <p:cNvSpPr>
              <a:spLocks noChangeArrowheads="1"/>
            </p:cNvSpPr>
            <p:nvPr/>
          </p:nvSpPr>
          <p:spPr bwMode="auto">
            <a:xfrm>
              <a:off x="864" y="145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Indefinite</a:t>
              </a:r>
              <a:r>
                <a:rPr kumimoji="0" lang="en-US" sz="2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 </a:t>
              </a: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Tense</a:t>
              </a:r>
            </a:p>
          </p:txBody>
        </p:sp>
        <p:sp>
          <p:nvSpPr>
            <p:cNvPr id="5" name="_s31755"/>
            <p:cNvSpPr>
              <a:spLocks noChangeArrowheads="1"/>
            </p:cNvSpPr>
            <p:nvPr/>
          </p:nvSpPr>
          <p:spPr bwMode="auto">
            <a:xfrm>
              <a:off x="864" y="188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Continuous Tense</a:t>
              </a:r>
            </a:p>
          </p:txBody>
        </p:sp>
        <p:sp>
          <p:nvSpPr>
            <p:cNvPr id="6" name="_s31756"/>
            <p:cNvSpPr>
              <a:spLocks noChangeArrowheads="1"/>
            </p:cNvSpPr>
            <p:nvPr/>
          </p:nvSpPr>
          <p:spPr bwMode="auto">
            <a:xfrm>
              <a:off x="864" y="2315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Perfect Tense</a:t>
              </a:r>
            </a:p>
          </p:txBody>
        </p:sp>
        <p:sp>
          <p:nvSpPr>
            <p:cNvPr id="7" name="_s31757"/>
            <p:cNvSpPr>
              <a:spLocks noChangeArrowheads="1"/>
            </p:cNvSpPr>
            <p:nvPr/>
          </p:nvSpPr>
          <p:spPr bwMode="auto">
            <a:xfrm>
              <a:off x="864" y="274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FF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cs typeface="Arial" charset="0"/>
                </a:rPr>
                <a:t>Future Perfect Cont.Tense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Future Indefinite</a:t>
            </a:r>
            <a:r>
              <a:rPr lang="en-US" b="1" i="1">
                <a:effectLst/>
              </a:rPr>
              <a:t> </a:t>
            </a:r>
            <a:r>
              <a:rPr lang="en-US" b="1">
                <a:effectLst/>
              </a:rPr>
              <a:t>Tense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/>
              <a:t>	The </a:t>
            </a:r>
            <a:r>
              <a:rPr lang="en-US" b="1" dirty="0"/>
              <a:t>simple future</a:t>
            </a:r>
            <a:r>
              <a:rPr lang="en-US" dirty="0"/>
              <a:t> is used to refer to actions that will take place after the act of speaking or writing.</a:t>
            </a:r>
          </a:p>
          <a:p>
            <a:pPr>
              <a:buFontTx/>
              <a:buNone/>
            </a:pPr>
            <a:r>
              <a:rPr lang="en-US" dirty="0"/>
              <a:t>  For Example—</a:t>
            </a:r>
          </a:p>
          <a:p>
            <a:pPr>
              <a:buFontTx/>
              <a:buNone/>
            </a:pPr>
            <a:r>
              <a:rPr lang="en-US" dirty="0"/>
              <a:t>	I shall play.</a:t>
            </a:r>
          </a:p>
          <a:p>
            <a:pPr>
              <a:buFontTx/>
              <a:buNone/>
            </a:pPr>
            <a:r>
              <a:rPr lang="en-US" dirty="0"/>
              <a:t>	He / She will play.</a:t>
            </a:r>
          </a:p>
          <a:p>
            <a:pPr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endParaRPr lang="en-US" dirty="0"/>
          </a:p>
        </p:txBody>
      </p:sp>
      <p:pic>
        <p:nvPicPr>
          <p:cNvPr id="11266" name="Picture 2" descr="C:\Users\novera\AppData\Local\Microsoft\Windows\Temporary Internet Files\Content.IE5\X8G2VLNM\clip_image01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393" y="3048000"/>
            <a:ext cx="478736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effectLst/>
              </a:rPr>
              <a:t>Future Continuous Tense</a:t>
            </a:r>
            <a:br>
              <a:rPr lang="en-US" b="1">
                <a:effectLst/>
              </a:rPr>
            </a:br>
            <a:endParaRPr lang="en-US" b="1">
              <a:effectLst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/>
              <a:t>			The </a:t>
            </a:r>
            <a:r>
              <a:rPr lang="en-US" b="1"/>
              <a:t>future continuous </a:t>
            </a:r>
            <a:r>
              <a:rPr lang="en-US"/>
              <a:t>tense is used to describe actions ongoing in the future. The future progressive is used to refer to continuing action that will occur in the future.</a:t>
            </a:r>
          </a:p>
          <a:p>
            <a:pPr>
              <a:buFontTx/>
              <a:buNone/>
            </a:pPr>
            <a:r>
              <a:rPr lang="en-US"/>
              <a:t>For Example—</a:t>
            </a:r>
          </a:p>
          <a:p>
            <a:pPr>
              <a:buFontTx/>
              <a:buNone/>
            </a:pPr>
            <a:r>
              <a:rPr lang="en-US"/>
              <a:t>		I shall be playing.</a:t>
            </a:r>
          </a:p>
          <a:p>
            <a:pPr>
              <a:buFontTx/>
              <a:buNone/>
            </a:pPr>
            <a:r>
              <a:rPr lang="en-US"/>
              <a:t>		He / She will be playing.</a:t>
            </a:r>
          </a:p>
          <a:p>
            <a:pPr>
              <a:buFontTx/>
              <a:buNone/>
            </a:pPr>
            <a:endParaRPr lang="en-US"/>
          </a:p>
          <a:p>
            <a:pPr algn="just">
              <a:buFontTx/>
              <a:buNone/>
            </a:pPr>
            <a:endParaRPr lang="en-US"/>
          </a:p>
          <a:p>
            <a:pPr algn="just">
              <a:buFontTx/>
              <a:buNone/>
            </a:pPr>
            <a:endParaRPr lang="en-US"/>
          </a:p>
        </p:txBody>
      </p:sp>
      <p:pic>
        <p:nvPicPr>
          <p:cNvPr id="12290" name="Picture 2" descr="C:\Users\novera\AppData\Local\Microsoft\Windows\Temporary Internet Files\Content.IE5\4OEDBQZ4\01-playing-cards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810000"/>
            <a:ext cx="347472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effectLst/>
              </a:rPr>
              <a:t>Future Perfect Tense</a:t>
            </a:r>
            <a:br>
              <a:rPr lang="en-US" b="1">
                <a:effectLst/>
              </a:rPr>
            </a:br>
            <a:endParaRPr lang="en-US" b="1">
              <a:effectLst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/>
              <a:t>			The </a:t>
            </a:r>
            <a:r>
              <a:rPr lang="en-US" b="1" dirty="0"/>
              <a:t>future perfect</a:t>
            </a:r>
            <a:r>
              <a:rPr lang="en-US" dirty="0"/>
              <a:t> is used to refer to an action that will be completed sometime in the future before another action takes place. </a:t>
            </a:r>
          </a:p>
          <a:p>
            <a:pPr>
              <a:buFontTx/>
              <a:buNone/>
            </a:pPr>
            <a:r>
              <a:rPr lang="en-US" dirty="0"/>
              <a:t>For Example—</a:t>
            </a:r>
          </a:p>
          <a:p>
            <a:pPr>
              <a:buFontTx/>
              <a:buNone/>
            </a:pPr>
            <a:r>
              <a:rPr lang="en-US" dirty="0"/>
              <a:t>		I shall have played.</a:t>
            </a:r>
          </a:p>
          <a:p>
            <a:pPr>
              <a:buFontTx/>
              <a:buNone/>
            </a:pPr>
            <a:r>
              <a:rPr lang="en-US" dirty="0"/>
              <a:t>		He / She will have played.</a:t>
            </a:r>
          </a:p>
          <a:p>
            <a:pPr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endParaRPr lang="en-US" dirty="0"/>
          </a:p>
        </p:txBody>
      </p:sp>
      <p:pic>
        <p:nvPicPr>
          <p:cNvPr id="13314" name="Picture 2" descr="C:\Users\novera\AppData\Local\Microsoft\Windows\Temporary Internet Files\Content.IE5\L70OJJKY\dodge18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302754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CONTENT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15000" cy="4525963"/>
          </a:xfr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hlinkClick r:id="rId2" action="ppaction://hlinksldjump"/>
              </a:rPr>
              <a:t>Introduction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ea typeface="Arial Unicode MS" pitchFamily="34" charset="-128"/>
                <a:cs typeface="Arial Unicode MS" pitchFamily="34" charset="-128"/>
                <a:hlinkClick r:id="rId3" action="ppaction://hlinksldjump"/>
              </a:rPr>
              <a:t>Classification based on Time Frame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hlinkClick r:id="rId4" action="ppaction://hlinksldjump"/>
              </a:rPr>
              <a:t>Classification  based on Aspect</a:t>
            </a:r>
            <a:r>
              <a:rPr lang="en-US" sz="2800" b="1"/>
              <a:t> </a:t>
            </a:r>
          </a:p>
          <a:p>
            <a:pPr>
              <a:lnSpc>
                <a:spcPct val="90000"/>
              </a:lnSpc>
            </a:pPr>
            <a:r>
              <a:rPr lang="en-US" sz="2800" b="1">
                <a:hlinkClick r:id="rId5" action="ppaction://hlinksldjump"/>
              </a:rPr>
              <a:t>Block diagram of Tenses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hlinkClick r:id="rId6" action="ppaction://hlinksldjump"/>
              </a:rPr>
              <a:t>List of Rules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hlinkClick r:id="rId7" action="ppaction://hlinksldjump"/>
              </a:rPr>
              <a:t>Present Tense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hlinkClick r:id="rId8" action="ppaction://hlinksldjump"/>
              </a:rPr>
              <a:t>Past Tense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hlinkClick r:id="rId9" action="ppaction://hlinksldjump"/>
              </a:rPr>
              <a:t>Future Tense</a:t>
            </a: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>
                <a:hlinkClick r:id="rId10" action="ppaction://hlinksldjump"/>
              </a:rPr>
              <a:t>List of Examples</a:t>
            </a:r>
            <a:endParaRPr lang="en-US" sz="2800" b="1"/>
          </a:p>
        </p:txBody>
      </p:sp>
      <p:pic>
        <p:nvPicPr>
          <p:cNvPr id="34821" name="Picture 5" descr="C:\Users\novera\AppData\Local\Microsoft\Windows\Temporary Internet Files\Content.IE5\4OEDBQZ4\school owl[1]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345989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/>
              </a:rPr>
              <a:t>Future Perfect Continuous Tense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 dirty="0"/>
              <a:t>			The </a:t>
            </a:r>
            <a:r>
              <a:rPr lang="en-US" sz="2800" b="1" dirty="0"/>
              <a:t>future perfect continuous </a:t>
            </a:r>
            <a:r>
              <a:rPr lang="en-US" sz="2800" dirty="0"/>
              <a:t>tense is used to indicate a continuing action that will be completed at some specified time in the future.</a:t>
            </a:r>
          </a:p>
          <a:p>
            <a:pPr>
              <a:buFontTx/>
              <a:buNone/>
            </a:pPr>
            <a:r>
              <a:rPr lang="en-US" sz="2800" dirty="0"/>
              <a:t>For Example—</a:t>
            </a:r>
          </a:p>
          <a:p>
            <a:pPr>
              <a:buFontTx/>
              <a:buNone/>
            </a:pPr>
            <a:r>
              <a:rPr lang="en-US" sz="2800" dirty="0"/>
              <a:t>		I shall have been playing.</a:t>
            </a:r>
          </a:p>
          <a:p>
            <a:pPr>
              <a:buFontTx/>
              <a:buNone/>
            </a:pPr>
            <a:r>
              <a:rPr lang="en-US" sz="2800" dirty="0"/>
              <a:t>		He / She will have been playing.</a:t>
            </a:r>
          </a:p>
          <a:p>
            <a:pPr>
              <a:buFontTx/>
              <a:buNone/>
            </a:pPr>
            <a:endParaRPr lang="en-US" sz="2800" dirty="0"/>
          </a:p>
          <a:p>
            <a:pPr algn="just">
              <a:buFontTx/>
              <a:buNone/>
            </a:pPr>
            <a:r>
              <a:rPr lang="en-US" sz="2800" dirty="0"/>
              <a:t> </a:t>
            </a:r>
          </a:p>
        </p:txBody>
      </p:sp>
      <p:sp>
        <p:nvSpPr>
          <p:cNvPr id="4403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34000" y="5715000"/>
            <a:ext cx="2895600" cy="762000"/>
          </a:xfrm>
          <a:prstGeom prst="actionButtonBlank">
            <a:avLst/>
          </a:prstGeom>
          <a:solidFill>
            <a:srgbClr val="AECAE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/>
              <a:t>CONTENTS</a:t>
            </a:r>
          </a:p>
        </p:txBody>
      </p:sp>
      <p:pic>
        <p:nvPicPr>
          <p:cNvPr id="14338" name="Picture 2" descr="C:\Users\novera\AppData\Local\Microsoft\Windows\Temporary Internet Files\Content.IE5\4OEDBQZ4\children_playing_music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971799"/>
            <a:ext cx="2995612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/>
              </a:rPr>
              <a:t>Here is a list of examples of these tenses and their definitions</a:t>
            </a:r>
          </a:p>
        </p:txBody>
      </p:sp>
      <p:graphicFrame>
        <p:nvGraphicFramePr>
          <p:cNvPr id="46115" name="Group 3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139850303"/>
              </p:ext>
            </p:extLst>
          </p:nvPr>
        </p:nvGraphicFramePr>
        <p:xfrm>
          <a:off x="228600" y="1600200"/>
          <a:ext cx="8763000" cy="4456113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Simple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Progressive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Perfect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Perfect Progressive Forms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Present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play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am playing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have played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99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have been playing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played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was playing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had played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had been playing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Future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shall play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shall be playing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shall have played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 shall have been playing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4353"/>
            <a:ext cx="9144000" cy="562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318655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tencil" pitchFamily="82" charset="0"/>
              </a:rPr>
              <a:t>Joke Of The Day</a:t>
            </a:r>
          </a:p>
        </p:txBody>
      </p:sp>
    </p:spTree>
    <p:extLst>
      <p:ext uri="{BB962C8B-B14F-4D97-AF65-F5344CB8AC3E}">
        <p14:creationId xmlns:p14="http://schemas.microsoft.com/office/powerpoint/2010/main" val="172132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98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>
                <a:effectLst/>
              </a:rPr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2895599"/>
          </a:xfrm>
        </p:spPr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dirty="0"/>
              <a:t>	</a:t>
            </a:r>
            <a:r>
              <a:rPr lang="en-US" sz="4000" dirty="0">
                <a:latin typeface="Sylfaen" pitchFamily="18" charset="0"/>
              </a:rPr>
              <a:t>The word </a:t>
            </a:r>
            <a:r>
              <a:rPr lang="en-US" sz="4000" b="1" dirty="0">
                <a:solidFill>
                  <a:srgbClr val="00B050"/>
                </a:solidFill>
                <a:latin typeface="Sylfaen" pitchFamily="18" charset="0"/>
              </a:rPr>
              <a:t>Tense</a:t>
            </a:r>
            <a:r>
              <a:rPr lang="en-US" sz="4000" dirty="0">
                <a:latin typeface="Sylfaen" pitchFamily="18" charset="0"/>
              </a:rPr>
              <a:t> is derived from Latin word </a:t>
            </a:r>
            <a:r>
              <a:rPr lang="en-US" sz="4000" b="1" dirty="0">
                <a:solidFill>
                  <a:srgbClr val="FF0000"/>
                </a:solidFill>
                <a:latin typeface="Sylfaen" pitchFamily="18" charset="0"/>
              </a:rPr>
              <a:t>“tempus”</a:t>
            </a:r>
            <a:r>
              <a:rPr lang="en-US" sz="4000" dirty="0">
                <a:solidFill>
                  <a:srgbClr val="FF0000"/>
                </a:solidFill>
                <a:latin typeface="Sylfaen" pitchFamily="18" charset="0"/>
              </a:rPr>
              <a:t> </a:t>
            </a:r>
            <a:r>
              <a:rPr lang="en-US" sz="4000" dirty="0">
                <a:latin typeface="Sylfaen" pitchFamily="18" charset="0"/>
              </a:rPr>
              <a:t>which means time. A verb indicates the time of an action, event or condition by changing its form.</a:t>
            </a:r>
            <a:r>
              <a:rPr lang="en-US" dirty="0">
                <a:latin typeface="Sylfaen" pitchFamily="18" charset="0"/>
              </a:rPr>
              <a:t> </a:t>
            </a:r>
          </a:p>
        </p:txBody>
      </p:sp>
      <p:pic>
        <p:nvPicPr>
          <p:cNvPr id="35844" name="Picture 4" descr="Image result for tenses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1667"/>
            <a:ext cx="9144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>
                <a:effectLst/>
              </a:rPr>
              <a:t>Based on Time frame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dirty="0"/>
              <a:t>	</a:t>
            </a:r>
            <a:r>
              <a:rPr lang="en-US" sz="4000" dirty="0"/>
              <a:t>The verb tenses may be categorized according to the time frame.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4242" r="5000" b="6061"/>
          <a:stretch/>
        </p:blipFill>
        <p:spPr bwMode="auto">
          <a:xfrm>
            <a:off x="-13855" y="2819400"/>
            <a:ext cx="915785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381000"/>
            <a:ext cx="7315200" cy="35052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4300" b="1" dirty="0">
                <a:solidFill>
                  <a:schemeClr val="tx2"/>
                </a:solidFill>
                <a:latin typeface="Sylfaen" pitchFamily="18" charset="0"/>
              </a:rPr>
              <a:t>Present Tense</a:t>
            </a:r>
            <a:r>
              <a:rPr lang="en-US" sz="4300" dirty="0">
                <a:solidFill>
                  <a:schemeClr val="tx2"/>
                </a:solidFill>
                <a:latin typeface="Sylfaen" pitchFamily="18" charset="0"/>
              </a:rPr>
              <a:t> </a:t>
            </a:r>
            <a:endParaRPr lang="en-US" sz="4300" b="1" dirty="0">
              <a:solidFill>
                <a:schemeClr val="tx2"/>
              </a:solidFill>
              <a:latin typeface="Sylfae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latin typeface="Sylfaen" pitchFamily="18" charset="0"/>
              </a:rPr>
              <a:t>	</a:t>
            </a:r>
            <a:r>
              <a:rPr lang="en-US" sz="3500" dirty="0">
                <a:latin typeface="Sylfaen" pitchFamily="18" charset="0"/>
              </a:rPr>
              <a:t>Present tense expresses an unchanging, repeated, or reoccurring action or situation that exists only now. It can also represent a widespread truth.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500" dirty="0">
                <a:solidFill>
                  <a:srgbClr val="00B050"/>
                </a:solidFill>
                <a:latin typeface="Sylfaen" pitchFamily="18" charset="0"/>
              </a:rPr>
              <a:t>It is raining again.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sz="3500" dirty="0">
              <a:latin typeface="Sylfae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2790825" cy="291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723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1F497D"/>
                </a:solidFill>
                <a:latin typeface="Calibri"/>
                <a:cs typeface="+mn-cs"/>
              </a:rPr>
              <a:t>Past Tense </a:t>
            </a:r>
          </a:p>
          <a:p>
            <a:pPr marL="342900" lvl="0" indent="-3429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600" dirty="0">
                <a:solidFill>
                  <a:prstClr val="black"/>
                </a:solidFill>
                <a:latin typeface="Calibri"/>
                <a:cs typeface="+mn-cs"/>
              </a:rPr>
              <a:t>    Past tense expresses an action or situation that was started and finished in the past. </a:t>
            </a:r>
          </a:p>
          <a:p>
            <a:pPr marL="457200" lvl="0" indent="-457200" algn="just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600" dirty="0">
                <a:solidFill>
                  <a:srgbClr val="FF0000"/>
                </a:solidFill>
                <a:latin typeface="Calibri"/>
                <a:cs typeface="+mn-cs"/>
              </a:rPr>
              <a:t>He was ill last week.</a:t>
            </a:r>
          </a:p>
        </p:txBody>
      </p:sp>
      <p:pic>
        <p:nvPicPr>
          <p:cNvPr id="38914" name="Picture 2" descr="C:\Users\novera\AppData\Local\Microsoft\Windows\Temporary Internet Files\Content.IE5\T7J2ZWM5\11376105-nino-enfermo-en-la-cam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6" y="3271049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9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1F497D"/>
                </a:solidFill>
                <a:latin typeface="Calibri"/>
                <a:cs typeface="+mn-cs"/>
              </a:rPr>
              <a:t>Future Tense </a:t>
            </a:r>
          </a:p>
          <a:p>
            <a:pPr marL="342900" lvl="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sz="3600" dirty="0">
                <a:solidFill>
                  <a:prstClr val="black"/>
                </a:solidFill>
                <a:latin typeface="Calibri"/>
                <a:cs typeface="+mn-cs"/>
              </a:rPr>
              <a:t>	Future tense expresses an action or situation that will occur in the future. </a:t>
            </a:r>
          </a:p>
          <a:p>
            <a:pPr marL="457200" lvl="0" indent="-4572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3600" dirty="0">
                <a:solidFill>
                  <a:srgbClr val="00B0F0"/>
                </a:solidFill>
                <a:latin typeface="Calibri"/>
                <a:cs typeface="+mn-cs"/>
              </a:rPr>
              <a:t>You will be a good chef.</a:t>
            </a:r>
          </a:p>
        </p:txBody>
      </p:sp>
      <p:pic>
        <p:nvPicPr>
          <p:cNvPr id="39938" name="Picture 2" descr="C:\Users\novera\AppData\Local\Microsoft\Windows\Temporary Internet Files\Content.IE5\L70OJJKY\pastry-chef[1]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84830"/>
            <a:ext cx="3581400" cy="38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2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Based on Aspect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5943600" cy="4525963"/>
          </a:xfrm>
        </p:spPr>
        <p:txBody>
          <a:bodyPr>
            <a:normAutofit lnSpcReduction="10000"/>
          </a:bodyPr>
          <a:lstStyle/>
          <a:p>
            <a:pPr lvl="2" algn="just">
              <a:buFontTx/>
              <a:buNone/>
            </a:pPr>
            <a:r>
              <a:rPr lang="en-US" sz="3200" dirty="0">
                <a:latin typeface="Agency FB" pitchFamily="34" charset="0"/>
              </a:rPr>
              <a:t>Verb tenses may also be categorize according to aspect. </a:t>
            </a:r>
            <a:r>
              <a:rPr lang="en-US" sz="3200" b="1" dirty="0">
                <a:latin typeface="Agency FB" pitchFamily="34" charset="0"/>
              </a:rPr>
              <a:t>Aspect</a:t>
            </a:r>
            <a:r>
              <a:rPr lang="en-US" sz="3200" dirty="0">
                <a:latin typeface="Agency FB" pitchFamily="34" charset="0"/>
              </a:rPr>
              <a:t> refers to the nature of the action described by the verb. There are four aspects:  </a:t>
            </a:r>
          </a:p>
          <a:p>
            <a:pPr lvl="2" algn="just"/>
            <a:r>
              <a:rPr lang="en-US" sz="3200" dirty="0">
                <a:solidFill>
                  <a:srgbClr val="FF0000"/>
                </a:solidFill>
                <a:latin typeface="Agency FB" pitchFamily="34" charset="0"/>
              </a:rPr>
              <a:t>Indefinite or Simple</a:t>
            </a:r>
          </a:p>
          <a:p>
            <a:pPr lvl="2" algn="just"/>
            <a:r>
              <a:rPr lang="en-US" sz="3200" dirty="0">
                <a:solidFill>
                  <a:srgbClr val="00B050"/>
                </a:solidFill>
                <a:latin typeface="Agency FB" pitchFamily="34" charset="0"/>
              </a:rPr>
              <a:t>Continuous or Progressive</a:t>
            </a:r>
          </a:p>
          <a:p>
            <a:pPr lvl="2" algn="just"/>
            <a:r>
              <a:rPr lang="en-US" sz="3200" dirty="0">
                <a:solidFill>
                  <a:srgbClr val="0070C0"/>
                </a:solidFill>
                <a:latin typeface="Agency FB" pitchFamily="34" charset="0"/>
              </a:rPr>
              <a:t>Perfect or Complete</a:t>
            </a:r>
          </a:p>
          <a:p>
            <a:pPr lvl="2" algn="just"/>
            <a:r>
              <a:rPr lang="en-US" sz="3200" dirty="0">
                <a:solidFill>
                  <a:srgbClr val="7030A0"/>
                </a:solidFill>
                <a:latin typeface="Agency FB" pitchFamily="34" charset="0"/>
              </a:rPr>
              <a:t>Perfect Continuous</a:t>
            </a:r>
          </a:p>
          <a:p>
            <a:pPr lvl="2"/>
            <a:endParaRPr lang="en-US" sz="2800" dirty="0"/>
          </a:p>
          <a:p>
            <a:endParaRPr lang="en-US" sz="2800" dirty="0"/>
          </a:p>
        </p:txBody>
      </p:sp>
      <p:pic>
        <p:nvPicPr>
          <p:cNvPr id="40962" name="Picture 2" descr="C:\Users\novera\AppData\Local\Microsoft\Windows\Temporary Internet Files\Content.IE5\T7J2ZWM5\surfing2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2349" r="3092" b="5721"/>
          <a:stretch/>
        </p:blipFill>
        <p:spPr bwMode="auto">
          <a:xfrm>
            <a:off x="4953000" y="3810000"/>
            <a:ext cx="3676303" cy="253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1217</Words>
  <Application>Microsoft Macintosh PowerPoint</Application>
  <PresentationFormat>On-screen Show (4:3)</PresentationFormat>
  <Paragraphs>202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Agency FB</vt:lpstr>
      <vt:lpstr>Arial</vt:lpstr>
      <vt:lpstr>Calibri</vt:lpstr>
      <vt:lpstr>Stencil</vt:lpstr>
      <vt:lpstr>Sylfaen</vt:lpstr>
      <vt:lpstr>Times New Roman</vt:lpstr>
      <vt:lpstr>Verdana</vt:lpstr>
      <vt:lpstr>Wingdings</vt:lpstr>
      <vt:lpstr>Office Theme</vt:lpstr>
      <vt:lpstr>PowerPoint Presentation</vt:lpstr>
      <vt:lpstr>English Composition &amp; Comprehension</vt:lpstr>
      <vt:lpstr>CONTENT</vt:lpstr>
      <vt:lpstr>INTRODUCTION</vt:lpstr>
      <vt:lpstr>Based on Time frame</vt:lpstr>
      <vt:lpstr>PowerPoint Presentation</vt:lpstr>
      <vt:lpstr>PowerPoint Presentation</vt:lpstr>
      <vt:lpstr>PowerPoint Presentation</vt:lpstr>
      <vt:lpstr>Based on Aspect</vt:lpstr>
      <vt:lpstr>PowerPoint Presentation</vt:lpstr>
      <vt:lpstr>PowerPoint Presentation</vt:lpstr>
      <vt:lpstr>PowerPoint Presentation</vt:lpstr>
      <vt:lpstr>PowerPoint Presentation</vt:lpstr>
      <vt:lpstr>There are twelve possible verb tenses. </vt:lpstr>
      <vt:lpstr>Here is a list of rules of these tenses</vt:lpstr>
      <vt:lpstr>Present Tense</vt:lpstr>
      <vt:lpstr>Present Indefinite Tense</vt:lpstr>
      <vt:lpstr>Present Continuous Tense</vt:lpstr>
      <vt:lpstr> Present Perfect Tense </vt:lpstr>
      <vt:lpstr>Present Perfect Cont.Tense </vt:lpstr>
      <vt:lpstr>Past Tense</vt:lpstr>
      <vt:lpstr>Past Indefinite Tense</vt:lpstr>
      <vt:lpstr>Past Continuous Tense</vt:lpstr>
      <vt:lpstr>Past Perfect Tense </vt:lpstr>
      <vt:lpstr>Past Perfect Cont.Tense</vt:lpstr>
      <vt:lpstr>Future Tense</vt:lpstr>
      <vt:lpstr>Future Indefinite Tense</vt:lpstr>
      <vt:lpstr>Future Continuous Tense </vt:lpstr>
      <vt:lpstr>Future Perfect Tense </vt:lpstr>
      <vt:lpstr>Future Perfect Continuous Tense</vt:lpstr>
      <vt:lpstr>Here is a list of examples of these tenses and their definitions</vt:lpstr>
      <vt:lpstr>PowerPoint Presentation</vt:lpstr>
      <vt:lpstr>PowerPoint Presentation</vt:lpstr>
    </vt:vector>
  </TitlesOfParts>
  <Company>ICT SOCIETY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HCL</dc:creator>
  <cp:lastModifiedBy>Yasir Saleem</cp:lastModifiedBy>
  <cp:revision>22</cp:revision>
  <dcterms:created xsi:type="dcterms:W3CDTF">2006-09-12T07:44:49Z</dcterms:created>
  <dcterms:modified xsi:type="dcterms:W3CDTF">2021-08-19T19:24:00Z</dcterms:modified>
</cp:coreProperties>
</file>