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79" r:id="rId4"/>
    <p:sldId id="284" r:id="rId5"/>
    <p:sldId id="280" r:id="rId6"/>
    <p:sldId id="281" r:id="rId7"/>
    <p:sldId id="282" r:id="rId8"/>
    <p:sldId id="265" r:id="rId9"/>
    <p:sldId id="259" r:id="rId10"/>
    <p:sldId id="260" r:id="rId11"/>
    <p:sldId id="275" r:id="rId12"/>
    <p:sldId id="277" r:id="rId13"/>
    <p:sldId id="262" r:id="rId14"/>
    <p:sldId id="263" r:id="rId15"/>
    <p:sldId id="264" r:id="rId16"/>
    <p:sldId id="278"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9" autoAdjust="0"/>
    <p:restoredTop sz="94737"/>
  </p:normalViewPr>
  <p:slideViewPr>
    <p:cSldViewPr>
      <p:cViewPr varScale="1">
        <p:scale>
          <a:sx n="89" d="100"/>
          <a:sy n="89" d="100"/>
        </p:scale>
        <p:origin x="78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A49B21-5121-4386-95CD-6F9BC1416BEA}" type="datetimeFigureOut">
              <a:rPr lang="en-US" smtClean="0"/>
              <a:t>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6B39C-18C8-442F-8A9E-EF7CCA9E5364}" type="slidenum">
              <a:rPr lang="en-US" smtClean="0"/>
              <a:t>‹#›</a:t>
            </a:fld>
            <a:endParaRPr lang="en-US"/>
          </a:p>
        </p:txBody>
      </p:sp>
    </p:spTree>
    <p:extLst>
      <p:ext uri="{BB962C8B-B14F-4D97-AF65-F5344CB8AC3E}">
        <p14:creationId xmlns:p14="http://schemas.microsoft.com/office/powerpoint/2010/main" val="1904814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When in the work place,</a:t>
            </a:r>
            <a:r>
              <a:rPr lang="en-US" baseline="0" dirty="0"/>
              <a:t> there are appropriate and inappropriate ways to use email.  </a:t>
            </a:r>
            <a:endParaRPr lang="en-US" dirty="0"/>
          </a:p>
        </p:txBody>
      </p:sp>
      <p:sp>
        <p:nvSpPr>
          <p:cNvPr id="4" name="Slide Number Placeholder 3"/>
          <p:cNvSpPr>
            <a:spLocks noGrp="1"/>
          </p:cNvSpPr>
          <p:nvPr>
            <p:ph type="sldNum" sz="quarter" idx="10"/>
          </p:nvPr>
        </p:nvSpPr>
        <p:spPr/>
        <p:txBody>
          <a:bodyPr/>
          <a:lstStyle/>
          <a:p>
            <a:fld id="{97AE2CEA-54D6-4523-8EB3-90E953A6BFF5}" type="slidenum">
              <a:rPr lang="en-US" smtClean="0"/>
              <a:t>2</a:t>
            </a:fld>
            <a:endParaRPr lang="en-US"/>
          </a:p>
        </p:txBody>
      </p:sp>
    </p:spTree>
    <p:extLst>
      <p:ext uri="{BB962C8B-B14F-4D97-AF65-F5344CB8AC3E}">
        <p14:creationId xmlns:p14="http://schemas.microsoft.com/office/powerpoint/2010/main" val="49984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Value-accurate information </a:t>
            </a:r>
          </a:p>
          <a:p>
            <a:r>
              <a:rPr lang="en-US" dirty="0"/>
              <a:t>Appreciated- something the recipient needs</a:t>
            </a:r>
          </a:p>
          <a:p>
            <a:r>
              <a:rPr lang="en-US" dirty="0"/>
              <a:t>humorous (do they have the same sense of humor as you do)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you cannot think of why the person you are forwarding to would like to receive the email – then don’t forward it.</a:t>
            </a:r>
          </a:p>
          <a:p>
            <a:endParaRPr lang="en-US" dirty="0"/>
          </a:p>
        </p:txBody>
      </p:sp>
      <p:sp>
        <p:nvSpPr>
          <p:cNvPr id="4" name="Slide Number Placeholder 3"/>
          <p:cNvSpPr>
            <a:spLocks noGrp="1"/>
          </p:cNvSpPr>
          <p:nvPr>
            <p:ph type="sldNum" sz="quarter" idx="10"/>
          </p:nvPr>
        </p:nvSpPr>
        <p:spPr/>
        <p:txBody>
          <a:bodyPr/>
          <a:lstStyle/>
          <a:p>
            <a:fld id="{B326B39C-18C8-442F-8A9E-EF7CCA9E5364}" type="slidenum">
              <a:rPr lang="en-US" smtClean="0"/>
              <a:t>12</a:t>
            </a:fld>
            <a:endParaRPr lang="en-US"/>
          </a:p>
        </p:txBody>
      </p:sp>
    </p:spTree>
    <p:extLst>
      <p:ext uri="{BB962C8B-B14F-4D97-AF65-F5344CB8AC3E}">
        <p14:creationId xmlns:p14="http://schemas.microsoft.com/office/powerpoint/2010/main" val="1078605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9F25BEC-5410-4498-89CE-C8E1B5EC86E7}" type="datetimeFigureOut">
              <a:rPr lang="en-US" smtClean="0"/>
              <a:t>1/20/21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A030D04-6796-4330-88F2-262741C356E0}"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F25BEC-5410-4498-89CE-C8E1B5EC86E7}" type="datetimeFigureOut">
              <a:rPr lang="en-US" smtClean="0"/>
              <a:t>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30D04-6796-4330-88F2-262741C356E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A030D04-6796-4330-88F2-262741C356E0}"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F25BEC-5410-4498-89CE-C8E1B5EC86E7}" type="datetimeFigureOut">
              <a:rPr lang="en-US" smtClean="0"/>
              <a:t>1/20/21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E9F25BEC-5410-4498-89CE-C8E1B5EC86E7}" type="datetimeFigureOut">
              <a:rPr lang="en-US" smtClean="0"/>
              <a:t>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A030D04-6796-4330-88F2-262741C356E0}"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9F25BEC-5410-4498-89CE-C8E1B5EC86E7}" type="datetimeFigureOut">
              <a:rPr lang="en-US" smtClean="0"/>
              <a:t>1/20/21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A030D04-6796-4330-88F2-262741C356E0}"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E9F25BEC-5410-4498-89CE-C8E1B5EC86E7}" type="datetimeFigureOut">
              <a:rPr lang="en-US" smtClean="0"/>
              <a:t>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30D04-6796-4330-88F2-262741C356E0}"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9F25BEC-5410-4498-89CE-C8E1B5EC86E7}" type="datetimeFigureOut">
              <a:rPr lang="en-US" smtClean="0"/>
              <a:t>1/20/21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A030D04-6796-4330-88F2-262741C356E0}"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9F25BEC-5410-4498-89CE-C8E1B5EC86E7}" type="datetimeFigureOut">
              <a:rPr lang="en-US" smtClean="0"/>
              <a:t>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A030D04-6796-4330-88F2-262741C356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9F25BEC-5410-4498-89CE-C8E1B5EC86E7}" type="datetimeFigureOut">
              <a:rPr lang="en-US" smtClean="0"/>
              <a:t>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A030D04-6796-4330-88F2-262741C356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A030D04-6796-4330-88F2-262741C356E0}"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9F25BEC-5410-4498-89CE-C8E1B5EC86E7}" type="datetimeFigureOut">
              <a:rPr lang="en-US" smtClean="0"/>
              <a:t>1/20/21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A030D04-6796-4330-88F2-262741C356E0}"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9F25BEC-5410-4498-89CE-C8E1B5EC86E7}" type="datetimeFigureOut">
              <a:rPr lang="en-US" smtClean="0"/>
              <a:t>1/20/21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9F25BEC-5410-4498-89CE-C8E1B5EC86E7}" type="datetimeFigureOut">
              <a:rPr lang="en-US" smtClean="0"/>
              <a:t>1/20/21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A030D04-6796-4330-88F2-262741C356E0}"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971800"/>
            <a:ext cx="7620000" cy="2514600"/>
          </a:xfrm>
        </p:spPr>
        <p:txBody>
          <a:bodyPr>
            <a:noAutofit/>
          </a:bodyPr>
          <a:lstStyle/>
          <a:p>
            <a:r>
              <a:rPr lang="en-US" sz="3200" dirty="0"/>
              <a:t>This is a discussion on email etiquette, with a focus on forwarding etiquette </a:t>
            </a:r>
          </a:p>
        </p:txBody>
      </p:sp>
      <p:sp>
        <p:nvSpPr>
          <p:cNvPr id="2" name="Title 1"/>
          <p:cNvSpPr>
            <a:spLocks noGrp="1"/>
          </p:cNvSpPr>
          <p:nvPr>
            <p:ph type="ctrTitle"/>
          </p:nvPr>
        </p:nvSpPr>
        <p:spPr/>
        <p:txBody>
          <a:bodyPr>
            <a:normAutofit/>
          </a:bodyPr>
          <a:lstStyle/>
          <a:p>
            <a:r>
              <a:rPr lang="en-US" sz="5400" dirty="0"/>
              <a:t>Email Etiquette </a:t>
            </a:r>
          </a:p>
        </p:txBody>
      </p:sp>
      <p:pic>
        <p:nvPicPr>
          <p:cNvPr id="5122" name="Picture 2" descr="http://chicagoagentmagazine.com/wp-content/uploads/2012/11/tech-etiquette-email-etiquette-real-estate-email-with-clients-and-lead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4724400"/>
            <a:ext cx="1800225" cy="1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75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fontScale="90000"/>
          </a:bodyPr>
          <a:lstStyle/>
          <a:p>
            <a:pPr algn="ctr"/>
            <a:r>
              <a:rPr lang="en-US" dirty="0"/>
              <a:t>What is the purpose of email in the workplace?</a:t>
            </a:r>
          </a:p>
        </p:txBody>
      </p:sp>
      <p:sp>
        <p:nvSpPr>
          <p:cNvPr id="3" name="Content Placeholder 2"/>
          <p:cNvSpPr>
            <a:spLocks noGrp="1"/>
          </p:cNvSpPr>
          <p:nvPr>
            <p:ph sz="quarter" idx="1"/>
          </p:nvPr>
        </p:nvSpPr>
        <p:spPr>
          <a:xfrm>
            <a:off x="266700" y="1676400"/>
            <a:ext cx="8229600" cy="1447800"/>
          </a:xfrm>
        </p:spPr>
        <p:txBody>
          <a:bodyPr>
            <a:normAutofit lnSpcReduction="10000"/>
          </a:bodyPr>
          <a:lstStyle/>
          <a:p>
            <a:r>
              <a:rPr lang="en-US" dirty="0"/>
              <a:t>Quick communication </a:t>
            </a:r>
          </a:p>
          <a:p>
            <a:r>
              <a:rPr lang="en-US" dirty="0"/>
              <a:t>Share PROFESSIONAL information</a:t>
            </a:r>
          </a:p>
          <a:p>
            <a:r>
              <a:rPr lang="en-US" dirty="0"/>
              <a:t>Keep records of communication </a:t>
            </a:r>
          </a:p>
          <a:p>
            <a:endParaRPr lang="en-US" dirty="0"/>
          </a:p>
        </p:txBody>
      </p:sp>
      <p:sp>
        <p:nvSpPr>
          <p:cNvPr id="4" name="Rectangle 3"/>
          <p:cNvSpPr/>
          <p:nvPr/>
        </p:nvSpPr>
        <p:spPr>
          <a:xfrm>
            <a:off x="685800" y="3048000"/>
            <a:ext cx="7543800" cy="584775"/>
          </a:xfrm>
          <a:prstGeom prst="rect">
            <a:avLst/>
          </a:prstGeom>
        </p:spPr>
        <p:txBody>
          <a:bodyPr wrap="square">
            <a:spAutoFit/>
          </a:bodyPr>
          <a:lstStyle/>
          <a:p>
            <a:pPr algn="ctr"/>
            <a:r>
              <a:rPr lang="en-US" sz="3200" b="1" u="sng" dirty="0"/>
              <a:t>It is NOT for:</a:t>
            </a:r>
          </a:p>
        </p:txBody>
      </p:sp>
      <p:sp>
        <p:nvSpPr>
          <p:cNvPr id="5" name="Content Placeholder 2"/>
          <p:cNvSpPr txBox="1">
            <a:spLocks/>
          </p:cNvSpPr>
          <p:nvPr/>
        </p:nvSpPr>
        <p:spPr>
          <a:xfrm>
            <a:off x="576943" y="4038600"/>
            <a:ext cx="8229600" cy="1905000"/>
          </a:xfrm>
          <a:prstGeom prst="rect">
            <a:avLst/>
          </a:prstGeom>
        </p:spPr>
        <p:txBody>
          <a:bodyPr vert="horz">
            <a:normAutofit fontScale="9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a:t>sharing funny email forwards that your friends send you</a:t>
            </a:r>
          </a:p>
          <a:p>
            <a:r>
              <a:rPr lang="en-US" dirty="0"/>
              <a:t>sharing political or religious views</a:t>
            </a:r>
          </a:p>
          <a:p>
            <a:r>
              <a:rPr lang="en-US" dirty="0"/>
              <a:t>harassing coworkers</a:t>
            </a:r>
          </a:p>
          <a:p>
            <a:r>
              <a:rPr lang="en-US" dirty="0"/>
              <a:t>inappropriate conversations</a:t>
            </a:r>
          </a:p>
        </p:txBody>
      </p:sp>
    </p:spTree>
    <p:extLst>
      <p:ext uri="{BB962C8B-B14F-4D97-AF65-F5344CB8AC3E}">
        <p14:creationId xmlns:p14="http://schemas.microsoft.com/office/powerpoint/2010/main" val="411898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US"/>
          </a:p>
        </p:txBody>
      </p:sp>
      <p:sp>
        <p:nvSpPr>
          <p:cNvPr id="2" name="Title 1"/>
          <p:cNvSpPr>
            <a:spLocks noGrp="1"/>
          </p:cNvSpPr>
          <p:nvPr>
            <p:ph type="title"/>
          </p:nvPr>
        </p:nvSpPr>
        <p:spPr/>
        <p:txBody>
          <a:bodyPr>
            <a:normAutofit/>
          </a:bodyPr>
          <a:lstStyle/>
          <a:p>
            <a:r>
              <a:rPr lang="en-US" dirty="0"/>
              <a:t>Rule #6: Do not Forward unnecessary/unrelated Emails</a:t>
            </a: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667000"/>
            <a:ext cx="4572000" cy="2980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77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Forwarding </a:t>
            </a: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dirty="0"/>
              <a:t>If you cannot take the time to write a personal comment at the top of your forwarded email to the person you are sending to – then you shouldn’t forward it at all.</a:t>
            </a:r>
          </a:p>
          <a:p>
            <a:pPr marL="514350" indent="-514350">
              <a:buFont typeface="+mj-lt"/>
              <a:buAutoNum type="arabicPeriod"/>
            </a:pPr>
            <a:r>
              <a:rPr lang="en-US" dirty="0"/>
              <a:t>Think carefully about if what you are forwarding will be of value, appreciated or humorous to the person on the other side. </a:t>
            </a:r>
          </a:p>
          <a:p>
            <a:pPr marL="514350" indent="-514350">
              <a:buFont typeface="+mj-lt"/>
              <a:buAutoNum type="arabicPeriod"/>
            </a:pPr>
            <a:r>
              <a:rPr lang="en-US" dirty="0"/>
              <a:t>If an email tells you to “Forward to everyone you know/love/all of your family” do NOT forward</a:t>
            </a:r>
          </a:p>
          <a:p>
            <a:pPr marL="514350" indent="-514350">
              <a:buFont typeface="+mj-lt"/>
              <a:buAutoNum type="arabicPeriod"/>
            </a:pPr>
            <a:endParaRPr lang="en-US" dirty="0"/>
          </a:p>
        </p:txBody>
      </p:sp>
    </p:spTree>
    <p:extLst>
      <p:ext uri="{BB962C8B-B14F-4D97-AF65-F5344CB8AC3E}">
        <p14:creationId xmlns:p14="http://schemas.microsoft.com/office/powerpoint/2010/main" val="259059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Forwarding </a:t>
            </a:r>
          </a:p>
        </p:txBody>
      </p:sp>
      <p:sp>
        <p:nvSpPr>
          <p:cNvPr id="3" name="Content Placeholder 2"/>
          <p:cNvSpPr>
            <a:spLocks noGrp="1"/>
          </p:cNvSpPr>
          <p:nvPr>
            <p:ph sz="quarter" idx="1"/>
          </p:nvPr>
        </p:nvSpPr>
        <p:spPr/>
        <p:txBody>
          <a:bodyPr/>
          <a:lstStyle/>
          <a:p>
            <a:r>
              <a:rPr lang="en-US" sz="4400" dirty="0"/>
              <a:t>Is it a good idea to forward emails that promise money or goods? </a:t>
            </a:r>
          </a:p>
          <a:p>
            <a:r>
              <a:rPr lang="en-US" sz="4400" dirty="0"/>
              <a:t>Should you forward emails to as many contacts as possible?</a:t>
            </a:r>
          </a:p>
          <a:p>
            <a:pPr marL="0" indent="0">
              <a:buNone/>
            </a:pPr>
            <a:endParaRPr lang="en-US" dirty="0"/>
          </a:p>
        </p:txBody>
      </p:sp>
    </p:spTree>
    <p:extLst>
      <p:ext uri="{BB962C8B-B14F-4D97-AF65-F5344CB8AC3E}">
        <p14:creationId xmlns:p14="http://schemas.microsoft.com/office/powerpoint/2010/main" val="99484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a:t>Example 1: Would this email be relevant to someone? </a:t>
            </a:r>
            <a:br>
              <a:rPr lang="en-US" dirty="0"/>
            </a:b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56734"/>
            <a:ext cx="8382000" cy="4363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1137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a:t>Example 2: Would this email be relevant to someone?</a:t>
            </a:r>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600200"/>
            <a:ext cx="8374661"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503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a:t>Example 3: Would this email be relevant to someone?</a:t>
            </a:r>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458059"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1905000"/>
            <a:ext cx="2057400" cy="138499"/>
          </a:xfrm>
          <a:prstGeom prst="rect">
            <a:avLst/>
          </a:prstGeom>
          <a:solidFill>
            <a:schemeClr val="bg1"/>
          </a:solidFill>
        </p:spPr>
        <p:txBody>
          <a:bodyPr wrap="square" rtlCol="0">
            <a:spAutoFit/>
          </a:bodyPr>
          <a:lstStyle/>
          <a:p>
            <a:endParaRPr lang="en-US" sz="300" dirty="0"/>
          </a:p>
        </p:txBody>
      </p:sp>
    </p:spTree>
    <p:extLst>
      <p:ext uri="{BB962C8B-B14F-4D97-AF65-F5344CB8AC3E}">
        <p14:creationId xmlns:p14="http://schemas.microsoft.com/office/powerpoint/2010/main" val="797686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3048000"/>
            <a:ext cx="8229600" cy="1066800"/>
          </a:xfrm>
        </p:spPr>
        <p:txBody>
          <a:bodyPr>
            <a:noAutofit/>
          </a:bodyPr>
          <a:lstStyle/>
          <a:p>
            <a:pPr algn="ctr"/>
            <a:r>
              <a:rPr lang="en-US" sz="4400" dirty="0"/>
              <a:t>REMEMBER: When you send an email to someone, they are getting a copy that they can keep…forever.  </a:t>
            </a:r>
          </a:p>
        </p:txBody>
      </p:sp>
      <p:pic>
        <p:nvPicPr>
          <p:cNvPr id="4098" name="Picture 2" descr="http://www.gooddocuments.net/images/Email-is-Forever-Zomb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1" y="4267097"/>
            <a:ext cx="4331154" cy="2333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27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609600" y="762000"/>
            <a:ext cx="8229600" cy="5105400"/>
          </a:xfrm>
        </p:spPr>
        <p:txBody>
          <a:bodyPr>
            <a:noAutofit/>
          </a:bodyPr>
          <a:lstStyle/>
          <a:p>
            <a:r>
              <a:rPr lang="en-US" sz="4000" dirty="0"/>
              <a:t>What is </a:t>
            </a:r>
            <a:r>
              <a:rPr lang="en-US" sz="4000" b="1" dirty="0"/>
              <a:t>etiquette</a:t>
            </a:r>
            <a:r>
              <a:rPr lang="en-US" sz="4000" dirty="0"/>
              <a:t>?</a:t>
            </a:r>
          </a:p>
          <a:p>
            <a:pPr lvl="1"/>
            <a:r>
              <a:rPr lang="en-US" sz="4000" dirty="0"/>
              <a:t>The rules which indicate the “correct” way to behave in a certain time and place.</a:t>
            </a:r>
          </a:p>
          <a:p>
            <a:pPr marL="457200" lvl="1" indent="0">
              <a:buNone/>
            </a:pPr>
            <a:endParaRPr lang="en-US" sz="4000" dirty="0"/>
          </a:p>
          <a:p>
            <a:r>
              <a:rPr lang="en-US" sz="4000" dirty="0"/>
              <a:t>Email etiquette is especially important in the work place </a:t>
            </a:r>
          </a:p>
        </p:txBody>
      </p:sp>
    </p:spTree>
    <p:extLst>
      <p:ext uri="{BB962C8B-B14F-4D97-AF65-F5344CB8AC3E}">
        <p14:creationId xmlns:p14="http://schemas.microsoft.com/office/powerpoint/2010/main" val="353932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4294967295"/>
          </p:nvPr>
        </p:nvSpPr>
        <p:spPr>
          <a:xfrm>
            <a:off x="1600200" y="2286000"/>
            <a:ext cx="6480175" cy="1673225"/>
          </a:xfrm>
        </p:spPr>
        <p:txBody>
          <a:bodyPr>
            <a:noAutofit/>
          </a:bodyPr>
          <a:lstStyle/>
          <a:p>
            <a:pPr marL="0" indent="0" algn="ctr">
              <a:buNone/>
            </a:pPr>
            <a:r>
              <a:rPr lang="en-US" sz="6000" dirty="0"/>
              <a:t>5 Basic Email Etiquette Rules</a:t>
            </a:r>
          </a:p>
        </p:txBody>
      </p:sp>
      <p:pic>
        <p:nvPicPr>
          <p:cNvPr id="8194" name="Picture 2" descr="too much email, overload, drowning, time po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81000"/>
            <a:ext cx="176570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86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2743200"/>
            <a:ext cx="8686800" cy="3886200"/>
          </a:xfrm>
        </p:spPr>
        <p:txBody>
          <a:bodyPr>
            <a:noAutofit/>
          </a:bodyPr>
          <a:lstStyle/>
          <a:p>
            <a:pPr marL="285750" indent="-285750" algn="l">
              <a:buClr>
                <a:schemeClr val="tx1"/>
              </a:buClr>
              <a:buFont typeface="Wingdings" pitchFamily="2" charset="2"/>
              <a:buChar char="§"/>
            </a:pPr>
            <a:r>
              <a:rPr lang="en-US" sz="2800" cap="none" dirty="0">
                <a:solidFill>
                  <a:schemeClr val="tx1"/>
                </a:solidFill>
              </a:rPr>
              <a:t>Why is a subject important?</a:t>
            </a:r>
          </a:p>
          <a:p>
            <a:pPr marL="834390" lvl="1" indent="-285750">
              <a:buClr>
                <a:schemeClr val="tx1"/>
              </a:buClr>
              <a:buFont typeface="Wingdings" pitchFamily="2" charset="2"/>
              <a:buChar char="§"/>
            </a:pPr>
            <a:r>
              <a:rPr lang="en-US" sz="3200" dirty="0">
                <a:solidFill>
                  <a:schemeClr val="tx1"/>
                </a:solidFill>
              </a:rPr>
              <a:t>It informs recipient what the email is about. </a:t>
            </a:r>
          </a:p>
          <a:p>
            <a:pPr marL="285750" indent="-285750">
              <a:buClr>
                <a:schemeClr val="tx1"/>
              </a:buClr>
              <a:buFont typeface="Wingdings" pitchFamily="2" charset="2"/>
              <a:buChar char="§"/>
            </a:pPr>
            <a:endParaRPr lang="en-US" sz="3000" dirty="0">
              <a:solidFill>
                <a:schemeClr val="tx1"/>
              </a:solidFill>
            </a:endParaRPr>
          </a:p>
          <a:p>
            <a:pPr>
              <a:buClr>
                <a:schemeClr val="tx1"/>
              </a:buClr>
            </a:pPr>
            <a:endParaRPr lang="en-US" sz="3000" dirty="0">
              <a:solidFill>
                <a:schemeClr val="tx1"/>
              </a:solidFill>
            </a:endParaRPr>
          </a:p>
          <a:p>
            <a:pPr marL="285750" indent="-285750">
              <a:buClr>
                <a:schemeClr val="tx1"/>
              </a:buClr>
              <a:buFont typeface="Wingdings" pitchFamily="2" charset="2"/>
              <a:buChar char="§"/>
            </a:pPr>
            <a:endParaRPr lang="en-US" sz="3000" dirty="0">
              <a:solidFill>
                <a:schemeClr val="tx1"/>
              </a:solidFill>
            </a:endParaRPr>
          </a:p>
        </p:txBody>
      </p:sp>
      <p:sp>
        <p:nvSpPr>
          <p:cNvPr id="3" name="Title 2"/>
          <p:cNvSpPr>
            <a:spLocks noGrp="1"/>
          </p:cNvSpPr>
          <p:nvPr>
            <p:ph type="title"/>
          </p:nvPr>
        </p:nvSpPr>
        <p:spPr/>
        <p:txBody>
          <a:bodyPr>
            <a:normAutofit fontScale="90000"/>
          </a:bodyPr>
          <a:lstStyle/>
          <a:p>
            <a:r>
              <a:rPr lang="en-US" dirty="0"/>
              <a:t>Rule #1: Always include a subject and use the recipient’s name in the greeting</a:t>
            </a:r>
          </a:p>
        </p:txBody>
      </p:sp>
    </p:spTree>
    <p:extLst>
      <p:ext uri="{BB962C8B-B14F-4D97-AF65-F5344CB8AC3E}">
        <p14:creationId xmlns:p14="http://schemas.microsoft.com/office/powerpoint/2010/main" val="239048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81000" y="2743200"/>
            <a:ext cx="8610600" cy="1673225"/>
          </a:xfrm>
        </p:spPr>
        <p:txBody>
          <a:bodyPr>
            <a:noAutofit/>
          </a:bodyPr>
          <a:lstStyle/>
          <a:p>
            <a:r>
              <a:rPr lang="en-US" sz="2400" b="0" dirty="0"/>
              <a:t>Writing in all capitals can convey that you are shouting in your message, and nobody likes to be yelled at. Consider other ways to get your message across while conveying its importance. Using all capitals can be annoying and trigger an unintended response.</a:t>
            </a:r>
            <a:endParaRPr lang="en-US" sz="2400" dirty="0"/>
          </a:p>
        </p:txBody>
      </p:sp>
      <p:sp>
        <p:nvSpPr>
          <p:cNvPr id="4" name="Title 3"/>
          <p:cNvSpPr>
            <a:spLocks noGrp="1"/>
          </p:cNvSpPr>
          <p:nvPr>
            <p:ph type="title"/>
          </p:nvPr>
        </p:nvSpPr>
        <p:spPr/>
        <p:txBody>
          <a:bodyPr/>
          <a:lstStyle/>
          <a:p>
            <a:r>
              <a:rPr lang="en-US" dirty="0"/>
              <a:t>Rule #2: Do not write in ALL CAPITALS </a:t>
            </a:r>
          </a:p>
        </p:txBody>
      </p:sp>
    </p:spTree>
    <p:extLst>
      <p:ext uri="{BB962C8B-B14F-4D97-AF65-F5344CB8AC3E}">
        <p14:creationId xmlns:p14="http://schemas.microsoft.com/office/powerpoint/2010/main" val="294305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Rule #3: Do not use email to discuss confidential information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19400"/>
            <a:ext cx="3452812" cy="2818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242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2590800"/>
            <a:ext cx="7010400" cy="3276600"/>
          </a:xfrm>
        </p:spPr>
        <p:txBody>
          <a:bodyPr>
            <a:noAutofit/>
          </a:bodyPr>
          <a:lstStyle/>
          <a:p>
            <a:pPr marL="342900" indent="-342900" algn="l">
              <a:buFont typeface="Arial" pitchFamily="34" charset="0"/>
              <a:buChar char="•"/>
            </a:pPr>
            <a:r>
              <a:rPr lang="en-US" sz="2000" cap="none" dirty="0">
                <a:solidFill>
                  <a:schemeClr val="tx1"/>
                </a:solidFill>
              </a:rPr>
              <a:t>Save abbreviations like LOL (laugh out loud) or IDK (I don’t know) for text messages among friends. </a:t>
            </a:r>
          </a:p>
          <a:p>
            <a:pPr marL="342900" indent="-342900" algn="l">
              <a:buFont typeface="Arial" pitchFamily="34" charset="0"/>
              <a:buChar char="•"/>
            </a:pPr>
            <a:r>
              <a:rPr lang="en-US" sz="2000" cap="none" dirty="0">
                <a:solidFill>
                  <a:schemeClr val="tx1"/>
                </a:solidFill>
              </a:rPr>
              <a:t>Some may not understand your abbreviations</a:t>
            </a:r>
          </a:p>
          <a:p>
            <a:pPr marL="342900" indent="-342900" algn="l">
              <a:buFont typeface="Arial" pitchFamily="34" charset="0"/>
              <a:buChar char="•"/>
            </a:pPr>
            <a:r>
              <a:rPr lang="en-US" sz="2000" cap="none" dirty="0">
                <a:solidFill>
                  <a:schemeClr val="tx1"/>
                </a:solidFill>
              </a:rPr>
              <a:t>Not professional</a:t>
            </a:r>
          </a:p>
        </p:txBody>
      </p:sp>
      <p:sp>
        <p:nvSpPr>
          <p:cNvPr id="3" name="Title 2"/>
          <p:cNvSpPr>
            <a:spLocks noGrp="1"/>
          </p:cNvSpPr>
          <p:nvPr>
            <p:ph type="title"/>
          </p:nvPr>
        </p:nvSpPr>
        <p:spPr/>
        <p:txBody>
          <a:bodyPr/>
          <a:lstStyle/>
          <a:p>
            <a:r>
              <a:rPr lang="en-US" dirty="0"/>
              <a:t>Rule #4: Take care with abbreviations and emoticons </a:t>
            </a:r>
            <a:r>
              <a:rPr lang="en-US" dirty="0">
                <a:sym typeface="Wingdings" pitchFamily="2" charset="2"/>
              </a:rPr>
              <a:t> </a:t>
            </a:r>
            <a:endParaRPr lang="en-US" dirty="0"/>
          </a:p>
        </p:txBody>
      </p:sp>
      <p:pic>
        <p:nvPicPr>
          <p:cNvPr id="6146" name="Picture 2" descr="http://1.bp.blogspot.com/_-4JYRq1R6JA/TBUZfjq_P7I/AAAAAAAAACk/LPpHe0GzLzE/s1600/rron287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159" y="3886200"/>
            <a:ext cx="3128883"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48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oAutofit/>
          </a:bodyPr>
          <a:lstStyle/>
          <a:p>
            <a:pPr algn="l"/>
            <a:r>
              <a:rPr lang="en-US" sz="2000" cap="none" dirty="0"/>
              <a:t>If you answer yes to all of these questions:</a:t>
            </a:r>
          </a:p>
          <a:p>
            <a:pPr marL="560070" lvl="1" indent="-285750">
              <a:buFont typeface="Arial" pitchFamily="34" charset="0"/>
              <a:buChar char="•"/>
            </a:pPr>
            <a:r>
              <a:rPr lang="en-US" sz="2400" dirty="0"/>
              <a:t>Is this relevant to the work my organization is doing?</a:t>
            </a:r>
          </a:p>
          <a:p>
            <a:pPr marL="560070" lvl="1" indent="-285750">
              <a:buFont typeface="Arial" pitchFamily="34" charset="0"/>
              <a:buChar char="•"/>
            </a:pPr>
            <a:r>
              <a:rPr lang="en-US" sz="2400" dirty="0"/>
              <a:t>Will the office benefit professionally from this information?</a:t>
            </a:r>
          </a:p>
        </p:txBody>
      </p:sp>
      <p:sp>
        <p:nvSpPr>
          <p:cNvPr id="2" name="Title 1"/>
          <p:cNvSpPr>
            <a:spLocks noGrp="1"/>
          </p:cNvSpPr>
          <p:nvPr>
            <p:ph type="title"/>
          </p:nvPr>
        </p:nvSpPr>
        <p:spPr/>
        <p:txBody>
          <a:bodyPr/>
          <a:lstStyle/>
          <a:p>
            <a:r>
              <a:rPr lang="en-US" dirty="0"/>
              <a:t>Rule #5: THINK before you send</a:t>
            </a:r>
          </a:p>
        </p:txBody>
      </p:sp>
      <p:sp>
        <p:nvSpPr>
          <p:cNvPr id="4" name="Title 1"/>
          <p:cNvSpPr txBox="1">
            <a:spLocks/>
          </p:cNvSpPr>
          <p:nvPr/>
        </p:nvSpPr>
        <p:spPr>
          <a:xfrm>
            <a:off x="381000" y="52578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a:t>Okay to send! </a:t>
            </a:r>
          </a:p>
        </p:txBody>
      </p:sp>
    </p:spTree>
    <p:extLst>
      <p:ext uri="{BB962C8B-B14F-4D97-AF65-F5344CB8AC3E}">
        <p14:creationId xmlns:p14="http://schemas.microsoft.com/office/powerpoint/2010/main" val="51097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685800" y="2514600"/>
            <a:ext cx="8153400" cy="2971800"/>
          </a:xfrm>
        </p:spPr>
        <p:txBody>
          <a:bodyPr>
            <a:normAutofit/>
          </a:bodyPr>
          <a:lstStyle/>
          <a:p>
            <a:pPr marL="285750" indent="-285750" algn="l">
              <a:buFont typeface="Arial" pitchFamily="34" charset="0"/>
              <a:buChar char="•"/>
            </a:pPr>
            <a:r>
              <a:rPr lang="en-US" sz="1800" cap="none" dirty="0"/>
              <a:t>Could this information hurt/embarrass/offend someone?</a:t>
            </a:r>
          </a:p>
          <a:p>
            <a:pPr marL="560070" lvl="1" indent="-285750">
              <a:buFont typeface="Arial" pitchFamily="34" charset="0"/>
              <a:buChar char="•"/>
            </a:pPr>
            <a:r>
              <a:rPr lang="en-US" sz="2000" dirty="0"/>
              <a:t>Email should not be used for confrontation/yelling/reprimanding </a:t>
            </a:r>
          </a:p>
          <a:p>
            <a:pPr marL="285750" indent="-285750" algn="l">
              <a:buFont typeface="Arial" pitchFamily="34" charset="0"/>
              <a:buChar char="•"/>
            </a:pPr>
            <a:r>
              <a:rPr lang="en-US" sz="1800" cap="none" dirty="0"/>
              <a:t>Could this email be misinterpreted in a bad way?</a:t>
            </a:r>
          </a:p>
          <a:p>
            <a:pPr marL="285750" indent="-285750" algn="l">
              <a:buFont typeface="Arial" pitchFamily="34" charset="0"/>
              <a:buChar char="•"/>
            </a:pPr>
            <a:r>
              <a:rPr lang="en-US" sz="1800" cap="none" dirty="0"/>
              <a:t>Is this information important to share in the workplace?</a:t>
            </a:r>
          </a:p>
          <a:p>
            <a:pPr marL="285750" indent="-285750" algn="l">
              <a:buFont typeface="Arial" pitchFamily="34" charset="0"/>
              <a:buChar char="•"/>
            </a:pPr>
            <a:r>
              <a:rPr lang="en-US" sz="1800" cap="none" dirty="0"/>
              <a:t>Could this email get me into trouble?</a:t>
            </a:r>
          </a:p>
          <a:p>
            <a:pPr algn="l"/>
            <a:endParaRPr lang="en-US" sz="1800" cap="none" dirty="0"/>
          </a:p>
        </p:txBody>
      </p:sp>
      <p:sp>
        <p:nvSpPr>
          <p:cNvPr id="2" name="Title 1"/>
          <p:cNvSpPr>
            <a:spLocks noGrp="1"/>
          </p:cNvSpPr>
          <p:nvPr>
            <p:ph type="title"/>
          </p:nvPr>
        </p:nvSpPr>
        <p:spPr/>
        <p:txBody>
          <a:bodyPr>
            <a:normAutofit/>
          </a:bodyPr>
          <a:lstStyle/>
          <a:p>
            <a:r>
              <a:rPr lang="en-US" dirty="0"/>
              <a:t>But if you answer NO to any of these…</a:t>
            </a:r>
          </a:p>
        </p:txBody>
      </p:sp>
      <p:sp>
        <p:nvSpPr>
          <p:cNvPr id="4" name="Title 1"/>
          <p:cNvSpPr txBox="1">
            <a:spLocks/>
          </p:cNvSpPr>
          <p:nvPr/>
        </p:nvSpPr>
        <p:spPr>
          <a:xfrm>
            <a:off x="609600" y="52578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a:t>Part of Rule #5: Do NOT send!</a:t>
            </a:r>
          </a:p>
        </p:txBody>
      </p:sp>
    </p:spTree>
    <p:extLst>
      <p:ext uri="{BB962C8B-B14F-4D97-AF65-F5344CB8AC3E}">
        <p14:creationId xmlns:p14="http://schemas.microsoft.com/office/powerpoint/2010/main" val="7065271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1644</TotalTime>
  <Words>588</Words>
  <Application>Microsoft Macintosh PowerPoint</Application>
  <PresentationFormat>On-screen Show (4:3)</PresentationFormat>
  <Paragraphs>59</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Georgia</vt:lpstr>
      <vt:lpstr>Wingdings</vt:lpstr>
      <vt:lpstr>Wingdings 2</vt:lpstr>
      <vt:lpstr>Civic</vt:lpstr>
      <vt:lpstr>Email Etiquette </vt:lpstr>
      <vt:lpstr>PowerPoint Presentation</vt:lpstr>
      <vt:lpstr>PowerPoint Presentation</vt:lpstr>
      <vt:lpstr>Rule #1: Always include a subject and use the recipient’s name in the greeting</vt:lpstr>
      <vt:lpstr>Rule #2: Do not write in ALL CAPITALS </vt:lpstr>
      <vt:lpstr>Rule #3: Do not use email to discuss confidential information </vt:lpstr>
      <vt:lpstr>Rule #4: Take care with abbreviations and emoticons  </vt:lpstr>
      <vt:lpstr>Rule #5: THINK before you send</vt:lpstr>
      <vt:lpstr>But if you answer NO to any of these…</vt:lpstr>
      <vt:lpstr>What is the purpose of email in the workplace?</vt:lpstr>
      <vt:lpstr>Rule #6: Do not Forward unnecessary/unrelated Emails</vt:lpstr>
      <vt:lpstr>Rules for Forwarding </vt:lpstr>
      <vt:lpstr>Forwarding </vt:lpstr>
      <vt:lpstr>Example 1: Would this email be relevant to someone?  </vt:lpstr>
      <vt:lpstr>Example 2: Would this email be relevant to someone?</vt:lpstr>
      <vt:lpstr>Example 3: Would this email be relevant to someone?</vt:lpstr>
      <vt:lpstr>REMEMBER: When you send an email to someone, they are getting a copy that they can keep…forever.  </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Etiquette</dc:title>
  <dc:creator>Kayla Norman</dc:creator>
  <cp:lastModifiedBy>Microsoft Office User</cp:lastModifiedBy>
  <cp:revision>10</cp:revision>
  <dcterms:created xsi:type="dcterms:W3CDTF">2013-06-04T15:25:39Z</dcterms:created>
  <dcterms:modified xsi:type="dcterms:W3CDTF">2021-01-20T19:01:18Z</dcterms:modified>
</cp:coreProperties>
</file>