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257" r:id="rId4"/>
    <p:sldId id="260" r:id="rId5"/>
    <p:sldId id="261" r:id="rId6"/>
    <p:sldId id="259" r:id="rId7"/>
    <p:sldId id="273" r:id="rId8"/>
    <p:sldId id="262" r:id="rId9"/>
    <p:sldId id="264" r:id="rId10"/>
    <p:sldId id="263" r:id="rId11"/>
    <p:sldId id="265" r:id="rId12"/>
    <p:sldId id="266" r:id="rId13"/>
    <p:sldId id="274" r:id="rId14"/>
    <p:sldId id="275" r:id="rId15"/>
    <p:sldId id="270" r:id="rId16"/>
    <p:sldId id="268" r:id="rId17"/>
    <p:sldId id="269" r:id="rId18"/>
    <p:sldId id="271" r:id="rId19"/>
    <p:sldId id="277" r:id="rId20"/>
    <p:sldId id="276" r:id="rId21"/>
    <p:sldId id="278" r:id="rId22"/>
    <p:sldId id="279" r:id="rId23"/>
    <p:sldId id="280" r:id="rId24"/>
    <p:sldId id="281"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59"/>
    <p:restoredTop sz="92541"/>
  </p:normalViewPr>
  <p:slideViewPr>
    <p:cSldViewPr snapToGrid="0" snapToObjects="1">
      <p:cViewPr varScale="1">
        <p:scale>
          <a:sx n="61" d="100"/>
          <a:sy n="61" d="100"/>
        </p:scale>
        <p:origin x="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664D1-F36B-C740-8A96-DC67AE340BB4}" type="datetimeFigureOut">
              <a:rPr lang="en-US" smtClean="0"/>
              <a:t>5/17/21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0969A-D963-A246-8AF5-54EDC1D67D46}" type="slidenum">
              <a:rPr lang="en-US" smtClean="0"/>
              <a:t>‹#›</a:t>
            </a:fld>
            <a:endParaRPr lang="en-US"/>
          </a:p>
        </p:txBody>
      </p:sp>
    </p:spTree>
    <p:extLst>
      <p:ext uri="{BB962C8B-B14F-4D97-AF65-F5344CB8AC3E}">
        <p14:creationId xmlns:p14="http://schemas.microsoft.com/office/powerpoint/2010/main" val="168569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12</a:t>
            </a:fld>
            <a:endParaRPr lang="en-US"/>
          </a:p>
        </p:txBody>
      </p:sp>
    </p:spTree>
    <p:extLst>
      <p:ext uri="{BB962C8B-B14F-4D97-AF65-F5344CB8AC3E}">
        <p14:creationId xmlns:p14="http://schemas.microsoft.com/office/powerpoint/2010/main" val="614471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13</a:t>
            </a:fld>
            <a:endParaRPr lang="en-US"/>
          </a:p>
        </p:txBody>
      </p:sp>
    </p:spTree>
    <p:extLst>
      <p:ext uri="{BB962C8B-B14F-4D97-AF65-F5344CB8AC3E}">
        <p14:creationId xmlns:p14="http://schemas.microsoft.com/office/powerpoint/2010/main" val="120863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37D0969A-D963-A246-8AF5-54EDC1D67D46}" type="slidenum">
              <a:rPr lang="en-US" smtClean="0"/>
              <a:t>14</a:t>
            </a:fld>
            <a:endParaRPr lang="en-US"/>
          </a:p>
        </p:txBody>
      </p:sp>
    </p:spTree>
    <p:extLst>
      <p:ext uri="{BB962C8B-B14F-4D97-AF65-F5344CB8AC3E}">
        <p14:creationId xmlns:p14="http://schemas.microsoft.com/office/powerpoint/2010/main" val="5650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15</a:t>
            </a:fld>
            <a:endParaRPr lang="en-US"/>
          </a:p>
        </p:txBody>
      </p:sp>
    </p:spTree>
    <p:extLst>
      <p:ext uri="{BB962C8B-B14F-4D97-AF65-F5344CB8AC3E}">
        <p14:creationId xmlns:p14="http://schemas.microsoft.com/office/powerpoint/2010/main" val="1210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Women In Black</a:t>
            </a:r>
          </a:p>
          <a:p>
            <a:r>
              <a:rPr lang="en-US" dirty="0"/>
              <a:t>An organization of women called Women in Black uses silence as a form of protest and hope for peace; particularly, peace from war and the unfair treatment of women. Women in Black began in Israel in 1988 by women protesting Israel’s Occupation of the West Bank and Gaza. Women in Black continues to expand and now functions in the United States, England, Italy, Spain, Azerbaijan and Yugoslavia. Women gather in public spaces, dressed in black, and stand in silence for one hour, once a week. Their mission states, “We are silent because mere words cannot express the tragedy that wars and hatred bring. </a:t>
            </a:r>
          </a:p>
          <a:p>
            <a:endParaRPr lang="en-US" dirty="0"/>
          </a:p>
          <a:p>
            <a:r>
              <a:rPr lang="en-US" dirty="0"/>
              <a:t>Whenever you use sarcasm, your paralanguage is intended to contradict the verbal message you say. As Professors we have found that using sarcasm in the classroom can backfire when students do not pick up our paralinguistic cues and focus primarily on the verbal message. We have learned to use sarcasm sparingly so as not to hurt anyone’s feelings.</a:t>
            </a:r>
          </a:p>
          <a:p>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17</a:t>
            </a:fld>
            <a:endParaRPr lang="en-US"/>
          </a:p>
        </p:txBody>
      </p:sp>
    </p:spTree>
    <p:extLst>
      <p:ext uri="{BB962C8B-B14F-4D97-AF65-F5344CB8AC3E}">
        <p14:creationId xmlns:p14="http://schemas.microsoft.com/office/powerpoint/2010/main" val="932264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37D0969A-D963-A246-8AF5-54EDC1D67D46}" type="slidenum">
              <a:rPr lang="en-US" smtClean="0"/>
              <a:t>20</a:t>
            </a:fld>
            <a:endParaRPr lang="en-US"/>
          </a:p>
        </p:txBody>
      </p:sp>
    </p:spTree>
    <p:extLst>
      <p:ext uri="{BB962C8B-B14F-4D97-AF65-F5344CB8AC3E}">
        <p14:creationId xmlns:p14="http://schemas.microsoft.com/office/powerpoint/2010/main" val="1301869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21</a:t>
            </a:fld>
            <a:endParaRPr lang="en-US"/>
          </a:p>
        </p:txBody>
      </p:sp>
    </p:spTree>
    <p:extLst>
      <p:ext uri="{BB962C8B-B14F-4D97-AF65-F5344CB8AC3E}">
        <p14:creationId xmlns:p14="http://schemas.microsoft.com/office/powerpoint/2010/main" val="192491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0969A-D963-A246-8AF5-54EDC1D67D46}" type="slidenum">
              <a:rPr lang="en-US" smtClean="0"/>
              <a:t>22</a:t>
            </a:fld>
            <a:endParaRPr lang="en-US"/>
          </a:p>
        </p:txBody>
      </p:sp>
    </p:spTree>
    <p:extLst>
      <p:ext uri="{BB962C8B-B14F-4D97-AF65-F5344CB8AC3E}">
        <p14:creationId xmlns:p14="http://schemas.microsoft.com/office/powerpoint/2010/main" val="105994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5/17/21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5/17/21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Effective communications </a:t>
            </a:r>
          </a:p>
        </p:txBody>
      </p:sp>
      <p:sp>
        <p:nvSpPr>
          <p:cNvPr id="3" name="Subtitle 2"/>
          <p:cNvSpPr>
            <a:spLocks noGrp="1"/>
          </p:cNvSpPr>
          <p:nvPr>
            <p:ph type="subTitle" idx="1"/>
          </p:nvPr>
        </p:nvSpPr>
        <p:spPr/>
        <p:txBody>
          <a:bodyPr/>
          <a:lstStyle/>
          <a:p>
            <a:pPr algn="r"/>
            <a:r>
              <a:rPr lang="en-US" dirty="0"/>
              <a:t>Lecture 1</a:t>
            </a:r>
          </a:p>
          <a:p>
            <a:pPr algn="r"/>
            <a:r>
              <a:rPr lang="en-US" dirty="0"/>
              <a:t>Yasir Saleem</a:t>
            </a:r>
          </a:p>
        </p:txBody>
      </p:sp>
    </p:spTree>
    <p:extLst>
      <p:ext uri="{BB962C8B-B14F-4D97-AF65-F5344CB8AC3E}">
        <p14:creationId xmlns:p14="http://schemas.microsoft.com/office/powerpoint/2010/main" val="1024756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COMMUNICATION</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6758"/>
          <a:stretch/>
        </p:blipFill>
        <p:spPr>
          <a:xfrm>
            <a:off x="1686012" y="1840060"/>
            <a:ext cx="9134407" cy="4883608"/>
          </a:xfrm>
        </p:spPr>
      </p:pic>
      <p:sp>
        <p:nvSpPr>
          <p:cNvPr id="5" name="TextBox 4"/>
          <p:cNvSpPr txBox="1"/>
          <p:nvPr/>
        </p:nvSpPr>
        <p:spPr>
          <a:xfrm>
            <a:off x="2932308" y="4756880"/>
            <a:ext cx="1933799" cy="400110"/>
          </a:xfrm>
          <a:prstGeom prst="rect">
            <a:avLst/>
          </a:prstGeom>
          <a:noFill/>
        </p:spPr>
        <p:txBody>
          <a:bodyPr wrap="none" rtlCol="0">
            <a:spAutoFit/>
          </a:bodyPr>
          <a:lstStyle/>
          <a:p>
            <a:r>
              <a:rPr lang="en-US" sz="2000" b="1">
                <a:latin typeface="Times New Roman" charset="0"/>
                <a:ea typeface="Times New Roman" charset="0"/>
                <a:cs typeface="Times New Roman" charset="0"/>
              </a:rPr>
              <a:t>HORIZONTAL</a:t>
            </a:r>
          </a:p>
        </p:txBody>
      </p:sp>
      <p:sp>
        <p:nvSpPr>
          <p:cNvPr id="7" name="TextBox 6"/>
          <p:cNvSpPr txBox="1"/>
          <p:nvPr/>
        </p:nvSpPr>
        <p:spPr>
          <a:xfrm>
            <a:off x="8046203" y="4734894"/>
            <a:ext cx="1726755" cy="400110"/>
          </a:xfrm>
          <a:prstGeom prst="rect">
            <a:avLst/>
          </a:prstGeom>
          <a:noFill/>
        </p:spPr>
        <p:txBody>
          <a:bodyPr wrap="none" rtlCol="0">
            <a:spAutoFit/>
          </a:bodyPr>
          <a:lstStyle/>
          <a:p>
            <a:r>
              <a:rPr lang="en-US" sz="2000" b="1" dirty="0">
                <a:latin typeface="Times New Roman" charset="0"/>
                <a:ea typeface="Times New Roman" charset="0"/>
                <a:cs typeface="Times New Roman" charset="0"/>
              </a:rPr>
              <a:t>GRAPEVINE</a:t>
            </a:r>
          </a:p>
        </p:txBody>
      </p:sp>
    </p:spTree>
    <p:extLst>
      <p:ext uri="{BB962C8B-B14F-4D97-AF65-F5344CB8AC3E}">
        <p14:creationId xmlns:p14="http://schemas.microsoft.com/office/powerpoint/2010/main" val="231839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a:t>
            </a:r>
          </a:p>
        </p:txBody>
      </p:sp>
      <p:sp>
        <p:nvSpPr>
          <p:cNvPr id="3" name="Content Placeholder 2"/>
          <p:cNvSpPr>
            <a:spLocks noGrp="1"/>
          </p:cNvSpPr>
          <p:nvPr>
            <p:ph idx="1"/>
          </p:nvPr>
        </p:nvSpPr>
        <p:spPr/>
        <p:txBody>
          <a:bodyPr>
            <a:normAutofit/>
          </a:bodyPr>
          <a:lstStyle/>
          <a:p>
            <a:r>
              <a:rPr lang="en-US" sz="2800" dirty="0"/>
              <a:t>Gather five (05) job ads from the newspaper depicting strong Interpersonal and Communication skills as a requirement</a:t>
            </a:r>
          </a:p>
        </p:txBody>
      </p:sp>
    </p:spTree>
    <p:extLst>
      <p:ext uri="{BB962C8B-B14F-4D97-AF65-F5344CB8AC3E}">
        <p14:creationId xmlns:p14="http://schemas.microsoft.com/office/powerpoint/2010/main" val="99494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communication</a:t>
            </a:r>
          </a:p>
        </p:txBody>
      </p:sp>
      <p:sp>
        <p:nvSpPr>
          <p:cNvPr id="3" name="Content Placeholder 2"/>
          <p:cNvSpPr>
            <a:spLocks noGrp="1"/>
          </p:cNvSpPr>
          <p:nvPr>
            <p:ph idx="1"/>
          </p:nvPr>
        </p:nvSpPr>
        <p:spPr>
          <a:xfrm>
            <a:off x="1451579" y="2015732"/>
            <a:ext cx="10135818" cy="4115245"/>
          </a:xfrm>
        </p:spPr>
        <p:txBody>
          <a:bodyPr>
            <a:normAutofit fontScale="92500" lnSpcReduction="10000"/>
          </a:bodyPr>
          <a:lstStyle/>
          <a:p>
            <a:r>
              <a:rPr lang="en-US" sz="2800" dirty="0"/>
              <a:t>Verbal </a:t>
            </a:r>
          </a:p>
          <a:p>
            <a:r>
              <a:rPr lang="en-US" sz="2800" dirty="0"/>
              <a:t>Non Verbal</a:t>
            </a:r>
          </a:p>
          <a:p>
            <a:pPr lvl="1"/>
            <a:r>
              <a:rPr lang="en-US" sz="2800" dirty="0"/>
              <a:t>Kinesics: Body language </a:t>
            </a:r>
          </a:p>
          <a:p>
            <a:pPr lvl="1"/>
            <a:r>
              <a:rPr lang="en-US" sz="2800" dirty="0" err="1"/>
              <a:t>Vocalics</a:t>
            </a:r>
            <a:r>
              <a:rPr lang="en-US" sz="2800" dirty="0"/>
              <a:t>: Paralanguage </a:t>
            </a:r>
          </a:p>
          <a:p>
            <a:pPr lvl="1"/>
            <a:r>
              <a:rPr lang="en-US" sz="2800" dirty="0"/>
              <a:t>Proxemics: Space language </a:t>
            </a:r>
          </a:p>
          <a:p>
            <a:pPr lvl="1"/>
            <a:r>
              <a:rPr lang="en-US" sz="2800" dirty="0" err="1"/>
              <a:t>Chronemics</a:t>
            </a:r>
            <a:r>
              <a:rPr lang="en-US" sz="2800" dirty="0"/>
              <a:t>: Time language </a:t>
            </a:r>
          </a:p>
          <a:p>
            <a:pPr lvl="1"/>
            <a:r>
              <a:rPr lang="en-US" sz="2800" dirty="0" err="1"/>
              <a:t>Haptics</a:t>
            </a:r>
            <a:r>
              <a:rPr lang="en-US" sz="2800" dirty="0"/>
              <a:t>: Touch language</a:t>
            </a:r>
          </a:p>
          <a:p>
            <a:pPr lvl="1"/>
            <a:r>
              <a:rPr lang="en-US" sz="2800" dirty="0"/>
              <a:t>Environment</a:t>
            </a:r>
            <a:endParaRPr lang="en-US" sz="2600" dirty="0"/>
          </a:p>
        </p:txBody>
      </p:sp>
    </p:spTree>
    <p:extLst>
      <p:ext uri="{BB962C8B-B14F-4D97-AF65-F5344CB8AC3E}">
        <p14:creationId xmlns:p14="http://schemas.microsoft.com/office/powerpoint/2010/main" val="186287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verbal and non-verbal communication</a:t>
            </a:r>
          </a:p>
        </p:txBody>
      </p:sp>
      <p:sp>
        <p:nvSpPr>
          <p:cNvPr id="3" name="Content Placeholder 2"/>
          <p:cNvSpPr>
            <a:spLocks noGrp="1"/>
          </p:cNvSpPr>
          <p:nvPr>
            <p:ph idx="1"/>
          </p:nvPr>
        </p:nvSpPr>
        <p:spPr>
          <a:xfrm>
            <a:off x="1193369" y="2124220"/>
            <a:ext cx="10244863" cy="4183590"/>
          </a:xfrm>
        </p:spPr>
        <p:txBody>
          <a:bodyPr>
            <a:normAutofit lnSpcReduction="10000"/>
          </a:bodyPr>
          <a:lstStyle/>
          <a:p>
            <a:r>
              <a:rPr lang="en-US" dirty="0"/>
              <a:t>Verbal </a:t>
            </a:r>
            <a:r>
              <a:rPr lang="mr-IN" dirty="0"/>
              <a:t>–</a:t>
            </a:r>
            <a:r>
              <a:rPr lang="en-US" dirty="0"/>
              <a:t> Single Channel				</a:t>
            </a:r>
          </a:p>
          <a:p>
            <a:r>
              <a:rPr lang="en-US" dirty="0"/>
              <a:t>Non-Verbal </a:t>
            </a:r>
            <a:r>
              <a:rPr lang="mr-IN" dirty="0"/>
              <a:t>–</a:t>
            </a:r>
            <a:r>
              <a:rPr lang="en-US" dirty="0"/>
              <a:t> Multiple Channel</a:t>
            </a:r>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Verbal communication is </a:t>
            </a:r>
            <a:r>
              <a:rPr lang="en-US" b="1" dirty="0"/>
              <a:t>distinct</a:t>
            </a:r>
            <a:r>
              <a:rPr lang="en-US" dirty="0"/>
              <a:t> (linear) while Nonverbal </a:t>
            </a:r>
            <a:r>
              <a:rPr lang="en-US" sz="2400" dirty="0"/>
              <a:t>communication</a:t>
            </a:r>
            <a:r>
              <a:rPr lang="en-US" dirty="0"/>
              <a:t> is </a:t>
            </a:r>
            <a:r>
              <a:rPr lang="en-US" b="1" dirty="0"/>
              <a:t>continuous</a:t>
            </a:r>
            <a:r>
              <a:rPr lang="en-US" dirty="0"/>
              <a:t> (in constant motion and relative to context) </a:t>
            </a:r>
            <a:r>
              <a:rPr lang="mr-IN" dirty="0"/>
              <a:t>–</a:t>
            </a:r>
            <a:r>
              <a:rPr lang="en-US" dirty="0"/>
              <a:t> Analog and Digital Clock</a:t>
            </a:r>
          </a:p>
          <a:p>
            <a:endParaRPr lang="en-US" dirty="0"/>
          </a:p>
        </p:txBody>
      </p:sp>
      <p:pic>
        <p:nvPicPr>
          <p:cNvPr id="1026" name="Picture 2" descr="ttps://s3-us-west-2.amazonaws.com/courses-images-archive-read-only/wp-content/uploads/sites/892/2015/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625" y="3037666"/>
            <a:ext cx="2256290" cy="23557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tps://s3-us-west-2.amazonaws.com/courses-images-archive-read-only/wp-content/uploads/sites/892/2015/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0914" y="3037666"/>
            <a:ext cx="2135671" cy="235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49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verbal and non-verbal communication</a:t>
            </a:r>
          </a:p>
        </p:txBody>
      </p:sp>
      <p:sp>
        <p:nvSpPr>
          <p:cNvPr id="3" name="Content Placeholder 2"/>
          <p:cNvSpPr>
            <a:spLocks noGrp="1"/>
          </p:cNvSpPr>
          <p:nvPr>
            <p:ph idx="1"/>
          </p:nvPr>
        </p:nvSpPr>
        <p:spPr>
          <a:xfrm>
            <a:off x="1034321" y="2015732"/>
            <a:ext cx="10020533" cy="4115245"/>
          </a:xfrm>
        </p:spPr>
        <p:txBody>
          <a:bodyPr>
            <a:normAutofit/>
          </a:bodyPr>
          <a:lstStyle/>
          <a:p>
            <a:r>
              <a:rPr lang="en-US" dirty="0"/>
              <a:t>We use verbal communication </a:t>
            </a:r>
            <a:r>
              <a:rPr lang="en-US" b="1" dirty="0"/>
              <a:t>consciously</a:t>
            </a:r>
            <a:r>
              <a:rPr lang="en-US" dirty="0"/>
              <a:t> while we generally use nonverbal communication </a:t>
            </a:r>
            <a:r>
              <a:rPr lang="en-US" b="1" dirty="0"/>
              <a:t>unconsciously</a:t>
            </a:r>
            <a:r>
              <a:rPr lang="en-US" dirty="0"/>
              <a:t>.</a:t>
            </a:r>
          </a:p>
          <a:p>
            <a:r>
              <a:rPr lang="en-US" dirty="0"/>
              <a:t>Verbal communication is exclusive to the users of a particular language dialect, whereas some nonverbal communication is recognized across cultures.</a:t>
            </a:r>
          </a:p>
          <a:p>
            <a:r>
              <a:rPr lang="en-US" dirty="0"/>
              <a:t>Let us sum up the ways in which nonverbal communication is unique:</a:t>
            </a:r>
          </a:p>
          <a:p>
            <a:pPr marL="800100" lvl="1" indent="-342900">
              <a:buFont typeface="+mj-lt"/>
              <a:buAutoNum type="arabicPeriod"/>
            </a:pPr>
            <a:r>
              <a:rPr lang="en-US" dirty="0"/>
              <a:t>Nonverbal communication uses multiple channels simultaneously.</a:t>
            </a:r>
          </a:p>
          <a:p>
            <a:pPr marL="800100" lvl="1" indent="-342900">
              <a:buFont typeface="+mj-lt"/>
              <a:buAutoNum type="arabicPeriod"/>
            </a:pPr>
            <a:r>
              <a:rPr lang="en-US" dirty="0"/>
              <a:t>Nonverbal communication is continuous.</a:t>
            </a:r>
          </a:p>
          <a:p>
            <a:pPr marL="800100" lvl="1" indent="-342900">
              <a:buFont typeface="+mj-lt"/>
              <a:buAutoNum type="arabicPeriod"/>
            </a:pPr>
            <a:r>
              <a:rPr lang="en-US" dirty="0"/>
              <a:t>Nonverbal communication can be both conscious and unconscious.</a:t>
            </a:r>
          </a:p>
          <a:p>
            <a:pPr marL="800100" lvl="1" indent="-342900">
              <a:buFont typeface="+mj-lt"/>
              <a:buAutoNum type="arabicPeriod"/>
            </a:pPr>
            <a:r>
              <a:rPr lang="en-US" dirty="0"/>
              <a:t>Certain nonverbal communication is universally understood.</a:t>
            </a:r>
          </a:p>
          <a:p>
            <a:endParaRPr lang="en-US" dirty="0"/>
          </a:p>
        </p:txBody>
      </p:sp>
    </p:spTree>
    <p:extLst>
      <p:ext uri="{BB962C8B-B14F-4D97-AF65-F5344CB8AC3E}">
        <p14:creationId xmlns:p14="http://schemas.microsoft.com/office/powerpoint/2010/main" val="953119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2800" dirty="0"/>
              <a:t>Kinesics: Body language </a:t>
            </a:r>
            <a:endParaRPr lang="en-US" dirty="0"/>
          </a:p>
        </p:txBody>
      </p:sp>
      <p:sp>
        <p:nvSpPr>
          <p:cNvPr id="3" name="Content Placeholder 2"/>
          <p:cNvSpPr>
            <a:spLocks noGrp="1"/>
          </p:cNvSpPr>
          <p:nvPr>
            <p:ph idx="1"/>
          </p:nvPr>
        </p:nvSpPr>
        <p:spPr/>
        <p:txBody>
          <a:bodyPr/>
          <a:lstStyle/>
          <a:p>
            <a:r>
              <a:rPr lang="en-US" dirty="0"/>
              <a:t>(P)OSTURES &amp; GESTURES How do you use hand gestures? </a:t>
            </a:r>
          </a:p>
          <a:p>
            <a:r>
              <a:rPr lang="en-US" dirty="0"/>
              <a:t>(E)YE CONTACT How’s your “Lighthouse”?</a:t>
            </a:r>
          </a:p>
          <a:p>
            <a:r>
              <a:rPr lang="en-US" dirty="0"/>
              <a:t> (O)RIENTATION How do you position yourself? </a:t>
            </a:r>
          </a:p>
          <a:p>
            <a:r>
              <a:rPr lang="en-US" dirty="0"/>
              <a:t>(P)RESENTATION How do you deliver your message? </a:t>
            </a:r>
          </a:p>
          <a:p>
            <a:r>
              <a:rPr lang="en-US" dirty="0"/>
              <a:t>(L)OOKS Are your looks, appearance, dress important? </a:t>
            </a:r>
          </a:p>
          <a:p>
            <a:r>
              <a:rPr lang="en-US" dirty="0"/>
              <a:t>(E)XPRESSIONS OF EMOTION Are you using facial expressions to express emotion?</a:t>
            </a:r>
          </a:p>
        </p:txBody>
      </p:sp>
    </p:spTree>
    <p:extLst>
      <p:ext uri="{BB962C8B-B14F-4D97-AF65-F5344CB8AC3E}">
        <p14:creationId xmlns:p14="http://schemas.microsoft.com/office/powerpoint/2010/main" val="183490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https://image2.slideserve.com/5305502/slide25-n.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35" t="3809" r="2734" b="3650"/>
          <a:stretch/>
        </p:blipFill>
        <p:spPr bwMode="auto">
          <a:xfrm>
            <a:off x="968829" y="115123"/>
            <a:ext cx="10394774" cy="664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396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err="1"/>
              <a:t>Vocalics</a:t>
            </a:r>
            <a:r>
              <a:rPr lang="en-US" sz="2800" dirty="0"/>
              <a:t>: Paralanguage </a:t>
            </a:r>
          </a:p>
        </p:txBody>
      </p:sp>
      <p:pic>
        <p:nvPicPr>
          <p:cNvPr id="6146" name="Picture 2" descr="https://image2.slideserve.com/5305502/vocalics-paralanguage-n.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184" t="20916" r="5374" b="40875"/>
          <a:stretch/>
        </p:blipFill>
        <p:spPr bwMode="auto">
          <a:xfrm>
            <a:off x="1740107" y="4332514"/>
            <a:ext cx="7794172" cy="25254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29391" y="1996888"/>
            <a:ext cx="11062740" cy="2335626"/>
          </a:xfrm>
          <a:prstGeom prst="rect">
            <a:avLst/>
          </a:prstGeom>
        </p:spPr>
        <p:txBody>
          <a:bodyPr vert="horz" lIns="91440" tIns="45720" rIns="91440" bIns="45720" rtlCol="0" anchor="t">
            <a:normAutofit/>
          </a:bodyPr>
          <a:lstStyle/>
          <a:p>
            <a:pPr marL="228600" indent="-228600" defTabSz="914400">
              <a:lnSpc>
                <a:spcPct val="120000"/>
              </a:lnSpc>
              <a:spcBef>
                <a:spcPts val="1000"/>
              </a:spcBef>
              <a:buClr>
                <a:schemeClr val="accent1"/>
              </a:buClr>
              <a:buSzPct val="100000"/>
              <a:buFont typeface="Arial" panose="020B0604020202020204" pitchFamily="34" charset="0"/>
              <a:buChar char="•"/>
            </a:pPr>
            <a:r>
              <a:rPr lang="en-US" sz="2000" dirty="0"/>
              <a:t>Paralanguage is the term we use to describe vocal qualities such as pitch, volume, inflection, rate of speech, and rhythm. Sarcasm and incongruence are two examples of this.</a:t>
            </a:r>
          </a:p>
          <a:p>
            <a:pPr marL="228600" indent="-228600" defTabSz="914400">
              <a:lnSpc>
                <a:spcPct val="120000"/>
              </a:lnSpc>
              <a:spcBef>
                <a:spcPts val="1000"/>
              </a:spcBef>
              <a:buClr>
                <a:schemeClr val="accent1"/>
              </a:buClr>
              <a:buSzPct val="100000"/>
              <a:buFont typeface="Arial" panose="020B0604020202020204" pitchFamily="34" charset="0"/>
              <a:buChar char="•"/>
            </a:pPr>
            <a:r>
              <a:rPr lang="en-US" sz="2000" dirty="0"/>
              <a:t>It involves HOW of a speaker’s voice rather than WHAT of the words.</a:t>
            </a:r>
          </a:p>
          <a:p>
            <a:pPr marL="228600" indent="-228600" defTabSz="914400">
              <a:lnSpc>
                <a:spcPct val="120000"/>
              </a:lnSpc>
              <a:spcBef>
                <a:spcPts val="1000"/>
              </a:spcBef>
              <a:buClr>
                <a:schemeClr val="accent1"/>
              </a:buClr>
              <a:buSzPct val="100000"/>
              <a:buFont typeface="Arial" panose="020B0604020202020204" pitchFamily="34" charset="0"/>
              <a:buChar char="•"/>
            </a:pPr>
            <a:r>
              <a:rPr lang="en-US" sz="2000" b="1" dirty="0"/>
              <a:t>Silence</a:t>
            </a:r>
            <a:r>
              <a:rPr lang="en-US" sz="2000" dirty="0"/>
              <a:t> serves as a type of nonverbal communication when we </a:t>
            </a:r>
            <a:r>
              <a:rPr lang="en-US" sz="2000" i="1" dirty="0"/>
              <a:t>do not use words or utterances to convey meaning</a:t>
            </a:r>
            <a:r>
              <a:rPr lang="en-US" sz="2000" dirty="0"/>
              <a:t>s.</a:t>
            </a:r>
          </a:p>
        </p:txBody>
      </p:sp>
    </p:spTree>
    <p:extLst>
      <p:ext uri="{BB962C8B-B14F-4D97-AF65-F5344CB8AC3E}">
        <p14:creationId xmlns:p14="http://schemas.microsoft.com/office/powerpoint/2010/main" val="91194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err="1"/>
              <a:t>Haptics</a:t>
            </a:r>
            <a:r>
              <a:rPr lang="en-US" sz="2800" dirty="0"/>
              <a:t>: Touch language</a:t>
            </a:r>
          </a:p>
        </p:txBody>
      </p:sp>
      <p:sp>
        <p:nvSpPr>
          <p:cNvPr id="3" name="Content Placeholder 2"/>
          <p:cNvSpPr>
            <a:spLocks noGrp="1"/>
          </p:cNvSpPr>
          <p:nvPr>
            <p:ph idx="1"/>
          </p:nvPr>
        </p:nvSpPr>
        <p:spPr>
          <a:xfrm>
            <a:off x="1124263" y="2015732"/>
            <a:ext cx="9930592" cy="3935363"/>
          </a:xfrm>
        </p:spPr>
        <p:txBody>
          <a:bodyPr>
            <a:normAutofit/>
          </a:bodyPr>
          <a:lstStyle/>
          <a:p>
            <a:r>
              <a:rPr lang="en-US" dirty="0"/>
              <a:t>Touch is the first type of nonverbal communication we experience as humans and is vital to our development and health (Dolin &amp; Booth-Butterfield; Wilson, et al.)</a:t>
            </a:r>
          </a:p>
          <a:p>
            <a:r>
              <a:rPr lang="en-US" dirty="0"/>
              <a:t>We use touch to share feelings and relational meanings. Hugs, kisses, handshakes, demonstrate relational meanings and indicate relational closeness. </a:t>
            </a:r>
          </a:p>
          <a:p>
            <a:r>
              <a:rPr lang="en-US" dirty="0"/>
              <a:t>The friendly shoulder pat </a:t>
            </a:r>
          </a:p>
          <a:p>
            <a:r>
              <a:rPr lang="en-US" dirty="0"/>
              <a:t>The stroke over the head </a:t>
            </a:r>
          </a:p>
          <a:p>
            <a:r>
              <a:rPr lang="en-US" dirty="0"/>
              <a:t>The arm around someone's shoulder</a:t>
            </a:r>
          </a:p>
          <a:p>
            <a:r>
              <a:rPr lang="en-US" dirty="0"/>
              <a:t>In our society, touch is largely reserved for family and romantic </a:t>
            </a:r>
          </a:p>
          <a:p>
            <a:endParaRPr lang="en-US" dirty="0"/>
          </a:p>
          <a:p>
            <a:pPr marL="0" indent="0">
              <a:buNone/>
            </a:pPr>
            <a:endParaRPr lang="en-US" dirty="0"/>
          </a:p>
        </p:txBody>
      </p:sp>
    </p:spTree>
    <p:extLst>
      <p:ext uri="{BB962C8B-B14F-4D97-AF65-F5344CB8AC3E}">
        <p14:creationId xmlns:p14="http://schemas.microsoft.com/office/powerpoint/2010/main" val="154048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2800" dirty="0" err="1"/>
              <a:t>Chronemics</a:t>
            </a:r>
            <a:r>
              <a:rPr lang="en-US" sz="2800" dirty="0"/>
              <a:t>: Time language </a:t>
            </a:r>
          </a:p>
        </p:txBody>
      </p:sp>
      <p:sp>
        <p:nvSpPr>
          <p:cNvPr id="3" name="Content Placeholder 2"/>
          <p:cNvSpPr>
            <a:spLocks noGrp="1"/>
          </p:cNvSpPr>
          <p:nvPr>
            <p:ph idx="1"/>
          </p:nvPr>
        </p:nvSpPr>
        <p:spPr>
          <a:xfrm>
            <a:off x="1451579" y="2015732"/>
            <a:ext cx="9970926" cy="3935363"/>
          </a:xfrm>
        </p:spPr>
        <p:txBody>
          <a:bodyPr>
            <a:normAutofit/>
          </a:bodyPr>
          <a:lstStyle/>
          <a:p>
            <a:pPr algn="just"/>
            <a:r>
              <a:rPr lang="en-US" b="1" dirty="0" err="1"/>
              <a:t>Chronemics</a:t>
            </a:r>
            <a:r>
              <a:rPr lang="en-US" dirty="0"/>
              <a:t> is </a:t>
            </a:r>
            <a:r>
              <a:rPr lang="en-US" i="1" dirty="0"/>
              <a:t>the study of how people use time</a:t>
            </a:r>
            <a:r>
              <a:rPr lang="en-US" dirty="0"/>
              <a:t>. Are you someone who is always early or on-time? Or, are you someone who arrives late to most events?</a:t>
            </a:r>
          </a:p>
          <a:p>
            <a:pPr marL="0" indent="0" algn="just">
              <a:buNone/>
            </a:pPr>
            <a:endParaRPr lang="en-US" dirty="0"/>
          </a:p>
          <a:p>
            <a:pPr algn="just"/>
            <a:r>
              <a:rPr lang="en-US" dirty="0"/>
              <a:t>You may have heard the expression, “Indian time” to refer to “the perception of time [that] is circular and flexible”</a:t>
            </a:r>
          </a:p>
        </p:txBody>
      </p:sp>
    </p:spTree>
    <p:extLst>
      <p:ext uri="{BB962C8B-B14F-4D97-AF65-F5344CB8AC3E}">
        <p14:creationId xmlns:p14="http://schemas.microsoft.com/office/powerpoint/2010/main" val="34906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communication?</a:t>
            </a:r>
          </a:p>
        </p:txBody>
      </p:sp>
      <p:sp>
        <p:nvSpPr>
          <p:cNvPr id="3" name="Content Placeholder 2"/>
          <p:cNvSpPr>
            <a:spLocks noGrp="1"/>
          </p:cNvSpPr>
          <p:nvPr>
            <p:ph idx="1"/>
          </p:nvPr>
        </p:nvSpPr>
        <p:spPr>
          <a:xfrm>
            <a:off x="1022889" y="2015732"/>
            <a:ext cx="10031966" cy="3450613"/>
          </a:xfrm>
        </p:spPr>
        <p:txBody>
          <a:bodyPr>
            <a:normAutofit/>
          </a:bodyPr>
          <a:lstStyle/>
          <a:p>
            <a:r>
              <a:rPr lang="en-US" sz="2400" dirty="0"/>
              <a:t>See the dictionary:</a:t>
            </a:r>
          </a:p>
          <a:p>
            <a:r>
              <a:rPr lang="en-US" sz="2400" dirty="0"/>
              <a:t>Effective communication: When someone achieves the desired outcome through communication.</a:t>
            </a:r>
          </a:p>
          <a:p>
            <a:r>
              <a:rPr lang="en-US" sz="2400" dirty="0"/>
              <a:t>Communication is a dynamic process.</a:t>
            </a:r>
          </a:p>
          <a:p>
            <a:r>
              <a:rPr lang="en-US" sz="2400" dirty="0"/>
              <a:t>Organizations cannot function efficiently without effective communication.</a:t>
            </a:r>
          </a:p>
        </p:txBody>
      </p:sp>
    </p:spTree>
    <p:extLst>
      <p:ext uri="{BB962C8B-B14F-4D97-AF65-F5344CB8AC3E}">
        <p14:creationId xmlns:p14="http://schemas.microsoft.com/office/powerpoint/2010/main" val="378785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2800" dirty="0"/>
              <a:t>Proxemics: Space language </a:t>
            </a:r>
            <a:br>
              <a:rPr lang="en-US" sz="2800" dirty="0"/>
            </a:br>
            <a:endParaRPr lang="en-US" dirty="0"/>
          </a:p>
        </p:txBody>
      </p:sp>
      <p:sp>
        <p:nvSpPr>
          <p:cNvPr id="3" name="Content Placeholder 2"/>
          <p:cNvSpPr>
            <a:spLocks noGrp="1"/>
          </p:cNvSpPr>
          <p:nvPr>
            <p:ph idx="1"/>
          </p:nvPr>
        </p:nvSpPr>
        <p:spPr>
          <a:xfrm>
            <a:off x="1151776" y="1985751"/>
            <a:ext cx="10740421" cy="4205187"/>
          </a:xfrm>
        </p:spPr>
        <p:txBody>
          <a:bodyPr/>
          <a:lstStyle/>
          <a:p>
            <a:pPr algn="just"/>
            <a:r>
              <a:rPr lang="en-US" b="1" dirty="0"/>
              <a:t>Proxemics</a:t>
            </a:r>
            <a:r>
              <a:rPr lang="en-US" dirty="0"/>
              <a:t> is </a:t>
            </a:r>
            <a:r>
              <a:rPr lang="en-US" i="1" dirty="0"/>
              <a:t>the study of how our use of space influences the ways we relate with others</a:t>
            </a:r>
            <a:r>
              <a:rPr lang="en-US" dirty="0"/>
              <a:t>.</a:t>
            </a:r>
          </a:p>
          <a:p>
            <a:pPr algn="just"/>
            <a:r>
              <a:rPr lang="en-US" dirty="0"/>
              <a:t>Intimate space: ranges from touch to eighteen inches (family members, close friends, and intimate partners). Intimate space is also the context for physical fighting and violence. </a:t>
            </a:r>
          </a:p>
          <a:p>
            <a:pPr algn="just"/>
            <a:r>
              <a:rPr lang="en-US" dirty="0"/>
              <a:t>Personal space: ranges from eighteen inches to four feet and is reserved for most conversations with friends and acquaintances.</a:t>
            </a:r>
          </a:p>
          <a:p>
            <a:pPr algn="just"/>
            <a:r>
              <a:rPr lang="en-US" dirty="0"/>
              <a:t>Social space: extends from four to twelve feet and is used for small group interactions such as sitting around a dinner table with others or a group meeting</a:t>
            </a:r>
          </a:p>
          <a:p>
            <a:pPr algn="just"/>
            <a:r>
              <a:rPr lang="en-US" dirty="0"/>
              <a:t>Public space extends beyond twelve feet and is most often used in public speaking situations. We use space to regulate our verbal communication and communicate relational and social meanings.</a:t>
            </a:r>
          </a:p>
        </p:txBody>
      </p:sp>
    </p:spTree>
    <p:extLst>
      <p:ext uri="{BB962C8B-B14F-4D97-AF65-F5344CB8AC3E}">
        <p14:creationId xmlns:p14="http://schemas.microsoft.com/office/powerpoint/2010/main" val="501009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t>
            </a:r>
          </a:p>
        </p:txBody>
      </p:sp>
      <p:sp>
        <p:nvSpPr>
          <p:cNvPr id="3" name="Content Placeholder 2"/>
          <p:cNvSpPr>
            <a:spLocks noGrp="1"/>
          </p:cNvSpPr>
          <p:nvPr>
            <p:ph idx="1"/>
          </p:nvPr>
        </p:nvSpPr>
        <p:spPr/>
        <p:txBody>
          <a:bodyPr/>
          <a:lstStyle/>
          <a:p>
            <a:r>
              <a:rPr lang="en-US" dirty="0"/>
              <a:t>Our </a:t>
            </a:r>
            <a:r>
              <a:rPr lang="en-US" b="1" dirty="0"/>
              <a:t>environment</a:t>
            </a:r>
            <a:r>
              <a:rPr lang="en-US" dirty="0"/>
              <a:t> are </a:t>
            </a:r>
            <a:r>
              <a:rPr lang="en-US" i="1" dirty="0"/>
              <a:t>nonverbal acts through our use of spaces we occupy</a:t>
            </a:r>
            <a:r>
              <a:rPr lang="en-US" dirty="0"/>
              <a:t> like are homes, rooms, cars, or offices.</a:t>
            </a:r>
          </a:p>
          <a:p>
            <a:r>
              <a:rPr lang="en-US" dirty="0"/>
              <a:t>Most educational institutions intentionally paint classrooms in dull colors. Why? Dull colors on walls have a calming effect, theoretically keeping students from being distracted by bright colors and excessive stimuli.</a:t>
            </a:r>
          </a:p>
          <a:p>
            <a:r>
              <a:rPr lang="en-US" dirty="0"/>
              <a:t>Restaurants and meeting rooms have uncomfortable chairs.</a:t>
            </a:r>
          </a:p>
        </p:txBody>
      </p:sp>
    </p:spTree>
    <p:extLst>
      <p:ext uri="{BB962C8B-B14F-4D97-AF65-F5344CB8AC3E}">
        <p14:creationId xmlns:p14="http://schemas.microsoft.com/office/powerpoint/2010/main" val="1158926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non-verbal communication</a:t>
            </a:r>
          </a:p>
        </p:txBody>
      </p:sp>
      <p:sp>
        <p:nvSpPr>
          <p:cNvPr id="3" name="Content Placeholder 2"/>
          <p:cNvSpPr>
            <a:spLocks noGrp="1"/>
          </p:cNvSpPr>
          <p:nvPr>
            <p:ph idx="1"/>
          </p:nvPr>
        </p:nvSpPr>
        <p:spPr>
          <a:xfrm>
            <a:off x="1451579" y="2015732"/>
            <a:ext cx="9761064" cy="4250157"/>
          </a:xfrm>
        </p:spPr>
        <p:txBody>
          <a:bodyPr>
            <a:normAutofit lnSpcReduction="10000"/>
          </a:bodyPr>
          <a:lstStyle/>
          <a:p>
            <a:r>
              <a:rPr lang="en-US" dirty="0"/>
              <a:t>We use nonverbal communication to duplicate verbal communication.</a:t>
            </a:r>
          </a:p>
          <a:p>
            <a:r>
              <a:rPr lang="en-US" dirty="0"/>
              <a:t>We use nonverbal communication to replace verbal communication. </a:t>
            </a:r>
          </a:p>
          <a:p>
            <a:r>
              <a:rPr lang="en-US" dirty="0"/>
              <a:t>We use nonverbal cues to complement verbal communication. </a:t>
            </a:r>
          </a:p>
          <a:p>
            <a:r>
              <a:rPr lang="en-US" dirty="0"/>
              <a:t>We use nonverbal communication to accent verbal communication.</a:t>
            </a:r>
          </a:p>
          <a:p>
            <a:r>
              <a:rPr lang="en-US" dirty="0"/>
              <a:t>We use nonverbal communication to regulate verbal communication.  </a:t>
            </a:r>
          </a:p>
          <a:p>
            <a:r>
              <a:rPr lang="en-US" dirty="0"/>
              <a:t>We use nonverbal communication to contradict verbal communication.</a:t>
            </a:r>
          </a:p>
          <a:p>
            <a:r>
              <a:rPr lang="en-US" dirty="0"/>
              <a:t>We use nonverbal communication to mislead others. </a:t>
            </a:r>
          </a:p>
          <a:p>
            <a:r>
              <a:rPr lang="en-US" dirty="0"/>
              <a:t>We use nonverbal communication to indicate relational standing.</a:t>
            </a:r>
          </a:p>
          <a:p>
            <a:r>
              <a:rPr lang="en-US" dirty="0"/>
              <a:t>We use nonverbal communication to communicate emotions. </a:t>
            </a:r>
          </a:p>
          <a:p>
            <a:endParaRPr lang="en-US" dirty="0"/>
          </a:p>
        </p:txBody>
      </p:sp>
    </p:spTree>
    <p:extLst>
      <p:ext uri="{BB962C8B-B14F-4D97-AF65-F5344CB8AC3E}">
        <p14:creationId xmlns:p14="http://schemas.microsoft.com/office/powerpoint/2010/main" val="587627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744" y="489725"/>
            <a:ext cx="9603275" cy="1049235"/>
          </a:xfrm>
        </p:spPr>
        <p:txBody>
          <a:bodyPr>
            <a:normAutofit fontScale="90000"/>
          </a:bodyPr>
          <a:lstStyle/>
          <a:p>
            <a:r>
              <a:rPr lang="en-US" b="1" dirty="0"/>
              <a:t>Nonverbal Communication and Getting a Job</a:t>
            </a:r>
            <a:br>
              <a:rPr lang="en-US" b="1" dirty="0"/>
            </a:br>
            <a:endParaRPr lang="en-US" dirty="0"/>
          </a:p>
        </p:txBody>
      </p:sp>
      <p:sp>
        <p:nvSpPr>
          <p:cNvPr id="3" name="Content Placeholder 2"/>
          <p:cNvSpPr>
            <a:spLocks noGrp="1"/>
          </p:cNvSpPr>
          <p:nvPr>
            <p:ph idx="1"/>
          </p:nvPr>
        </p:nvSpPr>
        <p:spPr>
          <a:xfrm>
            <a:off x="1111589" y="2023674"/>
            <a:ext cx="10013430" cy="4287186"/>
          </a:xfrm>
        </p:spPr>
        <p:txBody>
          <a:bodyPr>
            <a:noAutofit/>
          </a:bodyPr>
          <a:lstStyle/>
          <a:p>
            <a:pPr algn="just"/>
            <a:r>
              <a:rPr lang="en-US" sz="1600" dirty="0"/>
              <a:t>You may be thinking that getting the right degree at the right college is the way to get a job. Think again! It may be a good way to get an interview, but once at the interview, what matters? College Journal reports that, “Body language comprises 55% of the force of any response, whereas the verbal content only provides 7%, and paralanguage, or the intonation — pauses and sighs given when answering — represents 38% of the emphasis.” If you show up to an interview smelling of cigarette smoke, chewing gum, dressed inappropriately, and listening to music on your phone, you’re probably in trouble.</a:t>
            </a:r>
          </a:p>
          <a:p>
            <a:pPr algn="just"/>
            <a:r>
              <a:rPr lang="en-US" sz="1600" dirty="0" err="1"/>
              <a:t>About.Com</a:t>
            </a:r>
            <a:r>
              <a:rPr lang="en-US" sz="1600" dirty="0"/>
              <a:t> states that these are some effective nonverbal practices during interviews:</a:t>
            </a:r>
          </a:p>
          <a:p>
            <a:pPr algn="just"/>
            <a:r>
              <a:rPr lang="en-US" sz="1600" dirty="0"/>
              <a:t>Make </a:t>
            </a:r>
            <a:r>
              <a:rPr lang="en-US" sz="1800" dirty="0"/>
              <a:t>eye</a:t>
            </a:r>
            <a:r>
              <a:rPr lang="en-US" sz="1600" dirty="0"/>
              <a:t> contact with the interviewer for a few seconds at a time.</a:t>
            </a:r>
          </a:p>
          <a:p>
            <a:pPr algn="just"/>
            <a:r>
              <a:rPr lang="en-US" sz="1600" dirty="0"/>
              <a:t>Smile and nod (at appropriate times) when the interviewer is talking, but, don’t overdo it. Don’t laugh unless the interviewer does first.</a:t>
            </a:r>
          </a:p>
          <a:p>
            <a:pPr algn="just"/>
            <a:endParaRPr lang="en-US" sz="1600" dirty="0"/>
          </a:p>
        </p:txBody>
      </p:sp>
    </p:spTree>
    <p:extLst>
      <p:ext uri="{BB962C8B-B14F-4D97-AF65-F5344CB8AC3E}">
        <p14:creationId xmlns:p14="http://schemas.microsoft.com/office/powerpoint/2010/main" val="214255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Non-verbal Communication and Getting a Job</a:t>
            </a:r>
            <a:endParaRPr lang="en-US" dirty="0"/>
          </a:p>
        </p:txBody>
      </p:sp>
      <p:sp>
        <p:nvSpPr>
          <p:cNvPr id="3" name="Content Placeholder 2"/>
          <p:cNvSpPr>
            <a:spLocks noGrp="1"/>
          </p:cNvSpPr>
          <p:nvPr>
            <p:ph idx="1"/>
          </p:nvPr>
        </p:nvSpPr>
        <p:spPr>
          <a:xfrm>
            <a:off x="1451579" y="2015732"/>
            <a:ext cx="10375660" cy="4310117"/>
          </a:xfrm>
        </p:spPr>
        <p:txBody>
          <a:bodyPr>
            <a:normAutofit fontScale="77500" lnSpcReduction="20000"/>
          </a:bodyPr>
          <a:lstStyle/>
          <a:p>
            <a:r>
              <a:rPr lang="en-US" dirty="0"/>
              <a:t>Be polite and keep an even tone to your speech. Don’t be too loud or too quiet.</a:t>
            </a:r>
          </a:p>
          <a:p>
            <a:r>
              <a:rPr lang="en-US" dirty="0"/>
              <a:t>Don’t slouch.</a:t>
            </a:r>
          </a:p>
          <a:p>
            <a:r>
              <a:rPr lang="en-US" dirty="0"/>
              <a:t>Do relax and lean forward a little towards the interviewer so you appear interested and engaged.</a:t>
            </a:r>
          </a:p>
          <a:p>
            <a:r>
              <a:rPr lang="en-US" dirty="0"/>
              <a:t>Don’t lean back. You will look too casual and relaxed.</a:t>
            </a:r>
          </a:p>
          <a:p>
            <a:r>
              <a:rPr lang="en-US" dirty="0"/>
              <a:t>Keep your feet on the floor and your back against the lower back of the chair.</a:t>
            </a:r>
          </a:p>
          <a:p>
            <a:r>
              <a:rPr lang="en-US" dirty="0"/>
              <a:t>Pay attention, be attentive and interested.</a:t>
            </a:r>
          </a:p>
          <a:p>
            <a:r>
              <a:rPr lang="en-US" dirty="0"/>
              <a:t>Listen.</a:t>
            </a:r>
          </a:p>
          <a:p>
            <a:r>
              <a:rPr lang="en-US" dirty="0"/>
              <a:t>Don’t interrupt.</a:t>
            </a:r>
          </a:p>
          <a:p>
            <a:r>
              <a:rPr lang="en-US" dirty="0"/>
              <a:t>Stay calm. Even if you had a bad experience at a previous position or were fired, keep your emotions to yourself and do not show anger or frown.</a:t>
            </a:r>
          </a:p>
          <a:p>
            <a:r>
              <a:rPr lang="en-US" dirty="0"/>
              <a:t>Not sure what to do with your hands? Hold a pen and your notepad or rest an arm on the chair or on your lap, so you look comfortable. Don’t let your arms fly around the room when you’re making a point.</a:t>
            </a:r>
          </a:p>
        </p:txBody>
      </p:sp>
    </p:spTree>
    <p:extLst>
      <p:ext uri="{BB962C8B-B14F-4D97-AF65-F5344CB8AC3E}">
        <p14:creationId xmlns:p14="http://schemas.microsoft.com/office/powerpoint/2010/main" val="835850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3005278"/>
            <a:ext cx="9603275" cy="1049235"/>
          </a:xfrm>
        </p:spPr>
        <p:txBody>
          <a:bodyPr>
            <a:normAutofit/>
          </a:bodyPr>
          <a:lstStyle/>
          <a:p>
            <a:pPr algn="ctr"/>
            <a:r>
              <a:rPr lang="en-US" sz="4800"/>
              <a:t>Thank you</a:t>
            </a:r>
          </a:p>
        </p:txBody>
      </p:sp>
    </p:spTree>
    <p:extLst>
      <p:ext uri="{BB962C8B-B14F-4D97-AF65-F5344CB8AC3E}">
        <p14:creationId xmlns:p14="http://schemas.microsoft.com/office/powerpoint/2010/main" val="650104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is a series of experiences of</a:t>
            </a:r>
          </a:p>
        </p:txBody>
      </p:sp>
      <p:pic>
        <p:nvPicPr>
          <p:cNvPr id="1026" name="Picture 2" descr="https://image2.slideserve.com/5305502/communication-is-a-series-of-experiences-of-n.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8362" r="-672"/>
          <a:stretch/>
        </p:blipFill>
        <p:spPr bwMode="auto">
          <a:xfrm>
            <a:off x="2078182" y="1944280"/>
            <a:ext cx="8437418" cy="4657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92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is:</a:t>
            </a:r>
          </a:p>
        </p:txBody>
      </p:sp>
      <p:sp>
        <p:nvSpPr>
          <p:cNvPr id="3" name="Content Placeholder 2"/>
          <p:cNvSpPr>
            <a:spLocks noGrp="1"/>
          </p:cNvSpPr>
          <p:nvPr>
            <p:ph idx="1"/>
          </p:nvPr>
        </p:nvSpPr>
        <p:spPr/>
        <p:txBody>
          <a:bodyPr>
            <a:normAutofit fontScale="92500" lnSpcReduction="20000"/>
          </a:bodyPr>
          <a:lstStyle/>
          <a:p>
            <a:r>
              <a:rPr lang="en-US" b="1" dirty="0"/>
              <a:t>7% WORDS:</a:t>
            </a:r>
          </a:p>
          <a:p>
            <a:pPr marL="0" indent="14288">
              <a:spcBef>
                <a:spcPts val="400"/>
              </a:spcBef>
              <a:buNone/>
            </a:pPr>
            <a:r>
              <a:rPr lang="en-US" dirty="0"/>
              <a:t>	Words are only labels, the listeners make their own interpretation of the speaker’s words.</a:t>
            </a:r>
          </a:p>
          <a:p>
            <a:r>
              <a:rPr lang="en-US" b="1" dirty="0"/>
              <a:t>38% PARALINGUISTIC: </a:t>
            </a:r>
          </a:p>
          <a:p>
            <a:pPr marL="0" indent="0">
              <a:buNone/>
            </a:pPr>
            <a:r>
              <a:rPr lang="en-US" dirty="0"/>
              <a:t>	The way something is said - the accent, tone and voice modulation is important to the listener. </a:t>
            </a:r>
          </a:p>
          <a:p>
            <a:r>
              <a:rPr lang="en-US" b="1" dirty="0"/>
              <a:t>55% BODY LANGUAGE:</a:t>
            </a:r>
          </a:p>
          <a:p>
            <a:pPr marL="0" indent="0">
              <a:buNone/>
            </a:pPr>
            <a:r>
              <a:rPr lang="en-US" dirty="0"/>
              <a:t>	 How a speaker looks like while delivering a message has the highest affect on the listener’s understanding.</a:t>
            </a:r>
          </a:p>
        </p:txBody>
      </p:sp>
    </p:spTree>
    <p:extLst>
      <p:ext uri="{BB962C8B-B14F-4D97-AF65-F5344CB8AC3E}">
        <p14:creationId xmlns:p14="http://schemas.microsoft.com/office/powerpoint/2010/main" val="149881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3074" name="Picture 2" descr="i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2306" y="-158000"/>
            <a:ext cx="8787538" cy="70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15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098" y="371960"/>
            <a:ext cx="9603275" cy="1049235"/>
          </a:xfrm>
        </p:spPr>
        <p:txBody>
          <a:bodyPr/>
          <a:lstStyle/>
          <a:p>
            <a:r>
              <a:rPr lang="en-US" dirty="0"/>
              <a:t>The communication process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895" y="903687"/>
            <a:ext cx="10399363" cy="5954313"/>
          </a:xfrm>
        </p:spPr>
      </p:pic>
    </p:spTree>
    <p:extLst>
      <p:ext uri="{BB962C8B-B14F-4D97-AF65-F5344CB8AC3E}">
        <p14:creationId xmlns:p14="http://schemas.microsoft.com/office/powerpoint/2010/main" val="22078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80" y="1"/>
            <a:ext cx="8498332" cy="6710766"/>
          </a:xfrm>
        </p:spPr>
      </p:pic>
    </p:spTree>
    <p:extLst>
      <p:ext uri="{BB962C8B-B14F-4D97-AF65-F5344CB8AC3E}">
        <p14:creationId xmlns:p14="http://schemas.microsoft.com/office/powerpoint/2010/main" val="46986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888" y="139485"/>
            <a:ext cx="11337817" cy="6470058"/>
          </a:xfrm>
        </p:spPr>
      </p:pic>
    </p:spTree>
    <p:extLst>
      <p:ext uri="{BB962C8B-B14F-4D97-AF65-F5344CB8AC3E}">
        <p14:creationId xmlns:p14="http://schemas.microsoft.com/office/powerpoint/2010/main" val="99145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IN ORGANIZATIONS</a:t>
            </a:r>
          </a:p>
        </p:txBody>
      </p:sp>
      <p:sp>
        <p:nvSpPr>
          <p:cNvPr id="3" name="Content Placeholder 2"/>
          <p:cNvSpPr>
            <a:spLocks noGrp="1"/>
          </p:cNvSpPr>
          <p:nvPr>
            <p:ph idx="1"/>
          </p:nvPr>
        </p:nvSpPr>
        <p:spPr/>
        <p:txBody>
          <a:bodyPr/>
          <a:lstStyle/>
          <a:p>
            <a:r>
              <a:rPr lang="en-US" dirty="0"/>
              <a:t>Internal Communication:</a:t>
            </a:r>
          </a:p>
          <a:p>
            <a:pPr marL="0" indent="0">
              <a:buNone/>
            </a:pPr>
            <a:r>
              <a:rPr lang="en-US" dirty="0"/>
              <a:t> 	Within an organization</a:t>
            </a:r>
          </a:p>
          <a:p>
            <a:r>
              <a:rPr lang="en-US" dirty="0"/>
              <a:t>External Communication:</a:t>
            </a:r>
          </a:p>
          <a:p>
            <a:pPr marL="0" indent="0">
              <a:buNone/>
            </a:pPr>
            <a:r>
              <a:rPr lang="en-US" dirty="0"/>
              <a:t>	With entities outside of the organization</a:t>
            </a:r>
          </a:p>
        </p:txBody>
      </p:sp>
    </p:spTree>
    <p:extLst>
      <p:ext uri="{BB962C8B-B14F-4D97-AF65-F5344CB8AC3E}">
        <p14:creationId xmlns:p14="http://schemas.microsoft.com/office/powerpoint/2010/main" val="3247797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315</TotalTime>
  <Words>1447</Words>
  <Application>Microsoft Macintosh PowerPoint</Application>
  <PresentationFormat>Widescreen</PresentationFormat>
  <Paragraphs>126</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Times New Roman</vt:lpstr>
      <vt:lpstr>Gallery</vt:lpstr>
      <vt:lpstr>Effective communications </vt:lpstr>
      <vt:lpstr>What is communication?</vt:lpstr>
      <vt:lpstr>Communication is a series of experiences of</vt:lpstr>
      <vt:lpstr>Communication is:</vt:lpstr>
      <vt:lpstr>PowerPoint Presentation</vt:lpstr>
      <vt:lpstr>The communication process</vt:lpstr>
      <vt:lpstr>PowerPoint Presentation</vt:lpstr>
      <vt:lpstr>PowerPoint Presentation</vt:lpstr>
      <vt:lpstr>COMMUNICATION IN ORGANIZATIONS</vt:lpstr>
      <vt:lpstr>INTERNAL COMMUNICATION</vt:lpstr>
      <vt:lpstr>Task 1:</vt:lpstr>
      <vt:lpstr>Types of communication</vt:lpstr>
      <vt:lpstr>Difference between verbal and non-verbal communication</vt:lpstr>
      <vt:lpstr>Difference between verbal and non-verbal communication</vt:lpstr>
      <vt:lpstr>Kinesics: Body language </vt:lpstr>
      <vt:lpstr>PowerPoint Presentation</vt:lpstr>
      <vt:lpstr>Vocalics: Paralanguage </vt:lpstr>
      <vt:lpstr>Haptics: Touch language</vt:lpstr>
      <vt:lpstr>Chronemics: Time language </vt:lpstr>
      <vt:lpstr>Proxemics: Space language  </vt:lpstr>
      <vt:lpstr>Environment</vt:lpstr>
      <vt:lpstr>Functions of non-verbal communication</vt:lpstr>
      <vt:lpstr>Nonverbal Communication and Getting a Job </vt:lpstr>
      <vt:lpstr>Non-verbal Communication and Getting a Job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communications </dc:title>
  <dc:creator>Yasir Saleem</dc:creator>
  <cp:lastModifiedBy>Yasir Saleem</cp:lastModifiedBy>
  <cp:revision>26</cp:revision>
  <dcterms:created xsi:type="dcterms:W3CDTF">2020-02-27T05:42:18Z</dcterms:created>
  <dcterms:modified xsi:type="dcterms:W3CDTF">2021-05-16T19:24:08Z</dcterms:modified>
</cp:coreProperties>
</file>