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1692" y="343865"/>
            <a:ext cx="49428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970905"/>
          </a:xfrm>
          <a:custGeom>
            <a:avLst/>
            <a:gdLst/>
            <a:ahLst/>
            <a:cxnLst/>
            <a:rect l="l" t="t" r="r" b="b"/>
            <a:pathLst>
              <a:path w="9144000" h="5970905">
                <a:moveTo>
                  <a:pt x="0" y="5970587"/>
                </a:moveTo>
                <a:lnTo>
                  <a:pt x="9144000" y="5970587"/>
                </a:lnTo>
                <a:lnTo>
                  <a:pt x="9144000" y="0"/>
                </a:lnTo>
                <a:lnTo>
                  <a:pt x="0" y="0"/>
                </a:lnTo>
                <a:lnTo>
                  <a:pt x="0" y="5970587"/>
                </a:lnTo>
                <a:close/>
              </a:path>
            </a:pathLst>
          </a:custGeom>
          <a:solidFill>
            <a:srgbClr val="775F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970587"/>
            <a:ext cx="9144000" cy="887730"/>
          </a:xfrm>
          <a:custGeom>
            <a:avLst/>
            <a:gdLst/>
            <a:ahLst/>
            <a:cxnLst/>
            <a:rect l="l" t="t" r="r" b="b"/>
            <a:pathLst>
              <a:path w="9144000" h="887729">
                <a:moveTo>
                  <a:pt x="9144000" y="0"/>
                </a:moveTo>
                <a:lnTo>
                  <a:pt x="0" y="0"/>
                </a:lnTo>
                <a:lnTo>
                  <a:pt x="0" y="887412"/>
                </a:lnTo>
                <a:lnTo>
                  <a:pt x="9144000" y="88741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053136"/>
            <a:ext cx="2240280" cy="713105"/>
          </a:xfrm>
          <a:custGeom>
            <a:avLst/>
            <a:gdLst/>
            <a:ahLst/>
            <a:cxnLst/>
            <a:rect l="l" t="t" r="r" b="b"/>
            <a:pathLst>
              <a:path w="2240280" h="713104">
                <a:moveTo>
                  <a:pt x="2240026" y="0"/>
                </a:moveTo>
                <a:lnTo>
                  <a:pt x="0" y="0"/>
                </a:lnTo>
                <a:lnTo>
                  <a:pt x="0" y="712787"/>
                </a:lnTo>
                <a:lnTo>
                  <a:pt x="2240026" y="712787"/>
                </a:lnTo>
                <a:lnTo>
                  <a:pt x="2240026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359025" y="6043612"/>
            <a:ext cx="6784975" cy="714375"/>
          </a:xfrm>
          <a:custGeom>
            <a:avLst/>
            <a:gdLst/>
            <a:ahLst/>
            <a:cxnLst/>
            <a:rect l="l" t="t" r="r" b="b"/>
            <a:pathLst>
              <a:path w="6784975" h="714375">
                <a:moveTo>
                  <a:pt x="6784975" y="0"/>
                </a:moveTo>
                <a:lnTo>
                  <a:pt x="0" y="0"/>
                </a:lnTo>
                <a:lnTo>
                  <a:pt x="0" y="714375"/>
                </a:lnTo>
                <a:lnTo>
                  <a:pt x="6784975" y="714375"/>
                </a:lnTo>
                <a:lnTo>
                  <a:pt x="6784975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7952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90550" y="1279525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-19989"/>
            <a:ext cx="8072119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1692" y="1524352"/>
            <a:ext cx="7933055" cy="2416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20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41194" y="4436745"/>
            <a:ext cx="3532504" cy="136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400" spc="-434">
                <a:solidFill>
                  <a:srgbClr val="EBDDC3"/>
                </a:solidFill>
                <a:latin typeface="Microsoft Sans Serif"/>
                <a:cs typeface="Microsoft Sans Serif"/>
              </a:rPr>
              <a:t>DIGITAL</a:t>
            </a:r>
            <a:r>
              <a:rPr dirty="0" sz="4400" spc="35">
                <a:solidFill>
                  <a:srgbClr val="EBDDC3"/>
                </a:solidFill>
                <a:latin typeface="Microsoft Sans Serif"/>
                <a:cs typeface="Microsoft Sans Serif"/>
              </a:rPr>
              <a:t> </a:t>
            </a:r>
            <a:r>
              <a:rPr dirty="0" sz="4400" spc="-415">
                <a:solidFill>
                  <a:srgbClr val="EBDDC3"/>
                </a:solidFill>
                <a:latin typeface="Microsoft Sans Serif"/>
                <a:cs typeface="Microsoft Sans Serif"/>
              </a:rPr>
              <a:t>IMAGE </a:t>
            </a:r>
            <a:r>
              <a:rPr dirty="0" sz="4400" spc="-550">
                <a:solidFill>
                  <a:srgbClr val="EBDDC3"/>
                </a:solidFill>
                <a:latin typeface="Microsoft Sans Serif"/>
                <a:cs typeface="Microsoft Sans Serif"/>
              </a:rPr>
              <a:t>PROCESSING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41194" y="6163462"/>
            <a:ext cx="25844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65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dirty="0" sz="26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10">
                <a:solidFill>
                  <a:srgbClr val="FFFFFF"/>
                </a:solidFill>
                <a:latin typeface="Microsoft Sans Serif"/>
                <a:cs typeface="Microsoft Sans Serif"/>
              </a:rPr>
              <a:t>Compression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15" b="0">
                <a:latin typeface="Microsoft Sans Serif"/>
                <a:cs typeface="Microsoft Sans Serif"/>
              </a:rPr>
              <a:t>Measuring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235" b="0">
                <a:latin typeface="Microsoft Sans Serif"/>
                <a:cs typeface="Microsoft Sans Serif"/>
              </a:rPr>
              <a:t>Image</a:t>
            </a:r>
            <a:r>
              <a:rPr dirty="0" sz="3600" spc="5" b="0">
                <a:latin typeface="Microsoft Sans Serif"/>
                <a:cs typeface="Microsoft Sans Serif"/>
              </a:rPr>
              <a:t> </a:t>
            </a:r>
            <a:r>
              <a:rPr dirty="0" sz="3600" spc="-170" b="0">
                <a:latin typeface="Microsoft Sans Serif"/>
                <a:cs typeface="Microsoft Sans Serif"/>
              </a:rPr>
              <a:t>Information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73834"/>
            <a:ext cx="71983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-160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random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event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560">
                <a:latin typeface="Microsoft Sans Serif"/>
                <a:cs typeface="Microsoft Sans Serif"/>
              </a:rPr>
              <a:t>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with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probability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325">
                <a:latin typeface="Microsoft Sans Serif"/>
                <a:cs typeface="Microsoft Sans Serif"/>
              </a:rPr>
              <a:t>P(E)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said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contain: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7040" y="2676524"/>
            <a:ext cx="8176259" cy="3850004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421005" indent="-319405">
              <a:lnSpc>
                <a:spcPct val="100000"/>
              </a:lnSpc>
              <a:spcBef>
                <a:spcPts val="50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421005" algn="l"/>
                <a:tab pos="1930400" algn="l"/>
              </a:tabLst>
            </a:pPr>
            <a:r>
              <a:rPr dirty="0" sz="2400">
                <a:latin typeface="Microsoft Sans Serif"/>
                <a:cs typeface="Microsoft Sans Serif"/>
              </a:rPr>
              <a:t>If</a:t>
            </a:r>
            <a:r>
              <a:rPr dirty="0" sz="2400" spc="10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P(E)=1</a:t>
            </a:r>
            <a:r>
              <a:rPr dirty="0" sz="2400">
                <a:latin typeface="Microsoft Sans Serif"/>
                <a:cs typeface="Microsoft Sans Serif"/>
              </a:rPr>
              <a:t>	it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implies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that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event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always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40">
                <a:latin typeface="Microsoft Sans Serif"/>
                <a:cs typeface="Microsoft Sans Serif"/>
              </a:rPr>
              <a:t>occurs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and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I(E)=0</a:t>
            </a:r>
            <a:endParaRPr sz="2400">
              <a:latin typeface="Microsoft Sans Serif"/>
              <a:cs typeface="Microsoft Sans Serif"/>
            </a:endParaRPr>
          </a:p>
          <a:p>
            <a:pPr marL="421640" marR="326390" indent="-320040">
              <a:lnSpc>
                <a:spcPct val="901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421640" algn="l"/>
              </a:tabLst>
            </a:pPr>
            <a:r>
              <a:rPr dirty="0" sz="2400" spc="-250">
                <a:latin typeface="Microsoft Sans Serif"/>
                <a:cs typeface="Microsoft Sans Serif"/>
              </a:rPr>
              <a:t>Because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00" b="1">
                <a:solidFill>
                  <a:srgbClr val="C00000"/>
                </a:solidFill>
                <a:latin typeface="Arial"/>
                <a:cs typeface="Arial"/>
              </a:rPr>
              <a:t>no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C00000"/>
                </a:solidFill>
                <a:latin typeface="Arial"/>
                <a:cs typeface="Arial"/>
              </a:rPr>
              <a:t>uncertainty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associated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with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event,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and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75">
                <a:latin typeface="Microsoft Sans Serif"/>
                <a:cs typeface="Microsoft Sans Serif"/>
              </a:rPr>
              <a:t>thus </a:t>
            </a:r>
            <a:r>
              <a:rPr dirty="0" sz="2400" spc="-220">
                <a:latin typeface="Microsoft Sans Serif"/>
                <a:cs typeface="Microsoft Sans Serif"/>
              </a:rPr>
              <a:t>no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information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would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85">
                <a:latin typeface="Microsoft Sans Serif"/>
                <a:cs typeface="Microsoft Sans Serif"/>
              </a:rPr>
              <a:t>transferred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when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event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has </a:t>
            </a:r>
            <a:r>
              <a:rPr dirty="0" sz="2400" spc="-145">
                <a:latin typeface="Microsoft Sans Serif"/>
                <a:cs typeface="Microsoft Sans Serif"/>
              </a:rPr>
              <a:t>occurred,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85" b="1">
                <a:solidFill>
                  <a:srgbClr val="C00000"/>
                </a:solidFill>
                <a:latin typeface="Arial"/>
                <a:cs typeface="Arial"/>
              </a:rPr>
              <a:t>it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90" b="1">
                <a:solidFill>
                  <a:srgbClr val="C00000"/>
                </a:solidFill>
                <a:latin typeface="Arial"/>
                <a:cs typeface="Arial"/>
              </a:rPr>
              <a:t>always</a:t>
            </a:r>
            <a:r>
              <a:rPr dirty="0" sz="24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80" b="1">
                <a:solidFill>
                  <a:srgbClr val="C00000"/>
                </a:solidFill>
                <a:latin typeface="Arial"/>
                <a:cs typeface="Arial"/>
              </a:rPr>
              <a:t>occurs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C00000"/>
                </a:solidFill>
                <a:latin typeface="Arial"/>
                <a:cs typeface="Arial"/>
              </a:rPr>
              <a:t>(nothing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40" b="1">
                <a:solidFill>
                  <a:srgbClr val="C00000"/>
                </a:solidFill>
                <a:latin typeface="Arial"/>
                <a:cs typeface="Arial"/>
              </a:rPr>
              <a:t>unusual</a:t>
            </a:r>
            <a:r>
              <a:rPr dirty="0" sz="2400" spc="-40"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421640" marR="119380" indent="-320040">
              <a:lnSpc>
                <a:spcPts val="2590"/>
              </a:lnSpc>
              <a:spcBef>
                <a:spcPts val="73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421640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base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logarithm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determines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15">
                <a:latin typeface="Microsoft Sans Serif"/>
                <a:cs typeface="Microsoft Sans Serif"/>
              </a:rPr>
              <a:t>units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used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 </a:t>
            </a:r>
            <a:r>
              <a:rPr dirty="0" sz="2400" spc="-165">
                <a:latin typeface="Microsoft Sans Serif"/>
                <a:cs typeface="Microsoft Sans Serif"/>
              </a:rPr>
              <a:t>measure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information</a:t>
            </a:r>
            <a:endParaRPr sz="2400">
              <a:latin typeface="Microsoft Sans Serif"/>
              <a:cs typeface="Microsoft Sans Serif"/>
            </a:endParaRPr>
          </a:p>
          <a:p>
            <a:pPr marL="421005" indent="-319405">
              <a:lnSpc>
                <a:spcPct val="100000"/>
              </a:lnSpc>
              <a:spcBef>
                <a:spcPts val="38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421005" algn="l"/>
              </a:tabLst>
            </a:pPr>
            <a:r>
              <a:rPr dirty="0" sz="2400" spc="-204">
                <a:latin typeface="Microsoft Sans Serif"/>
                <a:cs typeface="Microsoft Sans Serif"/>
              </a:rPr>
              <a:t>For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base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2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15">
                <a:latin typeface="Microsoft Sans Serif"/>
                <a:cs typeface="Microsoft Sans Serif"/>
              </a:rPr>
              <a:t>units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85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information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the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421005" indent="-319405">
              <a:lnSpc>
                <a:spcPct val="100000"/>
              </a:lnSpc>
              <a:spcBef>
                <a:spcPts val="409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421005" algn="l"/>
              </a:tabLst>
            </a:pPr>
            <a:r>
              <a:rPr dirty="0" sz="2400">
                <a:latin typeface="Microsoft Sans Serif"/>
                <a:cs typeface="Microsoft Sans Serif"/>
              </a:rPr>
              <a:t>If</a:t>
            </a:r>
            <a:r>
              <a:rPr dirty="0" sz="2400" spc="100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P(E)=1/2,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then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I(E)=-</a:t>
            </a:r>
            <a:r>
              <a:rPr dirty="0" sz="2400">
                <a:latin typeface="Microsoft Sans Serif"/>
                <a:cs typeface="Microsoft Sans Serif"/>
              </a:rPr>
              <a:t>log</a:t>
            </a:r>
            <a:r>
              <a:rPr dirty="0" baseline="-20833" sz="2400">
                <a:latin typeface="Microsoft Sans Serif"/>
                <a:cs typeface="Microsoft Sans Serif"/>
              </a:rPr>
              <a:t>2</a:t>
            </a:r>
            <a:r>
              <a:rPr dirty="0" sz="2400">
                <a:latin typeface="Microsoft Sans Serif"/>
                <a:cs typeface="Microsoft Sans Serif"/>
              </a:rPr>
              <a:t>1/2,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or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1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bit</a:t>
            </a:r>
            <a:endParaRPr sz="2400">
              <a:latin typeface="Microsoft Sans Serif"/>
              <a:cs typeface="Microsoft Sans Serif"/>
            </a:endParaRPr>
          </a:p>
          <a:p>
            <a:pPr marL="421640" marR="250825" indent="-320040">
              <a:lnSpc>
                <a:spcPts val="2590"/>
              </a:lnSpc>
              <a:spcBef>
                <a:spcPts val="73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421640" algn="l"/>
              </a:tabLst>
            </a:pPr>
            <a:r>
              <a:rPr dirty="0" sz="2400" spc="-185">
                <a:latin typeface="Microsoft Sans Serif"/>
                <a:cs typeface="Microsoft Sans Serif"/>
              </a:rPr>
              <a:t>That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1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required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 </a:t>
            </a:r>
            <a:r>
              <a:rPr dirty="0" sz="2400" spc="-195">
                <a:latin typeface="Microsoft Sans Serif"/>
                <a:cs typeface="Microsoft Sans Serif"/>
              </a:rPr>
              <a:t>convey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the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information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when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one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of </a:t>
            </a:r>
            <a:r>
              <a:rPr dirty="0" sz="2400" spc="-12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two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possible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10">
                <a:latin typeface="Microsoft Sans Serif"/>
                <a:cs typeface="Microsoft Sans Serif"/>
              </a:rPr>
              <a:t>events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occur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560836" y="2185155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5" h="0">
                <a:moveTo>
                  <a:pt x="0" y="0"/>
                </a:moveTo>
                <a:lnTo>
                  <a:pt x="573397" y="0"/>
                </a:lnTo>
              </a:path>
            </a:pathLst>
          </a:custGeom>
          <a:ln w="87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199882" y="2009367"/>
            <a:ext cx="133477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225">
                <a:latin typeface="Symbol"/>
                <a:cs typeface="Symbol"/>
              </a:rPr>
              <a:t></a:t>
            </a:r>
            <a:r>
              <a:rPr dirty="0" sz="1700" spc="95">
                <a:latin typeface="Times New Roman"/>
                <a:cs typeface="Times New Roman"/>
              </a:rPr>
              <a:t> </a:t>
            </a:r>
            <a:r>
              <a:rPr dirty="0" sz="1700" spc="215">
                <a:latin typeface="Symbol"/>
                <a:cs typeface="Symbol"/>
              </a:rPr>
              <a:t></a:t>
            </a:r>
            <a:r>
              <a:rPr dirty="0" sz="1700" spc="215">
                <a:latin typeface="Times New Roman"/>
                <a:cs typeface="Times New Roman"/>
              </a:rPr>
              <a:t>log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 spc="225" i="1">
                <a:latin typeface="Times New Roman"/>
                <a:cs typeface="Times New Roman"/>
              </a:rPr>
              <a:t>P</a:t>
            </a:r>
            <a:r>
              <a:rPr dirty="0" sz="1700" spc="225">
                <a:latin typeface="Times New Roman"/>
                <a:cs typeface="Times New Roman"/>
              </a:rPr>
              <a:t>(</a:t>
            </a:r>
            <a:r>
              <a:rPr dirty="0" sz="1700" spc="225" i="1">
                <a:latin typeface="Times New Roman"/>
                <a:cs typeface="Times New Roman"/>
              </a:rPr>
              <a:t>E</a:t>
            </a:r>
            <a:r>
              <a:rPr dirty="0" sz="1700" spc="225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74245" y="2179226"/>
            <a:ext cx="56324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225" i="1">
                <a:latin typeface="Times New Roman"/>
                <a:cs typeface="Times New Roman"/>
              </a:rPr>
              <a:t>P</a:t>
            </a:r>
            <a:r>
              <a:rPr dirty="0" sz="1700" spc="225">
                <a:latin typeface="Times New Roman"/>
                <a:cs typeface="Times New Roman"/>
              </a:rPr>
              <a:t>(</a:t>
            </a:r>
            <a:r>
              <a:rPr dirty="0" sz="1700" spc="225" i="1">
                <a:latin typeface="Times New Roman"/>
                <a:cs typeface="Times New Roman"/>
              </a:rPr>
              <a:t>E</a:t>
            </a:r>
            <a:r>
              <a:rPr dirty="0" sz="1700" spc="225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69006" y="1872887"/>
            <a:ext cx="160655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150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06773" y="2009367"/>
            <a:ext cx="1121410" cy="2863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140" i="1">
                <a:latin typeface="Times New Roman"/>
                <a:cs typeface="Times New Roman"/>
              </a:rPr>
              <a:t>I</a:t>
            </a:r>
            <a:r>
              <a:rPr dirty="0" sz="1700" spc="-195" i="1">
                <a:latin typeface="Times New Roman"/>
                <a:cs typeface="Times New Roman"/>
              </a:rPr>
              <a:t> </a:t>
            </a:r>
            <a:r>
              <a:rPr dirty="0" sz="1700" spc="240">
                <a:latin typeface="Times New Roman"/>
                <a:cs typeface="Times New Roman"/>
              </a:rPr>
              <a:t>(</a:t>
            </a:r>
            <a:r>
              <a:rPr dirty="0" sz="1700" spc="240" i="1">
                <a:latin typeface="Times New Roman"/>
                <a:cs typeface="Times New Roman"/>
              </a:rPr>
              <a:t>E</a:t>
            </a:r>
            <a:r>
              <a:rPr dirty="0" sz="1700" spc="240">
                <a:latin typeface="Times New Roman"/>
                <a:cs typeface="Times New Roman"/>
              </a:rPr>
              <a:t>)</a:t>
            </a:r>
            <a:r>
              <a:rPr dirty="0" sz="1700" spc="95">
                <a:latin typeface="Times New Roman"/>
                <a:cs typeface="Times New Roman"/>
              </a:rPr>
              <a:t> </a:t>
            </a:r>
            <a:r>
              <a:rPr dirty="0" sz="1700" spc="225">
                <a:latin typeface="Symbol"/>
                <a:cs typeface="Symbol"/>
              </a:rPr>
              <a:t>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 spc="114">
                <a:latin typeface="Times New Roman"/>
                <a:cs typeface="Times New Roman"/>
              </a:rPr>
              <a:t>log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80228" y="2021204"/>
            <a:ext cx="2197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Units</a:t>
            </a:r>
            <a:r>
              <a:rPr dirty="0" sz="18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18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00000"/>
                </a:solidFill>
                <a:latin typeface="Arial"/>
                <a:cs typeface="Arial"/>
              </a:rPr>
              <a:t>information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15" b="0">
                <a:latin typeface="Microsoft Sans Serif"/>
                <a:cs typeface="Microsoft Sans Serif"/>
              </a:rPr>
              <a:t>Measuring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235" b="0">
                <a:latin typeface="Microsoft Sans Serif"/>
                <a:cs typeface="Microsoft Sans Serif"/>
              </a:rPr>
              <a:t>Image</a:t>
            </a:r>
            <a:r>
              <a:rPr dirty="0" sz="3600" spc="5" b="0">
                <a:latin typeface="Microsoft Sans Serif"/>
                <a:cs typeface="Microsoft Sans Serif"/>
              </a:rPr>
              <a:t> </a:t>
            </a:r>
            <a:r>
              <a:rPr dirty="0" sz="3600" spc="-170" b="0">
                <a:latin typeface="Microsoft Sans Serif"/>
                <a:cs typeface="Microsoft Sans Serif"/>
              </a:rPr>
              <a:t>Information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16709"/>
            <a:ext cx="7984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130">
                <a:latin typeface="Microsoft Sans Serif"/>
                <a:cs typeface="Microsoft Sans Serif"/>
              </a:rPr>
              <a:t>Given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source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05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statistically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independent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random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10">
                <a:latin typeface="Microsoft Sans Serif"/>
                <a:cs typeface="Microsoft Sans Serif"/>
              </a:rPr>
              <a:t>events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from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5980" y="1982546"/>
            <a:ext cx="395160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a </a:t>
            </a:r>
            <a:r>
              <a:rPr dirty="0" sz="2400" spc="-125">
                <a:latin typeface="Microsoft Sans Serif"/>
                <a:cs typeface="Microsoft Sans Serif"/>
              </a:rPr>
              <a:t>discrete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set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possible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65">
                <a:latin typeface="Microsoft Sans Serif"/>
                <a:cs typeface="Microsoft Sans Serif"/>
              </a:rPr>
              <a:t>events: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540" y="2840673"/>
            <a:ext cx="73215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7505" indent="-31940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57505" algn="l"/>
                <a:tab pos="416877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With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associated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probabilities: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baseline="6944" sz="4200" spc="157">
                <a:latin typeface="Symbol"/>
                <a:cs typeface="Symbol"/>
              </a:rPr>
              <a:t></a:t>
            </a:r>
            <a:r>
              <a:rPr dirty="0" baseline="9259" sz="3150" spc="157" i="1">
                <a:latin typeface="Times New Roman"/>
                <a:cs typeface="Times New Roman"/>
              </a:rPr>
              <a:t>P</a:t>
            </a:r>
            <a:r>
              <a:rPr dirty="0" baseline="9259" sz="3150" spc="157">
                <a:latin typeface="Times New Roman"/>
                <a:cs typeface="Times New Roman"/>
              </a:rPr>
              <a:t>(</a:t>
            </a:r>
            <a:r>
              <a:rPr dirty="0" baseline="9259" sz="3150" spc="157" i="1">
                <a:latin typeface="Times New Roman"/>
                <a:cs typeface="Times New Roman"/>
              </a:rPr>
              <a:t>a</a:t>
            </a:r>
            <a:r>
              <a:rPr dirty="0" baseline="-9259" sz="1800" spc="157">
                <a:latin typeface="Times New Roman"/>
                <a:cs typeface="Times New Roman"/>
              </a:rPr>
              <a:t>1</a:t>
            </a:r>
            <a:r>
              <a:rPr dirty="0" baseline="-9259" sz="1800" spc="-127">
                <a:latin typeface="Times New Roman"/>
                <a:cs typeface="Times New Roman"/>
              </a:rPr>
              <a:t> </a:t>
            </a:r>
            <a:r>
              <a:rPr dirty="0" baseline="9259" sz="3150" spc="217">
                <a:latin typeface="Times New Roman"/>
                <a:cs typeface="Times New Roman"/>
              </a:rPr>
              <a:t>),</a:t>
            </a:r>
            <a:r>
              <a:rPr dirty="0" baseline="9259" sz="3150" spc="-232">
                <a:latin typeface="Times New Roman"/>
                <a:cs typeface="Times New Roman"/>
              </a:rPr>
              <a:t> </a:t>
            </a:r>
            <a:r>
              <a:rPr dirty="0" baseline="9259" sz="3150" spc="397" i="1">
                <a:latin typeface="Times New Roman"/>
                <a:cs typeface="Times New Roman"/>
              </a:rPr>
              <a:t>P</a:t>
            </a:r>
            <a:r>
              <a:rPr dirty="0" baseline="9259" sz="3150" spc="397">
                <a:latin typeface="Times New Roman"/>
                <a:cs typeface="Times New Roman"/>
              </a:rPr>
              <a:t>(</a:t>
            </a:r>
            <a:r>
              <a:rPr dirty="0" baseline="9259" sz="3150" spc="397" i="1">
                <a:latin typeface="Times New Roman"/>
                <a:cs typeface="Times New Roman"/>
              </a:rPr>
              <a:t>a</a:t>
            </a:r>
            <a:r>
              <a:rPr dirty="0" baseline="-9259" sz="1800" spc="397">
                <a:latin typeface="Times New Roman"/>
                <a:cs typeface="Times New Roman"/>
              </a:rPr>
              <a:t>2</a:t>
            </a:r>
            <a:r>
              <a:rPr dirty="0" baseline="-9259" sz="1800" spc="52">
                <a:latin typeface="Times New Roman"/>
                <a:cs typeface="Times New Roman"/>
              </a:rPr>
              <a:t> </a:t>
            </a:r>
            <a:r>
              <a:rPr dirty="0" baseline="9259" sz="3150" spc="179">
                <a:latin typeface="Times New Roman"/>
                <a:cs typeface="Times New Roman"/>
              </a:rPr>
              <a:t>),....,</a:t>
            </a:r>
            <a:r>
              <a:rPr dirty="0" baseline="9259" sz="3150" spc="-254">
                <a:latin typeface="Times New Roman"/>
                <a:cs typeface="Times New Roman"/>
              </a:rPr>
              <a:t> </a:t>
            </a:r>
            <a:r>
              <a:rPr dirty="0" baseline="9259" sz="3150" spc="232" i="1">
                <a:latin typeface="Times New Roman"/>
                <a:cs typeface="Times New Roman"/>
              </a:rPr>
              <a:t>P</a:t>
            </a:r>
            <a:r>
              <a:rPr dirty="0" baseline="9259" sz="3150" spc="232">
                <a:latin typeface="Times New Roman"/>
                <a:cs typeface="Times New Roman"/>
              </a:rPr>
              <a:t>(</a:t>
            </a:r>
            <a:r>
              <a:rPr dirty="0" baseline="9259" sz="3150" spc="232" i="1">
                <a:latin typeface="Times New Roman"/>
                <a:cs typeface="Times New Roman"/>
              </a:rPr>
              <a:t>aj</a:t>
            </a:r>
            <a:r>
              <a:rPr dirty="0" baseline="9259" sz="3150" spc="232">
                <a:latin typeface="Times New Roman"/>
                <a:cs typeface="Times New Roman"/>
              </a:rPr>
              <a:t>)</a:t>
            </a:r>
            <a:r>
              <a:rPr dirty="0" baseline="6944" sz="4200" spc="232">
                <a:latin typeface="Symbol"/>
                <a:cs typeface="Symbol"/>
              </a:rPr>
              <a:t></a:t>
            </a:r>
            <a:endParaRPr baseline="6944" sz="420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55852" y="1958763"/>
            <a:ext cx="18510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40">
                <a:latin typeface="Symbol"/>
                <a:cs typeface="Symbol"/>
              </a:rPr>
              <a:t></a:t>
            </a:r>
            <a:r>
              <a:rPr dirty="0" sz="2100" spc="-40" i="1">
                <a:latin typeface="Times New Roman"/>
                <a:cs typeface="Times New Roman"/>
              </a:rPr>
              <a:t>a</a:t>
            </a:r>
            <a:r>
              <a:rPr dirty="0" baseline="-25462" sz="1800" spc="-60">
                <a:latin typeface="Times New Roman"/>
                <a:cs typeface="Times New Roman"/>
              </a:rPr>
              <a:t>1</a:t>
            </a:r>
            <a:r>
              <a:rPr dirty="0" baseline="-25462" sz="1800" spc="-172">
                <a:latin typeface="Times New Roman"/>
                <a:cs typeface="Times New Roman"/>
              </a:rPr>
              <a:t> </a:t>
            </a:r>
            <a:r>
              <a:rPr dirty="0" sz="2100" spc="140">
                <a:latin typeface="Times New Roman"/>
                <a:cs typeface="Times New Roman"/>
              </a:rPr>
              <a:t>,</a:t>
            </a:r>
            <a:r>
              <a:rPr dirty="0" sz="2100" spc="-220">
                <a:latin typeface="Times New Roman"/>
                <a:cs typeface="Times New Roman"/>
              </a:rPr>
              <a:t> </a:t>
            </a:r>
            <a:r>
              <a:rPr dirty="0" sz="2100" spc="254" i="1">
                <a:latin typeface="Times New Roman"/>
                <a:cs typeface="Times New Roman"/>
              </a:rPr>
              <a:t>a</a:t>
            </a:r>
            <a:r>
              <a:rPr dirty="0" baseline="-25462" sz="1800" spc="382">
                <a:latin typeface="Times New Roman"/>
                <a:cs typeface="Times New Roman"/>
              </a:rPr>
              <a:t>2</a:t>
            </a:r>
            <a:r>
              <a:rPr dirty="0" baseline="-25462" sz="1800">
                <a:latin typeface="Times New Roman"/>
                <a:cs typeface="Times New Roman"/>
              </a:rPr>
              <a:t> </a:t>
            </a:r>
            <a:r>
              <a:rPr dirty="0" sz="2100" spc="114">
                <a:latin typeface="Times New Roman"/>
                <a:cs typeface="Times New Roman"/>
              </a:rPr>
              <a:t>,....,</a:t>
            </a:r>
            <a:r>
              <a:rPr dirty="0" sz="2100" spc="-229">
                <a:latin typeface="Times New Roman"/>
                <a:cs typeface="Times New Roman"/>
              </a:rPr>
              <a:t> </a:t>
            </a:r>
            <a:r>
              <a:rPr dirty="0" sz="2100" spc="60" i="1">
                <a:latin typeface="Times New Roman"/>
                <a:cs typeface="Times New Roman"/>
              </a:rPr>
              <a:t>aj</a:t>
            </a:r>
            <a:r>
              <a:rPr dirty="0" sz="2800" spc="60">
                <a:latin typeface="Symbol"/>
                <a:cs typeface="Symbol"/>
              </a:rPr>
              <a:t>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69930" y="4555736"/>
            <a:ext cx="11176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80" i="1">
                <a:latin typeface="Times New Roman"/>
                <a:cs typeface="Times New Roman"/>
              </a:rPr>
              <a:t>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0540" y="3801236"/>
            <a:ext cx="7874634" cy="149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marR="3048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58140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average </a:t>
            </a:r>
            <a:r>
              <a:rPr dirty="0" sz="2400" spc="-114">
                <a:latin typeface="Microsoft Sans Serif"/>
                <a:cs typeface="Microsoft Sans Serif"/>
              </a:rPr>
              <a:t>information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per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source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output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55">
                <a:latin typeface="Microsoft Sans Serif"/>
                <a:cs typeface="Microsoft Sans Serif"/>
              </a:rPr>
              <a:t>(event/pixel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(gray </a:t>
            </a:r>
            <a:r>
              <a:rPr dirty="0" sz="2400" spc="-170">
                <a:latin typeface="Microsoft Sans Serif"/>
                <a:cs typeface="Microsoft Sans Serif"/>
              </a:rPr>
              <a:t>scale)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value)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called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entropy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source:</a:t>
            </a:r>
            <a:endParaRPr sz="2400">
              <a:latin typeface="Microsoft Sans Serif"/>
              <a:cs typeface="Microsoft Sans Serif"/>
            </a:endParaRPr>
          </a:p>
          <a:p>
            <a:pPr algn="ctr" marR="357505">
              <a:lnSpc>
                <a:spcPct val="100000"/>
              </a:lnSpc>
              <a:spcBef>
                <a:spcPts val="415"/>
              </a:spcBef>
            </a:pPr>
            <a:r>
              <a:rPr dirty="0" sz="2100" spc="360" i="1">
                <a:latin typeface="Times New Roman"/>
                <a:cs typeface="Times New Roman"/>
              </a:rPr>
              <a:t>H</a:t>
            </a:r>
            <a:r>
              <a:rPr dirty="0" sz="2100" spc="430" i="1">
                <a:latin typeface="Times New Roman"/>
                <a:cs typeface="Times New Roman"/>
              </a:rPr>
              <a:t> </a:t>
            </a:r>
            <a:r>
              <a:rPr dirty="0" sz="2100" spc="275">
                <a:latin typeface="Symbol"/>
                <a:cs typeface="Symbol"/>
              </a:rPr>
              <a:t></a:t>
            </a:r>
            <a:r>
              <a:rPr dirty="0" sz="2100" spc="120">
                <a:latin typeface="Times New Roman"/>
                <a:cs typeface="Times New Roman"/>
              </a:rPr>
              <a:t> </a:t>
            </a:r>
            <a:r>
              <a:rPr dirty="0" sz="2100" spc="415">
                <a:latin typeface="Symbol"/>
                <a:cs typeface="Symbol"/>
              </a:rPr>
              <a:t></a:t>
            </a:r>
            <a:r>
              <a:rPr dirty="0" baseline="-8818" sz="4725" spc="622">
                <a:latin typeface="Symbol"/>
                <a:cs typeface="Symbol"/>
              </a:rPr>
              <a:t></a:t>
            </a:r>
            <a:r>
              <a:rPr dirty="0" baseline="-8818" sz="4725" spc="-630">
                <a:latin typeface="Times New Roman"/>
                <a:cs typeface="Times New Roman"/>
              </a:rPr>
              <a:t> </a:t>
            </a:r>
            <a:r>
              <a:rPr dirty="0" sz="2100" spc="310" i="1">
                <a:latin typeface="Times New Roman"/>
                <a:cs typeface="Times New Roman"/>
              </a:rPr>
              <a:t>P</a:t>
            </a:r>
            <a:r>
              <a:rPr dirty="0" sz="2100" spc="310">
                <a:latin typeface="Times New Roman"/>
                <a:cs typeface="Times New Roman"/>
              </a:rPr>
              <a:t>(</a:t>
            </a:r>
            <a:r>
              <a:rPr dirty="0" sz="2100" spc="310" i="1">
                <a:latin typeface="Times New Roman"/>
                <a:cs typeface="Times New Roman"/>
              </a:rPr>
              <a:t>a</a:t>
            </a:r>
            <a:r>
              <a:rPr dirty="0" baseline="-25462" sz="1800" spc="465" i="1">
                <a:latin typeface="Times New Roman"/>
                <a:cs typeface="Times New Roman"/>
              </a:rPr>
              <a:t>j</a:t>
            </a:r>
            <a:r>
              <a:rPr dirty="0" baseline="-25462" sz="1800" spc="195" i="1">
                <a:latin typeface="Times New Roman"/>
                <a:cs typeface="Times New Roman"/>
              </a:rPr>
              <a:t> </a:t>
            </a:r>
            <a:r>
              <a:rPr dirty="0" sz="2100" spc="165">
                <a:latin typeface="Times New Roman"/>
                <a:cs typeface="Times New Roman"/>
              </a:rPr>
              <a:t>)</a:t>
            </a:r>
            <a:r>
              <a:rPr dirty="0" sz="2100" spc="-235">
                <a:latin typeface="Times New Roman"/>
                <a:cs typeface="Times New Roman"/>
              </a:rPr>
              <a:t> </a:t>
            </a:r>
            <a:r>
              <a:rPr dirty="0" sz="2100" spc="170">
                <a:latin typeface="Times New Roman"/>
                <a:cs typeface="Times New Roman"/>
              </a:rPr>
              <a:t>log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310" i="1">
                <a:latin typeface="Times New Roman"/>
                <a:cs typeface="Times New Roman"/>
              </a:rPr>
              <a:t>P</a:t>
            </a:r>
            <a:r>
              <a:rPr dirty="0" sz="2100" spc="310">
                <a:latin typeface="Times New Roman"/>
                <a:cs typeface="Times New Roman"/>
              </a:rPr>
              <a:t>(</a:t>
            </a:r>
            <a:r>
              <a:rPr dirty="0" sz="2100" spc="310" i="1">
                <a:latin typeface="Times New Roman"/>
                <a:cs typeface="Times New Roman"/>
              </a:rPr>
              <a:t>a</a:t>
            </a:r>
            <a:r>
              <a:rPr dirty="0" baseline="-25462" sz="1800" spc="465" i="1">
                <a:latin typeface="Times New Roman"/>
                <a:cs typeface="Times New Roman"/>
              </a:rPr>
              <a:t>j</a:t>
            </a:r>
            <a:r>
              <a:rPr dirty="0" baseline="-25462" sz="1800" spc="209" i="1">
                <a:latin typeface="Times New Roman"/>
                <a:cs typeface="Times New Roman"/>
              </a:rPr>
              <a:t> </a:t>
            </a:r>
            <a:r>
              <a:rPr dirty="0" sz="2100" spc="105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algn="ctr" marR="1568450">
              <a:lnSpc>
                <a:spcPct val="100000"/>
              </a:lnSpc>
              <a:spcBef>
                <a:spcPts val="195"/>
              </a:spcBef>
            </a:pPr>
            <a:r>
              <a:rPr dirty="0" sz="1200" spc="80" i="1">
                <a:latin typeface="Times New Roman"/>
                <a:cs typeface="Times New Roman"/>
              </a:rPr>
              <a:t>j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sz="1200" spc="85">
                <a:latin typeface="Symbol"/>
                <a:cs typeface="Symbol"/>
              </a:rPr>
              <a:t></a:t>
            </a:r>
            <a:r>
              <a:rPr dirty="0" sz="1200" spc="8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15" b="0">
                <a:latin typeface="Microsoft Sans Serif"/>
                <a:cs typeface="Microsoft Sans Serif"/>
              </a:rPr>
              <a:t>Measuring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235" b="0">
                <a:latin typeface="Microsoft Sans Serif"/>
                <a:cs typeface="Microsoft Sans Serif"/>
              </a:rPr>
              <a:t>Image</a:t>
            </a:r>
            <a:r>
              <a:rPr dirty="0" sz="3600" spc="5" b="0">
                <a:latin typeface="Microsoft Sans Serif"/>
                <a:cs typeface="Microsoft Sans Serif"/>
              </a:rPr>
              <a:t> </a:t>
            </a:r>
            <a:r>
              <a:rPr dirty="0" sz="3600" spc="-170" b="0">
                <a:latin typeface="Microsoft Sans Serif"/>
                <a:cs typeface="Microsoft Sans Serif"/>
              </a:rPr>
              <a:t>Information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16709"/>
            <a:ext cx="7984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130">
                <a:latin typeface="Microsoft Sans Serif"/>
                <a:cs typeface="Microsoft Sans Serif"/>
              </a:rPr>
              <a:t>Given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source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05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statistically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independent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random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10">
                <a:latin typeface="Microsoft Sans Serif"/>
                <a:cs typeface="Microsoft Sans Serif"/>
              </a:rPr>
              <a:t>events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from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5980" y="1982546"/>
            <a:ext cx="3951604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Microsoft Sans Serif"/>
                <a:cs typeface="Microsoft Sans Serif"/>
              </a:rPr>
              <a:t>a </a:t>
            </a:r>
            <a:r>
              <a:rPr dirty="0" sz="2400" spc="-125">
                <a:latin typeface="Microsoft Sans Serif"/>
                <a:cs typeface="Microsoft Sans Serif"/>
              </a:rPr>
              <a:t>discrete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set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possible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65">
                <a:latin typeface="Microsoft Sans Serif"/>
                <a:cs typeface="Microsoft Sans Serif"/>
              </a:rPr>
              <a:t>events: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540" y="2840673"/>
            <a:ext cx="73215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7505" indent="-31940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57505" algn="l"/>
                <a:tab pos="4168775" algn="l"/>
              </a:tabLst>
            </a:pPr>
            <a:r>
              <a:rPr dirty="0" sz="2400" spc="-10">
                <a:latin typeface="Microsoft Sans Serif"/>
                <a:cs typeface="Microsoft Sans Serif"/>
              </a:rPr>
              <a:t>With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associated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probabilities: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baseline="6944" sz="4200" spc="157">
                <a:latin typeface="Symbol"/>
                <a:cs typeface="Symbol"/>
              </a:rPr>
              <a:t></a:t>
            </a:r>
            <a:r>
              <a:rPr dirty="0" baseline="9259" sz="3150" spc="157" i="1">
                <a:latin typeface="Times New Roman"/>
                <a:cs typeface="Times New Roman"/>
              </a:rPr>
              <a:t>P</a:t>
            </a:r>
            <a:r>
              <a:rPr dirty="0" baseline="9259" sz="3150" spc="157">
                <a:latin typeface="Times New Roman"/>
                <a:cs typeface="Times New Roman"/>
              </a:rPr>
              <a:t>(</a:t>
            </a:r>
            <a:r>
              <a:rPr dirty="0" baseline="9259" sz="3150" spc="157" i="1">
                <a:latin typeface="Times New Roman"/>
                <a:cs typeface="Times New Roman"/>
              </a:rPr>
              <a:t>a</a:t>
            </a:r>
            <a:r>
              <a:rPr dirty="0" baseline="-9259" sz="1800" spc="157">
                <a:latin typeface="Times New Roman"/>
                <a:cs typeface="Times New Roman"/>
              </a:rPr>
              <a:t>1</a:t>
            </a:r>
            <a:r>
              <a:rPr dirty="0" baseline="-9259" sz="1800" spc="-127">
                <a:latin typeface="Times New Roman"/>
                <a:cs typeface="Times New Roman"/>
              </a:rPr>
              <a:t> </a:t>
            </a:r>
            <a:r>
              <a:rPr dirty="0" baseline="9259" sz="3150" spc="217">
                <a:latin typeface="Times New Roman"/>
                <a:cs typeface="Times New Roman"/>
              </a:rPr>
              <a:t>),</a:t>
            </a:r>
            <a:r>
              <a:rPr dirty="0" baseline="9259" sz="3150" spc="-232">
                <a:latin typeface="Times New Roman"/>
                <a:cs typeface="Times New Roman"/>
              </a:rPr>
              <a:t> </a:t>
            </a:r>
            <a:r>
              <a:rPr dirty="0" baseline="9259" sz="3150" spc="397" i="1">
                <a:latin typeface="Times New Roman"/>
                <a:cs typeface="Times New Roman"/>
              </a:rPr>
              <a:t>P</a:t>
            </a:r>
            <a:r>
              <a:rPr dirty="0" baseline="9259" sz="3150" spc="397">
                <a:latin typeface="Times New Roman"/>
                <a:cs typeface="Times New Roman"/>
              </a:rPr>
              <a:t>(</a:t>
            </a:r>
            <a:r>
              <a:rPr dirty="0" baseline="9259" sz="3150" spc="397" i="1">
                <a:latin typeface="Times New Roman"/>
                <a:cs typeface="Times New Roman"/>
              </a:rPr>
              <a:t>a</a:t>
            </a:r>
            <a:r>
              <a:rPr dirty="0" baseline="-9259" sz="1800" spc="397">
                <a:latin typeface="Times New Roman"/>
                <a:cs typeface="Times New Roman"/>
              </a:rPr>
              <a:t>2</a:t>
            </a:r>
            <a:r>
              <a:rPr dirty="0" baseline="-9259" sz="1800" spc="52">
                <a:latin typeface="Times New Roman"/>
                <a:cs typeface="Times New Roman"/>
              </a:rPr>
              <a:t> </a:t>
            </a:r>
            <a:r>
              <a:rPr dirty="0" baseline="9259" sz="3150" spc="179">
                <a:latin typeface="Times New Roman"/>
                <a:cs typeface="Times New Roman"/>
              </a:rPr>
              <a:t>),....,</a:t>
            </a:r>
            <a:r>
              <a:rPr dirty="0" baseline="9259" sz="3150" spc="-254">
                <a:latin typeface="Times New Roman"/>
                <a:cs typeface="Times New Roman"/>
              </a:rPr>
              <a:t> </a:t>
            </a:r>
            <a:r>
              <a:rPr dirty="0" baseline="9259" sz="3150" spc="232" i="1">
                <a:latin typeface="Times New Roman"/>
                <a:cs typeface="Times New Roman"/>
              </a:rPr>
              <a:t>P</a:t>
            </a:r>
            <a:r>
              <a:rPr dirty="0" baseline="9259" sz="3150" spc="232">
                <a:latin typeface="Times New Roman"/>
                <a:cs typeface="Times New Roman"/>
              </a:rPr>
              <a:t>(</a:t>
            </a:r>
            <a:r>
              <a:rPr dirty="0" baseline="9259" sz="3150" spc="232" i="1">
                <a:latin typeface="Times New Roman"/>
                <a:cs typeface="Times New Roman"/>
              </a:rPr>
              <a:t>aj</a:t>
            </a:r>
            <a:r>
              <a:rPr dirty="0" baseline="9259" sz="3150" spc="232">
                <a:latin typeface="Times New Roman"/>
                <a:cs typeface="Times New Roman"/>
              </a:rPr>
              <a:t>)</a:t>
            </a:r>
            <a:r>
              <a:rPr dirty="0" baseline="6944" sz="4200" spc="232">
                <a:latin typeface="Symbol"/>
                <a:cs typeface="Symbol"/>
              </a:rPr>
              <a:t></a:t>
            </a:r>
            <a:endParaRPr baseline="6944" sz="420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5531307"/>
            <a:ext cx="4665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204">
                <a:latin typeface="Microsoft Sans Serif"/>
                <a:cs typeface="Microsoft Sans Serif"/>
              </a:rPr>
              <a:t>For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an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image,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entropy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85">
                <a:latin typeface="Microsoft Sans Serif"/>
                <a:cs typeface="Microsoft Sans Serif"/>
              </a:rPr>
              <a:t>becomes: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55852" y="1958763"/>
            <a:ext cx="18510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40">
                <a:latin typeface="Symbol"/>
                <a:cs typeface="Symbol"/>
              </a:rPr>
              <a:t></a:t>
            </a:r>
            <a:r>
              <a:rPr dirty="0" sz="2100" spc="-40" i="1">
                <a:latin typeface="Times New Roman"/>
                <a:cs typeface="Times New Roman"/>
              </a:rPr>
              <a:t>a</a:t>
            </a:r>
            <a:r>
              <a:rPr dirty="0" baseline="-25462" sz="1800" spc="-60">
                <a:latin typeface="Times New Roman"/>
                <a:cs typeface="Times New Roman"/>
              </a:rPr>
              <a:t>1</a:t>
            </a:r>
            <a:r>
              <a:rPr dirty="0" baseline="-25462" sz="1800" spc="-172">
                <a:latin typeface="Times New Roman"/>
                <a:cs typeface="Times New Roman"/>
              </a:rPr>
              <a:t> </a:t>
            </a:r>
            <a:r>
              <a:rPr dirty="0" sz="2100" spc="140">
                <a:latin typeface="Times New Roman"/>
                <a:cs typeface="Times New Roman"/>
              </a:rPr>
              <a:t>,</a:t>
            </a:r>
            <a:r>
              <a:rPr dirty="0" sz="2100" spc="-220">
                <a:latin typeface="Times New Roman"/>
                <a:cs typeface="Times New Roman"/>
              </a:rPr>
              <a:t> </a:t>
            </a:r>
            <a:r>
              <a:rPr dirty="0" sz="2100" spc="254" i="1">
                <a:latin typeface="Times New Roman"/>
                <a:cs typeface="Times New Roman"/>
              </a:rPr>
              <a:t>a</a:t>
            </a:r>
            <a:r>
              <a:rPr dirty="0" baseline="-25462" sz="1800" spc="382">
                <a:latin typeface="Times New Roman"/>
                <a:cs typeface="Times New Roman"/>
              </a:rPr>
              <a:t>2</a:t>
            </a:r>
            <a:r>
              <a:rPr dirty="0" baseline="-25462" sz="1800">
                <a:latin typeface="Times New Roman"/>
                <a:cs typeface="Times New Roman"/>
              </a:rPr>
              <a:t> </a:t>
            </a:r>
            <a:r>
              <a:rPr dirty="0" sz="2100" spc="114">
                <a:latin typeface="Times New Roman"/>
                <a:cs typeface="Times New Roman"/>
              </a:rPr>
              <a:t>,....,</a:t>
            </a:r>
            <a:r>
              <a:rPr dirty="0" sz="2100" spc="-229">
                <a:latin typeface="Times New Roman"/>
                <a:cs typeface="Times New Roman"/>
              </a:rPr>
              <a:t> </a:t>
            </a:r>
            <a:r>
              <a:rPr dirty="0" sz="2100" spc="60" i="1">
                <a:latin typeface="Times New Roman"/>
                <a:cs typeface="Times New Roman"/>
              </a:rPr>
              <a:t>aj</a:t>
            </a:r>
            <a:r>
              <a:rPr dirty="0" sz="2800" spc="60">
                <a:latin typeface="Symbol"/>
                <a:cs typeface="Symbol"/>
              </a:rPr>
              <a:t>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69930" y="4546211"/>
            <a:ext cx="111760" cy="2139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80" i="1">
                <a:latin typeface="Times New Roman"/>
                <a:cs typeface="Times New Roman"/>
              </a:rPr>
              <a:t>J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0540" y="3801236"/>
            <a:ext cx="7874634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8140" marR="3048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58140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average </a:t>
            </a:r>
            <a:r>
              <a:rPr dirty="0" sz="2400" spc="-114">
                <a:latin typeface="Microsoft Sans Serif"/>
                <a:cs typeface="Microsoft Sans Serif"/>
              </a:rPr>
              <a:t>information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per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source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output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55">
                <a:latin typeface="Microsoft Sans Serif"/>
                <a:cs typeface="Microsoft Sans Serif"/>
              </a:rPr>
              <a:t>(event/pixel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(gray </a:t>
            </a:r>
            <a:r>
              <a:rPr dirty="0" sz="2400" spc="-170">
                <a:latin typeface="Microsoft Sans Serif"/>
                <a:cs typeface="Microsoft Sans Serif"/>
              </a:rPr>
              <a:t>scale)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value)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called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entropy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source:</a:t>
            </a:r>
            <a:endParaRPr sz="2400">
              <a:latin typeface="Microsoft Sans Serif"/>
              <a:cs typeface="Microsoft Sans Serif"/>
            </a:endParaRPr>
          </a:p>
          <a:p>
            <a:pPr algn="ctr" marR="357505">
              <a:lnSpc>
                <a:spcPct val="100000"/>
              </a:lnSpc>
              <a:spcBef>
                <a:spcPts val="340"/>
              </a:spcBef>
            </a:pPr>
            <a:r>
              <a:rPr dirty="0" sz="2100" spc="360" i="1">
                <a:latin typeface="Times New Roman"/>
                <a:cs typeface="Times New Roman"/>
              </a:rPr>
              <a:t>H</a:t>
            </a:r>
            <a:r>
              <a:rPr dirty="0" sz="2100" spc="430" i="1">
                <a:latin typeface="Times New Roman"/>
                <a:cs typeface="Times New Roman"/>
              </a:rPr>
              <a:t> </a:t>
            </a:r>
            <a:r>
              <a:rPr dirty="0" sz="2100" spc="275">
                <a:latin typeface="Symbol"/>
                <a:cs typeface="Symbol"/>
              </a:rPr>
              <a:t></a:t>
            </a:r>
            <a:r>
              <a:rPr dirty="0" sz="2100" spc="120">
                <a:latin typeface="Times New Roman"/>
                <a:cs typeface="Times New Roman"/>
              </a:rPr>
              <a:t> </a:t>
            </a:r>
            <a:r>
              <a:rPr dirty="0" sz="2100" spc="415">
                <a:latin typeface="Symbol"/>
                <a:cs typeface="Symbol"/>
              </a:rPr>
              <a:t></a:t>
            </a:r>
            <a:r>
              <a:rPr dirty="0" baseline="-8818" sz="4725" spc="622">
                <a:latin typeface="Symbol"/>
                <a:cs typeface="Symbol"/>
              </a:rPr>
              <a:t></a:t>
            </a:r>
            <a:r>
              <a:rPr dirty="0" baseline="-8818" sz="4725" spc="-630">
                <a:latin typeface="Times New Roman"/>
                <a:cs typeface="Times New Roman"/>
              </a:rPr>
              <a:t> </a:t>
            </a:r>
            <a:r>
              <a:rPr dirty="0" sz="2100" spc="310" i="1">
                <a:latin typeface="Times New Roman"/>
                <a:cs typeface="Times New Roman"/>
              </a:rPr>
              <a:t>P</a:t>
            </a:r>
            <a:r>
              <a:rPr dirty="0" sz="2100" spc="310">
                <a:latin typeface="Times New Roman"/>
                <a:cs typeface="Times New Roman"/>
              </a:rPr>
              <a:t>(</a:t>
            </a:r>
            <a:r>
              <a:rPr dirty="0" sz="2100" spc="310" i="1">
                <a:latin typeface="Times New Roman"/>
                <a:cs typeface="Times New Roman"/>
              </a:rPr>
              <a:t>a</a:t>
            </a:r>
            <a:r>
              <a:rPr dirty="0" baseline="-25462" sz="1800" spc="465" i="1">
                <a:latin typeface="Times New Roman"/>
                <a:cs typeface="Times New Roman"/>
              </a:rPr>
              <a:t>j</a:t>
            </a:r>
            <a:r>
              <a:rPr dirty="0" baseline="-25462" sz="1800" spc="195" i="1">
                <a:latin typeface="Times New Roman"/>
                <a:cs typeface="Times New Roman"/>
              </a:rPr>
              <a:t> </a:t>
            </a:r>
            <a:r>
              <a:rPr dirty="0" sz="2100" spc="165">
                <a:latin typeface="Times New Roman"/>
                <a:cs typeface="Times New Roman"/>
              </a:rPr>
              <a:t>)</a:t>
            </a:r>
            <a:r>
              <a:rPr dirty="0" sz="2100" spc="-235">
                <a:latin typeface="Times New Roman"/>
                <a:cs typeface="Times New Roman"/>
              </a:rPr>
              <a:t> </a:t>
            </a:r>
            <a:r>
              <a:rPr dirty="0" sz="2100" spc="170">
                <a:latin typeface="Times New Roman"/>
                <a:cs typeface="Times New Roman"/>
              </a:rPr>
              <a:t>log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310" i="1">
                <a:latin typeface="Times New Roman"/>
                <a:cs typeface="Times New Roman"/>
              </a:rPr>
              <a:t>P</a:t>
            </a:r>
            <a:r>
              <a:rPr dirty="0" sz="2100" spc="310">
                <a:latin typeface="Times New Roman"/>
                <a:cs typeface="Times New Roman"/>
              </a:rPr>
              <a:t>(</a:t>
            </a:r>
            <a:r>
              <a:rPr dirty="0" sz="2100" spc="310" i="1">
                <a:latin typeface="Times New Roman"/>
                <a:cs typeface="Times New Roman"/>
              </a:rPr>
              <a:t>a</a:t>
            </a:r>
            <a:r>
              <a:rPr dirty="0" baseline="-25462" sz="1800" spc="465" i="1">
                <a:latin typeface="Times New Roman"/>
                <a:cs typeface="Times New Roman"/>
              </a:rPr>
              <a:t>j</a:t>
            </a:r>
            <a:r>
              <a:rPr dirty="0" baseline="-25462" sz="1800" spc="209" i="1">
                <a:latin typeface="Times New Roman"/>
                <a:cs typeface="Times New Roman"/>
              </a:rPr>
              <a:t> </a:t>
            </a:r>
            <a:r>
              <a:rPr dirty="0" sz="2100" spc="105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algn="ctr" marR="1568450">
              <a:lnSpc>
                <a:spcPct val="100000"/>
              </a:lnSpc>
              <a:spcBef>
                <a:spcPts val="195"/>
              </a:spcBef>
            </a:pPr>
            <a:r>
              <a:rPr dirty="0" sz="1200" spc="80" i="1">
                <a:latin typeface="Times New Roman"/>
                <a:cs typeface="Times New Roman"/>
              </a:rPr>
              <a:t>j</a:t>
            </a:r>
            <a:r>
              <a:rPr dirty="0" sz="1200" spc="-170" i="1">
                <a:latin typeface="Times New Roman"/>
                <a:cs typeface="Times New Roman"/>
              </a:rPr>
              <a:t> </a:t>
            </a:r>
            <a:r>
              <a:rPr dirty="0" sz="1200" spc="85">
                <a:latin typeface="Symbol"/>
                <a:cs typeface="Symbol"/>
              </a:rPr>
              <a:t></a:t>
            </a:r>
            <a:r>
              <a:rPr dirty="0" sz="1200" spc="8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59400" y="5797159"/>
            <a:ext cx="334645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135" i="1">
                <a:latin typeface="Times New Roman"/>
                <a:cs typeface="Times New Roman"/>
              </a:rPr>
              <a:t>L</a:t>
            </a:r>
            <a:r>
              <a:rPr dirty="0" sz="1200" spc="135">
                <a:latin typeface="Symbol"/>
                <a:cs typeface="Symbol"/>
              </a:rPr>
              <a:t></a:t>
            </a:r>
            <a:r>
              <a:rPr dirty="0" sz="1200" spc="13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94408" y="5771599"/>
            <a:ext cx="3519170" cy="76962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35"/>
              </a:spcBef>
            </a:pPr>
            <a:r>
              <a:rPr dirty="0" sz="2100" spc="360" i="1">
                <a:latin typeface="Times New Roman"/>
                <a:cs typeface="Times New Roman"/>
              </a:rPr>
              <a:t>H</a:t>
            </a:r>
            <a:r>
              <a:rPr dirty="0" sz="2100" spc="425" i="1">
                <a:latin typeface="Times New Roman"/>
                <a:cs typeface="Times New Roman"/>
              </a:rPr>
              <a:t> </a:t>
            </a:r>
            <a:r>
              <a:rPr dirty="0" sz="2100" spc="275">
                <a:latin typeface="Symbol"/>
                <a:cs typeface="Symbol"/>
              </a:rPr>
              <a:t></a:t>
            </a:r>
            <a:r>
              <a:rPr dirty="0" sz="2100" spc="120">
                <a:latin typeface="Times New Roman"/>
                <a:cs typeface="Times New Roman"/>
              </a:rPr>
              <a:t> </a:t>
            </a:r>
            <a:r>
              <a:rPr dirty="0" sz="2100" spc="420">
                <a:latin typeface="Symbol"/>
                <a:cs typeface="Symbol"/>
              </a:rPr>
              <a:t></a:t>
            </a:r>
            <a:r>
              <a:rPr dirty="0" baseline="-8818" sz="4725" spc="630">
                <a:latin typeface="Symbol"/>
                <a:cs typeface="Symbol"/>
              </a:rPr>
              <a:t></a:t>
            </a:r>
            <a:r>
              <a:rPr dirty="0" baseline="-8818" sz="4725" spc="-644">
                <a:latin typeface="Times New Roman"/>
                <a:cs typeface="Times New Roman"/>
              </a:rPr>
              <a:t> </a:t>
            </a:r>
            <a:r>
              <a:rPr dirty="0" sz="2100" spc="50" i="1">
                <a:latin typeface="Times New Roman"/>
                <a:cs typeface="Times New Roman"/>
              </a:rPr>
              <a:t>P</a:t>
            </a:r>
            <a:r>
              <a:rPr dirty="0" baseline="-25462" sz="1800" spc="75" i="1">
                <a:latin typeface="Times New Roman"/>
                <a:cs typeface="Times New Roman"/>
              </a:rPr>
              <a:t>r</a:t>
            </a:r>
            <a:r>
              <a:rPr dirty="0" baseline="-25462" sz="1800" spc="232" i="1">
                <a:latin typeface="Times New Roman"/>
                <a:cs typeface="Times New Roman"/>
              </a:rPr>
              <a:t> </a:t>
            </a:r>
            <a:r>
              <a:rPr dirty="0" sz="2100" spc="130">
                <a:latin typeface="Times New Roman"/>
                <a:cs typeface="Times New Roman"/>
              </a:rPr>
              <a:t>(</a:t>
            </a:r>
            <a:r>
              <a:rPr dirty="0" sz="2100" spc="130" i="1">
                <a:latin typeface="Times New Roman"/>
                <a:cs typeface="Times New Roman"/>
              </a:rPr>
              <a:t>r</a:t>
            </a:r>
            <a:r>
              <a:rPr dirty="0" baseline="-25462" sz="1800" spc="195" i="1">
                <a:latin typeface="Times New Roman"/>
                <a:cs typeface="Times New Roman"/>
              </a:rPr>
              <a:t>k</a:t>
            </a:r>
            <a:r>
              <a:rPr dirty="0" baseline="-25462" sz="1800" spc="277" i="1">
                <a:latin typeface="Times New Roman"/>
                <a:cs typeface="Times New Roman"/>
              </a:rPr>
              <a:t> </a:t>
            </a:r>
            <a:r>
              <a:rPr dirty="0" sz="2100" spc="165">
                <a:latin typeface="Times New Roman"/>
                <a:cs typeface="Times New Roman"/>
              </a:rPr>
              <a:t>)</a:t>
            </a:r>
            <a:r>
              <a:rPr dirty="0" sz="2100" spc="-240">
                <a:latin typeface="Times New Roman"/>
                <a:cs typeface="Times New Roman"/>
              </a:rPr>
              <a:t> </a:t>
            </a:r>
            <a:r>
              <a:rPr dirty="0" sz="2100" spc="170">
                <a:latin typeface="Times New Roman"/>
                <a:cs typeface="Times New Roman"/>
              </a:rPr>
              <a:t>log</a:t>
            </a:r>
            <a:r>
              <a:rPr dirty="0" sz="2100" spc="-254">
                <a:latin typeface="Times New Roman"/>
                <a:cs typeface="Times New Roman"/>
              </a:rPr>
              <a:t> </a:t>
            </a:r>
            <a:r>
              <a:rPr dirty="0" baseline="-25462" sz="1800" spc="232">
                <a:latin typeface="Times New Roman"/>
                <a:cs typeface="Times New Roman"/>
              </a:rPr>
              <a:t>2</a:t>
            </a:r>
            <a:r>
              <a:rPr dirty="0" baseline="-25462" sz="1800" spc="682">
                <a:latin typeface="Times New Roman"/>
                <a:cs typeface="Times New Roman"/>
              </a:rPr>
              <a:t> </a:t>
            </a:r>
            <a:r>
              <a:rPr dirty="0" sz="2100" spc="50" i="1">
                <a:latin typeface="Times New Roman"/>
                <a:cs typeface="Times New Roman"/>
              </a:rPr>
              <a:t>P</a:t>
            </a:r>
            <a:r>
              <a:rPr dirty="0" baseline="-25462" sz="1800" spc="75" i="1">
                <a:latin typeface="Times New Roman"/>
                <a:cs typeface="Times New Roman"/>
              </a:rPr>
              <a:t>r</a:t>
            </a:r>
            <a:r>
              <a:rPr dirty="0" baseline="-25462" sz="1800" spc="225" i="1">
                <a:latin typeface="Times New Roman"/>
                <a:cs typeface="Times New Roman"/>
              </a:rPr>
              <a:t> </a:t>
            </a:r>
            <a:r>
              <a:rPr dirty="0" sz="2100" spc="135">
                <a:latin typeface="Times New Roman"/>
                <a:cs typeface="Times New Roman"/>
              </a:rPr>
              <a:t>(</a:t>
            </a:r>
            <a:r>
              <a:rPr dirty="0" sz="2100" spc="135" i="1">
                <a:latin typeface="Times New Roman"/>
                <a:cs typeface="Times New Roman"/>
              </a:rPr>
              <a:t>r</a:t>
            </a:r>
            <a:r>
              <a:rPr dirty="0" baseline="-25462" sz="1800" spc="202" i="1">
                <a:latin typeface="Times New Roman"/>
                <a:cs typeface="Times New Roman"/>
              </a:rPr>
              <a:t>k</a:t>
            </a:r>
            <a:r>
              <a:rPr dirty="0" baseline="-25462" sz="1800" spc="277" i="1">
                <a:latin typeface="Times New Roman"/>
                <a:cs typeface="Times New Roman"/>
              </a:rPr>
              <a:t> </a:t>
            </a:r>
            <a:r>
              <a:rPr dirty="0" sz="2100" spc="114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864235">
              <a:lnSpc>
                <a:spcPct val="100000"/>
              </a:lnSpc>
              <a:spcBef>
                <a:spcPts val="195"/>
              </a:spcBef>
            </a:pPr>
            <a:r>
              <a:rPr dirty="0" sz="1200" spc="130" i="1">
                <a:latin typeface="Times New Roman"/>
                <a:cs typeface="Times New Roman"/>
              </a:rPr>
              <a:t>k</a:t>
            </a:r>
            <a:r>
              <a:rPr dirty="0" sz="1200" spc="-120" i="1">
                <a:latin typeface="Times New Roman"/>
                <a:cs typeface="Times New Roman"/>
              </a:rPr>
              <a:t> </a:t>
            </a:r>
            <a:r>
              <a:rPr dirty="0" sz="1200" spc="160">
                <a:latin typeface="Symbol"/>
                <a:cs typeface="Symbol"/>
              </a:rPr>
              <a:t></a:t>
            </a:r>
            <a:r>
              <a:rPr dirty="0" sz="1200" spc="16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7800" y="1142982"/>
            <a:ext cx="8966200" cy="2425700"/>
            <a:chOff x="177800" y="1142982"/>
            <a:chExt cx="8966200" cy="24257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800" y="1142982"/>
              <a:ext cx="2054186" cy="202555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8183" y="1927034"/>
              <a:ext cx="6598883" cy="1641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15" b="0">
                <a:latin typeface="Microsoft Sans Serif"/>
                <a:cs typeface="Microsoft Sans Serif"/>
              </a:rPr>
              <a:t>Measuring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235" b="0">
                <a:latin typeface="Microsoft Sans Serif"/>
                <a:cs typeface="Microsoft Sans Serif"/>
              </a:rPr>
              <a:t>Image</a:t>
            </a:r>
            <a:r>
              <a:rPr dirty="0" sz="3600" spc="5" b="0">
                <a:latin typeface="Microsoft Sans Serif"/>
                <a:cs typeface="Microsoft Sans Serif"/>
              </a:rPr>
              <a:t> </a:t>
            </a:r>
            <a:r>
              <a:rPr dirty="0" sz="3600" spc="-170" b="0">
                <a:latin typeface="Microsoft Sans Serif"/>
                <a:cs typeface="Microsoft Sans Serif"/>
              </a:rPr>
              <a:t>Information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3240" y="3674745"/>
            <a:ext cx="7656195" cy="161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48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44805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entropy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image:</a:t>
            </a:r>
            <a:endParaRPr sz="2400">
              <a:latin typeface="Microsoft Sans Serif"/>
              <a:cs typeface="Microsoft Sans Serif"/>
            </a:endParaRPr>
          </a:p>
          <a:p>
            <a:pPr marL="357505">
              <a:lnSpc>
                <a:spcPct val="100000"/>
              </a:lnSpc>
              <a:spcBef>
                <a:spcPts val="2250"/>
              </a:spcBef>
            </a:pPr>
            <a:r>
              <a:rPr dirty="0" sz="1700" spc="265" i="1">
                <a:latin typeface="Times New Roman"/>
                <a:cs typeface="Times New Roman"/>
              </a:rPr>
              <a:t>H</a:t>
            </a:r>
            <a:r>
              <a:rPr dirty="0" sz="1700" spc="350" i="1">
                <a:latin typeface="Times New Roman"/>
                <a:cs typeface="Times New Roman"/>
              </a:rPr>
              <a:t> </a:t>
            </a:r>
            <a:r>
              <a:rPr dirty="0" sz="1700" spc="195">
                <a:latin typeface="Symbol"/>
                <a:cs typeface="Symbol"/>
              </a:rPr>
              <a:t></a:t>
            </a:r>
            <a:r>
              <a:rPr dirty="0" sz="1700" spc="100">
                <a:latin typeface="Times New Roman"/>
                <a:cs typeface="Times New Roman"/>
              </a:rPr>
              <a:t> </a:t>
            </a:r>
            <a:r>
              <a:rPr dirty="0" sz="1700" spc="150">
                <a:latin typeface="Symbol"/>
                <a:cs typeface="Symbol"/>
              </a:rPr>
              <a:t></a:t>
            </a:r>
            <a:r>
              <a:rPr dirty="0" sz="1700" spc="150">
                <a:latin typeface="Times New Roman"/>
                <a:cs typeface="Times New Roman"/>
              </a:rPr>
              <a:t>[0.25log</a:t>
            </a:r>
            <a:r>
              <a:rPr dirty="0" sz="1700" spc="-200">
                <a:latin typeface="Times New Roman"/>
                <a:cs typeface="Times New Roman"/>
              </a:rPr>
              <a:t> </a:t>
            </a:r>
            <a:r>
              <a:rPr dirty="0" baseline="-23391" sz="1425" spc="187">
                <a:latin typeface="Times New Roman"/>
                <a:cs typeface="Times New Roman"/>
              </a:rPr>
              <a:t>2</a:t>
            </a:r>
            <a:r>
              <a:rPr dirty="0" baseline="-23391" sz="1425" spc="419">
                <a:latin typeface="Times New Roman"/>
                <a:cs typeface="Times New Roman"/>
              </a:rPr>
              <a:t> </a:t>
            </a:r>
            <a:r>
              <a:rPr dirty="0" sz="1700" spc="145">
                <a:latin typeface="Times New Roman"/>
                <a:cs typeface="Times New Roman"/>
              </a:rPr>
              <a:t>0.25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195">
                <a:latin typeface="Symbol"/>
                <a:cs typeface="Symbol"/>
              </a:rPr>
              <a:t>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145">
                <a:latin typeface="Times New Roman"/>
                <a:cs typeface="Times New Roman"/>
              </a:rPr>
              <a:t>0.47</a:t>
            </a:r>
            <a:r>
              <a:rPr dirty="0" sz="1700" spc="-185">
                <a:latin typeface="Times New Roman"/>
                <a:cs typeface="Times New Roman"/>
              </a:rPr>
              <a:t> </a:t>
            </a:r>
            <a:r>
              <a:rPr dirty="0" sz="1700" spc="125">
                <a:latin typeface="Times New Roman"/>
                <a:cs typeface="Times New Roman"/>
              </a:rPr>
              <a:t>log</a:t>
            </a:r>
            <a:r>
              <a:rPr dirty="0" sz="1700" spc="-200">
                <a:latin typeface="Times New Roman"/>
                <a:cs typeface="Times New Roman"/>
              </a:rPr>
              <a:t> </a:t>
            </a:r>
            <a:r>
              <a:rPr dirty="0" baseline="-23391" sz="1425" spc="187">
                <a:latin typeface="Times New Roman"/>
                <a:cs typeface="Times New Roman"/>
              </a:rPr>
              <a:t>2</a:t>
            </a:r>
            <a:r>
              <a:rPr dirty="0" baseline="-23391" sz="1425" spc="405">
                <a:latin typeface="Times New Roman"/>
                <a:cs typeface="Times New Roman"/>
              </a:rPr>
              <a:t> </a:t>
            </a:r>
            <a:r>
              <a:rPr dirty="0" sz="1700" spc="145">
                <a:latin typeface="Times New Roman"/>
                <a:cs typeface="Times New Roman"/>
              </a:rPr>
              <a:t>0.47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195">
                <a:latin typeface="Symbol"/>
                <a:cs typeface="Symbol"/>
              </a:rPr>
              <a:t>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160">
                <a:latin typeface="Times New Roman"/>
                <a:cs typeface="Times New Roman"/>
              </a:rPr>
              <a:t>0.25log</a:t>
            </a:r>
            <a:r>
              <a:rPr dirty="0" sz="1700" spc="-204">
                <a:latin typeface="Times New Roman"/>
                <a:cs typeface="Times New Roman"/>
              </a:rPr>
              <a:t> </a:t>
            </a:r>
            <a:r>
              <a:rPr dirty="0" baseline="-23391" sz="1425" spc="187">
                <a:latin typeface="Times New Roman"/>
                <a:cs typeface="Times New Roman"/>
              </a:rPr>
              <a:t>2</a:t>
            </a:r>
            <a:r>
              <a:rPr dirty="0" baseline="-23391" sz="1425" spc="412">
                <a:latin typeface="Times New Roman"/>
                <a:cs typeface="Times New Roman"/>
              </a:rPr>
              <a:t> </a:t>
            </a:r>
            <a:r>
              <a:rPr dirty="0" sz="1700" spc="145">
                <a:latin typeface="Times New Roman"/>
                <a:cs typeface="Times New Roman"/>
              </a:rPr>
              <a:t>0.25</a:t>
            </a:r>
            <a:r>
              <a:rPr dirty="0" sz="1700" spc="-90">
                <a:latin typeface="Times New Roman"/>
                <a:cs typeface="Times New Roman"/>
              </a:rPr>
              <a:t> </a:t>
            </a:r>
            <a:r>
              <a:rPr dirty="0" sz="1700" spc="195">
                <a:latin typeface="Symbol"/>
                <a:cs typeface="Symbol"/>
              </a:rPr>
              <a:t>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160">
                <a:latin typeface="Times New Roman"/>
                <a:cs typeface="Times New Roman"/>
              </a:rPr>
              <a:t>0.03log</a:t>
            </a:r>
            <a:r>
              <a:rPr dirty="0" sz="1700" spc="-200">
                <a:latin typeface="Times New Roman"/>
                <a:cs typeface="Times New Roman"/>
              </a:rPr>
              <a:t> </a:t>
            </a:r>
            <a:r>
              <a:rPr dirty="0" baseline="-23391" sz="1425" spc="187">
                <a:latin typeface="Times New Roman"/>
                <a:cs typeface="Times New Roman"/>
              </a:rPr>
              <a:t>2</a:t>
            </a:r>
            <a:r>
              <a:rPr dirty="0" baseline="-23391" sz="1425" spc="405">
                <a:latin typeface="Times New Roman"/>
                <a:cs typeface="Times New Roman"/>
              </a:rPr>
              <a:t> </a:t>
            </a:r>
            <a:r>
              <a:rPr dirty="0" sz="1700" spc="114">
                <a:latin typeface="Times New Roman"/>
                <a:cs typeface="Times New Roman"/>
              </a:rPr>
              <a:t>0.03]</a:t>
            </a:r>
            <a:endParaRPr sz="170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  <a:spcBef>
                <a:spcPts val="530"/>
              </a:spcBef>
            </a:pPr>
            <a:r>
              <a:rPr dirty="0" sz="1700" spc="265" i="1">
                <a:latin typeface="Times New Roman"/>
                <a:cs typeface="Times New Roman"/>
              </a:rPr>
              <a:t>H</a:t>
            </a:r>
            <a:r>
              <a:rPr dirty="0" sz="1700" spc="355" i="1">
                <a:latin typeface="Times New Roman"/>
                <a:cs typeface="Times New Roman"/>
              </a:rPr>
              <a:t> </a:t>
            </a:r>
            <a:r>
              <a:rPr dirty="0" sz="1700" spc="195">
                <a:latin typeface="Symbol"/>
                <a:cs typeface="Symbol"/>
              </a:rPr>
              <a:t></a:t>
            </a:r>
            <a:r>
              <a:rPr dirty="0" sz="1700" spc="105">
                <a:latin typeface="Times New Roman"/>
                <a:cs typeface="Times New Roman"/>
              </a:rPr>
              <a:t> </a:t>
            </a:r>
            <a:r>
              <a:rPr dirty="0" sz="1700" spc="135">
                <a:latin typeface="Symbol"/>
                <a:cs typeface="Symbol"/>
              </a:rPr>
              <a:t></a:t>
            </a:r>
            <a:r>
              <a:rPr dirty="0" sz="1700" spc="135">
                <a:latin typeface="Times New Roman"/>
                <a:cs typeface="Times New Roman"/>
              </a:rPr>
              <a:t>[0.25(</a:t>
            </a:r>
            <a:r>
              <a:rPr dirty="0" sz="1700" spc="135">
                <a:latin typeface="Symbol"/>
                <a:cs typeface="Symbol"/>
              </a:rPr>
              <a:t></a:t>
            </a:r>
            <a:r>
              <a:rPr dirty="0" sz="1700" spc="135">
                <a:latin typeface="Times New Roman"/>
                <a:cs typeface="Times New Roman"/>
              </a:rPr>
              <a:t>2)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195">
                <a:latin typeface="Symbol"/>
                <a:cs typeface="Symbol"/>
              </a:rPr>
              <a:t>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145">
                <a:latin typeface="Times New Roman"/>
                <a:cs typeface="Times New Roman"/>
              </a:rPr>
              <a:t>0.47(</a:t>
            </a:r>
            <a:r>
              <a:rPr dirty="0" sz="1700" spc="145">
                <a:latin typeface="Symbol"/>
                <a:cs typeface="Symbol"/>
              </a:rPr>
              <a:t></a:t>
            </a:r>
            <a:r>
              <a:rPr dirty="0" sz="1700" spc="145">
                <a:latin typeface="Times New Roman"/>
                <a:cs typeface="Times New Roman"/>
              </a:rPr>
              <a:t>1.09)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195">
                <a:latin typeface="Symbol"/>
                <a:cs typeface="Symbol"/>
              </a:rPr>
              <a:t>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145">
                <a:latin typeface="Times New Roman"/>
                <a:cs typeface="Times New Roman"/>
              </a:rPr>
              <a:t>0.25(</a:t>
            </a:r>
            <a:r>
              <a:rPr dirty="0" sz="1700" spc="145">
                <a:latin typeface="Symbol"/>
                <a:cs typeface="Symbol"/>
              </a:rPr>
              <a:t></a:t>
            </a:r>
            <a:r>
              <a:rPr dirty="0" sz="1700" spc="145">
                <a:latin typeface="Times New Roman"/>
                <a:cs typeface="Times New Roman"/>
              </a:rPr>
              <a:t>2)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195">
                <a:latin typeface="Symbol"/>
                <a:cs typeface="Symbol"/>
              </a:rPr>
              <a:t>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125">
                <a:latin typeface="Times New Roman"/>
                <a:cs typeface="Times New Roman"/>
              </a:rPr>
              <a:t>0.03(</a:t>
            </a:r>
            <a:r>
              <a:rPr dirty="0" sz="1700" spc="125">
                <a:latin typeface="Symbol"/>
                <a:cs typeface="Symbol"/>
              </a:rPr>
              <a:t></a:t>
            </a:r>
            <a:r>
              <a:rPr dirty="0" sz="1700" spc="125">
                <a:latin typeface="Times New Roman"/>
                <a:cs typeface="Times New Roman"/>
              </a:rPr>
              <a:t>5.06)]</a:t>
            </a:r>
            <a:endParaRPr sz="170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  <a:spcBef>
                <a:spcPts val="630"/>
              </a:spcBef>
            </a:pPr>
            <a:r>
              <a:rPr dirty="0" baseline="8169" sz="2550" spc="397" i="1">
                <a:latin typeface="Times New Roman"/>
                <a:cs typeface="Times New Roman"/>
              </a:rPr>
              <a:t>H</a:t>
            </a:r>
            <a:r>
              <a:rPr dirty="0" baseline="8169" sz="2550" spc="517" i="1">
                <a:latin typeface="Times New Roman"/>
                <a:cs typeface="Times New Roman"/>
              </a:rPr>
              <a:t> </a:t>
            </a:r>
            <a:r>
              <a:rPr dirty="0" baseline="8169" sz="2550" spc="292">
                <a:latin typeface="Symbol"/>
                <a:cs typeface="Symbol"/>
              </a:rPr>
              <a:t></a:t>
            </a:r>
            <a:r>
              <a:rPr dirty="0" baseline="8169" sz="2550" spc="-179">
                <a:latin typeface="Times New Roman"/>
                <a:cs typeface="Times New Roman"/>
              </a:rPr>
              <a:t> </a:t>
            </a:r>
            <a:r>
              <a:rPr dirty="0" baseline="8169" sz="2550" spc="217">
                <a:latin typeface="Times New Roman"/>
                <a:cs typeface="Times New Roman"/>
              </a:rPr>
              <a:t>1.66</a:t>
            </a:r>
            <a:r>
              <a:rPr dirty="0" baseline="8169" sz="2550" spc="-217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ahoma"/>
                <a:cs typeface="Tahoma"/>
              </a:rPr>
              <a:t>bits/pixel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641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/>
              <a:t>Huffman</a:t>
            </a:r>
            <a:r>
              <a:rPr dirty="0" spc="-55"/>
              <a:t> </a:t>
            </a:r>
            <a:r>
              <a:rPr dirty="0" spc="-375"/>
              <a:t>coding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0540" y="1489709"/>
            <a:ext cx="7508875" cy="4566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8140" marR="58419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000"/>
              <a:buFont typeface="Tahoma"/>
              <a:buChar char="•"/>
              <a:tabLst>
                <a:tab pos="358140" algn="l"/>
              </a:tabLst>
            </a:pPr>
            <a:r>
              <a:rPr dirty="0" sz="2000" spc="-125">
                <a:latin typeface="Microsoft Sans Serif"/>
                <a:cs typeface="Microsoft Sans Serif"/>
              </a:rPr>
              <a:t>Huffman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coding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90">
                <a:latin typeface="Microsoft Sans Serif"/>
                <a:cs typeface="Microsoft Sans Serif"/>
              </a:rPr>
              <a:t>assigns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an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0">
                <a:latin typeface="Microsoft Sans Serif"/>
                <a:cs typeface="Microsoft Sans Serif"/>
              </a:rPr>
              <a:t>output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code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each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symbol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95">
                <a:latin typeface="Microsoft Sans Serif"/>
                <a:cs typeface="Microsoft Sans Serif"/>
              </a:rPr>
              <a:t>with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the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80">
                <a:latin typeface="Microsoft Sans Serif"/>
                <a:cs typeface="Microsoft Sans Serif"/>
              </a:rPr>
              <a:t>output </a:t>
            </a:r>
            <a:r>
              <a:rPr dirty="0" sz="2000" spc="-165">
                <a:latin typeface="Microsoft Sans Serif"/>
                <a:cs typeface="Microsoft Sans Serif"/>
              </a:rPr>
              <a:t>codes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70">
                <a:latin typeface="Microsoft Sans Serif"/>
                <a:cs typeface="Microsoft Sans Serif"/>
              </a:rPr>
              <a:t>being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75">
                <a:latin typeface="Microsoft Sans Serif"/>
                <a:cs typeface="Microsoft Sans Serif"/>
              </a:rPr>
              <a:t>as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40">
                <a:latin typeface="Microsoft Sans Serif"/>
                <a:cs typeface="Microsoft Sans Serif"/>
              </a:rPr>
              <a:t>short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75">
                <a:latin typeface="Microsoft Sans Serif"/>
                <a:cs typeface="Microsoft Sans Serif"/>
              </a:rPr>
              <a:t>as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1</a:t>
            </a:r>
            <a:r>
              <a:rPr dirty="0" sz="2000" spc="-10">
                <a:latin typeface="Microsoft Sans Serif"/>
                <a:cs typeface="Microsoft Sans Serif"/>
              </a:rPr>
              <a:t> bit,</a:t>
            </a:r>
            <a:r>
              <a:rPr dirty="0" sz="2000">
                <a:latin typeface="Microsoft Sans Serif"/>
                <a:cs typeface="Microsoft Sans Serif"/>
              </a:rPr>
              <a:t> or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00">
                <a:latin typeface="Microsoft Sans Serif"/>
                <a:cs typeface="Microsoft Sans Serif"/>
              </a:rPr>
              <a:t>considerably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85">
                <a:latin typeface="Microsoft Sans Serif"/>
                <a:cs typeface="Microsoft Sans Serif"/>
              </a:rPr>
              <a:t>longer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than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the</a:t>
            </a:r>
            <a:r>
              <a:rPr dirty="0" sz="2000" spc="-10">
                <a:latin typeface="Microsoft Sans Serif"/>
                <a:cs typeface="Microsoft Sans Serif"/>
              </a:rPr>
              <a:t> input </a:t>
            </a:r>
            <a:r>
              <a:rPr dirty="0" sz="2000" spc="-170">
                <a:latin typeface="Microsoft Sans Serif"/>
                <a:cs typeface="Microsoft Sans Serif"/>
              </a:rPr>
              <a:t>symbols,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95">
                <a:latin typeface="Microsoft Sans Serif"/>
                <a:cs typeface="Microsoft Sans Serif"/>
              </a:rPr>
              <a:t>depending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85">
                <a:latin typeface="Microsoft Sans Serif"/>
                <a:cs typeface="Microsoft Sans Serif"/>
              </a:rPr>
              <a:t>on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70">
                <a:latin typeface="Microsoft Sans Serif"/>
                <a:cs typeface="Microsoft Sans Serif"/>
              </a:rPr>
              <a:t>their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probability</a:t>
            </a:r>
            <a:endParaRPr sz="2000">
              <a:latin typeface="Microsoft Sans Serif"/>
              <a:cs typeface="Microsoft Sans Serif"/>
            </a:endParaRPr>
          </a:p>
          <a:p>
            <a:pPr marL="358140" marR="30480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Tahoma"/>
              <a:buChar char="•"/>
              <a:tabLst>
                <a:tab pos="358140" algn="l"/>
              </a:tabLst>
            </a:pPr>
            <a:r>
              <a:rPr dirty="0" sz="2000" spc="-250">
                <a:latin typeface="Microsoft Sans Serif"/>
                <a:cs typeface="Microsoft Sans Serif"/>
              </a:rPr>
              <a:t>The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optimal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65">
                <a:latin typeface="Microsoft Sans Serif"/>
                <a:cs typeface="Microsoft Sans Serif"/>
              </a:rPr>
              <a:t>number</a:t>
            </a:r>
            <a:r>
              <a:rPr dirty="0" sz="2000">
                <a:latin typeface="Microsoft Sans Serif"/>
                <a:cs typeface="Microsoft Sans Serif"/>
              </a:rPr>
              <a:t> of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80">
                <a:latin typeface="Microsoft Sans Serif"/>
                <a:cs typeface="Microsoft Sans Serif"/>
              </a:rPr>
              <a:t>bits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85">
                <a:latin typeface="Microsoft Sans Serif"/>
                <a:cs typeface="Microsoft Sans Serif"/>
              </a:rPr>
              <a:t>used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each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40">
                <a:latin typeface="Microsoft Sans Serif"/>
                <a:cs typeface="Microsoft Sans Serif"/>
              </a:rPr>
              <a:t>symbol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80">
                <a:latin typeface="Microsoft Sans Serif"/>
                <a:cs typeface="Microsoft Sans Serif"/>
              </a:rPr>
              <a:t>is</a:t>
            </a:r>
            <a:r>
              <a:rPr dirty="0" sz="2000" spc="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- log</a:t>
            </a:r>
            <a:r>
              <a:rPr dirty="0" baseline="-21367" sz="1950">
                <a:latin typeface="Microsoft Sans Serif"/>
                <a:cs typeface="Microsoft Sans Serif"/>
              </a:rPr>
              <a:t>2</a:t>
            </a:r>
            <a:r>
              <a:rPr dirty="0" baseline="-21367" sz="1950" spc="277">
                <a:latin typeface="Microsoft Sans Serif"/>
                <a:cs typeface="Microsoft Sans Serif"/>
              </a:rPr>
              <a:t> </a:t>
            </a:r>
            <a:r>
              <a:rPr dirty="0" sz="2000" spc="-130" i="1">
                <a:latin typeface="Arial"/>
                <a:cs typeface="Arial"/>
              </a:rPr>
              <a:t>p,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where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i="1">
                <a:latin typeface="Arial"/>
                <a:cs typeface="Arial"/>
              </a:rPr>
              <a:t>p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is </a:t>
            </a:r>
            <a:r>
              <a:rPr dirty="0" sz="2000" spc="-114">
                <a:latin typeface="Microsoft Sans Serif"/>
                <a:cs typeface="Microsoft Sans Serif"/>
              </a:rPr>
              <a:t>the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probability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given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symbol.</a:t>
            </a:r>
            <a:endParaRPr sz="2000">
              <a:latin typeface="Microsoft Sans Serif"/>
              <a:cs typeface="Microsoft Sans Serif"/>
            </a:endParaRPr>
          </a:p>
          <a:p>
            <a:pPr marL="358140" marR="66675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Tahoma"/>
              <a:buChar char="•"/>
              <a:tabLst>
                <a:tab pos="358140" algn="l"/>
              </a:tabLst>
            </a:pPr>
            <a:r>
              <a:rPr dirty="0" sz="2000" spc="-250">
                <a:latin typeface="Microsoft Sans Serif"/>
                <a:cs typeface="Microsoft Sans Serif"/>
              </a:rPr>
              <a:t>The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40">
                <a:latin typeface="Microsoft Sans Serif"/>
                <a:cs typeface="Microsoft Sans Serif"/>
              </a:rPr>
              <a:t>assigned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code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30">
                <a:latin typeface="Microsoft Sans Serif"/>
                <a:cs typeface="Microsoft Sans Serif"/>
              </a:rPr>
              <a:t>words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45">
                <a:latin typeface="Microsoft Sans Serif"/>
                <a:cs typeface="Microsoft Sans Serif"/>
              </a:rPr>
              <a:t>have</a:t>
            </a:r>
            <a:r>
              <a:rPr dirty="0" sz="2000">
                <a:latin typeface="Microsoft Sans Serif"/>
                <a:cs typeface="Microsoft Sans Serif"/>
              </a:rPr>
              <a:t> to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90">
                <a:latin typeface="Microsoft Sans Serif"/>
                <a:cs typeface="Microsoft Sans Serif"/>
              </a:rPr>
              <a:t>consist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an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integral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60">
                <a:latin typeface="Microsoft Sans Serif"/>
                <a:cs typeface="Microsoft Sans Serif"/>
              </a:rPr>
              <a:t>number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bits, </a:t>
            </a:r>
            <a:r>
              <a:rPr dirty="0" sz="2000" spc="-150">
                <a:latin typeface="Microsoft Sans Serif"/>
                <a:cs typeface="Microsoft Sans Serif"/>
              </a:rPr>
              <a:t>this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200">
                <a:latin typeface="Microsoft Sans Serif"/>
                <a:cs typeface="Microsoft Sans Serif"/>
              </a:rPr>
              <a:t>makes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Huffman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coding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suboptimum.</a:t>
            </a:r>
            <a:endParaRPr sz="2000">
              <a:latin typeface="Microsoft Sans Serif"/>
              <a:cs typeface="Microsoft Sans Serif"/>
            </a:endParaRPr>
          </a:p>
          <a:p>
            <a:pPr lvl="1" marL="952500" marR="34290" indent="-228600">
              <a:lnSpc>
                <a:spcPct val="100000"/>
              </a:lnSpc>
              <a:spcBef>
                <a:spcPts val="53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52500" algn="l"/>
              </a:tabLst>
            </a:pPr>
            <a:r>
              <a:rPr dirty="0" sz="1400" spc="-120">
                <a:latin typeface="Microsoft Sans Serif"/>
                <a:cs typeface="Microsoft Sans Serif"/>
              </a:rPr>
              <a:t>For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example,</a:t>
            </a:r>
            <a:r>
              <a:rPr dirty="0" sz="1400">
                <a:latin typeface="Microsoft Sans Serif"/>
                <a:cs typeface="Microsoft Sans Serif"/>
              </a:rPr>
              <a:t> if</a:t>
            </a:r>
            <a:r>
              <a:rPr dirty="0" sz="1400" spc="6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probability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100">
                <a:latin typeface="Microsoft Sans Serif"/>
                <a:cs typeface="Microsoft Sans Serif"/>
              </a:rPr>
              <a:t>symbol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is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0.33,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the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optimum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14">
                <a:latin typeface="Microsoft Sans Serif"/>
                <a:cs typeface="Microsoft Sans Serif"/>
              </a:rPr>
              <a:t>number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45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bits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code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that </a:t>
            </a:r>
            <a:r>
              <a:rPr dirty="0" sz="1400" spc="-100">
                <a:latin typeface="Microsoft Sans Serif"/>
                <a:cs typeface="Microsoft Sans Serif"/>
              </a:rPr>
              <a:t>symbol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135">
                <a:latin typeface="Microsoft Sans Serif"/>
                <a:cs typeface="Microsoft Sans Serif"/>
              </a:rPr>
              <a:t>is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around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1.6 </a:t>
            </a:r>
            <a:r>
              <a:rPr dirty="0" sz="1400" spc="-75">
                <a:latin typeface="Microsoft Sans Serif"/>
                <a:cs typeface="Microsoft Sans Serif"/>
              </a:rPr>
              <a:t>bits,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but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Huffman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coding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60">
                <a:latin typeface="Microsoft Sans Serif"/>
                <a:cs typeface="Microsoft Sans Serif"/>
              </a:rPr>
              <a:t>scheme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135">
                <a:latin typeface="Microsoft Sans Serif"/>
                <a:cs typeface="Microsoft Sans Serif"/>
              </a:rPr>
              <a:t>has</a:t>
            </a:r>
            <a:r>
              <a:rPr dirty="0" sz="1400">
                <a:latin typeface="Microsoft Sans Serif"/>
                <a:cs typeface="Microsoft Sans Serif"/>
              </a:rPr>
              <a:t> to </a:t>
            </a:r>
            <a:r>
              <a:rPr dirty="0" sz="1400" spc="-120">
                <a:latin typeface="Microsoft Sans Serif"/>
                <a:cs typeface="Microsoft Sans Serif"/>
              </a:rPr>
              <a:t>assign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either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one</a:t>
            </a:r>
            <a:r>
              <a:rPr dirty="0" sz="1400">
                <a:latin typeface="Microsoft Sans Serif"/>
                <a:cs typeface="Microsoft Sans Serif"/>
              </a:rPr>
              <a:t> or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two</a:t>
            </a:r>
            <a:r>
              <a:rPr dirty="0" sz="1400" spc="500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bits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5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code.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In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either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case,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on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55">
                <a:latin typeface="Microsoft Sans Serif"/>
                <a:cs typeface="Microsoft Sans Serif"/>
              </a:rPr>
              <a:t>average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it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will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lead </a:t>
            </a:r>
            <a:r>
              <a:rPr dirty="0" sz="1400">
                <a:latin typeface="Microsoft Sans Serif"/>
                <a:cs typeface="Microsoft Sans Serif"/>
              </a:rPr>
              <a:t>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more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65">
                <a:latin typeface="Microsoft Sans Serif"/>
                <a:cs typeface="Microsoft Sans Serif"/>
              </a:rPr>
              <a:t>bits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compared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to </a:t>
            </a:r>
            <a:r>
              <a:rPr dirty="0" sz="1400" spc="-95">
                <a:latin typeface="Microsoft Sans Serif"/>
                <a:cs typeface="Microsoft Sans Serif"/>
              </a:rPr>
              <a:t>its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entropy.</a:t>
            </a:r>
            <a:endParaRPr sz="1400">
              <a:latin typeface="Microsoft Sans Serif"/>
              <a:cs typeface="Microsoft Sans Serif"/>
            </a:endParaRPr>
          </a:p>
          <a:p>
            <a:pPr marL="678180" marR="75565" indent="-273050">
              <a:lnSpc>
                <a:spcPct val="100000"/>
              </a:lnSpc>
              <a:spcBef>
                <a:spcPts val="575"/>
              </a:spcBef>
            </a:pPr>
            <a:r>
              <a:rPr dirty="0" sz="1400" spc="26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400" spc="60">
                <a:solidFill>
                  <a:srgbClr val="93B6D2"/>
                </a:solidFill>
                <a:latin typeface="Arial MT"/>
                <a:cs typeface="Arial MT"/>
              </a:rPr>
              <a:t>  </a:t>
            </a:r>
            <a:r>
              <a:rPr dirty="0" sz="2000" spc="-240">
                <a:latin typeface="Microsoft Sans Serif"/>
                <a:cs typeface="Microsoft Sans Serif"/>
              </a:rPr>
              <a:t>As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the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probability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8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40">
                <a:latin typeface="Microsoft Sans Serif"/>
                <a:cs typeface="Microsoft Sans Serif"/>
              </a:rPr>
              <a:t>symbol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90">
                <a:latin typeface="Microsoft Sans Serif"/>
                <a:cs typeface="Microsoft Sans Serif"/>
              </a:rPr>
              <a:t>becomes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55">
                <a:latin typeface="Microsoft Sans Serif"/>
                <a:cs typeface="Microsoft Sans Serif"/>
              </a:rPr>
              <a:t>very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high,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Huffman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45">
                <a:latin typeface="Microsoft Sans Serif"/>
                <a:cs typeface="Microsoft Sans Serif"/>
              </a:rPr>
              <a:t>coding </a:t>
            </a:r>
            <a:r>
              <a:rPr dirty="0" sz="2000" spc="-190">
                <a:latin typeface="Microsoft Sans Serif"/>
                <a:cs typeface="Microsoft Sans Serif"/>
              </a:rPr>
              <a:t>becomes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55">
                <a:latin typeface="Microsoft Sans Serif"/>
                <a:cs typeface="Microsoft Sans Serif"/>
              </a:rPr>
              <a:t>very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55">
                <a:latin typeface="Microsoft Sans Serif"/>
                <a:cs typeface="Microsoft Sans Serif"/>
              </a:rPr>
              <a:t>non-</a:t>
            </a:r>
            <a:r>
              <a:rPr dirty="0" sz="2000" spc="-10">
                <a:latin typeface="Microsoft Sans Serif"/>
                <a:cs typeface="Microsoft Sans Serif"/>
              </a:rPr>
              <a:t>optimal.</a:t>
            </a:r>
            <a:endParaRPr sz="2000">
              <a:latin typeface="Microsoft Sans Serif"/>
              <a:cs typeface="Microsoft Sans Serif"/>
            </a:endParaRPr>
          </a:p>
          <a:p>
            <a:pPr lvl="1" marL="952500" marR="78740" indent="-228600">
              <a:lnSpc>
                <a:spcPct val="98900"/>
              </a:lnSpc>
              <a:spcBef>
                <a:spcPts val="550"/>
              </a:spcBef>
              <a:buClr>
                <a:srgbClr val="DD8046"/>
              </a:buClr>
              <a:buSzPct val="75000"/>
              <a:buFont typeface="Wingdings"/>
              <a:buChar char=""/>
              <a:tabLst>
                <a:tab pos="952500" algn="l"/>
              </a:tabLst>
            </a:pPr>
            <a:r>
              <a:rPr dirty="0" sz="1400" spc="-120">
                <a:latin typeface="Microsoft Sans Serif"/>
                <a:cs typeface="Microsoft Sans Serif"/>
              </a:rPr>
              <a:t>For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example,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for</a:t>
            </a:r>
            <a:r>
              <a:rPr dirty="0" sz="1400" spc="-7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0">
                <a:latin typeface="Microsoft Sans Serif"/>
                <a:cs typeface="Microsoft Sans Serif"/>
              </a:rPr>
              <a:t>symbol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60">
                <a:latin typeface="Microsoft Sans Serif"/>
                <a:cs typeface="Microsoft Sans Serif"/>
              </a:rPr>
              <a:t>with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probability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 </a:t>
            </a:r>
            <a:r>
              <a:rPr dirty="0" sz="1400" spc="-25">
                <a:latin typeface="Microsoft Sans Serif"/>
                <a:cs typeface="Microsoft Sans Serif"/>
              </a:rPr>
              <a:t>0.9,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optimal</a:t>
            </a:r>
            <a:r>
              <a:rPr dirty="0" sz="1400" spc="-20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code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size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25">
                <a:latin typeface="Microsoft Sans Serif"/>
                <a:cs typeface="Microsoft Sans Serif"/>
              </a:rPr>
              <a:t>should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be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0.15 </a:t>
            </a:r>
            <a:r>
              <a:rPr dirty="0" sz="1400" spc="-80">
                <a:latin typeface="Microsoft Sans Serif"/>
                <a:cs typeface="Microsoft Sans Serif"/>
              </a:rPr>
              <a:t>bits,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40">
                <a:latin typeface="Microsoft Sans Serif"/>
                <a:cs typeface="Microsoft Sans Serif"/>
              </a:rPr>
              <a:t>but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Huffman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coding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135">
                <a:latin typeface="Microsoft Sans Serif"/>
                <a:cs typeface="Microsoft Sans Serif"/>
              </a:rPr>
              <a:t>assigns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155">
                <a:latin typeface="Microsoft Sans Serif"/>
                <a:cs typeface="Microsoft Sans Serif"/>
              </a:rPr>
              <a:t>minimum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value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50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one</a:t>
            </a:r>
            <a:r>
              <a:rPr dirty="0" sz="1400">
                <a:latin typeface="Microsoft Sans Serif"/>
                <a:cs typeface="Microsoft Sans Serif"/>
              </a:rPr>
              <a:t> bit </a:t>
            </a:r>
            <a:r>
              <a:rPr dirty="0" sz="1400" spc="-80">
                <a:latin typeface="Microsoft Sans Serif"/>
                <a:cs typeface="Microsoft Sans Serif"/>
              </a:rPr>
              <a:t>code</a:t>
            </a:r>
            <a:r>
              <a:rPr dirty="0" sz="1400">
                <a:latin typeface="Microsoft Sans Serif"/>
                <a:cs typeface="Microsoft Sans Serif"/>
              </a:rPr>
              <a:t> to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95">
                <a:latin typeface="Microsoft Sans Serif"/>
                <a:cs typeface="Microsoft Sans Serif"/>
              </a:rPr>
              <a:t>symbol,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110">
                <a:latin typeface="Microsoft Sans Serif"/>
                <a:cs typeface="Microsoft Sans Serif"/>
              </a:rPr>
              <a:t>which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35">
                <a:latin typeface="Microsoft Sans Serif"/>
                <a:cs typeface="Microsoft Sans Serif"/>
              </a:rPr>
              <a:t>is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six </a:t>
            </a:r>
            <a:r>
              <a:rPr dirty="0" sz="1400" spc="-125">
                <a:latin typeface="Microsoft Sans Serif"/>
                <a:cs typeface="Microsoft Sans Serif"/>
              </a:rPr>
              <a:t>times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20">
                <a:latin typeface="Microsoft Sans Serif"/>
                <a:cs typeface="Microsoft Sans Serif"/>
              </a:rPr>
              <a:t>larger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than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necessary</a:t>
            </a:r>
            <a:r>
              <a:rPr dirty="0" sz="2300" spc="-10">
                <a:latin typeface="Microsoft Sans Serif"/>
                <a:cs typeface="Microsoft Sans Serif"/>
              </a:rPr>
              <a:t>.</a:t>
            </a:r>
            <a:endParaRPr sz="2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595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5" b="0">
                <a:latin typeface="Microsoft Sans Serif"/>
                <a:cs typeface="Microsoft Sans Serif"/>
              </a:rPr>
              <a:t>Huffman</a:t>
            </a:r>
            <a:r>
              <a:rPr dirty="0" spc="15" b="0">
                <a:latin typeface="Microsoft Sans Serif"/>
                <a:cs typeface="Microsoft Sans Serif"/>
              </a:rPr>
              <a:t> </a:t>
            </a:r>
            <a:r>
              <a:rPr dirty="0" spc="-235" b="0">
                <a:latin typeface="Microsoft Sans Serif"/>
                <a:cs typeface="Microsoft Sans Serif"/>
              </a:rPr>
              <a:t>coding</a:t>
            </a:r>
            <a:r>
              <a:rPr dirty="0" spc="10" b="0">
                <a:latin typeface="Microsoft Sans Serif"/>
                <a:cs typeface="Microsoft Sans Serif"/>
              </a:rPr>
              <a:t> </a:t>
            </a:r>
            <a:r>
              <a:rPr dirty="0" spc="-370" b="0">
                <a:latin typeface="Microsoft Sans Serif"/>
                <a:cs typeface="Microsoft Sans Serif"/>
              </a:rPr>
              <a:t>steps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81358"/>
            <a:ext cx="7280275" cy="282130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0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</a:tabLst>
            </a:pPr>
            <a:r>
              <a:rPr dirty="0" sz="2000" spc="-125">
                <a:latin typeface="Microsoft Sans Serif"/>
                <a:cs typeface="Microsoft Sans Serif"/>
              </a:rPr>
              <a:t>Huffman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coding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steps</a:t>
            </a:r>
            <a:endParaRPr sz="20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</a:tabLst>
            </a:pPr>
            <a:r>
              <a:rPr dirty="0" sz="2000" spc="-105">
                <a:solidFill>
                  <a:srgbClr val="C00000"/>
                </a:solidFill>
                <a:latin typeface="Microsoft Sans Serif"/>
                <a:cs typeface="Microsoft Sans Serif"/>
              </a:rPr>
              <a:t>Step-</a:t>
            </a:r>
            <a:r>
              <a:rPr dirty="0" sz="2000" spc="-30">
                <a:solidFill>
                  <a:srgbClr val="C00000"/>
                </a:solidFill>
                <a:latin typeface="Microsoft Sans Serif"/>
                <a:cs typeface="Microsoft Sans Serif"/>
              </a:rPr>
              <a:t>1</a:t>
            </a:r>
            <a:r>
              <a:rPr dirty="0" sz="2000" spc="-30">
                <a:latin typeface="Microsoft Sans Serif"/>
                <a:cs typeface="Microsoft Sans Serif"/>
              </a:rPr>
              <a:t>: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235">
                <a:latin typeface="Microsoft Sans Serif"/>
                <a:cs typeface="Microsoft Sans Serif"/>
              </a:rPr>
              <a:t>Rank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all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the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75">
                <a:latin typeface="Microsoft Sans Serif"/>
                <a:cs typeface="Microsoft Sans Serif"/>
              </a:rPr>
              <a:t>symbols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in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the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order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70">
                <a:latin typeface="Microsoft Sans Serif"/>
                <a:cs typeface="Microsoft Sans Serif"/>
              </a:rPr>
              <a:t>their</a:t>
            </a:r>
            <a:r>
              <a:rPr dirty="0" sz="2000" spc="-20">
                <a:latin typeface="Microsoft Sans Serif"/>
                <a:cs typeface="Microsoft Sans Serif"/>
              </a:rPr>
              <a:t> probability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of</a:t>
            </a:r>
            <a:endParaRPr sz="200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</a:pPr>
            <a:r>
              <a:rPr dirty="0" sz="2000" spc="-60">
                <a:latin typeface="Microsoft Sans Serif"/>
                <a:cs typeface="Microsoft Sans Serif"/>
              </a:rPr>
              <a:t>occurrence</a:t>
            </a:r>
            <a:endParaRPr sz="2000">
              <a:latin typeface="Microsoft Sans Serif"/>
              <a:cs typeface="Microsoft Sans Serif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dirty="0" sz="2000" spc="-105">
                <a:solidFill>
                  <a:srgbClr val="C00000"/>
                </a:solidFill>
                <a:latin typeface="Microsoft Sans Serif"/>
                <a:cs typeface="Microsoft Sans Serif"/>
              </a:rPr>
              <a:t>Step-</a:t>
            </a:r>
            <a:r>
              <a:rPr dirty="0" sz="2000" spc="-30">
                <a:solidFill>
                  <a:srgbClr val="C00000"/>
                </a:solidFill>
                <a:latin typeface="Microsoft Sans Serif"/>
                <a:cs typeface="Microsoft Sans Serif"/>
              </a:rPr>
              <a:t>2</a:t>
            </a:r>
            <a:r>
              <a:rPr dirty="0" sz="2000" spc="-30">
                <a:latin typeface="Microsoft Sans Serif"/>
                <a:cs typeface="Microsoft Sans Serif"/>
              </a:rPr>
              <a:t>:</a:t>
            </a:r>
            <a:r>
              <a:rPr dirty="0" sz="2000" spc="-85">
                <a:latin typeface="Microsoft Sans Serif"/>
                <a:cs typeface="Microsoft Sans Serif"/>
              </a:rPr>
              <a:t> </a:t>
            </a:r>
            <a:r>
              <a:rPr dirty="0" sz="2000" spc="-180">
                <a:latin typeface="Microsoft Sans Serif"/>
                <a:cs typeface="Microsoft Sans Serif"/>
              </a:rPr>
              <a:t>Successively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merge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70">
                <a:latin typeface="Microsoft Sans Serif"/>
                <a:cs typeface="Microsoft Sans Serif"/>
              </a:rPr>
              <a:t>every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85">
                <a:latin typeface="Microsoft Sans Serif"/>
                <a:cs typeface="Microsoft Sans Serif"/>
              </a:rPr>
              <a:t>two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70">
                <a:latin typeface="Microsoft Sans Serif"/>
                <a:cs typeface="Microsoft Sans Serif"/>
              </a:rPr>
              <a:t>symbols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80">
                <a:latin typeface="Microsoft Sans Serif"/>
                <a:cs typeface="Microsoft Sans Serif"/>
              </a:rPr>
              <a:t>with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the</a:t>
            </a:r>
            <a:r>
              <a:rPr dirty="0" sz="2000" spc="-10">
                <a:latin typeface="Microsoft Sans Serif"/>
                <a:cs typeface="Microsoft Sans Serif"/>
              </a:rPr>
              <a:t> least </a:t>
            </a:r>
            <a:r>
              <a:rPr dirty="0" sz="2000" spc="-25">
                <a:latin typeface="Microsoft Sans Serif"/>
                <a:cs typeface="Microsoft Sans Serif"/>
              </a:rPr>
              <a:t>probability</a:t>
            </a:r>
            <a:r>
              <a:rPr dirty="0" sz="2000" spc="-1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form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70">
                <a:latin typeface="Microsoft Sans Serif"/>
                <a:cs typeface="Microsoft Sans Serif"/>
              </a:rPr>
              <a:t>new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50">
                <a:latin typeface="Microsoft Sans Serif"/>
                <a:cs typeface="Microsoft Sans Serif"/>
              </a:rPr>
              <a:t>composite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symbol,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and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85">
                <a:latin typeface="Microsoft Sans Serif"/>
                <a:cs typeface="Microsoft Sans Serif"/>
              </a:rPr>
              <a:t>rerank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order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them; </a:t>
            </a:r>
            <a:r>
              <a:rPr dirty="0" sz="2000" spc="-155">
                <a:latin typeface="Microsoft Sans Serif"/>
                <a:cs typeface="Microsoft Sans Serif"/>
              </a:rPr>
              <a:t>this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will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90">
                <a:latin typeface="Microsoft Sans Serif"/>
                <a:cs typeface="Microsoft Sans Serif"/>
              </a:rPr>
              <a:t>generate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80">
                <a:latin typeface="Microsoft Sans Serif"/>
                <a:cs typeface="Microsoft Sans Serif"/>
              </a:rPr>
              <a:t>tree,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where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30">
                <a:latin typeface="Microsoft Sans Serif"/>
                <a:cs typeface="Microsoft Sans Serif"/>
              </a:rPr>
              <a:t>each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node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80">
                <a:latin typeface="Microsoft Sans Serif"/>
                <a:cs typeface="Microsoft Sans Serif"/>
              </a:rPr>
              <a:t>is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the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probability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all </a:t>
            </a:r>
            <a:r>
              <a:rPr dirty="0" sz="2000" spc="-170">
                <a:latin typeface="Microsoft Sans Serif"/>
                <a:cs typeface="Microsoft Sans Serif"/>
              </a:rPr>
              <a:t>nodes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beneath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it</a:t>
            </a:r>
            <a:endParaRPr sz="20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</a:tabLst>
            </a:pPr>
            <a:r>
              <a:rPr dirty="0" sz="2000" spc="-105">
                <a:solidFill>
                  <a:srgbClr val="C00000"/>
                </a:solidFill>
                <a:latin typeface="Microsoft Sans Serif"/>
                <a:cs typeface="Microsoft Sans Serif"/>
              </a:rPr>
              <a:t>Step-</a:t>
            </a:r>
            <a:r>
              <a:rPr dirty="0" sz="2000" spc="-30">
                <a:solidFill>
                  <a:srgbClr val="C00000"/>
                </a:solidFill>
                <a:latin typeface="Microsoft Sans Serif"/>
                <a:cs typeface="Microsoft Sans Serif"/>
              </a:rPr>
              <a:t>3</a:t>
            </a:r>
            <a:r>
              <a:rPr dirty="0" sz="2000" spc="-30">
                <a:latin typeface="Microsoft Sans Serif"/>
                <a:cs typeface="Microsoft Sans Serif"/>
              </a:rPr>
              <a:t>:</a:t>
            </a:r>
            <a:r>
              <a:rPr dirty="0" sz="2000" spc="-90">
                <a:latin typeface="Microsoft Sans Serif"/>
                <a:cs typeface="Microsoft Sans Serif"/>
              </a:rPr>
              <a:t> </a:t>
            </a:r>
            <a:r>
              <a:rPr dirty="0" sz="2000" spc="-175">
                <a:latin typeface="Microsoft Sans Serif"/>
                <a:cs typeface="Microsoft Sans Serif"/>
              </a:rPr>
              <a:t>Trace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55">
                <a:latin typeface="Microsoft Sans Serif"/>
                <a:cs typeface="Microsoft Sans Serif"/>
              </a:rPr>
              <a:t>path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each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35">
                <a:latin typeface="Microsoft Sans Serif"/>
                <a:cs typeface="Microsoft Sans Serif"/>
              </a:rPr>
              <a:t>leaf,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noting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the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90">
                <a:latin typeface="Microsoft Sans Serif"/>
                <a:cs typeface="Microsoft Sans Serif"/>
              </a:rPr>
              <a:t>direction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at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each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node.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64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5" b="0">
                <a:latin typeface="Microsoft Sans Serif"/>
                <a:cs typeface="Microsoft Sans Serif"/>
              </a:rPr>
              <a:t>Huffman</a:t>
            </a:r>
            <a:r>
              <a:rPr dirty="0" spc="15" b="0">
                <a:latin typeface="Microsoft Sans Serif"/>
                <a:cs typeface="Microsoft Sans Serif"/>
              </a:rPr>
              <a:t> </a:t>
            </a:r>
            <a:r>
              <a:rPr dirty="0" spc="-235" b="0">
                <a:latin typeface="Microsoft Sans Serif"/>
                <a:cs typeface="Microsoft Sans Serif"/>
              </a:rPr>
              <a:t>coding</a:t>
            </a:r>
            <a:r>
              <a:rPr dirty="0" spc="10" b="0">
                <a:latin typeface="Microsoft Sans Serif"/>
                <a:cs typeface="Microsoft Sans Serif"/>
              </a:rPr>
              <a:t> </a:t>
            </a:r>
            <a:r>
              <a:rPr dirty="0" spc="-190" b="0">
                <a:latin typeface="Microsoft Sans Serif"/>
                <a:cs typeface="Microsoft Sans Serif"/>
              </a:rPr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748408"/>
            <a:ext cx="12744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</a:tabLst>
            </a:pPr>
            <a:r>
              <a:rPr dirty="0" sz="2000" spc="-130">
                <a:latin typeface="Microsoft Sans Serif"/>
                <a:cs typeface="Microsoft Sans Serif"/>
              </a:rPr>
              <a:t>Example: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4419260"/>
            <a:ext cx="7301230" cy="139001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2105" algn="l"/>
              </a:tabLst>
            </a:pPr>
            <a:r>
              <a:rPr dirty="0" sz="1800" spc="-215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65">
                <a:latin typeface="Microsoft Sans Serif"/>
                <a:cs typeface="Microsoft Sans Serif"/>
              </a:rPr>
              <a:t>average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bit</a:t>
            </a:r>
            <a:r>
              <a:rPr dirty="0" sz="1800" spc="-10">
                <a:latin typeface="Microsoft Sans Serif"/>
                <a:cs typeface="Microsoft Sans Serif"/>
              </a:rPr>
              <a:t> per </a:t>
            </a:r>
            <a:r>
              <a:rPr dirty="0" sz="1800" spc="-130">
                <a:latin typeface="Microsoft Sans Serif"/>
                <a:cs typeface="Microsoft Sans Serif"/>
              </a:rPr>
              <a:t>symbol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is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then:</a:t>
            </a:r>
            <a:endParaRPr sz="18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2105" algn="l"/>
              </a:tabLst>
            </a:pPr>
            <a:r>
              <a:rPr dirty="0" sz="1800" spc="-10">
                <a:latin typeface="Microsoft Sans Serif"/>
                <a:cs typeface="Microsoft Sans Serif"/>
              </a:rPr>
              <a:t>0.25 </a:t>
            </a:r>
            <a:r>
              <a:rPr dirty="0" sz="1800" spc="145">
                <a:latin typeface="Microsoft Sans Serif"/>
                <a:cs typeface="Microsoft Sans Serif"/>
              </a:rPr>
              <a:t>×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2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145">
                <a:latin typeface="Microsoft Sans Serif"/>
                <a:cs typeface="Microsoft Sans Serif"/>
              </a:rPr>
              <a:t>+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0.20×2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145">
                <a:latin typeface="Microsoft Sans Serif"/>
                <a:cs typeface="Microsoft Sans Serif"/>
              </a:rPr>
              <a:t>+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0.18×3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145">
                <a:latin typeface="Microsoft Sans Serif"/>
                <a:cs typeface="Microsoft Sans Serif"/>
              </a:rPr>
              <a:t>+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0.15×3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145">
                <a:latin typeface="Microsoft Sans Serif"/>
                <a:cs typeface="Microsoft Sans Serif"/>
              </a:rPr>
              <a:t>+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0.12×3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145">
                <a:latin typeface="Microsoft Sans Serif"/>
                <a:cs typeface="Microsoft Sans Serif"/>
              </a:rPr>
              <a:t>+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0.06×4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145">
                <a:latin typeface="Microsoft Sans Serif"/>
                <a:cs typeface="Microsoft Sans Serif"/>
              </a:rPr>
              <a:t>+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0.04×4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95">
                <a:latin typeface="Microsoft Sans Serif"/>
                <a:cs typeface="Microsoft Sans Serif"/>
              </a:rPr>
              <a:t>=</a:t>
            </a:r>
            <a:endParaRPr sz="180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</a:pPr>
            <a:r>
              <a:rPr dirty="0" sz="1800" spc="-10">
                <a:latin typeface="Microsoft Sans Serif"/>
                <a:cs typeface="Microsoft Sans Serif"/>
              </a:rPr>
              <a:t>2.65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bits</a:t>
            </a:r>
            <a:endParaRPr sz="18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8333"/>
              <a:buFont typeface="Wingdings"/>
              <a:buChar char=""/>
              <a:tabLst>
                <a:tab pos="332105" algn="l"/>
              </a:tabLst>
            </a:pPr>
            <a:r>
              <a:rPr dirty="0" sz="1800" spc="-140">
                <a:latin typeface="Microsoft Sans Serif"/>
                <a:cs typeface="Microsoft Sans Serif"/>
              </a:rPr>
              <a:t>which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is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very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close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to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80">
                <a:latin typeface="Microsoft Sans Serif"/>
                <a:cs typeface="Microsoft Sans Serif"/>
              </a:rPr>
              <a:t>entropy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given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by: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6950" y="1511300"/>
            <a:ext cx="4660900" cy="29305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1475" y="5984875"/>
            <a:ext cx="47625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10" b="0">
                <a:latin typeface="Microsoft Sans Serif"/>
                <a:cs typeface="Microsoft Sans Serif"/>
              </a:rPr>
              <a:t>Huffman</a:t>
            </a:r>
            <a:r>
              <a:rPr dirty="0" sz="3600" spc="-10" b="0">
                <a:latin typeface="Microsoft Sans Serif"/>
                <a:cs typeface="Microsoft Sans Serif"/>
              </a:rPr>
              <a:t> </a:t>
            </a:r>
            <a:r>
              <a:rPr dirty="0" sz="3600" spc="-180" b="0">
                <a:latin typeface="Microsoft Sans Serif"/>
                <a:cs typeface="Microsoft Sans Serif"/>
              </a:rPr>
              <a:t>Coding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144" y="1580511"/>
            <a:ext cx="4747137" cy="223787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556" y="4093552"/>
            <a:ext cx="7156236" cy="21651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410921"/>
            <a:ext cx="300101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10" b="0">
                <a:latin typeface="Microsoft Sans Serif"/>
                <a:cs typeface="Microsoft Sans Serif"/>
              </a:rPr>
              <a:t>Huffman</a:t>
            </a:r>
            <a:r>
              <a:rPr dirty="0" sz="3600" spc="-10" b="0">
                <a:latin typeface="Microsoft Sans Serif"/>
                <a:cs typeface="Microsoft Sans Serif"/>
              </a:rPr>
              <a:t> </a:t>
            </a:r>
            <a:r>
              <a:rPr dirty="0" sz="3600" spc="-180" b="0">
                <a:latin typeface="Microsoft Sans Serif"/>
                <a:cs typeface="Microsoft Sans Serif"/>
              </a:rPr>
              <a:t>Coding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4144" y="1580511"/>
            <a:ext cx="4747137" cy="223787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6556" y="4550750"/>
            <a:ext cx="7156236" cy="216510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5940" y="1168653"/>
            <a:ext cx="39528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Calculate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Compression ratio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2140" y="3768090"/>
            <a:ext cx="75939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Workout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4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percentage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redundancy</a:t>
            </a:r>
            <a:r>
              <a:rPr dirty="0" sz="24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dirty="0" sz="24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compressed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2400" spc="-5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decompressed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dirty="0" sz="2400" spc="-6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24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two</a:t>
            </a:r>
            <a:r>
              <a:rPr dirty="0" sz="2400" spc="-9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dirty="0" sz="24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sets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375" b="0">
                <a:latin typeface="Microsoft Sans Serif"/>
                <a:cs typeface="Microsoft Sans Serif"/>
              </a:rPr>
              <a:t>Psychovisual</a:t>
            </a:r>
            <a:r>
              <a:rPr dirty="0" spc="50" b="0">
                <a:latin typeface="Microsoft Sans Serif"/>
                <a:cs typeface="Microsoft Sans Serif"/>
              </a:rPr>
              <a:t> </a:t>
            </a:r>
            <a:r>
              <a:rPr dirty="0" spc="-365" b="0">
                <a:latin typeface="Microsoft Sans Serif"/>
                <a:cs typeface="Microsoft Sans Serif"/>
              </a:rPr>
              <a:t>Redundancy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11732" y="1616709"/>
            <a:ext cx="6847840" cy="3623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50" spc="33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650" spc="19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dirty="0" sz="2400" spc="-95">
                <a:latin typeface="Microsoft Sans Serif"/>
                <a:cs typeface="Microsoft Sans Serif"/>
              </a:rPr>
              <a:t>Originates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from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characteristics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9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70">
                <a:latin typeface="Microsoft Sans Serif"/>
                <a:cs typeface="Microsoft Sans Serif"/>
              </a:rPr>
              <a:t>human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90">
                <a:latin typeface="Microsoft Sans Serif"/>
                <a:cs typeface="Microsoft Sans Serif"/>
              </a:rPr>
              <a:t>visual </a:t>
            </a:r>
            <a:r>
              <a:rPr dirty="0" sz="2400" spc="-235">
                <a:latin typeface="Microsoft Sans Serif"/>
                <a:cs typeface="Microsoft Sans Serif"/>
              </a:rPr>
              <a:t>system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(HVS).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650" spc="33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650" spc="11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Visual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information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not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perceived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equally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by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80">
                <a:latin typeface="Microsoft Sans Serif"/>
                <a:cs typeface="Microsoft Sans Serif"/>
              </a:rPr>
              <a:t>HVS.</a:t>
            </a:r>
            <a:endParaRPr sz="2400">
              <a:latin typeface="Microsoft Sans Serif"/>
              <a:cs typeface="Microsoft Sans Serif"/>
            </a:endParaRPr>
          </a:p>
          <a:p>
            <a:pPr marL="12700" marR="329565">
              <a:lnSpc>
                <a:spcPct val="100000"/>
              </a:lnSpc>
              <a:spcBef>
                <a:spcPts val="600"/>
              </a:spcBef>
            </a:pPr>
            <a:r>
              <a:rPr dirty="0" sz="1650" spc="33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650" spc="85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If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apply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less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data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represent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less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important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visual </a:t>
            </a:r>
            <a:r>
              <a:rPr dirty="0" sz="2400" spc="-114">
                <a:latin typeface="Microsoft Sans Serif"/>
                <a:cs typeface="Microsoft Sans Serif"/>
              </a:rPr>
              <a:t>information,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perception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will</a:t>
            </a:r>
            <a:r>
              <a:rPr dirty="0" sz="2400" spc="-13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not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be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affected.</a:t>
            </a:r>
            <a:endParaRPr sz="2400">
              <a:latin typeface="Microsoft Sans Serif"/>
              <a:cs typeface="Microsoft Sans Serif"/>
            </a:endParaRPr>
          </a:p>
          <a:p>
            <a:pPr marL="12700" marR="156210">
              <a:lnSpc>
                <a:spcPct val="100000"/>
              </a:lnSpc>
              <a:spcBef>
                <a:spcPts val="605"/>
              </a:spcBef>
            </a:pPr>
            <a:r>
              <a:rPr dirty="0" sz="1650" spc="33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650" spc="21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In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this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75">
                <a:latin typeface="Microsoft Sans Serif"/>
                <a:cs typeface="Microsoft Sans Serif"/>
              </a:rPr>
              <a:t>sense,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80">
                <a:latin typeface="Microsoft Sans Serif"/>
                <a:cs typeface="Microsoft Sans Serif"/>
              </a:rPr>
              <a:t>some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visual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information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65">
                <a:latin typeface="Microsoft Sans Serif"/>
                <a:cs typeface="Microsoft Sans Serif"/>
              </a:rPr>
              <a:t>psychovisually </a:t>
            </a:r>
            <a:r>
              <a:rPr dirty="0" sz="2400" spc="-35">
                <a:latin typeface="Microsoft Sans Serif"/>
                <a:cs typeface="Microsoft Sans Serif"/>
              </a:rPr>
              <a:t>redundant.</a:t>
            </a:r>
            <a:endParaRPr sz="2400">
              <a:latin typeface="Microsoft Sans Serif"/>
              <a:cs typeface="Microsoft Sans Serif"/>
            </a:endParaRPr>
          </a:p>
          <a:p>
            <a:pPr marL="12700" marR="434975">
              <a:lnSpc>
                <a:spcPct val="100000"/>
              </a:lnSpc>
              <a:spcBef>
                <a:spcPts val="600"/>
              </a:spcBef>
            </a:pPr>
            <a:r>
              <a:rPr dirty="0" sz="1650" spc="33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650" spc="16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dirty="0" sz="2400" spc="-165">
                <a:latin typeface="Microsoft Sans Serif"/>
                <a:cs typeface="Microsoft Sans Serif"/>
              </a:rPr>
              <a:t>Eliminating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psychovisual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redundancy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leads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data </a:t>
            </a:r>
            <a:r>
              <a:rPr dirty="0" sz="2400" spc="-125">
                <a:latin typeface="Microsoft Sans Serif"/>
                <a:cs typeface="Microsoft Sans Serif"/>
              </a:rPr>
              <a:t>compression.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29" b="0">
                <a:latin typeface="Microsoft Sans Serif"/>
                <a:cs typeface="Microsoft Sans Serif"/>
              </a:rPr>
              <a:t>Image</a:t>
            </a:r>
            <a:r>
              <a:rPr dirty="0" sz="3600" spc="15" b="0">
                <a:latin typeface="Microsoft Sans Serif"/>
                <a:cs typeface="Microsoft Sans Serif"/>
              </a:rPr>
              <a:t> </a:t>
            </a:r>
            <a:r>
              <a:rPr dirty="0" sz="3600" spc="-320" b="0">
                <a:latin typeface="Microsoft Sans Serif"/>
                <a:cs typeface="Microsoft Sans Serif"/>
              </a:rPr>
              <a:t>Compression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75536"/>
            <a:ext cx="8064500" cy="364553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95">
                <a:latin typeface="Microsoft Sans Serif"/>
                <a:cs typeface="Microsoft Sans Serif"/>
              </a:rPr>
              <a:t>Need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for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20" b="1">
                <a:latin typeface="Arial"/>
                <a:cs typeface="Arial"/>
              </a:rPr>
              <a:t>data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(</a:t>
            </a:r>
            <a:r>
              <a:rPr dirty="0" sz="2400" spc="-150">
                <a:solidFill>
                  <a:srgbClr val="FF0000"/>
                </a:solidFill>
                <a:latin typeface="Microsoft Sans Serif"/>
                <a:cs typeface="Microsoft Sans Serif"/>
              </a:rPr>
              <a:t>not</a:t>
            </a:r>
            <a:r>
              <a:rPr dirty="0" sz="2400" spc="1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 b="1">
                <a:latin typeface="Arial"/>
                <a:cs typeface="Arial"/>
              </a:rPr>
              <a:t>information</a:t>
            </a:r>
            <a:r>
              <a:rPr dirty="0" sz="2400" spc="-145">
                <a:latin typeface="Microsoft Sans Serif"/>
                <a:cs typeface="Microsoft Sans Serif"/>
              </a:rPr>
              <a:t>)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compression</a:t>
            </a:r>
            <a:endParaRPr sz="2400">
              <a:latin typeface="Microsoft Sans Serif"/>
              <a:cs typeface="Microsoft Sans Serif"/>
            </a:endParaRPr>
          </a:p>
          <a:p>
            <a:pPr marL="332740" marR="2946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60">
                <a:latin typeface="Microsoft Sans Serif"/>
                <a:cs typeface="Microsoft Sans Serif"/>
              </a:rPr>
              <a:t>Data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compression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aims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reduce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amount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data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needed </a:t>
            </a:r>
            <a:r>
              <a:rPr dirty="0" sz="2400">
                <a:latin typeface="Microsoft Sans Serif"/>
                <a:cs typeface="Microsoft Sans Serif"/>
              </a:rPr>
              <a:t>for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75">
                <a:latin typeface="Microsoft Sans Serif"/>
                <a:cs typeface="Microsoft Sans Serif"/>
              </a:rPr>
              <a:t>conveying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80">
                <a:latin typeface="Microsoft Sans Serif"/>
                <a:cs typeface="Microsoft Sans Serif"/>
              </a:rPr>
              <a:t>some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information</a:t>
            </a:r>
            <a:endParaRPr sz="2400">
              <a:latin typeface="Microsoft Sans Serif"/>
              <a:cs typeface="Microsoft Sans Serif"/>
            </a:endParaRPr>
          </a:p>
          <a:p>
            <a:pPr marL="332740" marR="508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70">
                <a:latin typeface="Microsoft Sans Serif"/>
                <a:cs typeface="Microsoft Sans Serif"/>
              </a:rPr>
              <a:t>Variable</a:t>
            </a:r>
            <a:r>
              <a:rPr dirty="0" sz="2400" spc="-90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amount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data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can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used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deliver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same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piece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information</a:t>
            </a:r>
            <a:endParaRPr sz="24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100">
                <a:latin typeface="Microsoft Sans Serif"/>
                <a:cs typeface="Microsoft Sans Serif"/>
              </a:rPr>
              <a:t>Identification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4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data-</a:t>
            </a:r>
            <a:r>
              <a:rPr dirty="0" sz="2400" spc="-30">
                <a:latin typeface="Microsoft Sans Serif"/>
                <a:cs typeface="Microsoft Sans Serif"/>
              </a:rPr>
              <a:t>redundancy</a:t>
            </a:r>
            <a:endParaRPr sz="2400">
              <a:latin typeface="Microsoft Sans Serif"/>
              <a:cs typeface="Microsoft Sans Serif"/>
            </a:endParaRPr>
          </a:p>
          <a:p>
            <a:pPr marL="652780" marR="263525" indent="-273050">
              <a:lnSpc>
                <a:spcPct val="100000"/>
              </a:lnSpc>
              <a:spcBef>
                <a:spcPts val="615"/>
              </a:spcBef>
            </a:pPr>
            <a:r>
              <a:rPr dirty="0" sz="1400" spc="26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400" spc="475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Given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85">
                <a:latin typeface="Microsoft Sans Serif"/>
                <a:cs typeface="Microsoft Sans Serif"/>
              </a:rPr>
              <a:t>two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data </a:t>
            </a:r>
            <a:r>
              <a:rPr dirty="0" sz="2000" spc="-195">
                <a:latin typeface="Microsoft Sans Serif"/>
                <a:cs typeface="Microsoft Sans Serif"/>
              </a:rPr>
              <a:t>sets,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0">
                <a:latin typeface="Microsoft Sans Serif"/>
                <a:cs typeface="Microsoft Sans Serif"/>
              </a:rPr>
              <a:t>representing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the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204">
                <a:latin typeface="Microsoft Sans Serif"/>
                <a:cs typeface="Microsoft Sans Serif"/>
              </a:rPr>
              <a:t>same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95">
                <a:latin typeface="Microsoft Sans Serif"/>
                <a:cs typeface="Microsoft Sans Serif"/>
              </a:rPr>
              <a:t>information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80">
                <a:latin typeface="Microsoft Sans Serif"/>
                <a:cs typeface="Microsoft Sans Serif"/>
              </a:rPr>
              <a:t>with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n1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and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370">
                <a:latin typeface="Microsoft Sans Serif"/>
                <a:cs typeface="Microsoft Sans Serif"/>
              </a:rPr>
              <a:t>n2</a:t>
            </a:r>
            <a:r>
              <a:rPr dirty="0" sz="2000">
                <a:latin typeface="Microsoft Sans Serif"/>
                <a:cs typeface="Microsoft Sans Serif"/>
              </a:rPr>
              <a:t> data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units</a:t>
            </a:r>
            <a:endParaRPr sz="2000">
              <a:latin typeface="Microsoft Sans Serif"/>
              <a:cs typeface="Microsoft Sans Serif"/>
            </a:endParaRPr>
          </a:p>
          <a:p>
            <a:pPr marL="379730">
              <a:lnSpc>
                <a:spcPct val="100000"/>
              </a:lnSpc>
              <a:spcBef>
                <a:spcPts val="600"/>
              </a:spcBef>
            </a:pPr>
            <a:r>
              <a:rPr dirty="0" sz="1400" spc="26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400" spc="459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dirty="0" sz="2000" spc="-250">
                <a:latin typeface="Microsoft Sans Serif"/>
                <a:cs typeface="Microsoft Sans Serif"/>
              </a:rPr>
              <a:t>The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5">
                <a:latin typeface="Microsoft Sans Serif"/>
                <a:cs typeface="Microsoft Sans Serif"/>
              </a:rPr>
              <a:t>relative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data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redundancy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70">
                <a:latin typeface="Microsoft Sans Serif"/>
                <a:cs typeface="Microsoft Sans Serif"/>
              </a:rPr>
              <a:t>can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be </a:t>
            </a:r>
            <a:r>
              <a:rPr dirty="0" sz="2000" spc="-85">
                <a:latin typeface="Microsoft Sans Serif"/>
                <a:cs typeface="Microsoft Sans Serif"/>
              </a:rPr>
              <a:t>worked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out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as: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026753" y="5350792"/>
            <a:ext cx="423545" cy="0"/>
          </a:xfrm>
          <a:custGeom>
            <a:avLst/>
            <a:gdLst/>
            <a:ahLst/>
            <a:cxnLst/>
            <a:rect l="l" t="t" r="r" b="b"/>
            <a:pathLst>
              <a:path w="423544" h="0">
                <a:moveTo>
                  <a:pt x="0" y="0"/>
                </a:moveTo>
                <a:lnTo>
                  <a:pt x="423188" y="0"/>
                </a:lnTo>
              </a:path>
            </a:pathLst>
          </a:custGeom>
          <a:ln w="98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53008" y="5780022"/>
            <a:ext cx="485140" cy="489584"/>
          </a:xfrm>
          <a:custGeom>
            <a:avLst/>
            <a:gdLst/>
            <a:ahLst/>
            <a:cxnLst/>
            <a:rect l="l" t="t" r="r" b="b"/>
            <a:pathLst>
              <a:path w="485139" h="489585">
                <a:moveTo>
                  <a:pt x="485035" y="0"/>
                </a:moveTo>
                <a:lnTo>
                  <a:pt x="0" y="489505"/>
                </a:lnTo>
              </a:path>
            </a:pathLst>
          </a:custGeom>
          <a:ln w="118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885585" y="5955738"/>
            <a:ext cx="34163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900" spc="260" i="1">
                <a:latin typeface="Times New Roman"/>
                <a:cs typeface="Times New Roman"/>
              </a:rPr>
              <a:t>n</a:t>
            </a:r>
            <a:r>
              <a:rPr dirty="0" baseline="-22727" sz="1650" spc="390">
                <a:latin typeface="Times New Roman"/>
                <a:cs typeface="Times New Roman"/>
              </a:rPr>
              <a:t>2</a:t>
            </a:r>
            <a:endParaRPr baseline="-22727" sz="16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12607" y="5711243"/>
            <a:ext cx="58102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7777" sz="2850" spc="600">
                <a:latin typeface="Symbol"/>
                <a:cs typeface="Symbol"/>
              </a:rPr>
              <a:t></a:t>
            </a:r>
            <a:r>
              <a:rPr dirty="0" baseline="-27777" sz="2850" spc="202">
                <a:latin typeface="Times New Roman"/>
                <a:cs typeface="Times New Roman"/>
              </a:rPr>
              <a:t> </a:t>
            </a:r>
            <a:r>
              <a:rPr dirty="0" sz="1900" spc="175" i="1">
                <a:latin typeface="Times New Roman"/>
                <a:cs typeface="Times New Roman"/>
              </a:rPr>
              <a:t>n</a:t>
            </a:r>
            <a:r>
              <a:rPr dirty="0" baseline="-22727" sz="1650" spc="262">
                <a:latin typeface="Times New Roman"/>
                <a:cs typeface="Times New Roman"/>
              </a:rPr>
              <a:t>1</a:t>
            </a:r>
            <a:endParaRPr baseline="-22727" sz="16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41155" y="5005394"/>
            <a:ext cx="19304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310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65346" y="5831756"/>
            <a:ext cx="249554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40" i="1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26400" y="5345717"/>
            <a:ext cx="249554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440" i="1">
                <a:latin typeface="Times New Roman"/>
                <a:cs typeface="Times New Roman"/>
              </a:rPr>
              <a:t>C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01676" y="5992202"/>
            <a:ext cx="14541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10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262071" y="5506165"/>
            <a:ext cx="14541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10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90690" y="5317980"/>
            <a:ext cx="16700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60" i="1">
                <a:latin typeface="Times New Roman"/>
                <a:cs typeface="Times New Roman"/>
              </a:rPr>
              <a:t>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86645" y="5157531"/>
            <a:ext cx="109029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3709" algn="l"/>
              </a:tabLst>
            </a:pPr>
            <a:r>
              <a:rPr dirty="0" sz="1900" spc="380" i="1">
                <a:latin typeface="Times New Roman"/>
                <a:cs typeface="Times New Roman"/>
              </a:rPr>
              <a:t>R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400">
                <a:latin typeface="Symbol"/>
                <a:cs typeface="Symbol"/>
              </a:rPr>
              <a:t></a:t>
            </a:r>
            <a:r>
              <a:rPr dirty="0" sz="1900" spc="-150">
                <a:latin typeface="Times New Roman"/>
                <a:cs typeface="Times New Roman"/>
              </a:rPr>
              <a:t> </a:t>
            </a:r>
            <a:r>
              <a:rPr dirty="0" sz="1900" spc="360">
                <a:latin typeface="Times New Roman"/>
                <a:cs typeface="Times New Roman"/>
              </a:rPr>
              <a:t>1</a:t>
            </a:r>
            <a:r>
              <a:rPr dirty="0" sz="1900" spc="-265">
                <a:latin typeface="Times New Roman"/>
                <a:cs typeface="Times New Roman"/>
              </a:rPr>
              <a:t> </a:t>
            </a:r>
            <a:r>
              <a:rPr dirty="0" sz="1900" spc="350">
                <a:latin typeface="Symbol"/>
                <a:cs typeface="Symbol"/>
              </a:rPr>
              <a:t>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48000" y="5181600"/>
            <a:ext cx="5638800" cy="1200150"/>
          </a:xfrm>
          <a:prstGeom prst="rect">
            <a:avLst/>
          </a:prstGeom>
          <a:solidFill>
            <a:srgbClr val="EAEFF6"/>
          </a:solidFill>
        </p:spPr>
        <p:txBody>
          <a:bodyPr wrap="square" lIns="0" tIns="406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dirty="0" sz="1800" spc="-125">
                <a:latin typeface="Tahoma"/>
                <a:cs typeface="Tahoma"/>
              </a:rPr>
              <a:t>If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n1=10,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n2=1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then</a:t>
            </a:r>
            <a:r>
              <a:rPr dirty="0" sz="1800" spc="-120">
                <a:latin typeface="Tahoma"/>
                <a:cs typeface="Tahoma"/>
              </a:rPr>
              <a:t> </a:t>
            </a:r>
            <a:r>
              <a:rPr dirty="0" sz="1800" spc="-30">
                <a:latin typeface="Tahoma"/>
                <a:cs typeface="Tahoma"/>
              </a:rPr>
              <a:t>Cr=10:1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or</a:t>
            </a:r>
            <a:r>
              <a:rPr dirty="0" sz="1800" spc="-9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  <a:p>
            <a:pPr marL="92075" marR="243204">
              <a:lnSpc>
                <a:spcPct val="100000"/>
              </a:lnSpc>
              <a:spcBef>
                <a:spcPts val="2160"/>
              </a:spcBef>
              <a:tabLst>
                <a:tab pos="1005840" algn="l"/>
              </a:tabLst>
            </a:pPr>
            <a:r>
              <a:rPr dirty="0" sz="1800" spc="-10">
                <a:latin typeface="Tahoma"/>
                <a:cs typeface="Tahoma"/>
              </a:rPr>
              <a:t>Rd=0.9</a:t>
            </a:r>
            <a:r>
              <a:rPr dirty="0" sz="1800">
                <a:latin typeface="Tahoma"/>
                <a:cs typeface="Tahoma"/>
              </a:rPr>
              <a:t>	indicating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40">
                <a:latin typeface="Tahoma"/>
                <a:cs typeface="Tahoma"/>
              </a:rPr>
              <a:t>that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90%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is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redundant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the </a:t>
            </a:r>
            <a:r>
              <a:rPr dirty="0" sz="1800">
                <a:latin typeface="Tahoma"/>
                <a:cs typeface="Tahoma"/>
              </a:rPr>
              <a:t>uncompressed</a:t>
            </a:r>
            <a:r>
              <a:rPr dirty="0" sz="1800" spc="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4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set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410921"/>
            <a:ext cx="28721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14" b="0">
                <a:latin typeface="Microsoft Sans Serif"/>
                <a:cs typeface="Microsoft Sans Serif"/>
              </a:rPr>
              <a:t>Fidelity</a:t>
            </a:r>
            <a:r>
              <a:rPr dirty="0" sz="3600" spc="-100" b="0">
                <a:latin typeface="Microsoft Sans Serif"/>
                <a:cs typeface="Microsoft Sans Serif"/>
              </a:rPr>
              <a:t> </a:t>
            </a:r>
            <a:r>
              <a:rPr dirty="0" sz="3600" spc="-85" b="0">
                <a:latin typeface="Microsoft Sans Serif"/>
                <a:cs typeface="Microsoft Sans Serif"/>
              </a:rPr>
              <a:t>Criteria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59509"/>
            <a:ext cx="777748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160">
                <a:latin typeface="Microsoft Sans Serif"/>
                <a:cs typeface="Microsoft Sans Serif"/>
              </a:rPr>
              <a:t>When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information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loss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can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be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expressed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as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45">
                <a:latin typeface="Microsoft Sans Serif"/>
                <a:cs typeface="Microsoft Sans Serif"/>
              </a:rPr>
              <a:t>mathematical </a:t>
            </a:r>
            <a:r>
              <a:rPr dirty="0" sz="2400" spc="-150">
                <a:latin typeface="Microsoft Sans Serif"/>
                <a:cs typeface="Microsoft Sans Serif"/>
              </a:rPr>
              <a:t>function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5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input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and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output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compression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10">
                <a:latin typeface="Microsoft Sans Serif"/>
                <a:cs typeface="Microsoft Sans Serif"/>
              </a:rPr>
              <a:t>process,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it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is </a:t>
            </a:r>
            <a:r>
              <a:rPr dirty="0" sz="2400" spc="-105">
                <a:latin typeface="Microsoft Sans Serif"/>
                <a:cs typeface="Microsoft Sans Serif"/>
              </a:rPr>
              <a:t>said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1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be</a:t>
            </a:r>
            <a:r>
              <a:rPr dirty="0" sz="2400" spc="-105">
                <a:latin typeface="Microsoft Sans Serif"/>
                <a:cs typeface="Microsoft Sans Serif"/>
              </a:rPr>
              <a:t> based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on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an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objective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fidelity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criteria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2257170"/>
            <a:ext cx="764540" cy="93408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25">
                <a:latin typeface="Microsoft Sans Serif"/>
                <a:cs typeface="Microsoft Sans Serif"/>
              </a:rPr>
              <a:t>Let</a:t>
            </a:r>
            <a:endParaRPr sz="24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170">
                <a:latin typeface="Microsoft Sans Serif"/>
                <a:cs typeface="Microsoft Sans Serif"/>
              </a:rPr>
              <a:t>Let,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705520" y="2257170"/>
            <a:ext cx="5718175" cy="93408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795"/>
              </a:spcBef>
            </a:pPr>
            <a:r>
              <a:rPr dirty="0" sz="2400">
                <a:latin typeface="Microsoft Sans Serif"/>
                <a:cs typeface="Microsoft Sans Serif"/>
              </a:rPr>
              <a:t>be</a:t>
            </a:r>
            <a:r>
              <a:rPr dirty="0" sz="2400" spc="-130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an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input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image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400">
                <a:latin typeface="Microsoft Sans Serif"/>
                <a:cs typeface="Microsoft Sans Serif"/>
              </a:rPr>
              <a:t>be</a:t>
            </a:r>
            <a:r>
              <a:rPr dirty="0" sz="2400" spc="-14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an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90">
                <a:latin typeface="Microsoft Sans Serif"/>
                <a:cs typeface="Microsoft Sans Serif"/>
              </a:rPr>
              <a:t>approximation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f(x,y)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after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input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is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5980" y="3165475"/>
            <a:ext cx="4406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10">
                <a:latin typeface="Microsoft Sans Serif"/>
                <a:cs typeface="Microsoft Sans Serif"/>
              </a:rPr>
              <a:t>compressed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85">
                <a:latin typeface="Microsoft Sans Serif"/>
                <a:cs typeface="Microsoft Sans Serif"/>
              </a:rPr>
              <a:t>and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then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decompressed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5241797"/>
            <a:ext cx="6290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signal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135">
                <a:latin typeface="Microsoft Sans Serif"/>
                <a:cs typeface="Microsoft Sans Serif"/>
              </a:rPr>
              <a:t> </a:t>
            </a:r>
            <a:r>
              <a:rPr dirty="0" sz="2400" spc="-210">
                <a:latin typeface="Microsoft Sans Serif"/>
                <a:cs typeface="Microsoft Sans Serif"/>
              </a:rPr>
              <a:t>noise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ratio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output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given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by: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69024" y="2327232"/>
            <a:ext cx="970280" cy="848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10"/>
              </a:spcBef>
            </a:pPr>
            <a:r>
              <a:rPr dirty="0" sz="2100" spc="145" i="1">
                <a:latin typeface="Times New Roman"/>
                <a:cs typeface="Times New Roman"/>
              </a:rPr>
              <a:t>f</a:t>
            </a:r>
            <a:r>
              <a:rPr dirty="0" sz="2100" spc="60" i="1">
                <a:latin typeface="Times New Roman"/>
                <a:cs typeface="Times New Roman"/>
              </a:rPr>
              <a:t> </a:t>
            </a:r>
            <a:r>
              <a:rPr dirty="0" sz="2100" spc="225">
                <a:latin typeface="Times New Roman"/>
                <a:cs typeface="Times New Roman"/>
              </a:rPr>
              <a:t>(</a:t>
            </a:r>
            <a:r>
              <a:rPr dirty="0" sz="2100" spc="225" i="1">
                <a:latin typeface="Times New Roman"/>
                <a:cs typeface="Times New Roman"/>
              </a:rPr>
              <a:t>x</a:t>
            </a:r>
            <a:r>
              <a:rPr dirty="0" sz="2100" spc="225">
                <a:latin typeface="Times New Roman"/>
                <a:cs typeface="Times New Roman"/>
              </a:rPr>
              <a:t>,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210" i="1">
                <a:latin typeface="Times New Roman"/>
                <a:cs typeface="Times New Roman"/>
              </a:rPr>
              <a:t>y</a:t>
            </a:r>
            <a:r>
              <a:rPr dirty="0" sz="2100" spc="21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16510">
              <a:lnSpc>
                <a:spcPts val="1075"/>
              </a:lnSpc>
              <a:spcBef>
                <a:spcPts val="835"/>
              </a:spcBef>
            </a:pPr>
            <a:r>
              <a:rPr dirty="0" sz="1050" spc="165">
                <a:latin typeface="Times New Roman"/>
                <a:cs typeface="Times New Roman"/>
              </a:rPr>
              <a:t>^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2035"/>
              </a:lnSpc>
            </a:pPr>
            <a:r>
              <a:rPr dirty="0" sz="1850" spc="210" i="1">
                <a:latin typeface="Times New Roman"/>
                <a:cs typeface="Times New Roman"/>
              </a:rPr>
              <a:t>f</a:t>
            </a:r>
            <a:r>
              <a:rPr dirty="0" sz="1850" spc="130" i="1">
                <a:latin typeface="Times New Roman"/>
                <a:cs typeface="Times New Roman"/>
              </a:rPr>
              <a:t> </a:t>
            </a:r>
            <a:r>
              <a:rPr dirty="0" sz="1850" spc="310">
                <a:latin typeface="Times New Roman"/>
                <a:cs typeface="Times New Roman"/>
              </a:rPr>
              <a:t>(</a:t>
            </a:r>
            <a:r>
              <a:rPr dirty="0" sz="1850" spc="310" i="1">
                <a:latin typeface="Times New Roman"/>
                <a:cs typeface="Times New Roman"/>
              </a:rPr>
              <a:t>x</a:t>
            </a:r>
            <a:r>
              <a:rPr dirty="0" sz="1850" spc="310">
                <a:latin typeface="Times New Roman"/>
                <a:cs typeface="Times New Roman"/>
              </a:rPr>
              <a:t>,</a:t>
            </a:r>
            <a:r>
              <a:rPr dirty="0" sz="1850" spc="85">
                <a:latin typeface="Times New Roman"/>
                <a:cs typeface="Times New Roman"/>
              </a:rPr>
              <a:t> </a:t>
            </a:r>
            <a:r>
              <a:rPr dirty="0" sz="1850" spc="300" i="1">
                <a:latin typeface="Times New Roman"/>
                <a:cs typeface="Times New Roman"/>
              </a:rPr>
              <a:t>y</a:t>
            </a:r>
            <a:r>
              <a:rPr dirty="0" sz="1850" spc="300">
                <a:latin typeface="Times New Roman"/>
                <a:cs typeface="Times New Roman"/>
              </a:rPr>
              <a:t>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21668" y="3513074"/>
            <a:ext cx="100965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-50">
                <a:latin typeface="Times New Roman"/>
                <a:cs typeface="Times New Roman"/>
              </a:rPr>
              <a:t>^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5940" y="3532680"/>
            <a:ext cx="6530340" cy="93408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error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90">
                <a:latin typeface="Microsoft Sans Serif"/>
                <a:cs typeface="Microsoft Sans Serif"/>
              </a:rPr>
              <a:t>e(x,y)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given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by:</a:t>
            </a:r>
            <a:r>
              <a:rPr dirty="0" sz="2400" spc="254">
                <a:latin typeface="Microsoft Sans Serif"/>
                <a:cs typeface="Microsoft Sans Serif"/>
              </a:rPr>
              <a:t> </a:t>
            </a:r>
            <a:r>
              <a:rPr dirty="0" baseline="2645" sz="3150" i="1">
                <a:latin typeface="Times New Roman"/>
                <a:cs typeface="Times New Roman"/>
              </a:rPr>
              <a:t>e</a:t>
            </a:r>
            <a:r>
              <a:rPr dirty="0" baseline="2645" sz="3150">
                <a:latin typeface="Times New Roman"/>
                <a:cs typeface="Times New Roman"/>
              </a:rPr>
              <a:t>(</a:t>
            </a:r>
            <a:r>
              <a:rPr dirty="0" baseline="2645" sz="3150" i="1">
                <a:latin typeface="Times New Roman"/>
                <a:cs typeface="Times New Roman"/>
              </a:rPr>
              <a:t>x</a:t>
            </a:r>
            <a:r>
              <a:rPr dirty="0" baseline="2645" sz="3150">
                <a:latin typeface="Times New Roman"/>
                <a:cs typeface="Times New Roman"/>
              </a:rPr>
              <a:t>,</a:t>
            </a:r>
            <a:r>
              <a:rPr dirty="0" baseline="2645" sz="3150" spc="-127">
                <a:latin typeface="Times New Roman"/>
                <a:cs typeface="Times New Roman"/>
              </a:rPr>
              <a:t> </a:t>
            </a:r>
            <a:r>
              <a:rPr dirty="0" baseline="2645" sz="3150" i="1">
                <a:latin typeface="Times New Roman"/>
                <a:cs typeface="Times New Roman"/>
              </a:rPr>
              <a:t>y</a:t>
            </a:r>
            <a:r>
              <a:rPr dirty="0" baseline="2645" sz="3150">
                <a:latin typeface="Times New Roman"/>
                <a:cs typeface="Times New Roman"/>
              </a:rPr>
              <a:t>)</a:t>
            </a:r>
            <a:r>
              <a:rPr dirty="0" baseline="2645" sz="3150" spc="-15">
                <a:latin typeface="Times New Roman"/>
                <a:cs typeface="Times New Roman"/>
              </a:rPr>
              <a:t> </a:t>
            </a:r>
            <a:r>
              <a:rPr dirty="0" baseline="2645" sz="3150">
                <a:latin typeface="Symbol"/>
                <a:cs typeface="Symbol"/>
              </a:rPr>
              <a:t></a:t>
            </a:r>
            <a:r>
              <a:rPr dirty="0" baseline="2645" sz="3150" spc="562">
                <a:latin typeface="Times New Roman"/>
                <a:cs typeface="Times New Roman"/>
              </a:rPr>
              <a:t> </a:t>
            </a:r>
            <a:r>
              <a:rPr dirty="0" baseline="2645" sz="3150" i="1">
                <a:latin typeface="Times New Roman"/>
                <a:cs typeface="Times New Roman"/>
              </a:rPr>
              <a:t>f</a:t>
            </a:r>
            <a:r>
              <a:rPr dirty="0" baseline="2645" sz="3150" spc="-75" i="1">
                <a:latin typeface="Times New Roman"/>
                <a:cs typeface="Times New Roman"/>
              </a:rPr>
              <a:t> </a:t>
            </a:r>
            <a:r>
              <a:rPr dirty="0" baseline="2645" sz="3150" spc="82">
                <a:latin typeface="Times New Roman"/>
                <a:cs typeface="Times New Roman"/>
              </a:rPr>
              <a:t>(</a:t>
            </a:r>
            <a:r>
              <a:rPr dirty="0" baseline="2645" sz="3150" spc="82" i="1">
                <a:latin typeface="Times New Roman"/>
                <a:cs typeface="Times New Roman"/>
              </a:rPr>
              <a:t>x</a:t>
            </a:r>
            <a:r>
              <a:rPr dirty="0" baseline="2645" sz="3150" spc="82">
                <a:latin typeface="Times New Roman"/>
                <a:cs typeface="Times New Roman"/>
              </a:rPr>
              <a:t>,</a:t>
            </a:r>
            <a:r>
              <a:rPr dirty="0" baseline="2645" sz="3150" spc="-127">
                <a:latin typeface="Times New Roman"/>
                <a:cs typeface="Times New Roman"/>
              </a:rPr>
              <a:t> </a:t>
            </a:r>
            <a:r>
              <a:rPr dirty="0" baseline="2645" sz="3150" i="1">
                <a:latin typeface="Times New Roman"/>
                <a:cs typeface="Times New Roman"/>
              </a:rPr>
              <a:t>y</a:t>
            </a:r>
            <a:r>
              <a:rPr dirty="0" baseline="2645" sz="3150">
                <a:latin typeface="Times New Roman"/>
                <a:cs typeface="Times New Roman"/>
              </a:rPr>
              <a:t>)</a:t>
            </a:r>
            <a:r>
              <a:rPr dirty="0" baseline="2645" sz="3150" spc="-202">
                <a:latin typeface="Times New Roman"/>
                <a:cs typeface="Times New Roman"/>
              </a:rPr>
              <a:t> </a:t>
            </a:r>
            <a:r>
              <a:rPr dirty="0" baseline="2645" sz="3150">
                <a:latin typeface="Symbol"/>
                <a:cs typeface="Symbol"/>
              </a:rPr>
              <a:t></a:t>
            </a:r>
            <a:r>
              <a:rPr dirty="0" baseline="2645" sz="3150" spc="359">
                <a:latin typeface="Times New Roman"/>
                <a:cs typeface="Times New Roman"/>
              </a:rPr>
              <a:t> </a:t>
            </a:r>
            <a:r>
              <a:rPr dirty="0" baseline="2645" sz="3150" i="1">
                <a:latin typeface="Times New Roman"/>
                <a:cs typeface="Times New Roman"/>
              </a:rPr>
              <a:t>f</a:t>
            </a:r>
            <a:r>
              <a:rPr dirty="0" baseline="2645" sz="3150" spc="-75" i="1">
                <a:latin typeface="Times New Roman"/>
                <a:cs typeface="Times New Roman"/>
              </a:rPr>
              <a:t> </a:t>
            </a:r>
            <a:r>
              <a:rPr dirty="0" baseline="2645" sz="3150" spc="82">
                <a:latin typeface="Times New Roman"/>
                <a:cs typeface="Times New Roman"/>
              </a:rPr>
              <a:t>(</a:t>
            </a:r>
            <a:r>
              <a:rPr dirty="0" baseline="2645" sz="3150" spc="82" i="1">
                <a:latin typeface="Times New Roman"/>
                <a:cs typeface="Times New Roman"/>
              </a:rPr>
              <a:t>x</a:t>
            </a:r>
            <a:r>
              <a:rPr dirty="0" baseline="2645" sz="3150" spc="82">
                <a:latin typeface="Times New Roman"/>
                <a:cs typeface="Times New Roman"/>
              </a:rPr>
              <a:t>,</a:t>
            </a:r>
            <a:r>
              <a:rPr dirty="0" baseline="2645" sz="3150" spc="-127">
                <a:latin typeface="Times New Roman"/>
                <a:cs typeface="Times New Roman"/>
              </a:rPr>
              <a:t> </a:t>
            </a:r>
            <a:r>
              <a:rPr dirty="0" baseline="2645" sz="3150" spc="-37" i="1">
                <a:latin typeface="Times New Roman"/>
                <a:cs typeface="Times New Roman"/>
              </a:rPr>
              <a:t>y</a:t>
            </a:r>
            <a:r>
              <a:rPr dirty="0" baseline="2645" sz="3150" spc="-37">
                <a:latin typeface="Times New Roman"/>
                <a:cs typeface="Times New Roman"/>
              </a:rPr>
              <a:t>)</a:t>
            </a:r>
            <a:endParaRPr baseline="2645" sz="3150">
              <a:latin typeface="Times New Roman"/>
              <a:cs typeface="Times New Roman"/>
            </a:endParaRPr>
          </a:p>
          <a:p>
            <a:pPr marL="332105" indent="-31940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total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error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between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two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85">
                <a:latin typeface="Microsoft Sans Serif"/>
                <a:cs typeface="Microsoft Sans Serif"/>
              </a:rPr>
              <a:t>images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is: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23564" y="4574459"/>
            <a:ext cx="768350" cy="507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50" spc="645">
                <a:latin typeface="Symbol"/>
                <a:cs typeface="Symbol"/>
              </a:rPr>
              <a:t>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05710" y="4764154"/>
            <a:ext cx="14033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-80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105710" y="4876972"/>
            <a:ext cx="15303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150">
                <a:latin typeface="Symbol"/>
                <a:cs typeface="Symbol"/>
              </a:rPr>
              <a:t>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05710" y="4507067"/>
            <a:ext cx="15303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150">
                <a:latin typeface="Symbol"/>
                <a:cs typeface="Symbol"/>
              </a:rPr>
              <a:t>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988090" y="4374169"/>
            <a:ext cx="115824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200" spc="260" i="1">
                <a:latin typeface="Times New Roman"/>
                <a:cs typeface="Times New Roman"/>
              </a:rPr>
              <a:t>M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spc="110">
                <a:latin typeface="Symbol"/>
                <a:cs typeface="Symbol"/>
              </a:rPr>
              <a:t></a:t>
            </a:r>
            <a:r>
              <a:rPr dirty="0" sz="1200" spc="110">
                <a:latin typeface="Times New Roman"/>
                <a:cs typeface="Times New Roman"/>
              </a:rPr>
              <a:t>1</a:t>
            </a:r>
            <a:r>
              <a:rPr dirty="0" sz="1200" spc="-110">
                <a:latin typeface="Times New Roman"/>
                <a:cs typeface="Times New Roman"/>
              </a:rPr>
              <a:t> </a:t>
            </a:r>
            <a:r>
              <a:rPr dirty="0" sz="1200" spc="204" i="1">
                <a:latin typeface="Times New Roman"/>
                <a:cs typeface="Times New Roman"/>
              </a:rPr>
              <a:t>N</a:t>
            </a:r>
            <a:r>
              <a:rPr dirty="0" sz="1200" spc="-85" i="1">
                <a:latin typeface="Times New Roman"/>
                <a:cs typeface="Times New Roman"/>
              </a:rPr>
              <a:t> </a:t>
            </a:r>
            <a:r>
              <a:rPr dirty="0" sz="1200" spc="110">
                <a:latin typeface="Symbol"/>
                <a:cs typeface="Symbol"/>
              </a:rPr>
              <a:t></a:t>
            </a:r>
            <a:r>
              <a:rPr dirty="0" sz="1200" spc="110">
                <a:latin typeface="Times New Roman"/>
                <a:cs typeface="Times New Roman"/>
              </a:rPr>
              <a:t>1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baseline="-27777" sz="3150" spc="300">
                <a:latin typeface="Symbol"/>
                <a:cs typeface="Symbol"/>
              </a:rPr>
              <a:t></a:t>
            </a:r>
            <a:r>
              <a:rPr dirty="0" baseline="-27777" sz="3150" spc="44">
                <a:latin typeface="Times New Roman"/>
                <a:cs typeface="Times New Roman"/>
              </a:rPr>
              <a:t> </a:t>
            </a:r>
            <a:r>
              <a:rPr dirty="0" baseline="-9259" sz="1800" spc="150">
                <a:latin typeface="Times New Roman"/>
                <a:cs typeface="Times New Roman"/>
              </a:rPr>
              <a:t>^</a:t>
            </a:r>
            <a:endParaRPr baseline="-9259" sz="1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50423" y="5014104"/>
            <a:ext cx="72517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95" i="1">
                <a:latin typeface="Times New Roman"/>
                <a:cs typeface="Times New Roman"/>
              </a:rPr>
              <a:t>x</a:t>
            </a:r>
            <a:r>
              <a:rPr dirty="0" sz="1200" spc="195">
                <a:latin typeface="Symbol"/>
                <a:cs typeface="Symbol"/>
              </a:rPr>
              <a:t></a:t>
            </a:r>
            <a:r>
              <a:rPr dirty="0" sz="1200" spc="195">
                <a:latin typeface="Times New Roman"/>
                <a:cs typeface="Times New Roman"/>
              </a:rPr>
              <a:t>0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 spc="180" i="1">
                <a:latin typeface="Times New Roman"/>
                <a:cs typeface="Times New Roman"/>
              </a:rPr>
              <a:t>y</a:t>
            </a:r>
            <a:r>
              <a:rPr dirty="0" sz="1200" spc="180">
                <a:latin typeface="Symbol"/>
                <a:cs typeface="Symbol"/>
              </a:rPr>
              <a:t></a:t>
            </a:r>
            <a:r>
              <a:rPr dirty="0" sz="1200" spc="18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07209" y="4764154"/>
            <a:ext cx="15303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150">
                <a:latin typeface="Symbol"/>
                <a:cs typeface="Symbol"/>
              </a:rPr>
              <a:t>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807209" y="4876972"/>
            <a:ext cx="14033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-800">
                <a:latin typeface="Symbol"/>
                <a:cs typeface="Symbol"/>
              </a:rPr>
              <a:t>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999924" y="4646450"/>
            <a:ext cx="212534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135" i="1">
                <a:latin typeface="Times New Roman"/>
                <a:cs typeface="Times New Roman"/>
              </a:rPr>
              <a:t>f</a:t>
            </a:r>
            <a:r>
              <a:rPr dirty="0" sz="2100" spc="70" i="1">
                <a:latin typeface="Times New Roman"/>
                <a:cs typeface="Times New Roman"/>
              </a:rPr>
              <a:t> </a:t>
            </a:r>
            <a:r>
              <a:rPr dirty="0" sz="2100" spc="220">
                <a:latin typeface="Times New Roman"/>
                <a:cs typeface="Times New Roman"/>
              </a:rPr>
              <a:t>(</a:t>
            </a:r>
            <a:r>
              <a:rPr dirty="0" sz="2100" spc="220" i="1">
                <a:latin typeface="Times New Roman"/>
                <a:cs typeface="Times New Roman"/>
              </a:rPr>
              <a:t>x</a:t>
            </a:r>
            <a:r>
              <a:rPr dirty="0" sz="2100" spc="220">
                <a:latin typeface="Times New Roman"/>
                <a:cs typeface="Times New Roman"/>
              </a:rPr>
              <a:t>,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225" i="1">
                <a:latin typeface="Times New Roman"/>
                <a:cs typeface="Times New Roman"/>
              </a:rPr>
              <a:t>y</a:t>
            </a:r>
            <a:r>
              <a:rPr dirty="0" sz="2100" spc="225">
                <a:latin typeface="Times New Roman"/>
                <a:cs typeface="Times New Roman"/>
              </a:rPr>
              <a:t>)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275">
                <a:latin typeface="Symbol"/>
                <a:cs typeface="Symbol"/>
              </a:rPr>
              <a:t></a:t>
            </a:r>
            <a:r>
              <a:rPr dirty="0" sz="2100" spc="445">
                <a:latin typeface="Times New Roman"/>
                <a:cs typeface="Times New Roman"/>
              </a:rPr>
              <a:t> </a:t>
            </a:r>
            <a:r>
              <a:rPr dirty="0" sz="2100" spc="135" i="1">
                <a:latin typeface="Times New Roman"/>
                <a:cs typeface="Times New Roman"/>
              </a:rPr>
              <a:t>f</a:t>
            </a:r>
            <a:r>
              <a:rPr dirty="0" sz="2100" spc="70" i="1">
                <a:latin typeface="Times New Roman"/>
                <a:cs typeface="Times New Roman"/>
              </a:rPr>
              <a:t> </a:t>
            </a:r>
            <a:r>
              <a:rPr dirty="0" sz="2100" spc="220">
                <a:latin typeface="Times New Roman"/>
                <a:cs typeface="Times New Roman"/>
              </a:rPr>
              <a:t>(</a:t>
            </a:r>
            <a:r>
              <a:rPr dirty="0" sz="2100" spc="220" i="1">
                <a:latin typeface="Times New Roman"/>
                <a:cs typeface="Times New Roman"/>
              </a:rPr>
              <a:t>x</a:t>
            </a:r>
            <a:r>
              <a:rPr dirty="0" sz="2100" spc="220">
                <a:latin typeface="Times New Roman"/>
                <a:cs typeface="Times New Roman"/>
              </a:rPr>
              <a:t>,</a:t>
            </a:r>
            <a:r>
              <a:rPr dirty="0" sz="2100" spc="25">
                <a:latin typeface="Times New Roman"/>
                <a:cs typeface="Times New Roman"/>
              </a:rPr>
              <a:t> </a:t>
            </a:r>
            <a:r>
              <a:rPr dirty="0" sz="2100" spc="200" i="1">
                <a:latin typeface="Times New Roman"/>
                <a:cs typeface="Times New Roman"/>
              </a:rPr>
              <a:t>y</a:t>
            </a:r>
            <a:r>
              <a:rPr dirty="0" sz="2100" spc="200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946688" y="6177398"/>
            <a:ext cx="2581275" cy="0"/>
          </a:xfrm>
          <a:custGeom>
            <a:avLst/>
            <a:gdLst/>
            <a:ahLst/>
            <a:cxnLst/>
            <a:rect l="l" t="t" r="r" b="b"/>
            <a:pathLst>
              <a:path w="2581275" h="0">
                <a:moveTo>
                  <a:pt x="0" y="0"/>
                </a:moveTo>
                <a:lnTo>
                  <a:pt x="2580924" y="0"/>
                </a:lnTo>
              </a:path>
            </a:pathLst>
          </a:custGeom>
          <a:ln w="82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279584" y="6418127"/>
            <a:ext cx="10731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60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279584" y="6502947"/>
            <a:ext cx="12001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90">
                <a:latin typeface="Symbol"/>
                <a:cs typeface="Symbol"/>
              </a:rPr>
              <a:t>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254184" y="6084194"/>
            <a:ext cx="26860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39426" sz="2325" spc="209">
                <a:latin typeface="Symbol"/>
                <a:cs typeface="Symbol"/>
              </a:rPr>
              <a:t></a:t>
            </a:r>
            <a:r>
              <a:rPr dirty="0" baseline="-39426" sz="2325" spc="-277">
                <a:latin typeface="Times New Roman"/>
                <a:cs typeface="Times New Roman"/>
              </a:rPr>
              <a:t> </a:t>
            </a:r>
            <a:r>
              <a:rPr dirty="0" sz="900" spc="5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551758" y="6418127"/>
            <a:ext cx="12001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9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551758" y="6502947"/>
            <a:ext cx="10731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600">
                <a:latin typeface="Symbol"/>
                <a:cs typeface="Symbol"/>
              </a:rPr>
              <a:t>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816216" y="5802386"/>
            <a:ext cx="10731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60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790816" y="5473004"/>
            <a:ext cx="26860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37634" sz="2325" spc="209">
                <a:latin typeface="Symbol"/>
                <a:cs typeface="Symbol"/>
              </a:rPr>
              <a:t></a:t>
            </a:r>
            <a:r>
              <a:rPr dirty="0" baseline="-37634" sz="2325" spc="-277">
                <a:latin typeface="Times New Roman"/>
                <a:cs typeface="Times New Roman"/>
              </a:rPr>
              <a:t> </a:t>
            </a:r>
            <a:r>
              <a:rPr dirty="0" sz="900" spc="5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015227" y="5802386"/>
            <a:ext cx="10731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60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015227" y="5887226"/>
            <a:ext cx="92138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13435" algn="l"/>
              </a:tabLst>
            </a:pPr>
            <a:r>
              <a:rPr dirty="0" sz="1550" spc="90">
                <a:latin typeface="Symbol"/>
                <a:cs typeface="Symbol"/>
              </a:rPr>
              <a:t>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90">
                <a:latin typeface="Symbol"/>
                <a:cs typeface="Symbol"/>
              </a:rPr>
              <a:t>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929327" y="6124736"/>
            <a:ext cx="88900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00" spc="185" i="1">
                <a:latin typeface="Times New Roman"/>
                <a:cs typeface="Times New Roman"/>
              </a:rPr>
              <a:t>M</a:t>
            </a:r>
            <a:r>
              <a:rPr dirty="0" sz="900" i="1">
                <a:latin typeface="Times New Roman"/>
                <a:cs typeface="Times New Roman"/>
              </a:rPr>
              <a:t> </a:t>
            </a:r>
            <a:r>
              <a:rPr dirty="0" sz="900" spc="80">
                <a:latin typeface="Symbol"/>
                <a:cs typeface="Symbol"/>
              </a:rPr>
              <a:t></a:t>
            </a:r>
            <a:r>
              <a:rPr dirty="0" sz="900" spc="80">
                <a:latin typeface="Times New Roman"/>
                <a:cs typeface="Times New Roman"/>
              </a:rPr>
              <a:t>1</a:t>
            </a:r>
            <a:r>
              <a:rPr dirty="0" sz="900" spc="-75">
                <a:latin typeface="Times New Roman"/>
                <a:cs typeface="Times New Roman"/>
              </a:rPr>
              <a:t> </a:t>
            </a:r>
            <a:r>
              <a:rPr dirty="0" sz="900" spc="150" i="1">
                <a:latin typeface="Times New Roman"/>
                <a:cs typeface="Times New Roman"/>
              </a:rPr>
              <a:t>N</a:t>
            </a:r>
            <a:r>
              <a:rPr dirty="0" sz="900" spc="-60" i="1">
                <a:latin typeface="Times New Roman"/>
                <a:cs typeface="Times New Roman"/>
              </a:rPr>
              <a:t> </a:t>
            </a:r>
            <a:r>
              <a:rPr dirty="0" sz="900" spc="80">
                <a:latin typeface="Symbol"/>
                <a:cs typeface="Symbol"/>
              </a:rPr>
              <a:t></a:t>
            </a:r>
            <a:r>
              <a:rPr dirty="0" sz="900" spc="80">
                <a:latin typeface="Times New Roman"/>
                <a:cs typeface="Times New Roman"/>
              </a:rPr>
              <a:t>1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baseline="-28673" sz="2325" spc="209">
                <a:latin typeface="Symbol"/>
                <a:cs typeface="Symbol"/>
              </a:rPr>
              <a:t></a:t>
            </a:r>
            <a:r>
              <a:rPr dirty="0" baseline="-28673" sz="2325" spc="52">
                <a:latin typeface="Times New Roman"/>
                <a:cs typeface="Times New Roman"/>
              </a:rPr>
              <a:t> </a:t>
            </a:r>
            <a:r>
              <a:rPr dirty="0" baseline="-9259" sz="1350" spc="75">
                <a:latin typeface="Times New Roman"/>
                <a:cs typeface="Times New Roman"/>
              </a:rPr>
              <a:t>^</a:t>
            </a:r>
            <a:endParaRPr baseline="-9259" sz="13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962321" y="6275452"/>
            <a:ext cx="580390" cy="497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710"/>
              </a:lnSpc>
              <a:spcBef>
                <a:spcPts val="125"/>
              </a:spcBef>
            </a:pPr>
            <a:r>
              <a:rPr dirty="0" sz="2350" spc="470">
                <a:latin typeface="Symbol"/>
                <a:cs typeface="Symbol"/>
              </a:rPr>
              <a:t></a:t>
            </a:r>
            <a:endParaRPr sz="2350">
              <a:latin typeface="Symbol"/>
              <a:cs typeface="Symbol"/>
            </a:endParaRPr>
          </a:p>
          <a:p>
            <a:pPr marL="32384">
              <a:lnSpc>
                <a:spcPts val="969"/>
              </a:lnSpc>
            </a:pPr>
            <a:r>
              <a:rPr dirty="0" sz="900" spc="145" i="1">
                <a:latin typeface="Times New Roman"/>
                <a:cs typeface="Times New Roman"/>
              </a:rPr>
              <a:t>x</a:t>
            </a:r>
            <a:r>
              <a:rPr dirty="0" sz="900" spc="145">
                <a:latin typeface="Symbol"/>
                <a:cs typeface="Symbol"/>
              </a:rPr>
              <a:t></a:t>
            </a:r>
            <a:r>
              <a:rPr dirty="0" sz="900" spc="145">
                <a:latin typeface="Times New Roman"/>
                <a:cs typeface="Times New Roman"/>
              </a:rPr>
              <a:t>0</a:t>
            </a:r>
            <a:r>
              <a:rPr dirty="0" sz="900" spc="290">
                <a:latin typeface="Times New Roman"/>
                <a:cs typeface="Times New Roman"/>
              </a:rPr>
              <a:t> </a:t>
            </a:r>
            <a:r>
              <a:rPr dirty="0" sz="900" spc="100" i="1">
                <a:latin typeface="Times New Roman"/>
                <a:cs typeface="Times New Roman"/>
              </a:rPr>
              <a:t>y</a:t>
            </a:r>
            <a:r>
              <a:rPr dirty="0" sz="900" spc="-130" i="1">
                <a:latin typeface="Times New Roman"/>
                <a:cs typeface="Times New Roman"/>
              </a:rPr>
              <a:t> </a:t>
            </a:r>
            <a:r>
              <a:rPr dirty="0" sz="900" spc="110">
                <a:latin typeface="Symbol"/>
                <a:cs typeface="Symbol"/>
              </a:rPr>
              <a:t></a:t>
            </a:r>
            <a:r>
              <a:rPr dirty="0" sz="900" spc="11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392795" y="5509012"/>
            <a:ext cx="889000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00" spc="185" i="1">
                <a:latin typeface="Times New Roman"/>
                <a:cs typeface="Times New Roman"/>
              </a:rPr>
              <a:t>M</a:t>
            </a:r>
            <a:r>
              <a:rPr dirty="0" sz="900" i="1">
                <a:latin typeface="Times New Roman"/>
                <a:cs typeface="Times New Roman"/>
              </a:rPr>
              <a:t> </a:t>
            </a:r>
            <a:r>
              <a:rPr dirty="0" sz="900" spc="80">
                <a:latin typeface="Symbol"/>
                <a:cs typeface="Symbol"/>
              </a:rPr>
              <a:t></a:t>
            </a:r>
            <a:r>
              <a:rPr dirty="0" sz="900" spc="80">
                <a:latin typeface="Times New Roman"/>
                <a:cs typeface="Times New Roman"/>
              </a:rPr>
              <a:t>1</a:t>
            </a:r>
            <a:r>
              <a:rPr dirty="0" sz="900" spc="-75">
                <a:latin typeface="Times New Roman"/>
                <a:cs typeface="Times New Roman"/>
              </a:rPr>
              <a:t> </a:t>
            </a:r>
            <a:r>
              <a:rPr dirty="0" sz="900" spc="150" i="1">
                <a:latin typeface="Times New Roman"/>
                <a:cs typeface="Times New Roman"/>
              </a:rPr>
              <a:t>N</a:t>
            </a:r>
            <a:r>
              <a:rPr dirty="0" sz="900" spc="-60" i="1">
                <a:latin typeface="Times New Roman"/>
                <a:cs typeface="Times New Roman"/>
              </a:rPr>
              <a:t> </a:t>
            </a:r>
            <a:r>
              <a:rPr dirty="0" sz="900" spc="80">
                <a:latin typeface="Symbol"/>
                <a:cs typeface="Symbol"/>
              </a:rPr>
              <a:t></a:t>
            </a:r>
            <a:r>
              <a:rPr dirty="0" sz="900" spc="80">
                <a:latin typeface="Times New Roman"/>
                <a:cs typeface="Times New Roman"/>
              </a:rPr>
              <a:t>1</a:t>
            </a:r>
            <a:r>
              <a:rPr dirty="0" sz="900" spc="-5">
                <a:latin typeface="Times New Roman"/>
                <a:cs typeface="Times New Roman"/>
              </a:rPr>
              <a:t> </a:t>
            </a:r>
            <a:r>
              <a:rPr dirty="0" baseline="-28673" sz="2325" spc="209">
                <a:latin typeface="Symbol"/>
                <a:cs typeface="Symbol"/>
              </a:rPr>
              <a:t></a:t>
            </a:r>
            <a:r>
              <a:rPr dirty="0" baseline="-28673" sz="2325" spc="60">
                <a:latin typeface="Times New Roman"/>
                <a:cs typeface="Times New Roman"/>
              </a:rPr>
              <a:t> </a:t>
            </a:r>
            <a:r>
              <a:rPr dirty="0" baseline="-9259" sz="1350" spc="75">
                <a:latin typeface="Times New Roman"/>
                <a:cs typeface="Times New Roman"/>
              </a:rPr>
              <a:t>^</a:t>
            </a:r>
            <a:endParaRPr baseline="-9259" sz="13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425790" y="5659728"/>
            <a:ext cx="581025" cy="497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710"/>
              </a:lnSpc>
              <a:spcBef>
                <a:spcPts val="125"/>
              </a:spcBef>
            </a:pPr>
            <a:r>
              <a:rPr dirty="0" sz="2350" spc="470">
                <a:latin typeface="Symbol"/>
                <a:cs typeface="Symbol"/>
              </a:rPr>
              <a:t></a:t>
            </a:r>
            <a:endParaRPr sz="2350">
              <a:latin typeface="Symbol"/>
              <a:cs typeface="Symbol"/>
            </a:endParaRPr>
          </a:p>
          <a:p>
            <a:pPr marL="32384">
              <a:lnSpc>
                <a:spcPts val="969"/>
              </a:lnSpc>
            </a:pPr>
            <a:r>
              <a:rPr dirty="0" sz="900" spc="145" i="1">
                <a:latin typeface="Times New Roman"/>
                <a:cs typeface="Times New Roman"/>
              </a:rPr>
              <a:t>x</a:t>
            </a:r>
            <a:r>
              <a:rPr dirty="0" sz="900" spc="145">
                <a:latin typeface="Symbol"/>
                <a:cs typeface="Symbol"/>
              </a:rPr>
              <a:t></a:t>
            </a:r>
            <a:r>
              <a:rPr dirty="0" sz="900" spc="145">
                <a:latin typeface="Times New Roman"/>
                <a:cs typeface="Times New Roman"/>
              </a:rPr>
              <a:t>0</a:t>
            </a:r>
            <a:r>
              <a:rPr dirty="0" sz="900" spc="290">
                <a:latin typeface="Times New Roman"/>
                <a:cs typeface="Times New Roman"/>
              </a:rPr>
              <a:t> </a:t>
            </a:r>
            <a:r>
              <a:rPr dirty="0" sz="900" spc="125" i="1">
                <a:latin typeface="Times New Roman"/>
                <a:cs typeface="Times New Roman"/>
              </a:rPr>
              <a:t>y</a:t>
            </a:r>
            <a:r>
              <a:rPr dirty="0" sz="900" spc="125">
                <a:latin typeface="Symbol"/>
                <a:cs typeface="Symbol"/>
              </a:rPr>
              <a:t></a:t>
            </a:r>
            <a:r>
              <a:rPr dirty="0" sz="900" spc="12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696479" y="6329150"/>
            <a:ext cx="160337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10" i="1">
                <a:latin typeface="Times New Roman"/>
                <a:cs typeface="Times New Roman"/>
              </a:rPr>
              <a:t>f</a:t>
            </a:r>
            <a:r>
              <a:rPr dirty="0" sz="1550" spc="65" i="1">
                <a:latin typeface="Times New Roman"/>
                <a:cs typeface="Times New Roman"/>
              </a:rPr>
              <a:t> </a:t>
            </a:r>
            <a:r>
              <a:rPr dirty="0" sz="1550" spc="180">
                <a:latin typeface="Times New Roman"/>
                <a:cs typeface="Times New Roman"/>
              </a:rPr>
              <a:t>(</a:t>
            </a:r>
            <a:r>
              <a:rPr dirty="0" sz="1550" spc="180" i="1">
                <a:latin typeface="Times New Roman"/>
                <a:cs typeface="Times New Roman"/>
              </a:rPr>
              <a:t>x</a:t>
            </a:r>
            <a:r>
              <a:rPr dirty="0" sz="1550" spc="180">
                <a:latin typeface="Times New Roman"/>
                <a:cs typeface="Times New Roman"/>
              </a:rPr>
              <a:t>,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185" i="1">
                <a:latin typeface="Times New Roman"/>
                <a:cs typeface="Times New Roman"/>
              </a:rPr>
              <a:t>y</a:t>
            </a:r>
            <a:r>
              <a:rPr dirty="0" sz="1550" spc="185">
                <a:latin typeface="Times New Roman"/>
                <a:cs typeface="Times New Roman"/>
              </a:rPr>
              <a:t>)</a:t>
            </a:r>
            <a:r>
              <a:rPr dirty="0" sz="1550" spc="-15">
                <a:latin typeface="Times New Roman"/>
                <a:cs typeface="Times New Roman"/>
              </a:rPr>
              <a:t> </a:t>
            </a:r>
            <a:r>
              <a:rPr dirty="0" sz="1550" spc="210">
                <a:latin typeface="Symbol"/>
                <a:cs typeface="Symbol"/>
              </a:rPr>
              <a:t></a:t>
            </a:r>
            <a:r>
              <a:rPr dirty="0" sz="1550" spc="350">
                <a:latin typeface="Times New Roman"/>
                <a:cs typeface="Times New Roman"/>
              </a:rPr>
              <a:t> </a:t>
            </a:r>
            <a:r>
              <a:rPr dirty="0" sz="1550" spc="110" i="1">
                <a:latin typeface="Times New Roman"/>
                <a:cs typeface="Times New Roman"/>
              </a:rPr>
              <a:t>f</a:t>
            </a:r>
            <a:r>
              <a:rPr dirty="0" sz="1550" spc="70" i="1">
                <a:latin typeface="Times New Roman"/>
                <a:cs typeface="Times New Roman"/>
              </a:rPr>
              <a:t> </a:t>
            </a:r>
            <a:r>
              <a:rPr dirty="0" sz="1550" spc="180">
                <a:latin typeface="Times New Roman"/>
                <a:cs typeface="Times New Roman"/>
              </a:rPr>
              <a:t>(</a:t>
            </a:r>
            <a:r>
              <a:rPr dirty="0" sz="1550" spc="180" i="1">
                <a:latin typeface="Times New Roman"/>
                <a:cs typeface="Times New Roman"/>
              </a:rPr>
              <a:t>x</a:t>
            </a:r>
            <a:r>
              <a:rPr dirty="0" sz="1550" spc="180">
                <a:latin typeface="Times New Roman"/>
                <a:cs typeface="Times New Roman"/>
              </a:rPr>
              <a:t>,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160" i="1">
                <a:latin typeface="Times New Roman"/>
                <a:cs typeface="Times New Roman"/>
              </a:rPr>
              <a:t>y</a:t>
            </a:r>
            <a:r>
              <a:rPr dirty="0" sz="1550" spc="16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159928" y="5713426"/>
            <a:ext cx="67627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10" i="1">
                <a:latin typeface="Times New Roman"/>
                <a:cs typeface="Times New Roman"/>
              </a:rPr>
              <a:t>f</a:t>
            </a:r>
            <a:r>
              <a:rPr dirty="0" sz="1550" spc="60" i="1">
                <a:latin typeface="Times New Roman"/>
                <a:cs typeface="Times New Roman"/>
              </a:rPr>
              <a:t> </a:t>
            </a:r>
            <a:r>
              <a:rPr dirty="0" sz="1550" spc="180">
                <a:latin typeface="Times New Roman"/>
                <a:cs typeface="Times New Roman"/>
              </a:rPr>
              <a:t>(</a:t>
            </a:r>
            <a:r>
              <a:rPr dirty="0" sz="1550" spc="180" i="1">
                <a:latin typeface="Times New Roman"/>
                <a:cs typeface="Times New Roman"/>
              </a:rPr>
              <a:t>x</a:t>
            </a:r>
            <a:r>
              <a:rPr dirty="0" sz="1550" spc="180">
                <a:latin typeface="Times New Roman"/>
                <a:cs typeface="Times New Roman"/>
              </a:rPr>
              <a:t>,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160" i="1">
                <a:latin typeface="Times New Roman"/>
                <a:cs typeface="Times New Roman"/>
              </a:rPr>
              <a:t>y</a:t>
            </a:r>
            <a:r>
              <a:rPr dirty="0" sz="1550" spc="16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228175" y="6013436"/>
            <a:ext cx="664845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210" i="1">
                <a:latin typeface="Times New Roman"/>
                <a:cs typeface="Times New Roman"/>
              </a:rPr>
              <a:t>SNR</a:t>
            </a:r>
            <a:r>
              <a:rPr dirty="0" sz="1550" spc="160" i="1">
                <a:latin typeface="Times New Roman"/>
                <a:cs typeface="Times New Roman"/>
              </a:rPr>
              <a:t> </a:t>
            </a:r>
            <a:r>
              <a:rPr dirty="0" sz="1550" spc="160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120" b="0">
                <a:latin typeface="Microsoft Sans Serif"/>
                <a:cs typeface="Microsoft Sans Serif"/>
              </a:rPr>
              <a:t>Interpixel</a:t>
            </a:r>
            <a:r>
              <a:rPr dirty="0" sz="3600" spc="-75" b="0">
                <a:latin typeface="Microsoft Sans Serif"/>
                <a:cs typeface="Microsoft Sans Serif"/>
              </a:rPr>
              <a:t> </a:t>
            </a:r>
            <a:r>
              <a:rPr dirty="0" sz="3600" spc="-300" b="0">
                <a:latin typeface="Microsoft Sans Serif"/>
                <a:cs typeface="Microsoft Sans Serif"/>
              </a:rPr>
              <a:t>Redundancy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4309"/>
            <a:ext cx="7750809" cy="4493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125603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20">
                <a:latin typeface="Microsoft Sans Serif"/>
                <a:cs typeface="Microsoft Sans Serif"/>
              </a:rPr>
              <a:t>In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digital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 spc="-185">
                <a:latin typeface="Microsoft Sans Serif"/>
                <a:cs typeface="Microsoft Sans Serif"/>
              </a:rPr>
              <a:t>images,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there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 </a:t>
            </a:r>
            <a:r>
              <a:rPr dirty="0" sz="2400" spc="-165">
                <a:latin typeface="Microsoft Sans Serif"/>
                <a:cs typeface="Microsoft Sans Serif"/>
              </a:rPr>
              <a:t>high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correlation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among </a:t>
            </a:r>
            <a:r>
              <a:rPr dirty="0" sz="2400" spc="-140">
                <a:latin typeface="Microsoft Sans Serif"/>
                <a:cs typeface="Microsoft Sans Serif"/>
              </a:rPr>
              <a:t>neighbouring</a:t>
            </a:r>
            <a:r>
              <a:rPr dirty="0" sz="2400" spc="7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pixels</a:t>
            </a:r>
            <a:endParaRPr sz="2400">
              <a:latin typeface="Microsoft Sans Serif"/>
              <a:cs typeface="Microsoft Sans Serif"/>
            </a:endParaRPr>
          </a:p>
          <a:p>
            <a:pPr marL="332740" marR="8255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50">
                <a:latin typeface="Microsoft Sans Serif"/>
                <a:cs typeface="Microsoft Sans Serif"/>
              </a:rPr>
              <a:t>Due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160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this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correlation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pixel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values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any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given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pixel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can </a:t>
            </a:r>
            <a:r>
              <a:rPr dirty="0" sz="2400">
                <a:latin typeface="Microsoft Sans Serif"/>
                <a:cs typeface="Microsoft Sans Serif"/>
              </a:rPr>
              <a:t>be</a:t>
            </a:r>
            <a:r>
              <a:rPr dirty="0" sz="2400" spc="-140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predicted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from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values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its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neighbours</a:t>
            </a:r>
            <a:endParaRPr sz="2400">
              <a:latin typeface="Microsoft Sans Serif"/>
              <a:cs typeface="Microsoft Sans Serif"/>
            </a:endParaRPr>
          </a:p>
          <a:p>
            <a:pPr marL="332740" marR="38735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150">
                <a:latin typeface="Microsoft Sans Serif"/>
                <a:cs typeface="Microsoft Sans Serif"/>
              </a:rPr>
              <a:t>Simply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put,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most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8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visual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contribution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single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pixel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to </a:t>
            </a:r>
            <a:r>
              <a:rPr dirty="0" sz="2400" spc="-145">
                <a:latin typeface="Microsoft Sans Serif"/>
                <a:cs typeface="Microsoft Sans Serif"/>
              </a:rPr>
              <a:t>an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image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redundant</a:t>
            </a:r>
            <a:endParaRPr sz="24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>
                <a:latin typeface="Microsoft Sans Serif"/>
                <a:cs typeface="Microsoft Sans Serif"/>
              </a:rPr>
              <a:t>It</a:t>
            </a:r>
            <a:r>
              <a:rPr dirty="0" sz="2400" spc="-135">
                <a:latin typeface="Microsoft Sans Serif"/>
                <a:cs typeface="Microsoft Sans Serif"/>
              </a:rPr>
              <a:t> </a:t>
            </a:r>
            <a:r>
              <a:rPr dirty="0" sz="2400" spc="-210">
                <a:latin typeface="Microsoft Sans Serif"/>
                <a:cs typeface="Microsoft Sans Serif"/>
              </a:rPr>
              <a:t>can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15">
                <a:latin typeface="Microsoft Sans Serif"/>
                <a:cs typeface="Microsoft Sans Serif"/>
              </a:rPr>
              <a:t>guessed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from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values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its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neighbours</a:t>
            </a:r>
            <a:endParaRPr sz="2400">
              <a:latin typeface="Microsoft Sans Serif"/>
              <a:cs typeface="Microsoft Sans Serif"/>
            </a:endParaRPr>
          </a:p>
          <a:p>
            <a:pPr marL="332740" marR="26797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35">
                <a:latin typeface="Microsoft Sans Serif"/>
                <a:cs typeface="Microsoft Sans Serif"/>
              </a:rPr>
              <a:t>Removal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20">
                <a:latin typeface="Microsoft Sans Serif"/>
                <a:cs typeface="Microsoft Sans Serif"/>
              </a:rPr>
              <a:t> </a:t>
            </a:r>
            <a:r>
              <a:rPr dirty="0" sz="2400" spc="-305">
                <a:latin typeface="Microsoft Sans Serif"/>
                <a:cs typeface="Microsoft Sans Serif"/>
              </a:rPr>
              <a:t>such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redundancies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90">
                <a:latin typeface="Microsoft Sans Serif"/>
                <a:cs typeface="Microsoft Sans Serif"/>
              </a:rPr>
              <a:t>involves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conversion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3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an </a:t>
            </a:r>
            <a:r>
              <a:rPr dirty="0" sz="2400" spc="-130">
                <a:latin typeface="Microsoft Sans Serif"/>
                <a:cs typeface="Microsoft Sans Serif"/>
              </a:rPr>
              <a:t>image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85">
                <a:latin typeface="Microsoft Sans Serif"/>
                <a:cs typeface="Microsoft Sans Serif"/>
              </a:rPr>
              <a:t>non-</a:t>
            </a:r>
            <a:r>
              <a:rPr dirty="0" sz="2400" spc="-155">
                <a:latin typeface="Microsoft Sans Serif"/>
                <a:cs typeface="Microsoft Sans Serif"/>
              </a:rPr>
              <a:t>visual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format</a:t>
            </a:r>
            <a:endParaRPr sz="2400">
              <a:latin typeface="Microsoft Sans Serif"/>
              <a:cs typeface="Microsoft Sans Serif"/>
            </a:endParaRPr>
          </a:p>
          <a:p>
            <a:pPr marL="332740" marR="508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300">
                <a:latin typeface="Microsoft Sans Serif"/>
                <a:cs typeface="Microsoft Sans Serif"/>
              </a:rPr>
              <a:t>Such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mappings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85">
                <a:latin typeface="Microsoft Sans Serif"/>
                <a:cs typeface="Microsoft Sans Serif"/>
              </a:rPr>
              <a:t>reduces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data-</a:t>
            </a:r>
            <a:r>
              <a:rPr dirty="0" sz="2400" spc="-215">
                <a:latin typeface="Microsoft Sans Serif"/>
                <a:cs typeface="Microsoft Sans Serif"/>
              </a:rPr>
              <a:t>units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required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for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conveying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overall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image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information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00" b="0">
                <a:latin typeface="Microsoft Sans Serif"/>
                <a:cs typeface="Microsoft Sans Serif"/>
              </a:rPr>
              <a:t>Arithmetic</a:t>
            </a:r>
            <a:r>
              <a:rPr dirty="0" sz="3600" spc="-15" b="0">
                <a:latin typeface="Microsoft Sans Serif"/>
                <a:cs typeface="Microsoft Sans Serif"/>
              </a:rPr>
              <a:t> </a:t>
            </a:r>
            <a:r>
              <a:rPr dirty="0" sz="3600" spc="-175" b="0">
                <a:latin typeface="Microsoft Sans Serif"/>
                <a:cs typeface="Microsoft Sans Serif"/>
              </a:rPr>
              <a:t>Coding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54911"/>
            <a:ext cx="7984490" cy="4859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145">
                <a:latin typeface="Microsoft Sans Serif"/>
                <a:cs typeface="Microsoft Sans Serif"/>
              </a:rPr>
              <a:t>Arithmetic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coding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completely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bypasses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idea</a:t>
            </a:r>
            <a:r>
              <a:rPr dirty="0" sz="2400">
                <a:latin typeface="Microsoft Sans Serif"/>
                <a:cs typeface="Microsoft Sans Serif"/>
              </a:rPr>
              <a:t> of</a:t>
            </a:r>
            <a:r>
              <a:rPr dirty="0" sz="2400" spc="85">
                <a:latin typeface="Microsoft Sans Serif"/>
                <a:cs typeface="Microsoft Sans Serif"/>
              </a:rPr>
              <a:t> 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replacing </a:t>
            </a:r>
            <a:r>
              <a:rPr dirty="0" sz="2400" spc="-140" b="1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C00000"/>
                </a:solidFill>
                <a:latin typeface="Arial"/>
                <a:cs typeface="Arial"/>
              </a:rPr>
              <a:t>input</a:t>
            </a:r>
            <a:r>
              <a:rPr dirty="0" sz="2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C00000"/>
                </a:solidFill>
                <a:latin typeface="Arial"/>
                <a:cs typeface="Arial"/>
              </a:rPr>
              <a:t>symbol</a:t>
            </a:r>
            <a:r>
              <a:rPr dirty="0" sz="2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85" b="1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C00000"/>
                </a:solidFill>
                <a:latin typeface="Arial"/>
                <a:cs typeface="Arial"/>
              </a:rPr>
              <a:t>specific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45" b="1">
                <a:solidFill>
                  <a:srgbClr val="C00000"/>
                </a:solidFill>
                <a:latin typeface="Arial"/>
                <a:cs typeface="Arial"/>
              </a:rPr>
              <a:t>code</a:t>
            </a:r>
            <a:r>
              <a:rPr dirty="0" sz="2400" spc="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65">
                <a:latin typeface="Microsoft Sans Serif"/>
                <a:cs typeface="Microsoft Sans Serif"/>
              </a:rPr>
              <a:t>(unlike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Huffman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95">
                <a:latin typeface="Microsoft Sans Serif"/>
                <a:cs typeface="Microsoft Sans Serif"/>
              </a:rPr>
              <a:t>Coding)</a:t>
            </a:r>
            <a:endParaRPr sz="2400">
              <a:latin typeface="Microsoft Sans Serif"/>
              <a:cs typeface="Microsoft Sans Serif"/>
            </a:endParaRPr>
          </a:p>
          <a:p>
            <a:pPr marL="332740" marR="33147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170" b="1">
                <a:solidFill>
                  <a:srgbClr val="C00000"/>
                </a:solidFill>
                <a:latin typeface="Arial"/>
                <a:cs typeface="Arial"/>
              </a:rPr>
              <a:t>Instead</a:t>
            </a:r>
            <a:r>
              <a:rPr dirty="0" sz="2400" spc="-170">
                <a:latin typeface="Microsoft Sans Serif"/>
                <a:cs typeface="Microsoft Sans Serif"/>
              </a:rPr>
              <a:t>,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it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200" b="1">
                <a:solidFill>
                  <a:srgbClr val="C00000"/>
                </a:solidFill>
                <a:latin typeface="Arial"/>
                <a:cs typeface="Arial"/>
              </a:rPr>
              <a:t>takes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5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C00000"/>
                </a:solidFill>
                <a:latin typeface="Arial"/>
                <a:cs typeface="Arial"/>
              </a:rPr>
              <a:t>stream</a:t>
            </a:r>
            <a:r>
              <a:rPr dirty="0" sz="24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2400" spc="114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C00000"/>
                </a:solidFill>
                <a:latin typeface="Arial"/>
                <a:cs typeface="Arial"/>
              </a:rPr>
              <a:t>input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C00000"/>
                </a:solidFill>
                <a:latin typeface="Arial"/>
                <a:cs typeface="Arial"/>
              </a:rPr>
              <a:t>symbols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60" b="1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24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C00000"/>
                </a:solidFill>
                <a:latin typeface="Arial"/>
                <a:cs typeface="Arial"/>
              </a:rPr>
              <a:t>replaces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it </a:t>
            </a:r>
            <a:r>
              <a:rPr dirty="0" sz="2400" spc="-85" b="1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C00000"/>
                </a:solidFill>
                <a:latin typeface="Arial"/>
                <a:cs typeface="Arial"/>
              </a:rPr>
              <a:t>single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20" b="1">
                <a:solidFill>
                  <a:srgbClr val="C00000"/>
                </a:solidFill>
                <a:latin typeface="Arial"/>
                <a:cs typeface="Arial"/>
              </a:rPr>
              <a:t>floating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C00000"/>
                </a:solidFill>
                <a:latin typeface="Arial"/>
                <a:cs typeface="Arial"/>
              </a:rPr>
              <a:t>point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95" b="1">
                <a:solidFill>
                  <a:srgbClr val="C00000"/>
                </a:solidFill>
                <a:latin typeface="Arial"/>
                <a:cs typeface="Arial"/>
              </a:rPr>
              <a:t>output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number</a:t>
            </a:r>
            <a:endParaRPr sz="2400">
              <a:latin typeface="Arial"/>
              <a:cs typeface="Arial"/>
            </a:endParaRPr>
          </a:p>
          <a:p>
            <a:pPr marL="332740" marR="8509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longer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(and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more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65">
                <a:latin typeface="Microsoft Sans Serif"/>
                <a:cs typeface="Microsoft Sans Serif"/>
              </a:rPr>
              <a:t>complex)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40">
                <a:latin typeface="Microsoft Sans Serif"/>
                <a:cs typeface="Microsoft Sans Serif"/>
              </a:rPr>
              <a:t>message,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85">
                <a:latin typeface="Microsoft Sans Serif"/>
                <a:cs typeface="Microsoft Sans Serif"/>
              </a:rPr>
              <a:t>more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bits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are </a:t>
            </a:r>
            <a:r>
              <a:rPr dirty="0" sz="2400" spc="-125">
                <a:latin typeface="Microsoft Sans Serif"/>
                <a:cs typeface="Microsoft Sans Serif"/>
              </a:rPr>
              <a:t>needed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in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output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number</a:t>
            </a:r>
            <a:endParaRPr sz="24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95" b="1">
                <a:solidFill>
                  <a:srgbClr val="C00000"/>
                </a:solidFill>
                <a:latin typeface="Arial"/>
                <a:cs typeface="Arial"/>
              </a:rPr>
              <a:t>output</a:t>
            </a:r>
            <a:r>
              <a:rPr dirty="0" sz="2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C00000"/>
                </a:solidFill>
                <a:latin typeface="Arial"/>
                <a:cs typeface="Arial"/>
              </a:rPr>
              <a:t>from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C00000"/>
                </a:solidFill>
                <a:latin typeface="Arial"/>
                <a:cs typeface="Arial"/>
              </a:rPr>
              <a:t>arithmetic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10" b="1">
                <a:solidFill>
                  <a:srgbClr val="C00000"/>
                </a:solidFill>
                <a:latin typeface="Arial"/>
                <a:cs typeface="Arial"/>
              </a:rPr>
              <a:t>coding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54" b="1">
                <a:solidFill>
                  <a:srgbClr val="C00000"/>
                </a:solidFill>
                <a:latin typeface="Arial"/>
                <a:cs typeface="Arial"/>
              </a:rPr>
              <a:t>process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single</a:t>
            </a:r>
            <a:endParaRPr sz="24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</a:pPr>
            <a:r>
              <a:rPr dirty="0" sz="2400" spc="-220" b="1">
                <a:solidFill>
                  <a:srgbClr val="C00000"/>
                </a:solidFill>
                <a:latin typeface="Arial"/>
                <a:cs typeface="Arial"/>
              </a:rPr>
              <a:t>number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C00000"/>
                </a:solidFill>
                <a:latin typeface="Arial"/>
                <a:cs typeface="Arial"/>
              </a:rPr>
              <a:t>less</a:t>
            </a:r>
            <a:r>
              <a:rPr dirty="0" sz="2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C00000"/>
                </a:solidFill>
                <a:latin typeface="Arial"/>
                <a:cs typeface="Arial"/>
              </a:rPr>
              <a:t>than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C00000"/>
                </a:solidFill>
                <a:latin typeface="Arial"/>
                <a:cs typeface="Arial"/>
              </a:rPr>
              <a:t>and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65" b="1">
                <a:solidFill>
                  <a:srgbClr val="C00000"/>
                </a:solidFill>
                <a:latin typeface="Arial"/>
                <a:cs typeface="Arial"/>
              </a:rPr>
              <a:t>greater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70" b="1">
                <a:solidFill>
                  <a:srgbClr val="C00000"/>
                </a:solidFill>
                <a:latin typeface="Arial"/>
                <a:cs typeface="Arial"/>
              </a:rPr>
              <a:t>than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C00000"/>
                </a:solidFill>
                <a:latin typeface="Arial"/>
                <a:cs typeface="Arial"/>
              </a:rPr>
              <a:t>equal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32740" marR="438784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This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75" b="1">
                <a:solidFill>
                  <a:srgbClr val="C00000"/>
                </a:solidFill>
                <a:latin typeface="Arial"/>
                <a:cs typeface="Arial"/>
              </a:rPr>
              <a:t>single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20" b="1">
                <a:solidFill>
                  <a:srgbClr val="C00000"/>
                </a:solidFill>
                <a:latin typeface="Arial"/>
                <a:cs typeface="Arial"/>
              </a:rPr>
              <a:t>number</a:t>
            </a:r>
            <a:r>
              <a:rPr dirty="0" sz="2400" spc="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can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be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 spc="-155" b="1">
                <a:solidFill>
                  <a:srgbClr val="C00000"/>
                </a:solidFill>
                <a:latin typeface="Arial"/>
                <a:cs typeface="Arial"/>
              </a:rPr>
              <a:t>uniquely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C00000"/>
                </a:solidFill>
                <a:latin typeface="Arial"/>
                <a:cs typeface="Arial"/>
              </a:rPr>
              <a:t>decoded</a:t>
            </a:r>
            <a:r>
              <a:rPr dirty="0" sz="2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95">
                <a:latin typeface="Microsoft Sans Serif"/>
                <a:cs typeface="Microsoft Sans Serif"/>
              </a:rPr>
              <a:t>create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the </a:t>
            </a:r>
            <a:r>
              <a:rPr dirty="0" sz="2400" spc="-90">
                <a:latin typeface="Microsoft Sans Serif"/>
                <a:cs typeface="Microsoft Sans Serif"/>
              </a:rPr>
              <a:t>exact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165">
                <a:latin typeface="Microsoft Sans Serif"/>
                <a:cs typeface="Microsoft Sans Serif"/>
              </a:rPr>
              <a:t>stream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70">
                <a:latin typeface="Microsoft Sans Serif"/>
                <a:cs typeface="Microsoft Sans Serif"/>
              </a:rPr>
              <a:t> </a:t>
            </a:r>
            <a:r>
              <a:rPr dirty="0" sz="2400" spc="-215">
                <a:latin typeface="Microsoft Sans Serif"/>
                <a:cs typeface="Microsoft Sans Serif"/>
              </a:rPr>
              <a:t>symbols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that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went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into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its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construction</a:t>
            </a:r>
            <a:endParaRPr sz="2400">
              <a:latin typeface="Microsoft Sans Serif"/>
              <a:cs typeface="Microsoft Sans Serif"/>
            </a:endParaRPr>
          </a:p>
          <a:p>
            <a:pPr marL="332740" marR="26162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20">
                <a:latin typeface="Microsoft Sans Serif"/>
                <a:cs typeface="Microsoft Sans Serif"/>
              </a:rPr>
              <a:t>In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40">
                <a:latin typeface="Microsoft Sans Serif"/>
                <a:cs typeface="Microsoft Sans Serif"/>
              </a:rPr>
              <a:t>order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 </a:t>
            </a:r>
            <a:r>
              <a:rPr dirty="0" sz="2400" spc="-190">
                <a:latin typeface="Microsoft Sans Serif"/>
                <a:cs typeface="Microsoft Sans Serif"/>
              </a:rPr>
              <a:t>construct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output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number,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the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10" b="1">
                <a:solidFill>
                  <a:srgbClr val="C00000"/>
                </a:solidFill>
                <a:latin typeface="Arial"/>
                <a:cs typeface="Arial"/>
              </a:rPr>
              <a:t>symbols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being </a:t>
            </a:r>
            <a:r>
              <a:rPr dirty="0" sz="2400" spc="-235" b="1">
                <a:solidFill>
                  <a:srgbClr val="C00000"/>
                </a:solidFill>
                <a:latin typeface="Arial"/>
                <a:cs typeface="Arial"/>
              </a:rPr>
              <a:t>encoded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C00000"/>
                </a:solidFill>
                <a:latin typeface="Arial"/>
                <a:cs typeface="Arial"/>
              </a:rPr>
              <a:t>have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50" b="1">
                <a:solidFill>
                  <a:srgbClr val="C00000"/>
                </a:solidFill>
                <a:latin typeface="Arial"/>
                <a:cs typeface="Arial"/>
              </a:rPr>
              <a:t>have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40" b="1">
                <a:solidFill>
                  <a:srgbClr val="C00000"/>
                </a:solidFill>
                <a:latin typeface="Arial"/>
                <a:cs typeface="Arial"/>
              </a:rPr>
              <a:t>set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C00000"/>
                </a:solidFill>
                <a:latin typeface="Arial"/>
                <a:cs typeface="Arial"/>
              </a:rPr>
              <a:t>probabilities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C00000"/>
                </a:solidFill>
                <a:latin typeface="Arial"/>
                <a:cs typeface="Arial"/>
              </a:rPr>
              <a:t>assigned</a:t>
            </a:r>
            <a:r>
              <a:rPr dirty="0" sz="2400" spc="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0" b="1">
                <a:solidFill>
                  <a:srgbClr val="C00000"/>
                </a:solidFill>
                <a:latin typeface="Arial"/>
                <a:cs typeface="Arial"/>
              </a:rPr>
              <a:t>them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320"/>
              <a:t>Arithmetic</a:t>
            </a:r>
            <a:r>
              <a:rPr dirty="0" spc="-70"/>
              <a:t> </a:t>
            </a:r>
            <a:r>
              <a:rPr dirty="0" spc="-365"/>
              <a:t>coding</a:t>
            </a:r>
            <a:r>
              <a:rPr dirty="0" spc="-60"/>
              <a:t> </a:t>
            </a:r>
            <a:r>
              <a:rPr dirty="0" spc="-340"/>
              <a:t>Example</a:t>
            </a:r>
            <a:r>
              <a:rPr dirty="0" spc="-35"/>
              <a:t> </a:t>
            </a:r>
            <a:r>
              <a:rPr dirty="0" spc="-50"/>
              <a:t>…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55344" y="3145190"/>
          <a:ext cx="4946015" cy="244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8265"/>
                <a:gridCol w="2148840"/>
                <a:gridCol w="1362075"/>
              </a:tblGrid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dirty="0" sz="18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Symbol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ts val="1900"/>
                        </a:lnSpc>
                      </a:pPr>
                      <a:r>
                        <a:rPr dirty="0" sz="18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Probability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ts val="1900"/>
                        </a:lnSpc>
                      </a:pPr>
                      <a:r>
                        <a:rPr dirty="0" sz="18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Range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25">
                          <a:latin typeface="Microsoft Sans Serif"/>
                          <a:cs typeface="Microsoft Sans Serif"/>
                        </a:rPr>
                        <a:t>0.2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[0.0,</a:t>
                      </a:r>
                      <a:r>
                        <a:rPr dirty="0" sz="18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0.2)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25">
                          <a:latin typeface="Microsoft Sans Serif"/>
                          <a:cs typeface="Microsoft Sans Serif"/>
                        </a:rPr>
                        <a:t>0.3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[0.2,</a:t>
                      </a:r>
                      <a:r>
                        <a:rPr dirty="0" sz="18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0.5)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25">
                          <a:latin typeface="Microsoft Sans Serif"/>
                          <a:cs typeface="Microsoft Sans Serif"/>
                        </a:rPr>
                        <a:t>0.1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[0.5,</a:t>
                      </a:r>
                      <a:r>
                        <a:rPr dirty="0" sz="18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0.6)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25">
                          <a:latin typeface="Microsoft Sans Serif"/>
                          <a:cs typeface="Microsoft Sans Serif"/>
                        </a:rPr>
                        <a:t>0.2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[0.6,</a:t>
                      </a:r>
                      <a:r>
                        <a:rPr dirty="0" sz="18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0.8)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25">
                          <a:latin typeface="Microsoft Sans Serif"/>
                          <a:cs typeface="Microsoft Sans Serif"/>
                        </a:rPr>
                        <a:t>0.1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[0.8,</a:t>
                      </a:r>
                      <a:r>
                        <a:rPr dirty="0" sz="18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0.9)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307340">
                <a:tc>
                  <a:txBody>
                    <a:bodyPr/>
                    <a:lstStyle/>
                    <a:p>
                      <a:pPr marL="31750">
                        <a:lnSpc>
                          <a:spcPts val="212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654685">
                        <a:lnSpc>
                          <a:spcPts val="2120"/>
                        </a:lnSpc>
                        <a:spcBef>
                          <a:spcPts val="200"/>
                        </a:spcBef>
                      </a:pPr>
                      <a:r>
                        <a:rPr dirty="0" sz="1800" spc="-25">
                          <a:latin typeface="Microsoft Sans Serif"/>
                          <a:cs typeface="Microsoft Sans Serif"/>
                        </a:rPr>
                        <a:t>0.1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87045">
                        <a:lnSpc>
                          <a:spcPts val="2120"/>
                        </a:lnSpc>
                        <a:spcBef>
                          <a:spcPts val="200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[0.9,</a:t>
                      </a:r>
                      <a:r>
                        <a:rPr dirty="0" sz="18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1.0)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841044" y="1855978"/>
            <a:ext cx="40386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14">
                <a:latin typeface="Tahoma"/>
                <a:cs typeface="Tahoma"/>
              </a:rPr>
              <a:t>A</a:t>
            </a:r>
            <a:r>
              <a:rPr dirty="0" sz="1800" spc="-1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fixed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model</a:t>
            </a:r>
            <a:r>
              <a:rPr dirty="0" sz="1800" spc="-20">
                <a:latin typeface="Tahoma"/>
                <a:cs typeface="Tahoma"/>
              </a:rPr>
              <a:t> arithmetic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code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is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used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in </a:t>
            </a:r>
            <a:r>
              <a:rPr dirty="0" sz="1800">
                <a:latin typeface="Tahoma"/>
                <a:cs typeface="Tahoma"/>
              </a:rPr>
              <a:t>the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example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509" b="0">
                <a:latin typeface="Microsoft Sans Serif"/>
                <a:cs typeface="Microsoft Sans Serif"/>
              </a:rPr>
              <a:t>AC</a:t>
            </a:r>
            <a:r>
              <a:rPr dirty="0" spc="55" b="0">
                <a:latin typeface="Microsoft Sans Serif"/>
                <a:cs typeface="Microsoft Sans Serif"/>
              </a:rPr>
              <a:t> </a:t>
            </a:r>
            <a:r>
              <a:rPr dirty="0" spc="-340"/>
              <a:t>Example</a:t>
            </a:r>
            <a:r>
              <a:rPr dirty="0" spc="-40"/>
              <a:t> </a:t>
            </a:r>
            <a:r>
              <a:rPr dirty="0" spc="-50"/>
              <a:t>…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692" y="1612138"/>
            <a:ext cx="7954009" cy="4093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dirty="0" sz="2900" spc="-350">
                <a:latin typeface="Microsoft Sans Serif"/>
                <a:cs typeface="Microsoft Sans Serif"/>
              </a:rPr>
              <a:t>The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 spc="-300">
                <a:latin typeface="Microsoft Sans Serif"/>
                <a:cs typeface="Microsoft Sans Serif"/>
              </a:rPr>
              <a:t>most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 spc="-135">
                <a:latin typeface="Microsoft Sans Serif"/>
                <a:cs typeface="Microsoft Sans Serif"/>
              </a:rPr>
              <a:t>significant</a:t>
            </a:r>
            <a:r>
              <a:rPr dirty="0" sz="2900" spc="-60">
                <a:latin typeface="Microsoft Sans Serif"/>
                <a:cs typeface="Microsoft Sans Serif"/>
              </a:rPr>
              <a:t> </a:t>
            </a:r>
            <a:r>
              <a:rPr dirty="0" sz="2900" spc="-85">
                <a:latin typeface="Microsoft Sans Serif"/>
                <a:cs typeface="Microsoft Sans Serif"/>
              </a:rPr>
              <a:t>portion</a:t>
            </a:r>
            <a:r>
              <a:rPr dirty="0" sz="2900" spc="-2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of</a:t>
            </a:r>
            <a:r>
              <a:rPr dirty="0" sz="2900" spc="80">
                <a:latin typeface="Microsoft Sans Serif"/>
                <a:cs typeface="Microsoft Sans Serif"/>
              </a:rPr>
              <a:t> </a:t>
            </a:r>
            <a:r>
              <a:rPr dirty="0" sz="2900" spc="-140">
                <a:latin typeface="Microsoft Sans Serif"/>
                <a:cs typeface="Microsoft Sans Serif"/>
              </a:rPr>
              <a:t>an</a:t>
            </a:r>
            <a:r>
              <a:rPr dirty="0" sz="2900" spc="10">
                <a:latin typeface="Microsoft Sans Serif"/>
                <a:cs typeface="Microsoft Sans Serif"/>
              </a:rPr>
              <a:t> </a:t>
            </a:r>
            <a:r>
              <a:rPr dirty="0" sz="2900" spc="-140">
                <a:latin typeface="Microsoft Sans Serif"/>
                <a:cs typeface="Microsoft Sans Serif"/>
              </a:rPr>
              <a:t>arithmetic</a:t>
            </a:r>
            <a:r>
              <a:rPr dirty="0" sz="2900" spc="-15">
                <a:latin typeface="Microsoft Sans Serif"/>
                <a:cs typeface="Microsoft Sans Serif"/>
              </a:rPr>
              <a:t> </a:t>
            </a:r>
            <a:r>
              <a:rPr dirty="0" sz="2900" spc="-10">
                <a:latin typeface="Microsoft Sans Serif"/>
                <a:cs typeface="Microsoft Sans Serif"/>
              </a:rPr>
              <a:t>coded </a:t>
            </a:r>
            <a:r>
              <a:rPr dirty="0" sz="2900" spc="-265">
                <a:latin typeface="Microsoft Sans Serif"/>
                <a:cs typeface="Microsoft Sans Serif"/>
              </a:rPr>
              <a:t>message</a:t>
            </a:r>
            <a:r>
              <a:rPr dirty="0" sz="2900" spc="-5">
                <a:latin typeface="Microsoft Sans Serif"/>
                <a:cs typeface="Microsoft Sans Serif"/>
              </a:rPr>
              <a:t> </a:t>
            </a:r>
            <a:r>
              <a:rPr dirty="0" sz="2900" spc="-265">
                <a:latin typeface="Microsoft Sans Serif"/>
                <a:cs typeface="Microsoft Sans Serif"/>
              </a:rPr>
              <a:t>is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 spc="-165">
                <a:latin typeface="Microsoft Sans Serif"/>
                <a:cs typeface="Microsoft Sans Serif"/>
              </a:rPr>
              <a:t>the</a:t>
            </a:r>
            <a:r>
              <a:rPr dirty="0" sz="2900" spc="-30">
                <a:latin typeface="Microsoft Sans Serif"/>
                <a:cs typeface="Microsoft Sans Serif"/>
              </a:rPr>
              <a:t> </a:t>
            </a:r>
            <a:r>
              <a:rPr dirty="0" sz="2900" spc="-50">
                <a:latin typeface="Microsoft Sans Serif"/>
                <a:cs typeface="Microsoft Sans Serif"/>
              </a:rPr>
              <a:t>first</a:t>
            </a:r>
            <a:r>
              <a:rPr dirty="0" sz="2900" spc="-145">
                <a:latin typeface="Microsoft Sans Serif"/>
                <a:cs typeface="Microsoft Sans Serif"/>
              </a:rPr>
              <a:t> </a:t>
            </a:r>
            <a:r>
              <a:rPr dirty="0" sz="2900" spc="-204">
                <a:latin typeface="Microsoft Sans Serif"/>
                <a:cs typeface="Microsoft Sans Serif"/>
              </a:rPr>
              <a:t>symbol</a:t>
            </a:r>
            <a:r>
              <a:rPr dirty="0" sz="2900" spc="1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to</a:t>
            </a:r>
            <a:r>
              <a:rPr dirty="0" sz="2900" spc="-185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be</a:t>
            </a:r>
            <a:r>
              <a:rPr dirty="0" sz="2900" spc="-40">
                <a:latin typeface="Microsoft Sans Serif"/>
                <a:cs typeface="Microsoft Sans Serif"/>
              </a:rPr>
              <a:t> </a:t>
            </a:r>
            <a:r>
              <a:rPr dirty="0" sz="2900" spc="-185">
                <a:latin typeface="Microsoft Sans Serif"/>
                <a:cs typeface="Microsoft Sans Serif"/>
              </a:rPr>
              <a:t>encoded.</a:t>
            </a:r>
            <a:r>
              <a:rPr dirty="0" sz="2900" spc="-5">
                <a:latin typeface="Microsoft Sans Serif"/>
                <a:cs typeface="Microsoft Sans Serif"/>
              </a:rPr>
              <a:t> </a:t>
            </a:r>
            <a:r>
              <a:rPr dirty="0" sz="2900" spc="-254">
                <a:latin typeface="Microsoft Sans Serif"/>
                <a:cs typeface="Microsoft Sans Serif"/>
              </a:rPr>
              <a:t>Using</a:t>
            </a:r>
            <a:r>
              <a:rPr dirty="0" sz="2900" spc="10">
                <a:latin typeface="Microsoft Sans Serif"/>
                <a:cs typeface="Microsoft Sans Serif"/>
              </a:rPr>
              <a:t> </a:t>
            </a:r>
            <a:r>
              <a:rPr dirty="0" sz="2900" spc="-25">
                <a:latin typeface="Microsoft Sans Serif"/>
                <a:cs typeface="Microsoft Sans Serif"/>
              </a:rPr>
              <a:t>an </a:t>
            </a:r>
            <a:r>
              <a:rPr dirty="0" sz="2900" spc="-135">
                <a:latin typeface="Microsoft Sans Serif"/>
                <a:cs typeface="Microsoft Sans Serif"/>
              </a:rPr>
              <a:t>example</a:t>
            </a:r>
            <a:r>
              <a:rPr dirty="0" sz="2900" spc="-60">
                <a:latin typeface="Microsoft Sans Serif"/>
                <a:cs typeface="Microsoft Sans Serif"/>
              </a:rPr>
              <a:t> </a:t>
            </a:r>
            <a:r>
              <a:rPr dirty="0" sz="2900" spc="-65">
                <a:latin typeface="Microsoft Sans Serif"/>
                <a:cs typeface="Microsoft Sans Serif"/>
              </a:rPr>
              <a:t>that</a:t>
            </a:r>
            <a:r>
              <a:rPr dirty="0" sz="2900" spc="-13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a</a:t>
            </a:r>
            <a:r>
              <a:rPr dirty="0" sz="2900" spc="-195">
                <a:latin typeface="Microsoft Sans Serif"/>
                <a:cs typeface="Microsoft Sans Serif"/>
              </a:rPr>
              <a:t> </a:t>
            </a:r>
            <a:r>
              <a:rPr dirty="0" sz="2900" spc="-265">
                <a:latin typeface="Microsoft Sans Serif"/>
                <a:cs typeface="Microsoft Sans Serif"/>
              </a:rPr>
              <a:t>message</a:t>
            </a:r>
            <a:r>
              <a:rPr dirty="0" sz="2900" spc="5">
                <a:latin typeface="Microsoft Sans Serif"/>
                <a:cs typeface="Microsoft Sans Serif"/>
              </a:rPr>
              <a:t> </a:t>
            </a:r>
            <a:r>
              <a:rPr dirty="0" sz="2900" spc="-60">
                <a:solidFill>
                  <a:srgbClr val="FF0000"/>
                </a:solidFill>
                <a:latin typeface="Microsoft Sans Serif"/>
                <a:cs typeface="Microsoft Sans Serif"/>
              </a:rPr>
              <a:t>eaii!</a:t>
            </a:r>
            <a:r>
              <a:rPr dirty="0" sz="2900" spc="-8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900" spc="-265">
                <a:latin typeface="Microsoft Sans Serif"/>
                <a:cs typeface="Microsoft Sans Serif"/>
              </a:rPr>
              <a:t>is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to</a:t>
            </a:r>
            <a:r>
              <a:rPr dirty="0" sz="2900" spc="-7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be</a:t>
            </a:r>
            <a:r>
              <a:rPr dirty="0" sz="2900" spc="-60">
                <a:latin typeface="Microsoft Sans Serif"/>
                <a:cs typeface="Microsoft Sans Serif"/>
              </a:rPr>
              <a:t> </a:t>
            </a:r>
            <a:r>
              <a:rPr dirty="0" sz="2900" spc="-140">
                <a:latin typeface="Microsoft Sans Serif"/>
                <a:cs typeface="Microsoft Sans Serif"/>
              </a:rPr>
              <a:t>coded,</a:t>
            </a:r>
            <a:r>
              <a:rPr dirty="0" sz="2900" spc="-55">
                <a:latin typeface="Microsoft Sans Serif"/>
                <a:cs typeface="Microsoft Sans Serif"/>
              </a:rPr>
              <a:t> </a:t>
            </a:r>
            <a:r>
              <a:rPr dirty="0" sz="2900" spc="-25">
                <a:latin typeface="Microsoft Sans Serif"/>
                <a:cs typeface="Microsoft Sans Serif"/>
              </a:rPr>
              <a:t>the </a:t>
            </a:r>
            <a:r>
              <a:rPr dirty="0" sz="2900" spc="-50">
                <a:latin typeface="Microsoft Sans Serif"/>
                <a:cs typeface="Microsoft Sans Serif"/>
              </a:rPr>
              <a:t>first</a:t>
            </a:r>
            <a:r>
              <a:rPr dirty="0" sz="2900" spc="-145">
                <a:latin typeface="Microsoft Sans Serif"/>
                <a:cs typeface="Microsoft Sans Serif"/>
              </a:rPr>
              <a:t> </a:t>
            </a:r>
            <a:r>
              <a:rPr dirty="0" sz="2900" spc="-200">
                <a:latin typeface="Microsoft Sans Serif"/>
                <a:cs typeface="Microsoft Sans Serif"/>
              </a:rPr>
              <a:t>symbol</a:t>
            </a:r>
            <a:r>
              <a:rPr dirty="0" sz="2900" spc="5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to</a:t>
            </a:r>
            <a:r>
              <a:rPr dirty="0" sz="2900" spc="-195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be</a:t>
            </a:r>
            <a:r>
              <a:rPr dirty="0" sz="2900" spc="-190">
                <a:latin typeface="Microsoft Sans Serif"/>
                <a:cs typeface="Microsoft Sans Serif"/>
              </a:rPr>
              <a:t> </a:t>
            </a:r>
            <a:r>
              <a:rPr dirty="0" sz="2900" spc="-130">
                <a:latin typeface="Microsoft Sans Serif"/>
                <a:cs typeface="Microsoft Sans Serif"/>
              </a:rPr>
              <a:t>coded</a:t>
            </a:r>
            <a:r>
              <a:rPr dirty="0" sz="2900" spc="-65">
                <a:latin typeface="Microsoft Sans Serif"/>
                <a:cs typeface="Microsoft Sans Serif"/>
              </a:rPr>
              <a:t> </a:t>
            </a:r>
            <a:r>
              <a:rPr dirty="0" sz="2900" spc="-265">
                <a:latin typeface="Microsoft Sans Serif"/>
                <a:cs typeface="Microsoft Sans Serif"/>
              </a:rPr>
              <a:t>is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 spc="-155">
                <a:latin typeface="Microsoft Sans Serif"/>
                <a:cs typeface="Microsoft Sans Serif"/>
              </a:rPr>
              <a:t>e.</a:t>
            </a:r>
            <a:r>
              <a:rPr dirty="0" sz="2900" spc="-40">
                <a:latin typeface="Microsoft Sans Serif"/>
                <a:cs typeface="Microsoft Sans Serif"/>
              </a:rPr>
              <a:t> </a:t>
            </a:r>
            <a:r>
              <a:rPr dirty="0" sz="2900" spc="-280">
                <a:latin typeface="Microsoft Sans Serif"/>
                <a:cs typeface="Microsoft Sans Serif"/>
              </a:rPr>
              <a:t>Hence,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 spc="-150">
                <a:latin typeface="Microsoft Sans Serif"/>
                <a:cs typeface="Microsoft Sans Serif"/>
              </a:rPr>
              <a:t>the</a:t>
            </a:r>
            <a:r>
              <a:rPr dirty="0" sz="2900" spc="-45">
                <a:latin typeface="Microsoft Sans Serif"/>
                <a:cs typeface="Microsoft Sans Serif"/>
              </a:rPr>
              <a:t> </a:t>
            </a:r>
            <a:r>
              <a:rPr dirty="0" sz="2900" spc="-20">
                <a:latin typeface="Microsoft Sans Serif"/>
                <a:cs typeface="Microsoft Sans Serif"/>
              </a:rPr>
              <a:t>final</a:t>
            </a:r>
            <a:r>
              <a:rPr dirty="0" sz="2900" spc="-60">
                <a:latin typeface="Microsoft Sans Serif"/>
                <a:cs typeface="Microsoft Sans Serif"/>
              </a:rPr>
              <a:t> </a:t>
            </a:r>
            <a:r>
              <a:rPr dirty="0" sz="2900" spc="-95">
                <a:latin typeface="Microsoft Sans Serif"/>
                <a:cs typeface="Microsoft Sans Serif"/>
              </a:rPr>
              <a:t>coded </a:t>
            </a:r>
            <a:r>
              <a:rPr dirty="0" sz="2900" spc="-265">
                <a:latin typeface="Microsoft Sans Serif"/>
                <a:cs typeface="Microsoft Sans Serif"/>
              </a:rPr>
              <a:t>message</a:t>
            </a:r>
            <a:r>
              <a:rPr dirty="0" sz="2900" spc="-5">
                <a:latin typeface="Microsoft Sans Serif"/>
                <a:cs typeface="Microsoft Sans Serif"/>
              </a:rPr>
              <a:t> </a:t>
            </a:r>
            <a:r>
              <a:rPr dirty="0" sz="2900" spc="-285">
                <a:latin typeface="Microsoft Sans Serif"/>
                <a:cs typeface="Microsoft Sans Serif"/>
              </a:rPr>
              <a:t>has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to</a:t>
            </a:r>
            <a:r>
              <a:rPr dirty="0" sz="2900" spc="-195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be</a:t>
            </a:r>
            <a:r>
              <a:rPr dirty="0" sz="2900" spc="-19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a</a:t>
            </a:r>
            <a:r>
              <a:rPr dirty="0" sz="2900" spc="-45">
                <a:latin typeface="Microsoft Sans Serif"/>
                <a:cs typeface="Microsoft Sans Serif"/>
              </a:rPr>
              <a:t> </a:t>
            </a:r>
            <a:r>
              <a:rPr dirty="0" sz="2900" spc="-229">
                <a:latin typeface="Microsoft Sans Serif"/>
                <a:cs typeface="Microsoft Sans Serif"/>
              </a:rPr>
              <a:t>number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 spc="-30">
                <a:latin typeface="Microsoft Sans Serif"/>
                <a:cs typeface="Microsoft Sans Serif"/>
              </a:rPr>
              <a:t>greater</a:t>
            </a:r>
            <a:r>
              <a:rPr dirty="0" sz="2900" spc="-80">
                <a:latin typeface="Microsoft Sans Serif"/>
                <a:cs typeface="Microsoft Sans Serif"/>
              </a:rPr>
              <a:t> </a:t>
            </a:r>
            <a:r>
              <a:rPr dirty="0" sz="2900" spc="-175">
                <a:latin typeface="Microsoft Sans Serif"/>
                <a:cs typeface="Microsoft Sans Serif"/>
              </a:rPr>
              <a:t>than</a:t>
            </a:r>
            <a:r>
              <a:rPr dirty="0" sz="2900" spc="-2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or</a:t>
            </a:r>
            <a:r>
              <a:rPr dirty="0" sz="2900" spc="-70">
                <a:latin typeface="Microsoft Sans Serif"/>
                <a:cs typeface="Microsoft Sans Serif"/>
              </a:rPr>
              <a:t> </a:t>
            </a:r>
            <a:r>
              <a:rPr dirty="0" sz="2900" spc="-10">
                <a:latin typeface="Microsoft Sans Serif"/>
                <a:cs typeface="Microsoft Sans Serif"/>
              </a:rPr>
              <a:t>equal </a:t>
            </a:r>
            <a:r>
              <a:rPr dirty="0" sz="2900">
                <a:latin typeface="Microsoft Sans Serif"/>
                <a:cs typeface="Microsoft Sans Serif"/>
              </a:rPr>
              <a:t>to</a:t>
            </a:r>
            <a:r>
              <a:rPr dirty="0" sz="2900" spc="-195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0.2</a:t>
            </a:r>
            <a:r>
              <a:rPr dirty="0" sz="2900" spc="-120">
                <a:latin typeface="Microsoft Sans Serif"/>
                <a:cs typeface="Microsoft Sans Serif"/>
              </a:rPr>
              <a:t> </a:t>
            </a:r>
            <a:r>
              <a:rPr dirty="0" sz="2900" spc="-95">
                <a:latin typeface="Microsoft Sans Serif"/>
                <a:cs typeface="Microsoft Sans Serif"/>
              </a:rPr>
              <a:t>and</a:t>
            </a:r>
            <a:r>
              <a:rPr dirty="0" sz="2900" spc="-80">
                <a:latin typeface="Microsoft Sans Serif"/>
                <a:cs typeface="Microsoft Sans Serif"/>
              </a:rPr>
              <a:t> </a:t>
            </a:r>
            <a:r>
              <a:rPr dirty="0" sz="2900" spc="-300">
                <a:latin typeface="Microsoft Sans Serif"/>
                <a:cs typeface="Microsoft Sans Serif"/>
              </a:rPr>
              <a:t>less</a:t>
            </a:r>
            <a:r>
              <a:rPr dirty="0" sz="2900" spc="15">
                <a:latin typeface="Microsoft Sans Serif"/>
                <a:cs typeface="Microsoft Sans Serif"/>
              </a:rPr>
              <a:t> </a:t>
            </a:r>
            <a:r>
              <a:rPr dirty="0" sz="2900" spc="-185">
                <a:latin typeface="Microsoft Sans Serif"/>
                <a:cs typeface="Microsoft Sans Serif"/>
              </a:rPr>
              <a:t>than</a:t>
            </a:r>
            <a:r>
              <a:rPr dirty="0" sz="2900" spc="-10">
                <a:latin typeface="Microsoft Sans Serif"/>
                <a:cs typeface="Microsoft Sans Serif"/>
              </a:rPr>
              <a:t> </a:t>
            </a:r>
            <a:r>
              <a:rPr dirty="0" sz="2900" spc="-25">
                <a:latin typeface="Microsoft Sans Serif"/>
                <a:cs typeface="Microsoft Sans Serif"/>
              </a:rPr>
              <a:t>0.5</a:t>
            </a:r>
            <a:endParaRPr sz="2900">
              <a:latin typeface="Microsoft Sans Serif"/>
              <a:cs typeface="Microsoft Sans Serif"/>
            </a:endParaRPr>
          </a:p>
          <a:p>
            <a:pPr algn="just" marL="332740" marR="13208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dirty="0" sz="2900" spc="-360">
                <a:latin typeface="Microsoft Sans Serif"/>
                <a:cs typeface="Microsoft Sans Serif"/>
              </a:rPr>
              <a:t>Each</a:t>
            </a:r>
            <a:r>
              <a:rPr dirty="0" sz="2900" spc="165">
                <a:latin typeface="Microsoft Sans Serif"/>
                <a:cs typeface="Microsoft Sans Serif"/>
              </a:rPr>
              <a:t> </a:t>
            </a:r>
            <a:r>
              <a:rPr dirty="0" sz="2900" spc="-270">
                <a:latin typeface="Microsoft Sans Serif"/>
                <a:cs typeface="Microsoft Sans Serif"/>
              </a:rPr>
              <a:t>new</a:t>
            </a:r>
            <a:r>
              <a:rPr dirty="0" sz="2900" spc="75">
                <a:latin typeface="Microsoft Sans Serif"/>
                <a:cs typeface="Microsoft Sans Serif"/>
              </a:rPr>
              <a:t> </a:t>
            </a:r>
            <a:r>
              <a:rPr dirty="0" sz="2900" spc="-200">
                <a:latin typeface="Microsoft Sans Serif"/>
                <a:cs typeface="Microsoft Sans Serif"/>
              </a:rPr>
              <a:t>symbol</a:t>
            </a:r>
            <a:r>
              <a:rPr dirty="0" sz="2900" spc="5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to</a:t>
            </a:r>
            <a:r>
              <a:rPr dirty="0" sz="2900" spc="-19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be</a:t>
            </a:r>
            <a:r>
              <a:rPr dirty="0" sz="2900" spc="-195">
                <a:latin typeface="Microsoft Sans Serif"/>
                <a:cs typeface="Microsoft Sans Serif"/>
              </a:rPr>
              <a:t> </a:t>
            </a:r>
            <a:r>
              <a:rPr dirty="0" sz="2900" spc="-175">
                <a:latin typeface="Microsoft Sans Serif"/>
                <a:cs typeface="Microsoft Sans Serif"/>
              </a:rPr>
              <a:t>encoded</a:t>
            </a:r>
            <a:r>
              <a:rPr dirty="0" sz="2900" spc="-20">
                <a:latin typeface="Microsoft Sans Serif"/>
                <a:cs typeface="Microsoft Sans Serif"/>
              </a:rPr>
              <a:t> will</a:t>
            </a:r>
            <a:r>
              <a:rPr dirty="0" sz="2900" spc="-60">
                <a:latin typeface="Microsoft Sans Serif"/>
                <a:cs typeface="Microsoft Sans Serif"/>
              </a:rPr>
              <a:t> </a:t>
            </a:r>
            <a:r>
              <a:rPr dirty="0" sz="2900" spc="-90">
                <a:latin typeface="Microsoft Sans Serif"/>
                <a:cs typeface="Microsoft Sans Serif"/>
              </a:rPr>
              <a:t>further</a:t>
            </a:r>
            <a:r>
              <a:rPr dirty="0" sz="2900" spc="-55">
                <a:latin typeface="Microsoft Sans Serif"/>
                <a:cs typeface="Microsoft Sans Serif"/>
              </a:rPr>
              <a:t> </a:t>
            </a:r>
            <a:r>
              <a:rPr dirty="0" sz="2900" spc="-100">
                <a:latin typeface="Microsoft Sans Serif"/>
                <a:cs typeface="Microsoft Sans Serif"/>
              </a:rPr>
              <a:t>restrict </a:t>
            </a:r>
            <a:r>
              <a:rPr dirty="0" sz="2900" spc="-150">
                <a:latin typeface="Microsoft Sans Serif"/>
                <a:cs typeface="Microsoft Sans Serif"/>
              </a:rPr>
              <a:t>the</a:t>
            </a:r>
            <a:r>
              <a:rPr dirty="0" sz="2900" spc="-45">
                <a:latin typeface="Microsoft Sans Serif"/>
                <a:cs typeface="Microsoft Sans Serif"/>
              </a:rPr>
              <a:t> </a:t>
            </a:r>
            <a:r>
              <a:rPr dirty="0" sz="2900" spc="-175">
                <a:latin typeface="Microsoft Sans Serif"/>
                <a:cs typeface="Microsoft Sans Serif"/>
              </a:rPr>
              <a:t>possible</a:t>
            </a:r>
            <a:r>
              <a:rPr dirty="0" sz="2900" spc="-20">
                <a:latin typeface="Microsoft Sans Serif"/>
                <a:cs typeface="Microsoft Sans Serif"/>
              </a:rPr>
              <a:t> </a:t>
            </a:r>
            <a:r>
              <a:rPr dirty="0" sz="2900" spc="-110">
                <a:latin typeface="Microsoft Sans Serif"/>
                <a:cs typeface="Microsoft Sans Serif"/>
              </a:rPr>
              <a:t>range</a:t>
            </a:r>
            <a:r>
              <a:rPr dirty="0" sz="2900" spc="-85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of</a:t>
            </a:r>
            <a:r>
              <a:rPr dirty="0" sz="2900" spc="50">
                <a:latin typeface="Microsoft Sans Serif"/>
                <a:cs typeface="Microsoft Sans Serif"/>
              </a:rPr>
              <a:t> </a:t>
            </a:r>
            <a:r>
              <a:rPr dirty="0" sz="2900" spc="-150">
                <a:latin typeface="Microsoft Sans Serif"/>
                <a:cs typeface="Microsoft Sans Serif"/>
              </a:rPr>
              <a:t>the</a:t>
            </a:r>
            <a:r>
              <a:rPr dirty="0" sz="2900" spc="-10">
                <a:latin typeface="Microsoft Sans Serif"/>
                <a:cs typeface="Microsoft Sans Serif"/>
              </a:rPr>
              <a:t> </a:t>
            </a:r>
            <a:r>
              <a:rPr dirty="0" sz="2900" spc="-145">
                <a:latin typeface="Microsoft Sans Serif"/>
                <a:cs typeface="Microsoft Sans Serif"/>
              </a:rPr>
              <a:t>output</a:t>
            </a:r>
            <a:r>
              <a:rPr dirty="0" sz="2900" spc="-30">
                <a:latin typeface="Microsoft Sans Serif"/>
                <a:cs typeface="Microsoft Sans Serif"/>
              </a:rPr>
              <a:t> </a:t>
            </a:r>
            <a:r>
              <a:rPr dirty="0" sz="2900" spc="-235">
                <a:latin typeface="Microsoft Sans Serif"/>
                <a:cs typeface="Microsoft Sans Serif"/>
              </a:rPr>
              <a:t>number</a:t>
            </a:r>
            <a:r>
              <a:rPr dirty="0" sz="2900" spc="45">
                <a:latin typeface="Microsoft Sans Serif"/>
                <a:cs typeface="Microsoft Sans Serif"/>
              </a:rPr>
              <a:t> </a:t>
            </a:r>
            <a:r>
              <a:rPr dirty="0" sz="2900" spc="-105">
                <a:latin typeface="Microsoft Sans Serif"/>
                <a:cs typeface="Microsoft Sans Serif"/>
              </a:rPr>
              <a:t>during</a:t>
            </a:r>
            <a:r>
              <a:rPr dirty="0" sz="2900" spc="-20">
                <a:latin typeface="Microsoft Sans Serif"/>
                <a:cs typeface="Microsoft Sans Serif"/>
              </a:rPr>
              <a:t> </a:t>
            </a:r>
            <a:r>
              <a:rPr dirty="0" sz="2900" spc="-25">
                <a:latin typeface="Microsoft Sans Serif"/>
                <a:cs typeface="Microsoft Sans Serif"/>
              </a:rPr>
              <a:t>the </a:t>
            </a:r>
            <a:r>
              <a:rPr dirty="0" sz="2900" spc="-160">
                <a:latin typeface="Microsoft Sans Serif"/>
                <a:cs typeface="Microsoft Sans Serif"/>
              </a:rPr>
              <a:t>rest</a:t>
            </a:r>
            <a:r>
              <a:rPr dirty="0" sz="2900" spc="-15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of</a:t>
            </a:r>
            <a:r>
              <a:rPr dirty="0" sz="2900" spc="65">
                <a:latin typeface="Microsoft Sans Serif"/>
                <a:cs typeface="Microsoft Sans Serif"/>
              </a:rPr>
              <a:t> </a:t>
            </a:r>
            <a:r>
              <a:rPr dirty="0" sz="2900" spc="-150">
                <a:latin typeface="Microsoft Sans Serif"/>
                <a:cs typeface="Microsoft Sans Serif"/>
              </a:rPr>
              <a:t>the</a:t>
            </a:r>
            <a:r>
              <a:rPr dirty="0" sz="2900" spc="5">
                <a:latin typeface="Microsoft Sans Serif"/>
                <a:cs typeface="Microsoft Sans Serif"/>
              </a:rPr>
              <a:t> </a:t>
            </a:r>
            <a:r>
              <a:rPr dirty="0" sz="2900" spc="-175">
                <a:latin typeface="Microsoft Sans Serif"/>
                <a:cs typeface="Microsoft Sans Serif"/>
              </a:rPr>
              <a:t>encoding</a:t>
            </a:r>
            <a:r>
              <a:rPr dirty="0" sz="2900" spc="-10">
                <a:latin typeface="Microsoft Sans Serif"/>
                <a:cs typeface="Microsoft Sans Serif"/>
              </a:rPr>
              <a:t> </a:t>
            </a:r>
            <a:r>
              <a:rPr dirty="0" sz="2900" spc="-114">
                <a:latin typeface="Microsoft Sans Serif"/>
                <a:cs typeface="Microsoft Sans Serif"/>
              </a:rPr>
              <a:t>process.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-100837"/>
            <a:ext cx="6248400" cy="1367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00" b="0">
                <a:latin typeface="Microsoft Sans Serif"/>
                <a:cs typeface="Microsoft Sans Serif"/>
              </a:rPr>
              <a:t>Representation</a:t>
            </a:r>
            <a:r>
              <a:rPr dirty="0" b="0">
                <a:latin typeface="Microsoft Sans Serif"/>
                <a:cs typeface="Microsoft Sans Serif"/>
              </a:rPr>
              <a:t> of</a:t>
            </a:r>
            <a:r>
              <a:rPr dirty="0" spc="150" b="0">
                <a:latin typeface="Microsoft Sans Serif"/>
                <a:cs typeface="Microsoft Sans Serif"/>
              </a:rPr>
              <a:t> </a:t>
            </a:r>
            <a:r>
              <a:rPr dirty="0" spc="-210" b="0">
                <a:latin typeface="Microsoft Sans Serif"/>
                <a:cs typeface="Microsoft Sans Serif"/>
              </a:rPr>
              <a:t>arithmetic </a:t>
            </a:r>
            <a:r>
              <a:rPr dirty="0" spc="-225" b="0">
                <a:latin typeface="Microsoft Sans Serif"/>
                <a:cs typeface="Microsoft Sans Serif"/>
              </a:rPr>
              <a:t>coding</a:t>
            </a:r>
            <a:r>
              <a:rPr dirty="0" spc="-60" b="0">
                <a:latin typeface="Microsoft Sans Serif"/>
                <a:cs typeface="Microsoft Sans Serif"/>
              </a:rPr>
              <a:t> </a:t>
            </a:r>
            <a:r>
              <a:rPr dirty="0" spc="-395" b="0">
                <a:latin typeface="Microsoft Sans Serif"/>
                <a:cs typeface="Microsoft Sans Serif"/>
              </a:rPr>
              <a:t>process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050594" y="2505491"/>
          <a:ext cx="6182995" cy="2716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2125"/>
                <a:gridCol w="2180590"/>
                <a:gridCol w="2164080"/>
              </a:tblGrid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1900"/>
                        </a:lnSpc>
                      </a:pPr>
                      <a:r>
                        <a:rPr dirty="0" sz="1800" spc="-1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New</a:t>
                      </a:r>
                      <a:r>
                        <a:rPr dirty="0" sz="1800" spc="-5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character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ts val="1900"/>
                        </a:lnSpc>
                      </a:pPr>
                      <a:r>
                        <a:rPr dirty="0" sz="1800" spc="-10">
                          <a:solidFill>
                            <a:srgbClr val="FF0000"/>
                          </a:solidFill>
                          <a:latin typeface="Microsoft Sans Serif"/>
                          <a:cs typeface="Microsoft Sans Serif"/>
                        </a:rPr>
                        <a:t>Range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solidFill>
                            <a:srgbClr val="00AF50"/>
                          </a:solidFill>
                          <a:latin typeface="Microsoft Sans Serif"/>
                          <a:cs typeface="Microsoft Sans Serif"/>
                        </a:rPr>
                        <a:t>Initially: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solidFill>
                            <a:srgbClr val="00AF50"/>
                          </a:solidFill>
                          <a:latin typeface="Microsoft Sans Serif"/>
                          <a:cs typeface="Microsoft Sans Serif"/>
                        </a:rPr>
                        <a:t>[0,</a:t>
                      </a:r>
                      <a:r>
                        <a:rPr dirty="0" sz="1800" spc="-90">
                          <a:solidFill>
                            <a:srgbClr val="00AF5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35">
                          <a:solidFill>
                            <a:srgbClr val="00AF50"/>
                          </a:solidFill>
                          <a:latin typeface="Microsoft Sans Serif"/>
                          <a:cs typeface="Microsoft Sans Serif"/>
                        </a:rPr>
                        <a:t>1)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640080">
                <a:tc>
                  <a:txBody>
                    <a:bodyPr/>
                    <a:lstStyle/>
                    <a:p>
                      <a:pPr marL="31750" marR="4210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After</a:t>
                      </a:r>
                      <a:r>
                        <a:rPr dirty="0" sz="1800" spc="-65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25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seeing</a:t>
                      </a:r>
                      <a:r>
                        <a:rPr dirty="0" sz="1800" spc="5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5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dirty="0" sz="1800" spc="-10">
                          <a:solidFill>
                            <a:srgbClr val="006FC0"/>
                          </a:solidFill>
                          <a:latin typeface="Microsoft Sans Serif"/>
                          <a:cs typeface="Microsoft Sans Serif"/>
                        </a:rPr>
                        <a:t>symbol: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[0.2,</a:t>
                      </a:r>
                      <a:r>
                        <a:rPr dirty="0" sz="18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0.5)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[0.2,</a:t>
                      </a:r>
                      <a:r>
                        <a:rPr dirty="0" sz="18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0.26)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[0.23,</a:t>
                      </a:r>
                      <a:r>
                        <a:rPr dirty="0" sz="18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0.236)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[0.233,</a:t>
                      </a:r>
                      <a:r>
                        <a:rPr dirty="0" sz="1800" spc="-7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0.2336)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306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ts val="212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ts val="2120"/>
                        </a:lnSpc>
                        <a:spcBef>
                          <a:spcPts val="200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[0.23354,</a:t>
                      </a:r>
                      <a:r>
                        <a:rPr dirty="0" sz="1800" spc="-4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0.2336)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225" b="0">
                <a:latin typeface="Microsoft Sans Serif"/>
                <a:cs typeface="Microsoft Sans Serif"/>
              </a:rPr>
              <a:t>another</a:t>
            </a:r>
            <a:r>
              <a:rPr dirty="0" spc="-15" b="0">
                <a:latin typeface="Microsoft Sans Serif"/>
                <a:cs typeface="Microsoft Sans Serif"/>
              </a:rPr>
              <a:t> </a:t>
            </a:r>
            <a:r>
              <a:rPr dirty="0" spc="-229" b="0">
                <a:latin typeface="Microsoft Sans Serif"/>
                <a:cs typeface="Microsoft Sans Serif"/>
              </a:rPr>
              <a:t>representation</a:t>
            </a:r>
            <a:r>
              <a:rPr dirty="0" spc="-10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of</a:t>
            </a:r>
            <a:r>
              <a:rPr dirty="0" spc="135" b="0">
                <a:latin typeface="Microsoft Sans Serif"/>
                <a:cs typeface="Microsoft Sans Serif"/>
              </a:rPr>
              <a:t> </a:t>
            </a:r>
            <a:r>
              <a:rPr dirty="0" spc="-315" b="0">
                <a:latin typeface="Microsoft Sans Serif"/>
                <a:cs typeface="Microsoft Sans Serif"/>
              </a:rPr>
              <a:t>the </a:t>
            </a:r>
            <a:r>
              <a:rPr dirty="0" spc="-270" b="0">
                <a:latin typeface="Microsoft Sans Serif"/>
                <a:cs typeface="Microsoft Sans Serif"/>
              </a:rPr>
              <a:t>encoding</a:t>
            </a:r>
            <a:r>
              <a:rPr dirty="0" spc="15" b="0">
                <a:latin typeface="Microsoft Sans Serif"/>
                <a:cs typeface="Microsoft Sans Serif"/>
              </a:rPr>
              <a:t> </a:t>
            </a:r>
            <a:r>
              <a:rPr dirty="0" spc="-395" b="0">
                <a:latin typeface="Microsoft Sans Serif"/>
                <a:cs typeface="Microsoft Sans Serif"/>
              </a:rPr>
              <a:t>process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5057" rIns="0" bIns="0" rtlCol="0" vert="horz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85"/>
              <a:t>The</a:t>
            </a:r>
            <a:r>
              <a:rPr dirty="0" sz="2400" spc="10"/>
              <a:t> </a:t>
            </a:r>
            <a:r>
              <a:rPr dirty="0" sz="2400" spc="-25"/>
              <a:t>final</a:t>
            </a:r>
            <a:r>
              <a:rPr dirty="0" sz="2400" spc="-135"/>
              <a:t> </a:t>
            </a:r>
            <a:r>
              <a:rPr dirty="0" sz="2400" spc="-125"/>
              <a:t>range,</a:t>
            </a:r>
            <a:r>
              <a:rPr dirty="0" sz="2400" spc="-35"/>
              <a:t> </a:t>
            </a:r>
            <a:r>
              <a:rPr dirty="0" sz="2400" spc="-30"/>
              <a:t>[0.23354,</a:t>
            </a:r>
            <a:r>
              <a:rPr dirty="0" sz="2400" spc="-90"/>
              <a:t> </a:t>
            </a:r>
            <a:r>
              <a:rPr dirty="0" sz="2400" spc="-35"/>
              <a:t>0.2336)</a:t>
            </a:r>
            <a:r>
              <a:rPr dirty="0" sz="2400" spc="-25"/>
              <a:t> </a:t>
            </a:r>
            <a:r>
              <a:rPr dirty="0" sz="2400" spc="-165"/>
              <a:t>represents</a:t>
            </a:r>
            <a:r>
              <a:rPr dirty="0" sz="2400" spc="5"/>
              <a:t> </a:t>
            </a:r>
            <a:r>
              <a:rPr dirty="0" sz="2400" spc="-145"/>
              <a:t>the</a:t>
            </a:r>
            <a:r>
              <a:rPr dirty="0" sz="2400" spc="-15"/>
              <a:t> </a:t>
            </a:r>
            <a:r>
              <a:rPr dirty="0" sz="2400" spc="-60"/>
              <a:t>message </a:t>
            </a:r>
            <a:r>
              <a:rPr dirty="0" sz="2400" spc="-75"/>
              <a:t>eaii!.</a:t>
            </a:r>
            <a:r>
              <a:rPr dirty="0" sz="2400" spc="-85"/>
              <a:t> </a:t>
            </a:r>
            <a:r>
              <a:rPr dirty="0" sz="2400" spc="-285"/>
              <a:t>This</a:t>
            </a:r>
            <a:r>
              <a:rPr dirty="0" sz="2400" spc="5"/>
              <a:t> </a:t>
            </a:r>
            <a:r>
              <a:rPr dirty="0" sz="2400" spc="-254"/>
              <a:t>means</a:t>
            </a:r>
            <a:r>
              <a:rPr dirty="0" sz="2400" spc="25"/>
              <a:t> </a:t>
            </a:r>
            <a:r>
              <a:rPr dirty="0" sz="2400" spc="-65"/>
              <a:t>that</a:t>
            </a:r>
            <a:r>
              <a:rPr dirty="0" sz="2400" spc="-35"/>
              <a:t> </a:t>
            </a:r>
            <a:r>
              <a:rPr dirty="0" sz="2400" spc="50"/>
              <a:t>if</a:t>
            </a:r>
            <a:r>
              <a:rPr dirty="0" sz="2400" spc="55"/>
              <a:t> </a:t>
            </a:r>
            <a:r>
              <a:rPr dirty="0" sz="2400" spc="-165"/>
              <a:t>we</a:t>
            </a:r>
            <a:r>
              <a:rPr dirty="0" sz="2400" spc="5"/>
              <a:t> </a:t>
            </a:r>
            <a:r>
              <a:rPr dirty="0" sz="2400" spc="-145"/>
              <a:t>transmit</a:t>
            </a:r>
            <a:r>
              <a:rPr dirty="0" sz="2400" spc="-15"/>
              <a:t> </a:t>
            </a:r>
            <a:r>
              <a:rPr dirty="0" sz="2400" spc="-110"/>
              <a:t>any</a:t>
            </a:r>
            <a:r>
              <a:rPr dirty="0" sz="2400" spc="-5"/>
              <a:t> </a:t>
            </a:r>
            <a:r>
              <a:rPr dirty="0" sz="2400" spc="-200"/>
              <a:t>number</a:t>
            </a:r>
            <a:r>
              <a:rPr dirty="0" sz="2400" spc="25"/>
              <a:t> </a:t>
            </a:r>
            <a:r>
              <a:rPr dirty="0" sz="2400" spc="-155"/>
              <a:t>in</a:t>
            </a:r>
            <a:r>
              <a:rPr dirty="0" sz="2400" spc="-5"/>
              <a:t> </a:t>
            </a:r>
            <a:r>
              <a:rPr dirty="0" sz="2400" spc="-125"/>
              <a:t>the</a:t>
            </a:r>
            <a:r>
              <a:rPr dirty="0" sz="2400" spc="-5"/>
              <a:t> </a:t>
            </a:r>
            <a:r>
              <a:rPr dirty="0" sz="2400" spc="-95"/>
              <a:t>range</a:t>
            </a:r>
            <a:r>
              <a:rPr dirty="0" sz="2400" spc="-5"/>
              <a:t> </a:t>
            </a:r>
            <a:r>
              <a:rPr dirty="0" sz="2400" spc="-25"/>
              <a:t>of </a:t>
            </a:r>
            <a:r>
              <a:rPr dirty="0" sz="2400" spc="-10"/>
              <a:t>0.23354</a:t>
            </a:r>
            <a:r>
              <a:rPr dirty="0" sz="2400" spc="-105"/>
              <a:t> </a:t>
            </a:r>
            <a:r>
              <a:rPr dirty="0" sz="2400" spc="195"/>
              <a:t>≤</a:t>
            </a:r>
            <a:r>
              <a:rPr dirty="0" sz="2400" spc="-10"/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spc="195"/>
              <a:t>&lt;</a:t>
            </a:r>
            <a:r>
              <a:rPr dirty="0" sz="2400" spc="-20"/>
              <a:t> </a:t>
            </a:r>
            <a:r>
              <a:rPr dirty="0" sz="2400" spc="-40"/>
              <a:t>0.2336,</a:t>
            </a:r>
            <a:r>
              <a:rPr dirty="0" sz="2400" spc="-5"/>
              <a:t> </a:t>
            </a:r>
            <a:r>
              <a:rPr dirty="0" sz="2400" spc="-65"/>
              <a:t>that</a:t>
            </a:r>
            <a:r>
              <a:rPr dirty="0" sz="2400" spc="-25"/>
              <a:t> </a:t>
            </a:r>
            <a:r>
              <a:rPr dirty="0" sz="2400" spc="-200"/>
              <a:t>number</a:t>
            </a:r>
            <a:r>
              <a:rPr dirty="0" sz="2400" spc="20"/>
              <a:t> </a:t>
            </a:r>
            <a:r>
              <a:rPr dirty="0" sz="2400" spc="-160"/>
              <a:t>represents</a:t>
            </a:r>
            <a:r>
              <a:rPr dirty="0" sz="2400"/>
              <a:t> </a:t>
            </a:r>
            <a:r>
              <a:rPr dirty="0" sz="2400" spc="-150"/>
              <a:t>the</a:t>
            </a:r>
            <a:r>
              <a:rPr dirty="0" sz="2400" spc="-10"/>
              <a:t> whole </a:t>
            </a:r>
            <a:r>
              <a:rPr dirty="0" sz="2400" spc="-240"/>
              <a:t>message</a:t>
            </a:r>
            <a:r>
              <a:rPr dirty="0" sz="2400" spc="40"/>
              <a:t> </a:t>
            </a:r>
            <a:r>
              <a:rPr dirty="0" sz="2400"/>
              <a:t>of</a:t>
            </a:r>
            <a:r>
              <a:rPr dirty="0" sz="2400" spc="110"/>
              <a:t> </a:t>
            </a:r>
            <a:r>
              <a:rPr dirty="0" sz="2400" spc="-20"/>
              <a:t>eaii!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3586162"/>
            <a:ext cx="635635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9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Arithmetic</a:t>
            </a:r>
            <a:r>
              <a:rPr dirty="0" spc="-50"/>
              <a:t> </a:t>
            </a:r>
            <a:r>
              <a:rPr dirty="0" spc="-380"/>
              <a:t>decoding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94231"/>
            <a:ext cx="7327900" cy="458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58333"/>
              <a:buFont typeface="Tahoma"/>
              <a:buChar char="•"/>
              <a:tabLst>
                <a:tab pos="332105" algn="l"/>
              </a:tabLst>
            </a:pPr>
            <a:r>
              <a:rPr dirty="0" sz="1800" spc="-160">
                <a:latin typeface="Microsoft Sans Serif"/>
                <a:cs typeface="Microsoft Sans Serif"/>
              </a:rPr>
              <a:t>Suppose</a:t>
            </a:r>
            <a:r>
              <a:rPr dirty="0" sz="1800">
                <a:latin typeface="Microsoft Sans Serif"/>
                <a:cs typeface="Microsoft Sans Serif"/>
              </a:rPr>
              <a:t> a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50">
                <a:latin typeface="Microsoft Sans Serif"/>
                <a:cs typeface="Microsoft Sans Serif"/>
              </a:rPr>
              <a:t>number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x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145" i="1">
                <a:latin typeface="Arial"/>
                <a:cs typeface="Arial"/>
              </a:rPr>
              <a:t>=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0.23355 </a:t>
            </a:r>
            <a:r>
              <a:rPr dirty="0" sz="1800" spc="-125">
                <a:latin typeface="Microsoft Sans Serif"/>
                <a:cs typeface="Microsoft Sans Serif"/>
              </a:rPr>
              <a:t>in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the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range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0.23354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145">
                <a:latin typeface="Microsoft Sans Serif"/>
                <a:cs typeface="Microsoft Sans Serif"/>
              </a:rPr>
              <a:t>≤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i="1">
                <a:latin typeface="Arial"/>
                <a:cs typeface="Arial"/>
              </a:rPr>
              <a:t>x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145">
                <a:latin typeface="Microsoft Sans Serif"/>
                <a:cs typeface="Microsoft Sans Serif"/>
              </a:rPr>
              <a:t>&lt;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0.2336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is</a:t>
            </a:r>
            <a:endParaRPr sz="180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</a:pPr>
            <a:r>
              <a:rPr dirty="0" sz="1800" spc="-10">
                <a:latin typeface="Microsoft Sans Serif"/>
                <a:cs typeface="Microsoft Sans Serif"/>
              </a:rPr>
              <a:t>transmitted</a:t>
            </a:r>
            <a:endParaRPr sz="1800">
              <a:latin typeface="Microsoft Sans Serif"/>
              <a:cs typeface="Microsoft Sans Serif"/>
            </a:endParaRPr>
          </a:p>
          <a:p>
            <a:pPr marL="332740" marR="26034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8333"/>
              <a:buFont typeface="Tahoma"/>
              <a:buChar char="•"/>
              <a:tabLst>
                <a:tab pos="332740" algn="l"/>
              </a:tabLst>
            </a:pPr>
            <a:r>
              <a:rPr dirty="0" sz="1800" spc="-65">
                <a:latin typeface="Microsoft Sans Serif"/>
                <a:cs typeface="Microsoft Sans Serif"/>
              </a:rPr>
              <a:t>Starting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with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initial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interval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[0,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1),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only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interval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[0.2,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0.5)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e </a:t>
            </a:r>
            <a:r>
              <a:rPr dirty="0" sz="1800" spc="-135">
                <a:latin typeface="Microsoft Sans Serif"/>
                <a:cs typeface="Microsoft Sans Serif"/>
              </a:rPr>
              <a:t>envelops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the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transmitted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code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0.23355. </a:t>
            </a:r>
            <a:r>
              <a:rPr dirty="0" sz="1800" spc="-215">
                <a:latin typeface="Microsoft Sans Serif"/>
                <a:cs typeface="Microsoft Sans Serif"/>
              </a:rPr>
              <a:t>So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first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symbol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can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only</a:t>
            </a:r>
            <a:r>
              <a:rPr dirty="0" sz="1800">
                <a:latin typeface="Microsoft Sans Serif"/>
                <a:cs typeface="Microsoft Sans Serif"/>
              </a:rPr>
              <a:t> be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e.</a:t>
            </a:r>
            <a:endParaRPr sz="1800">
              <a:latin typeface="Microsoft Sans Serif"/>
              <a:cs typeface="Microsoft Sans Serif"/>
            </a:endParaRPr>
          </a:p>
          <a:p>
            <a:pPr marL="332740" marR="5461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333"/>
              <a:buFont typeface="Tahoma"/>
              <a:buChar char="•"/>
              <a:tabLst>
                <a:tab pos="332740" algn="l"/>
              </a:tabLst>
            </a:pPr>
            <a:r>
              <a:rPr dirty="0" sz="1800" spc="-215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symbol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intervals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are</a:t>
            </a:r>
            <a:r>
              <a:rPr dirty="0" sz="1800" spc="-12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then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defined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in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new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interval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[0.2,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0.5)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,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the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new </a:t>
            </a:r>
            <a:r>
              <a:rPr dirty="0" sz="1800" spc="-105">
                <a:latin typeface="Microsoft Sans Serif"/>
                <a:cs typeface="Microsoft Sans Serif"/>
              </a:rPr>
              <a:t>code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will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(0.23355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0.2)/(0.5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45">
                <a:latin typeface="Microsoft Sans Serif"/>
                <a:cs typeface="Microsoft Sans Serif"/>
              </a:rPr>
              <a:t>0.2)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145">
                <a:latin typeface="Microsoft Sans Serif"/>
                <a:cs typeface="Microsoft Sans Serif"/>
              </a:rPr>
              <a:t>=</a:t>
            </a:r>
            <a:r>
              <a:rPr dirty="0" sz="1800" spc="-30">
                <a:latin typeface="Microsoft Sans Serif"/>
                <a:cs typeface="Microsoft Sans Serif"/>
              </a:rPr>
              <a:t> 0.11185,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which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is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enveloped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by </a:t>
            </a:r>
            <a:r>
              <a:rPr dirty="0" sz="1800" spc="-100">
                <a:latin typeface="Microsoft Sans Serif"/>
                <a:cs typeface="Microsoft Sans Serif"/>
              </a:rPr>
              <a:t>the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interval</a:t>
            </a:r>
            <a:r>
              <a:rPr dirty="0" sz="1800" spc="-6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[0.0,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0.2)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symbol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a.</a:t>
            </a:r>
            <a:endParaRPr sz="1800">
              <a:latin typeface="Microsoft Sans Serif"/>
              <a:cs typeface="Microsoft Sans Serif"/>
            </a:endParaRPr>
          </a:p>
          <a:p>
            <a:pPr marL="332740" marR="41275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58333"/>
              <a:buFont typeface="Tahoma"/>
              <a:buChar char="•"/>
              <a:tabLst>
                <a:tab pos="332740" algn="l"/>
              </a:tabLst>
            </a:pPr>
            <a:r>
              <a:rPr dirty="0" sz="1800" spc="-285">
                <a:latin typeface="Microsoft Sans Serif"/>
                <a:cs typeface="Microsoft Sans Serif"/>
              </a:rPr>
              <a:t>To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find</a:t>
            </a:r>
            <a:r>
              <a:rPr dirty="0" sz="1800" spc="-9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third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symbol,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new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code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within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75">
                <a:latin typeface="Microsoft Sans Serif"/>
                <a:cs typeface="Microsoft Sans Serif"/>
              </a:rPr>
              <a:t>range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should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found,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i.e. </a:t>
            </a:r>
            <a:r>
              <a:rPr dirty="0" sz="1800" spc="-30">
                <a:latin typeface="Microsoft Sans Serif"/>
                <a:cs typeface="Microsoft Sans Serif"/>
              </a:rPr>
              <a:t>(0.11185</a:t>
            </a:r>
            <a:r>
              <a:rPr dirty="0" sz="1800" spc="-9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- 0.0)/(0.2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0.0)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145">
                <a:latin typeface="Microsoft Sans Serif"/>
                <a:cs typeface="Microsoft Sans Serif"/>
              </a:rPr>
              <a:t>=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0.55925. </a:t>
            </a:r>
            <a:r>
              <a:rPr dirty="0" sz="1800" spc="-220">
                <a:latin typeface="Microsoft Sans Serif"/>
                <a:cs typeface="Microsoft Sans Serif"/>
              </a:rPr>
              <a:t>This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code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is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enveloped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by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the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range </a:t>
            </a:r>
            <a:r>
              <a:rPr dirty="0" sz="1800">
                <a:latin typeface="Microsoft Sans Serif"/>
                <a:cs typeface="Microsoft Sans Serif"/>
              </a:rPr>
              <a:t>of </a:t>
            </a:r>
            <a:r>
              <a:rPr dirty="0" sz="1800" spc="-30">
                <a:latin typeface="Microsoft Sans Serif"/>
                <a:cs typeface="Microsoft Sans Serif"/>
              </a:rPr>
              <a:t>[0.5,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0.6)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35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symbol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i</a:t>
            </a:r>
            <a:endParaRPr sz="18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58333"/>
              <a:buFont typeface="Tahoma"/>
              <a:buChar char="•"/>
              <a:tabLst>
                <a:tab pos="332105" algn="l"/>
              </a:tabLst>
            </a:pPr>
            <a:r>
              <a:rPr dirty="0" sz="1800" spc="-215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resulting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new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code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after</a:t>
            </a:r>
            <a:r>
              <a:rPr dirty="0" sz="1800" spc="-120">
                <a:latin typeface="Microsoft Sans Serif"/>
                <a:cs typeface="Microsoft Sans Serif"/>
              </a:rPr>
              <a:t> </a:t>
            </a:r>
            <a:r>
              <a:rPr dirty="0" sz="1800" spc="-85">
                <a:latin typeface="Microsoft Sans Serif"/>
                <a:cs typeface="Microsoft Sans Serif"/>
              </a:rPr>
              <a:t>decoding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the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third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35">
                <a:latin typeface="Microsoft Sans Serif"/>
                <a:cs typeface="Microsoft Sans Serif"/>
              </a:rPr>
              <a:t>symbol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will</a:t>
            </a:r>
            <a:r>
              <a:rPr dirty="0" sz="1800">
                <a:latin typeface="Microsoft Sans Serif"/>
                <a:cs typeface="Microsoft Sans Serif"/>
              </a:rPr>
              <a:t> be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(0.55925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</a:pPr>
            <a:r>
              <a:rPr dirty="0" sz="1800">
                <a:latin typeface="Microsoft Sans Serif"/>
                <a:cs typeface="Microsoft Sans Serif"/>
              </a:rPr>
              <a:t>0.5)/(0.6</a:t>
            </a:r>
            <a:r>
              <a:rPr dirty="0" sz="1800" spc="-1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0.5)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145">
                <a:latin typeface="Microsoft Sans Serif"/>
                <a:cs typeface="Microsoft Sans Serif"/>
              </a:rPr>
              <a:t>=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0.5925,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which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is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55">
                <a:latin typeface="Microsoft Sans Serif"/>
                <a:cs typeface="Microsoft Sans Serif"/>
              </a:rPr>
              <a:t>again</a:t>
            </a:r>
            <a:r>
              <a:rPr dirty="0" sz="1800" spc="-3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in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35">
                <a:latin typeface="Microsoft Sans Serif"/>
                <a:cs typeface="Microsoft Sans Serif"/>
              </a:rPr>
              <a:t>[0.5,</a:t>
            </a:r>
            <a:r>
              <a:rPr dirty="0" sz="1800" spc="-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0.6).</a:t>
            </a:r>
            <a:endParaRPr sz="18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58333"/>
              <a:buFont typeface="Tahoma"/>
              <a:buChar char="•"/>
              <a:tabLst>
                <a:tab pos="332105" algn="l"/>
              </a:tabLst>
            </a:pPr>
            <a:r>
              <a:rPr dirty="0" sz="1800" spc="-114">
                <a:latin typeface="Microsoft Sans Serif"/>
                <a:cs typeface="Microsoft Sans Serif"/>
              </a:rPr>
              <a:t>Repeating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45">
                <a:latin typeface="Microsoft Sans Serif"/>
                <a:cs typeface="Microsoft Sans Serif"/>
              </a:rPr>
              <a:t>this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95">
                <a:latin typeface="Microsoft Sans Serif"/>
                <a:cs typeface="Microsoft Sans Serif"/>
              </a:rPr>
              <a:t>procedure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will</a:t>
            </a:r>
            <a:r>
              <a:rPr dirty="0" sz="1800" spc="-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yield</a:t>
            </a:r>
            <a:r>
              <a:rPr dirty="0" sz="1800">
                <a:latin typeface="Microsoft Sans Serif"/>
                <a:cs typeface="Microsoft Sans Serif"/>
              </a:rPr>
              <a:t> a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60">
                <a:latin typeface="Microsoft Sans Serif"/>
                <a:cs typeface="Microsoft Sans Serif"/>
              </a:rPr>
              <a:t>new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5">
                <a:latin typeface="Microsoft Sans Serif"/>
                <a:cs typeface="Microsoft Sans Serif"/>
              </a:rPr>
              <a:t>code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(0.5925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0.5)/(0.6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-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0.5)</a:t>
            </a:r>
            <a:endParaRPr sz="1800">
              <a:latin typeface="Microsoft Sans Serif"/>
              <a:cs typeface="Microsoft Sans Serif"/>
            </a:endParaRPr>
          </a:p>
          <a:p>
            <a:pPr marL="332740" marR="5080">
              <a:lnSpc>
                <a:spcPct val="100000"/>
              </a:lnSpc>
            </a:pPr>
            <a:r>
              <a:rPr dirty="0" sz="1800" spc="145">
                <a:latin typeface="Microsoft Sans Serif"/>
                <a:cs typeface="Microsoft Sans Serif"/>
              </a:rPr>
              <a:t>=</a:t>
            </a:r>
            <a:r>
              <a:rPr dirty="0" sz="1800" spc="-8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0.925.</a:t>
            </a:r>
            <a:r>
              <a:rPr dirty="0" sz="1800" spc="-25">
                <a:latin typeface="Microsoft Sans Serif"/>
                <a:cs typeface="Microsoft Sans Serif"/>
              </a:rPr>
              <a:t> </a:t>
            </a:r>
            <a:r>
              <a:rPr dirty="0" sz="1800" spc="-220">
                <a:latin typeface="Microsoft Sans Serif"/>
                <a:cs typeface="Microsoft Sans Serif"/>
              </a:rPr>
              <a:t>This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code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70">
                <a:latin typeface="Microsoft Sans Serif"/>
                <a:cs typeface="Microsoft Sans Serif"/>
              </a:rPr>
              <a:t>is</a:t>
            </a:r>
            <a:r>
              <a:rPr dirty="0" sz="1800" spc="2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enveloped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by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[0.9,</a:t>
            </a:r>
            <a:r>
              <a:rPr dirty="0" sz="1800" spc="5">
                <a:latin typeface="Microsoft Sans Serif"/>
                <a:cs typeface="Microsoft Sans Serif"/>
              </a:rPr>
              <a:t> </a:t>
            </a:r>
            <a:r>
              <a:rPr dirty="0" sz="1800" spc="-60">
                <a:latin typeface="Microsoft Sans Serif"/>
                <a:cs typeface="Microsoft Sans Serif"/>
              </a:rPr>
              <a:t>1),</a:t>
            </a:r>
            <a:r>
              <a:rPr dirty="0" sz="1800" spc="-15">
                <a:latin typeface="Microsoft Sans Serif"/>
                <a:cs typeface="Microsoft Sans Serif"/>
              </a:rPr>
              <a:t> </a:t>
            </a:r>
            <a:r>
              <a:rPr dirty="0" sz="1800" spc="-140">
                <a:latin typeface="Microsoft Sans Serif"/>
                <a:cs typeface="Microsoft Sans Serif"/>
              </a:rPr>
              <a:t>which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decodes</a:t>
            </a:r>
            <a:r>
              <a:rPr dirty="0" sz="1800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symbol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!,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the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25">
                <a:latin typeface="Microsoft Sans Serif"/>
                <a:cs typeface="Microsoft Sans Serif"/>
              </a:rPr>
              <a:t>end </a:t>
            </a:r>
            <a:r>
              <a:rPr dirty="0" sz="1800">
                <a:latin typeface="Microsoft Sans Serif"/>
                <a:cs typeface="Microsoft Sans Serif"/>
              </a:rPr>
              <a:t>of</a:t>
            </a:r>
            <a:r>
              <a:rPr dirty="0" sz="1800" spc="70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decoding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30">
                <a:latin typeface="Microsoft Sans Serif"/>
                <a:cs typeface="Microsoft Sans Serif"/>
              </a:rPr>
              <a:t>symbol,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70">
                <a:latin typeface="Microsoft Sans Serif"/>
                <a:cs typeface="Microsoft Sans Serif"/>
              </a:rPr>
              <a:t>and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100">
                <a:latin typeface="Microsoft Sans Serif"/>
                <a:cs typeface="Microsoft Sans Serif"/>
              </a:rPr>
              <a:t>the</a:t>
            </a:r>
            <a:r>
              <a:rPr dirty="0" sz="1800" spc="15">
                <a:latin typeface="Microsoft Sans Serif"/>
                <a:cs typeface="Microsoft Sans Serif"/>
              </a:rPr>
              <a:t> </a:t>
            </a:r>
            <a:r>
              <a:rPr dirty="0" sz="1800" spc="-90">
                <a:latin typeface="Microsoft Sans Serif"/>
                <a:cs typeface="Microsoft Sans Serif"/>
              </a:rPr>
              <a:t>decoding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 spc="-155">
                <a:latin typeface="Microsoft Sans Serif"/>
                <a:cs typeface="Microsoft Sans Serif"/>
              </a:rPr>
              <a:t>process</a:t>
            </a:r>
            <a:r>
              <a:rPr dirty="0" sz="1800" spc="10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is</a:t>
            </a:r>
            <a:r>
              <a:rPr dirty="0" sz="1800" spc="25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terminated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6893"/>
            <a:ext cx="7230109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4000" spc="-270" b="0">
                <a:latin typeface="Microsoft Sans Serif"/>
                <a:cs typeface="Microsoft Sans Serif"/>
              </a:rPr>
              <a:t>Representation</a:t>
            </a:r>
            <a:r>
              <a:rPr dirty="0" sz="4000" spc="10" b="0">
                <a:latin typeface="Microsoft Sans Serif"/>
                <a:cs typeface="Microsoft Sans Serif"/>
              </a:rPr>
              <a:t> </a:t>
            </a:r>
            <a:r>
              <a:rPr dirty="0" sz="4000" b="0">
                <a:latin typeface="Microsoft Sans Serif"/>
                <a:cs typeface="Microsoft Sans Serif"/>
              </a:rPr>
              <a:t>of</a:t>
            </a:r>
            <a:r>
              <a:rPr dirty="0" sz="4000" spc="130" b="0">
                <a:latin typeface="Microsoft Sans Serif"/>
                <a:cs typeface="Microsoft Sans Serif"/>
              </a:rPr>
              <a:t> </a:t>
            </a:r>
            <a:r>
              <a:rPr dirty="0" sz="4000" spc="-195" b="0">
                <a:latin typeface="Microsoft Sans Serif"/>
                <a:cs typeface="Microsoft Sans Serif"/>
              </a:rPr>
              <a:t>decoding</a:t>
            </a:r>
            <a:r>
              <a:rPr dirty="0" sz="4000" spc="5" b="0">
                <a:latin typeface="Microsoft Sans Serif"/>
                <a:cs typeface="Microsoft Sans Serif"/>
              </a:rPr>
              <a:t> </a:t>
            </a:r>
            <a:r>
              <a:rPr dirty="0" sz="4000" spc="-360" b="0">
                <a:latin typeface="Microsoft Sans Serif"/>
                <a:cs typeface="Microsoft Sans Serif"/>
              </a:rPr>
              <a:t>process </a:t>
            </a:r>
            <a:r>
              <a:rPr dirty="0" sz="4000" b="0">
                <a:latin typeface="Microsoft Sans Serif"/>
                <a:cs typeface="Microsoft Sans Serif"/>
              </a:rPr>
              <a:t>of</a:t>
            </a:r>
            <a:r>
              <a:rPr dirty="0" sz="4000" spc="95" b="0">
                <a:latin typeface="Microsoft Sans Serif"/>
                <a:cs typeface="Microsoft Sans Serif"/>
              </a:rPr>
              <a:t> </a:t>
            </a:r>
            <a:r>
              <a:rPr dirty="0" sz="4000" spc="-200" b="0">
                <a:latin typeface="Microsoft Sans Serif"/>
                <a:cs typeface="Microsoft Sans Serif"/>
              </a:rPr>
              <a:t>arithmetic</a:t>
            </a:r>
            <a:r>
              <a:rPr dirty="0" sz="4000" spc="-5" b="0">
                <a:latin typeface="Microsoft Sans Serif"/>
                <a:cs typeface="Microsoft Sans Serif"/>
              </a:rPr>
              <a:t> </a:t>
            </a:r>
            <a:r>
              <a:rPr dirty="0" sz="4000" spc="-35" b="0">
                <a:latin typeface="Microsoft Sans Serif"/>
                <a:cs typeface="Microsoft Sans Serif"/>
              </a:rPr>
              <a:t>coding</a:t>
            </a:r>
            <a:endParaRPr sz="40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74394" y="2429291"/>
          <a:ext cx="6063615" cy="2074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1685"/>
                <a:gridCol w="2450465"/>
                <a:gridCol w="1483995"/>
              </a:tblGrid>
              <a:tr h="306705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</a:pPr>
                      <a:r>
                        <a:rPr dirty="0" sz="1800" spc="-16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Encoded</a:t>
                      </a:r>
                      <a:r>
                        <a:rPr dirty="0" sz="1800" spc="4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1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number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ts val="1900"/>
                        </a:lnSpc>
                      </a:pPr>
                      <a:r>
                        <a:rPr dirty="0" sz="1800" spc="-8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Output</a:t>
                      </a:r>
                      <a:r>
                        <a:rPr dirty="0" sz="1800" spc="-1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 symbol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1900"/>
                        </a:lnSpc>
                      </a:pPr>
                      <a:r>
                        <a:rPr dirty="0" sz="1800" spc="-10">
                          <a:solidFill>
                            <a:srgbClr val="C00000"/>
                          </a:solidFill>
                          <a:latin typeface="Microsoft Sans Serif"/>
                          <a:cs typeface="Microsoft Sans Serif"/>
                        </a:rPr>
                        <a:t>Range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0.23355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45">
                          <a:latin typeface="Microsoft Sans Serif"/>
                          <a:cs typeface="Microsoft Sans Serif"/>
                        </a:rPr>
                        <a:t>[0.2,</a:t>
                      </a:r>
                      <a:r>
                        <a:rPr dirty="0" sz="18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0.5)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0.11185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45">
                          <a:latin typeface="Microsoft Sans Serif"/>
                          <a:cs typeface="Microsoft Sans Serif"/>
                        </a:rPr>
                        <a:t>[0.0,</a:t>
                      </a:r>
                      <a:r>
                        <a:rPr dirty="0" sz="18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0.2)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0.55925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800" spc="-45">
                          <a:latin typeface="Microsoft Sans Serif"/>
                          <a:cs typeface="Microsoft Sans Serif"/>
                        </a:rPr>
                        <a:t>[0.5,</a:t>
                      </a:r>
                      <a:r>
                        <a:rPr dirty="0" sz="1800" spc="-3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0.6)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  <a:tr h="3651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0.59250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765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[0.5,</a:t>
                      </a:r>
                      <a:r>
                        <a:rPr dirty="0" sz="18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0.6)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4765"/>
                </a:tc>
              </a:tr>
              <a:tr h="306705">
                <a:tc>
                  <a:txBody>
                    <a:bodyPr/>
                    <a:lstStyle/>
                    <a:p>
                      <a:pPr marL="31750">
                        <a:lnSpc>
                          <a:spcPts val="2120"/>
                        </a:lnSpc>
                        <a:spcBef>
                          <a:spcPts val="200"/>
                        </a:spcBef>
                      </a:pPr>
                      <a:r>
                        <a:rPr dirty="0" sz="1800" spc="-10">
                          <a:latin typeface="Microsoft Sans Serif"/>
                          <a:cs typeface="Microsoft Sans Serif"/>
                        </a:rPr>
                        <a:t>0.92500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519430">
                        <a:lnSpc>
                          <a:spcPts val="2120"/>
                        </a:lnSpc>
                        <a:spcBef>
                          <a:spcPts val="200"/>
                        </a:spcBef>
                      </a:pPr>
                      <a:r>
                        <a:rPr dirty="0" sz="1800" spc="-50" b="1">
                          <a:latin typeface="Arial"/>
                          <a:cs typeface="Arial"/>
                        </a:rPr>
                        <a:t>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609600">
                        <a:lnSpc>
                          <a:spcPts val="2120"/>
                        </a:lnSpc>
                        <a:spcBef>
                          <a:spcPts val="200"/>
                        </a:spcBef>
                      </a:pPr>
                      <a:r>
                        <a:rPr dirty="0" sz="1800" spc="-30">
                          <a:latin typeface="Microsoft Sans Serif"/>
                          <a:cs typeface="Microsoft Sans Serif"/>
                        </a:rPr>
                        <a:t>[0.9,</a:t>
                      </a:r>
                      <a:r>
                        <a:rPr dirty="0" sz="18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800" spc="-20">
                          <a:latin typeface="Microsoft Sans Serif"/>
                          <a:cs typeface="Microsoft Sans Serif"/>
                        </a:rPr>
                        <a:t>1.0)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00" b="0">
                <a:latin typeface="Microsoft Sans Serif"/>
                <a:cs typeface="Microsoft Sans Serif"/>
              </a:rPr>
              <a:t>Arithmetic</a:t>
            </a:r>
            <a:r>
              <a:rPr dirty="0" sz="3600" spc="-15" b="0">
                <a:latin typeface="Microsoft Sans Serif"/>
                <a:cs typeface="Microsoft Sans Serif"/>
              </a:rPr>
              <a:t> </a:t>
            </a:r>
            <a:r>
              <a:rPr dirty="0" sz="3600" spc="-175" b="0">
                <a:latin typeface="Microsoft Sans Serif"/>
                <a:cs typeface="Microsoft Sans Serif"/>
              </a:rPr>
              <a:t>Coding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2290" y="4598661"/>
            <a:ext cx="4142645" cy="129833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2682" y="1553322"/>
            <a:ext cx="5640857" cy="287660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999869" y="2481833"/>
            <a:ext cx="2743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Tahoma"/>
                <a:cs typeface="Tahoma"/>
              </a:rPr>
              <a:t>0.8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03575" y="2538730"/>
            <a:ext cx="3733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latin typeface="Tahoma"/>
                <a:cs typeface="Tahoma"/>
              </a:rPr>
              <a:t>0.16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46828" y="2465958"/>
            <a:ext cx="4724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ahoma"/>
                <a:cs typeface="Tahoma"/>
              </a:rPr>
              <a:t>0.072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939670" y="3305428"/>
          <a:ext cx="4293235" cy="608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/>
                <a:gridCol w="1247775"/>
                <a:gridCol w="1261109"/>
                <a:gridCol w="963929"/>
              </a:tblGrid>
              <a:tr h="318135">
                <a:tc>
                  <a:txBody>
                    <a:bodyPr/>
                    <a:lstStyle/>
                    <a:p>
                      <a:pPr marL="39370">
                        <a:lnSpc>
                          <a:spcPts val="1575"/>
                        </a:lnSpc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0.4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1550"/>
                        </a:lnSpc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0.08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7846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0.056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0.0624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2065"/>
                </a:tc>
              </a:tr>
              <a:tr h="290195">
                <a:tc>
                  <a:txBody>
                    <a:bodyPr/>
                    <a:lstStyle/>
                    <a:p>
                      <a:pPr marL="31750">
                        <a:lnSpc>
                          <a:spcPts val="1600"/>
                        </a:lnSpc>
                        <a:spcBef>
                          <a:spcPts val="585"/>
                        </a:spcBef>
                      </a:pPr>
                      <a:r>
                        <a:rPr dirty="0" sz="1400" spc="-25">
                          <a:latin typeface="Tahoma"/>
                          <a:cs typeface="Tahoma"/>
                        </a:rPr>
                        <a:t>0.2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ts val="1600"/>
                        </a:lnSpc>
                        <a:spcBef>
                          <a:spcPts val="585"/>
                        </a:spcBef>
                      </a:pPr>
                      <a:r>
                        <a:rPr dirty="0" sz="1400" spc="-20">
                          <a:latin typeface="Tahoma"/>
                          <a:cs typeface="Tahoma"/>
                        </a:rPr>
                        <a:t>0.04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algn="r" marR="378460">
                        <a:lnSpc>
                          <a:spcPts val="1600"/>
                        </a:lnSpc>
                        <a:spcBef>
                          <a:spcPts val="58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0.048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600"/>
                        </a:lnSpc>
                        <a:spcBef>
                          <a:spcPts val="585"/>
                        </a:spcBef>
                      </a:pPr>
                      <a:r>
                        <a:rPr dirty="0" sz="1400" spc="-10">
                          <a:latin typeface="Tahoma"/>
                          <a:cs typeface="Tahoma"/>
                        </a:rPr>
                        <a:t>0.0592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4295"/>
                </a:tc>
              </a:tr>
            </a:tbl>
          </a:graphicData>
        </a:graphic>
      </p:graphicFrame>
      <p:sp>
        <p:nvSpPr>
          <p:cNvPr id="9" name="object 9" descr=""/>
          <p:cNvSpPr txBox="1"/>
          <p:nvPr/>
        </p:nvSpPr>
        <p:spPr>
          <a:xfrm>
            <a:off x="5566028" y="2542158"/>
            <a:ext cx="5715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ahoma"/>
                <a:cs typeface="Tahoma"/>
              </a:rPr>
              <a:t>0.0688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29" b="0">
                <a:latin typeface="Microsoft Sans Serif"/>
                <a:cs typeface="Microsoft Sans Serif"/>
              </a:rPr>
              <a:t>Image</a:t>
            </a:r>
            <a:r>
              <a:rPr dirty="0" sz="3600" spc="15" b="0">
                <a:latin typeface="Microsoft Sans Serif"/>
                <a:cs typeface="Microsoft Sans Serif"/>
              </a:rPr>
              <a:t> </a:t>
            </a:r>
            <a:r>
              <a:rPr dirty="0" sz="3600" spc="-320" b="0">
                <a:latin typeface="Microsoft Sans Serif"/>
                <a:cs typeface="Microsoft Sans Serif"/>
              </a:rPr>
              <a:t>Compression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64309"/>
            <a:ext cx="8025130" cy="472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62611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two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dimensional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representation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1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information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(image) </a:t>
            </a:r>
            <a:r>
              <a:rPr dirty="0" sz="2400" spc="-80">
                <a:latin typeface="Microsoft Sans Serif"/>
                <a:cs typeface="Microsoft Sans Serif"/>
              </a:rPr>
              <a:t>exhibit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the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90">
                <a:latin typeface="Microsoft Sans Serif"/>
                <a:cs typeface="Microsoft Sans Serif"/>
              </a:rPr>
              <a:t>following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types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redundancies: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379730">
              <a:lnSpc>
                <a:spcPct val="100000"/>
              </a:lnSpc>
            </a:pPr>
            <a:r>
              <a:rPr dirty="0" sz="1400" spc="26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400" spc="70">
                <a:solidFill>
                  <a:srgbClr val="93B6D2"/>
                </a:solidFill>
                <a:latin typeface="Arial MT"/>
                <a:cs typeface="Arial MT"/>
              </a:rPr>
              <a:t>  </a:t>
            </a:r>
            <a:r>
              <a:rPr dirty="0" sz="2000" spc="-170" b="1">
                <a:solidFill>
                  <a:srgbClr val="C00000"/>
                </a:solidFill>
                <a:latin typeface="Arial"/>
                <a:cs typeface="Arial"/>
              </a:rPr>
              <a:t>Coding</a:t>
            </a:r>
            <a:r>
              <a:rPr dirty="0" sz="20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60" b="1">
                <a:solidFill>
                  <a:srgbClr val="C00000"/>
                </a:solidFill>
                <a:latin typeface="Arial"/>
                <a:cs typeface="Arial"/>
              </a:rPr>
              <a:t>redundancy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600"/>
              </a:spcBef>
            </a:pPr>
            <a:r>
              <a:rPr dirty="0" sz="2000" spc="-250">
                <a:solidFill>
                  <a:srgbClr val="548AB8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2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548AB8"/>
                </a:solidFill>
                <a:latin typeface="Microsoft Sans Serif"/>
                <a:cs typeface="Microsoft Sans Serif"/>
              </a:rPr>
              <a:t>8-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bit</a:t>
            </a:r>
            <a:r>
              <a:rPr dirty="0" sz="2000" spc="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70">
                <a:solidFill>
                  <a:srgbClr val="548AB8"/>
                </a:solidFill>
                <a:latin typeface="Microsoft Sans Serif"/>
                <a:cs typeface="Microsoft Sans Serif"/>
              </a:rPr>
              <a:t>codes</a:t>
            </a:r>
            <a:r>
              <a:rPr dirty="0" sz="2000" spc="1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548AB8"/>
                </a:solidFill>
                <a:latin typeface="Microsoft Sans Serif"/>
                <a:cs typeface="Microsoft Sans Serif"/>
              </a:rPr>
              <a:t>used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 to</a:t>
            </a:r>
            <a:r>
              <a:rPr dirty="0" sz="2000" spc="2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548AB8"/>
                </a:solidFill>
                <a:latin typeface="Microsoft Sans Serif"/>
                <a:cs typeface="Microsoft Sans Serif"/>
              </a:rPr>
              <a:t>represent</a:t>
            </a:r>
            <a:r>
              <a:rPr dirty="0" sz="2000" spc="-2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4">
                <a:solidFill>
                  <a:srgbClr val="548AB8"/>
                </a:solidFill>
                <a:latin typeface="Microsoft Sans Serif"/>
                <a:cs typeface="Microsoft Sans Serif"/>
              </a:rPr>
              <a:t>intensity</a:t>
            </a:r>
            <a:r>
              <a:rPr dirty="0" sz="2000" spc="-1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548AB8"/>
                </a:solidFill>
                <a:latin typeface="Microsoft Sans Serif"/>
                <a:cs typeface="Microsoft Sans Serif"/>
              </a:rPr>
              <a:t>information</a:t>
            </a:r>
            <a:r>
              <a:rPr dirty="0" sz="2000" spc="-1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5">
                <a:solidFill>
                  <a:srgbClr val="548AB8"/>
                </a:solidFill>
                <a:latin typeface="Microsoft Sans Serif"/>
                <a:cs typeface="Microsoft Sans Serif"/>
              </a:rPr>
              <a:t>contain</a:t>
            </a:r>
            <a:r>
              <a:rPr dirty="0" sz="2000" spc="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0">
                <a:solidFill>
                  <a:srgbClr val="548AB8"/>
                </a:solidFill>
                <a:latin typeface="Microsoft Sans Serif"/>
                <a:cs typeface="Microsoft Sans Serif"/>
              </a:rPr>
              <a:t>more</a:t>
            </a:r>
            <a:r>
              <a:rPr dirty="0" sz="2000" spc="3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548AB8"/>
                </a:solidFill>
                <a:latin typeface="Microsoft Sans Serif"/>
                <a:cs typeface="Microsoft Sans Serif"/>
              </a:rPr>
              <a:t>bits</a:t>
            </a:r>
            <a:endParaRPr sz="2000">
              <a:latin typeface="Microsoft Sans Serif"/>
              <a:cs typeface="Microsoft Sans Serif"/>
            </a:endParaRPr>
          </a:p>
          <a:p>
            <a:pPr marL="652780">
              <a:lnSpc>
                <a:spcPct val="100000"/>
              </a:lnSpc>
            </a:pPr>
            <a:r>
              <a:rPr dirty="0" sz="2000" spc="-130">
                <a:solidFill>
                  <a:srgbClr val="548AB8"/>
                </a:solidFill>
                <a:latin typeface="Microsoft Sans Serif"/>
                <a:cs typeface="Microsoft Sans Serif"/>
              </a:rPr>
              <a:t>than</a:t>
            </a:r>
            <a:r>
              <a:rPr dirty="0" sz="2000" spc="-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548AB8"/>
                </a:solidFill>
                <a:latin typeface="Microsoft Sans Serif"/>
                <a:cs typeface="Microsoft Sans Serif"/>
              </a:rPr>
              <a:t>needed</a:t>
            </a:r>
            <a:r>
              <a:rPr dirty="0" sz="2000" spc="-3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1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548AB8"/>
                </a:solidFill>
                <a:latin typeface="Microsoft Sans Serif"/>
                <a:cs typeface="Microsoft Sans Serif"/>
              </a:rPr>
              <a:t>represent</a:t>
            </a:r>
            <a:r>
              <a:rPr dirty="0" sz="2000" spc="-2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548AB8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4">
                <a:solidFill>
                  <a:srgbClr val="548AB8"/>
                </a:solidFill>
                <a:latin typeface="Microsoft Sans Serif"/>
                <a:cs typeface="Microsoft Sans Serif"/>
              </a:rPr>
              <a:t>same</a:t>
            </a:r>
            <a:r>
              <a:rPr dirty="0" sz="2000" spc="-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548AB8"/>
                </a:solidFill>
                <a:latin typeface="Microsoft Sans Serif"/>
                <a:cs typeface="Microsoft Sans Serif"/>
              </a:rPr>
              <a:t>information</a:t>
            </a:r>
            <a:endParaRPr sz="2000">
              <a:latin typeface="Microsoft Sans Serif"/>
              <a:cs typeface="Microsoft Sans Serif"/>
            </a:endParaRPr>
          </a:p>
          <a:p>
            <a:pPr marL="379730">
              <a:lnSpc>
                <a:spcPct val="100000"/>
              </a:lnSpc>
              <a:spcBef>
                <a:spcPts val="600"/>
              </a:spcBef>
            </a:pPr>
            <a:r>
              <a:rPr dirty="0" sz="1400" spc="26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400" spc="70">
                <a:solidFill>
                  <a:srgbClr val="93B6D2"/>
                </a:solidFill>
                <a:latin typeface="Arial MT"/>
                <a:cs typeface="Arial MT"/>
              </a:rPr>
              <a:t>  </a:t>
            </a:r>
            <a:r>
              <a:rPr dirty="0" sz="2000" spc="-100" b="1">
                <a:solidFill>
                  <a:srgbClr val="C00000"/>
                </a:solidFill>
                <a:latin typeface="Arial"/>
                <a:cs typeface="Arial"/>
              </a:rPr>
              <a:t>Interpixel/spatial/temporal</a:t>
            </a:r>
            <a:r>
              <a:rPr dirty="0" sz="2000" spc="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40" b="1">
                <a:solidFill>
                  <a:srgbClr val="C00000"/>
                </a:solidFill>
                <a:latin typeface="Arial"/>
                <a:cs typeface="Arial"/>
              </a:rPr>
              <a:t>redundancy</a:t>
            </a:r>
            <a:endParaRPr sz="2000">
              <a:latin typeface="Arial"/>
              <a:cs typeface="Arial"/>
            </a:endParaRPr>
          </a:p>
          <a:p>
            <a:pPr marL="652780" marR="5080">
              <a:lnSpc>
                <a:spcPct val="100000"/>
              </a:lnSpc>
              <a:spcBef>
                <a:spcPts val="600"/>
              </a:spcBef>
            </a:pPr>
            <a:r>
              <a:rPr dirty="0" sz="2000" spc="-150">
                <a:solidFill>
                  <a:srgbClr val="548AB8"/>
                </a:solidFill>
                <a:latin typeface="Microsoft Sans Serif"/>
                <a:cs typeface="Microsoft Sans Serif"/>
              </a:rPr>
              <a:t>Pixels</a:t>
            </a:r>
            <a:r>
              <a:rPr dirty="0" sz="2000" spc="-2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are</a:t>
            </a:r>
            <a:r>
              <a:rPr dirty="0" sz="2000" spc="-7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548AB8"/>
                </a:solidFill>
                <a:latin typeface="Microsoft Sans Serif"/>
                <a:cs typeface="Microsoft Sans Serif"/>
              </a:rPr>
              <a:t>correlated</a:t>
            </a:r>
            <a:r>
              <a:rPr dirty="0" sz="2000" spc="-4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548AB8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4">
                <a:solidFill>
                  <a:srgbClr val="548AB8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548AB8"/>
                </a:solidFill>
                <a:latin typeface="Microsoft Sans Serif"/>
                <a:cs typeface="Microsoft Sans Serif"/>
              </a:rPr>
              <a:t>spatial</a:t>
            </a:r>
            <a:r>
              <a:rPr dirty="0" sz="2000" spc="-3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0">
                <a:solidFill>
                  <a:srgbClr val="548AB8"/>
                </a:solidFill>
                <a:latin typeface="Microsoft Sans Serif"/>
                <a:cs typeface="Microsoft Sans Serif"/>
              </a:rPr>
              <a:t>domain,</a:t>
            </a:r>
            <a:r>
              <a:rPr dirty="0" sz="2000" spc="-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548AB8"/>
                </a:solidFill>
                <a:latin typeface="Microsoft Sans Serif"/>
                <a:cs typeface="Microsoft Sans Serif"/>
              </a:rPr>
              <a:t>each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548AB8"/>
                </a:solidFill>
                <a:latin typeface="Microsoft Sans Serif"/>
                <a:cs typeface="Microsoft Sans Serif"/>
              </a:rPr>
              <a:t>pixel</a:t>
            </a:r>
            <a:r>
              <a:rPr dirty="0" sz="2000" spc="-3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0">
                <a:solidFill>
                  <a:srgbClr val="548AB8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1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45">
                <a:solidFill>
                  <a:srgbClr val="548AB8"/>
                </a:solidFill>
                <a:latin typeface="Microsoft Sans Serif"/>
                <a:cs typeface="Microsoft Sans Serif"/>
              </a:rPr>
              <a:t>mostly</a:t>
            </a:r>
            <a:r>
              <a:rPr dirty="0" sz="2000" spc="-1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548AB8"/>
                </a:solidFill>
                <a:latin typeface="Microsoft Sans Serif"/>
                <a:cs typeface="Microsoft Sans Serif"/>
              </a:rPr>
              <a:t>similar</a:t>
            </a:r>
            <a:r>
              <a:rPr dirty="0" sz="2000" spc="-25">
                <a:solidFill>
                  <a:srgbClr val="548AB8"/>
                </a:solidFill>
                <a:latin typeface="Microsoft Sans Serif"/>
                <a:cs typeface="Microsoft Sans Serif"/>
              </a:rPr>
              <a:t> to </a:t>
            </a:r>
            <a:r>
              <a:rPr dirty="0" sz="2000" spc="-120">
                <a:solidFill>
                  <a:srgbClr val="548AB8"/>
                </a:solidFill>
                <a:latin typeface="Microsoft Sans Serif"/>
                <a:cs typeface="Microsoft Sans Serif"/>
              </a:rPr>
              <a:t>its</a:t>
            </a:r>
            <a:r>
              <a:rPr dirty="0" sz="2000" spc="4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548AB8"/>
                </a:solidFill>
                <a:latin typeface="Microsoft Sans Serif"/>
                <a:cs typeface="Microsoft Sans Serif"/>
              </a:rPr>
              <a:t>neighbour.</a:t>
            </a:r>
            <a:r>
              <a:rPr dirty="0" sz="2000" spc="2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5">
                <a:solidFill>
                  <a:srgbClr val="548AB8"/>
                </a:solidFill>
                <a:latin typeface="Microsoft Sans Serif"/>
                <a:cs typeface="Microsoft Sans Serif"/>
              </a:rPr>
              <a:t>Information</a:t>
            </a:r>
            <a:r>
              <a:rPr dirty="0" sz="2000" spc="2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0">
                <a:solidFill>
                  <a:srgbClr val="548AB8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5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75">
                <a:solidFill>
                  <a:srgbClr val="548AB8"/>
                </a:solidFill>
                <a:latin typeface="Microsoft Sans Serif"/>
                <a:cs typeface="Microsoft Sans Serif"/>
              </a:rPr>
              <a:t>unnecessary</a:t>
            </a:r>
            <a:r>
              <a:rPr dirty="0" sz="2000" spc="2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548AB8"/>
                </a:solidFill>
                <a:latin typeface="Microsoft Sans Serif"/>
                <a:cs typeface="Microsoft Sans Serif"/>
              </a:rPr>
              <a:t>replicated</a:t>
            </a:r>
            <a:endParaRPr sz="2000">
              <a:latin typeface="Microsoft Sans Serif"/>
              <a:cs typeface="Microsoft Sans Serif"/>
            </a:endParaRPr>
          </a:p>
          <a:p>
            <a:pPr marL="379730">
              <a:lnSpc>
                <a:spcPct val="100000"/>
              </a:lnSpc>
              <a:spcBef>
                <a:spcPts val="605"/>
              </a:spcBef>
            </a:pPr>
            <a:r>
              <a:rPr dirty="0" sz="1400" spc="26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400" spc="85">
                <a:solidFill>
                  <a:srgbClr val="93B6D2"/>
                </a:solidFill>
                <a:latin typeface="Arial MT"/>
                <a:cs typeface="Arial MT"/>
              </a:rPr>
              <a:t>  </a:t>
            </a:r>
            <a:r>
              <a:rPr dirty="0" sz="2000" spc="-170" b="1">
                <a:solidFill>
                  <a:srgbClr val="C00000"/>
                </a:solidFill>
                <a:latin typeface="Arial"/>
                <a:cs typeface="Arial"/>
              </a:rPr>
              <a:t>Psychovisual</a:t>
            </a:r>
            <a:r>
              <a:rPr dirty="0" sz="20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C00000"/>
                </a:solidFill>
                <a:latin typeface="Arial"/>
                <a:cs typeface="Arial"/>
              </a:rPr>
              <a:t>redundancy</a:t>
            </a:r>
            <a:endParaRPr sz="2000">
              <a:latin typeface="Arial"/>
              <a:cs typeface="Arial"/>
            </a:endParaRPr>
          </a:p>
          <a:p>
            <a:pPr marL="652780" marR="137795">
              <a:lnSpc>
                <a:spcPct val="100000"/>
              </a:lnSpc>
              <a:spcBef>
                <a:spcPts val="600"/>
              </a:spcBef>
            </a:pPr>
            <a:r>
              <a:rPr dirty="0" sz="2000" spc="-155">
                <a:solidFill>
                  <a:srgbClr val="548AB8"/>
                </a:solidFill>
                <a:latin typeface="Microsoft Sans Serif"/>
                <a:cs typeface="Microsoft Sans Serif"/>
              </a:rPr>
              <a:t>Most</a:t>
            </a:r>
            <a:r>
              <a:rPr dirty="0" sz="2000" spc="-1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5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548AB8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10">
                <a:solidFill>
                  <a:srgbClr val="548AB8"/>
                </a:solidFill>
                <a:latin typeface="Microsoft Sans Serif"/>
                <a:cs typeface="Microsoft Sans Serif"/>
              </a:rPr>
              <a:t> 2-</a:t>
            </a:r>
            <a:r>
              <a:rPr dirty="0" sz="2000" spc="-254">
                <a:solidFill>
                  <a:srgbClr val="548AB8"/>
                </a:solidFill>
                <a:latin typeface="Microsoft Sans Serif"/>
                <a:cs typeface="Microsoft Sans Serif"/>
              </a:rPr>
              <a:t>D</a:t>
            </a:r>
            <a:r>
              <a:rPr dirty="0" sz="2000" spc="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0">
                <a:solidFill>
                  <a:srgbClr val="548AB8"/>
                </a:solidFill>
                <a:latin typeface="Microsoft Sans Serif"/>
                <a:cs typeface="Microsoft Sans Serif"/>
              </a:rPr>
              <a:t>arrays</a:t>
            </a:r>
            <a:r>
              <a:rPr dirty="0" sz="2000" spc="-3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0">
                <a:solidFill>
                  <a:srgbClr val="548AB8"/>
                </a:solidFill>
                <a:latin typeface="Microsoft Sans Serif"/>
                <a:cs typeface="Microsoft Sans Serif"/>
              </a:rPr>
              <a:t>contain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95">
                <a:solidFill>
                  <a:srgbClr val="548AB8"/>
                </a:solidFill>
                <a:latin typeface="Microsoft Sans Serif"/>
                <a:cs typeface="Microsoft Sans Serif"/>
              </a:rPr>
              <a:t>information</a:t>
            </a:r>
            <a:r>
              <a:rPr dirty="0" sz="2000" spc="-2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548AB8"/>
                </a:solidFill>
                <a:latin typeface="Microsoft Sans Serif"/>
                <a:cs typeface="Microsoft Sans Serif"/>
              </a:rPr>
              <a:t>that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0">
                <a:solidFill>
                  <a:srgbClr val="548AB8"/>
                </a:solidFill>
                <a:latin typeface="Microsoft Sans Serif"/>
                <a:cs typeface="Microsoft Sans Serif"/>
              </a:rPr>
              <a:t>is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0">
                <a:solidFill>
                  <a:srgbClr val="548AB8"/>
                </a:solidFill>
                <a:latin typeface="Microsoft Sans Serif"/>
                <a:cs typeface="Microsoft Sans Serif"/>
              </a:rPr>
              <a:t>ignored</a:t>
            </a:r>
            <a:r>
              <a:rPr dirty="0" sz="2000" spc="-3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by</a:t>
            </a:r>
            <a:r>
              <a:rPr dirty="0" sz="2000" spc="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4">
                <a:solidFill>
                  <a:srgbClr val="548AB8"/>
                </a:solidFill>
                <a:latin typeface="Microsoft Sans Serif"/>
                <a:cs typeface="Microsoft Sans Serif"/>
              </a:rPr>
              <a:t>the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90">
                <a:solidFill>
                  <a:srgbClr val="548AB8"/>
                </a:solidFill>
                <a:latin typeface="Microsoft Sans Serif"/>
                <a:cs typeface="Microsoft Sans Serif"/>
              </a:rPr>
              <a:t>human </a:t>
            </a:r>
            <a:r>
              <a:rPr dirty="0" sz="2000" spc="-130">
                <a:solidFill>
                  <a:srgbClr val="548AB8"/>
                </a:solidFill>
                <a:latin typeface="Microsoft Sans Serif"/>
                <a:cs typeface="Microsoft Sans Serif"/>
              </a:rPr>
              <a:t>visual</a:t>
            </a:r>
            <a:r>
              <a:rPr dirty="0" sz="2000" spc="-1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95">
                <a:solidFill>
                  <a:srgbClr val="548AB8"/>
                </a:solidFill>
                <a:latin typeface="Microsoft Sans Serif"/>
                <a:cs typeface="Microsoft Sans Serif"/>
              </a:rPr>
              <a:t>system</a:t>
            </a:r>
            <a:r>
              <a:rPr dirty="0" sz="2000" spc="-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75">
                <a:solidFill>
                  <a:srgbClr val="548AB8"/>
                </a:solidFill>
                <a:latin typeface="Microsoft Sans Serif"/>
                <a:cs typeface="Microsoft Sans Serif"/>
              </a:rPr>
              <a:t>and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20">
                <a:solidFill>
                  <a:srgbClr val="548AB8"/>
                </a:solidFill>
                <a:latin typeface="Microsoft Sans Serif"/>
                <a:cs typeface="Microsoft Sans Serif"/>
              </a:rPr>
              <a:t>thus</a:t>
            </a:r>
            <a:r>
              <a:rPr dirty="0" sz="2000" spc="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5">
                <a:solidFill>
                  <a:srgbClr val="548AB8"/>
                </a:solidFill>
                <a:latin typeface="Microsoft Sans Serif"/>
                <a:cs typeface="Microsoft Sans Serif"/>
              </a:rPr>
              <a:t>extraneous</a:t>
            </a:r>
            <a:r>
              <a:rPr dirty="0" sz="2000" spc="-2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1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4">
                <a:solidFill>
                  <a:srgbClr val="548AB8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1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5">
                <a:solidFill>
                  <a:srgbClr val="548AB8"/>
                </a:solidFill>
                <a:latin typeface="Microsoft Sans Serif"/>
                <a:cs typeface="Microsoft Sans Serif"/>
              </a:rPr>
              <a:t>intended</a:t>
            </a:r>
            <a:r>
              <a:rPr dirty="0" sz="2000" spc="-2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45">
                <a:solidFill>
                  <a:srgbClr val="548AB8"/>
                </a:solidFill>
                <a:latin typeface="Microsoft Sans Serif"/>
                <a:cs typeface="Microsoft Sans Serif"/>
              </a:rPr>
              <a:t>use</a:t>
            </a:r>
            <a:r>
              <a:rPr dirty="0" sz="2000" spc="1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6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0">
                <a:solidFill>
                  <a:srgbClr val="548AB8"/>
                </a:solidFill>
                <a:latin typeface="Microsoft Sans Serif"/>
                <a:cs typeface="Microsoft Sans Serif"/>
              </a:rPr>
              <a:t>image</a:t>
            </a:r>
            <a:r>
              <a:rPr dirty="0" sz="2000" spc="3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360">
                <a:solidFill>
                  <a:srgbClr val="548AB8"/>
                </a:solidFill>
                <a:latin typeface="Microsoft Sans Serif"/>
                <a:cs typeface="Microsoft Sans Serif"/>
              </a:rPr>
              <a:t>– </a:t>
            </a:r>
            <a:r>
              <a:rPr dirty="0" sz="2000" spc="-100">
                <a:solidFill>
                  <a:srgbClr val="548AB8"/>
                </a:solidFill>
                <a:latin typeface="Microsoft Sans Serif"/>
                <a:cs typeface="Microsoft Sans Serif"/>
              </a:rPr>
              <a:t>redundant</a:t>
            </a:r>
            <a:r>
              <a:rPr dirty="0" sz="2000" spc="-3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548AB8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2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4">
                <a:solidFill>
                  <a:srgbClr val="548AB8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2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35">
                <a:solidFill>
                  <a:srgbClr val="548AB8"/>
                </a:solidFill>
                <a:latin typeface="Microsoft Sans Serif"/>
                <a:cs typeface="Microsoft Sans Serif"/>
              </a:rPr>
              <a:t>sense</a:t>
            </a:r>
            <a:r>
              <a:rPr dirty="0" sz="2000" spc="-1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548AB8"/>
                </a:solidFill>
                <a:latin typeface="Microsoft Sans Serif"/>
                <a:cs typeface="Microsoft Sans Serif"/>
              </a:rPr>
              <a:t>that</a:t>
            </a:r>
            <a:r>
              <a:rPr dirty="0" sz="2000" spc="-2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it</a:t>
            </a:r>
            <a:r>
              <a:rPr dirty="0" sz="2000" spc="-1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0">
                <a:solidFill>
                  <a:srgbClr val="548AB8"/>
                </a:solidFill>
                <a:latin typeface="Microsoft Sans Serif"/>
                <a:cs typeface="Microsoft Sans Serif"/>
              </a:rPr>
              <a:t>is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4">
                <a:solidFill>
                  <a:srgbClr val="548AB8"/>
                </a:solidFill>
                <a:latin typeface="Microsoft Sans Serif"/>
                <a:cs typeface="Microsoft Sans Serif"/>
              </a:rPr>
              <a:t>not</a:t>
            </a:r>
            <a:r>
              <a:rPr dirty="0" sz="2000" spc="-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85">
                <a:solidFill>
                  <a:srgbClr val="548AB8"/>
                </a:solidFill>
                <a:latin typeface="Microsoft Sans Serif"/>
                <a:cs typeface="Microsoft Sans Serif"/>
              </a:rPr>
              <a:t>used</a:t>
            </a:r>
            <a:r>
              <a:rPr dirty="0" sz="2000" spc="-10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548AB8"/>
                </a:solidFill>
                <a:latin typeface="Microsoft Sans Serif"/>
                <a:cs typeface="Microsoft Sans Serif"/>
              </a:rPr>
              <a:t>by</a:t>
            </a:r>
            <a:r>
              <a:rPr dirty="0" sz="2000" spc="-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4">
                <a:solidFill>
                  <a:srgbClr val="548AB8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30">
                <a:solidFill>
                  <a:srgbClr val="548AB8"/>
                </a:solidFill>
                <a:latin typeface="Microsoft Sans Serif"/>
                <a:cs typeface="Microsoft Sans Serif"/>
              </a:rPr>
              <a:t>visual</a:t>
            </a:r>
            <a:r>
              <a:rPr dirty="0" sz="2000" spc="-15">
                <a:solidFill>
                  <a:srgbClr val="548A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548AB8"/>
                </a:solidFill>
                <a:latin typeface="Microsoft Sans Serif"/>
                <a:cs typeface="Microsoft Sans Serif"/>
              </a:rPr>
              <a:t>system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00" b="0">
                <a:latin typeface="Microsoft Sans Serif"/>
                <a:cs typeface="Microsoft Sans Serif"/>
              </a:rPr>
              <a:t>Arithmetic</a:t>
            </a:r>
            <a:r>
              <a:rPr dirty="0" sz="3600" spc="-15" b="0">
                <a:latin typeface="Microsoft Sans Serif"/>
                <a:cs typeface="Microsoft Sans Serif"/>
              </a:rPr>
              <a:t> </a:t>
            </a:r>
            <a:r>
              <a:rPr dirty="0" sz="3600" spc="-175" b="0">
                <a:latin typeface="Microsoft Sans Serif"/>
                <a:cs typeface="Microsoft Sans Serif"/>
              </a:rPr>
              <a:t>Coding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88109"/>
            <a:ext cx="5895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385">
                <a:latin typeface="Microsoft Sans Serif"/>
                <a:cs typeface="Microsoft Sans Serif"/>
              </a:rPr>
              <a:t>To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encode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random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40">
                <a:latin typeface="Microsoft Sans Serif"/>
                <a:cs typeface="Microsoft Sans Serif"/>
              </a:rPr>
              <a:t>message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“</a:t>
            </a:r>
            <a:r>
              <a:rPr dirty="0" sz="2400" spc="-254" b="1">
                <a:solidFill>
                  <a:srgbClr val="C00000"/>
                </a:solidFill>
                <a:latin typeface="Arial"/>
                <a:cs typeface="Arial"/>
              </a:rPr>
              <a:t>BILL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75" b="1">
                <a:solidFill>
                  <a:srgbClr val="C00000"/>
                </a:solidFill>
                <a:latin typeface="Arial"/>
                <a:cs typeface="Arial"/>
              </a:rPr>
              <a:t>GATES</a:t>
            </a:r>
            <a:r>
              <a:rPr dirty="0" sz="2400" spc="-275">
                <a:latin typeface="Microsoft Sans Serif"/>
                <a:cs typeface="Microsoft Sans Serif"/>
              </a:rPr>
              <a:t>”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28675" y="1819211"/>
            <a:ext cx="2762250" cy="1924050"/>
            <a:chOff x="828675" y="1819211"/>
            <a:chExt cx="2762250" cy="19240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925" y="1990724"/>
              <a:ext cx="2533650" cy="16097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833437" y="1823973"/>
              <a:ext cx="2752725" cy="1914525"/>
            </a:xfrm>
            <a:custGeom>
              <a:avLst/>
              <a:gdLst/>
              <a:ahLst/>
              <a:cxnLst/>
              <a:rect l="l" t="t" r="r" b="b"/>
              <a:pathLst>
                <a:path w="2752725" h="1914525">
                  <a:moveTo>
                    <a:pt x="0" y="1914525"/>
                  </a:moveTo>
                  <a:lnTo>
                    <a:pt x="2752725" y="1914525"/>
                  </a:lnTo>
                  <a:lnTo>
                    <a:pt x="2752725" y="0"/>
                  </a:lnTo>
                  <a:lnTo>
                    <a:pt x="0" y="0"/>
                  </a:lnTo>
                  <a:lnTo>
                    <a:pt x="0" y="1914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4638611" y="1743011"/>
            <a:ext cx="3448050" cy="2076450"/>
            <a:chOff x="4638611" y="1743011"/>
            <a:chExt cx="3448050" cy="207645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199" y="1752599"/>
              <a:ext cx="3429000" cy="205740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643373" y="1747773"/>
              <a:ext cx="3438525" cy="2066925"/>
            </a:xfrm>
            <a:custGeom>
              <a:avLst/>
              <a:gdLst/>
              <a:ahLst/>
              <a:cxnLst/>
              <a:rect l="l" t="t" r="r" b="b"/>
              <a:pathLst>
                <a:path w="3438525" h="2066925">
                  <a:moveTo>
                    <a:pt x="0" y="2066925"/>
                  </a:moveTo>
                  <a:lnTo>
                    <a:pt x="3438525" y="2066925"/>
                  </a:lnTo>
                  <a:lnTo>
                    <a:pt x="3438525" y="0"/>
                  </a:lnTo>
                  <a:lnTo>
                    <a:pt x="0" y="0"/>
                  </a:lnTo>
                  <a:lnTo>
                    <a:pt x="0" y="2066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83540" y="4009135"/>
            <a:ext cx="8129905" cy="2713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58535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BILL</a:t>
            </a:r>
            <a:endParaRPr sz="1800">
              <a:latin typeface="Arial"/>
              <a:cs typeface="Arial"/>
            </a:endParaRPr>
          </a:p>
          <a:p>
            <a:pPr marL="6058535">
              <a:lnSpc>
                <a:spcPts val="1935"/>
              </a:lnSpc>
            </a:pPr>
            <a:r>
              <a:rPr dirty="0" sz="1800" spc="-10" b="1">
                <a:latin typeface="Arial"/>
                <a:cs typeface="Arial"/>
              </a:rPr>
              <a:t>GATES</a:t>
            </a:r>
            <a:endParaRPr sz="1800">
              <a:latin typeface="Arial"/>
              <a:cs typeface="Arial"/>
            </a:endParaRPr>
          </a:p>
          <a:p>
            <a:pPr marL="91440" indent="-90805">
              <a:lnSpc>
                <a:spcPts val="1935"/>
              </a:lnSpc>
              <a:buSzPct val="75000"/>
              <a:buChar char="•"/>
              <a:tabLst>
                <a:tab pos="91440" algn="l"/>
              </a:tabLst>
            </a:pPr>
            <a:r>
              <a:rPr dirty="0" sz="1800" spc="70">
                <a:latin typeface="Tahoma"/>
                <a:cs typeface="Tahoma"/>
              </a:rPr>
              <a:t>Each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character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is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assigned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the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portion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0-</a:t>
            </a:r>
            <a:r>
              <a:rPr dirty="0" sz="1800">
                <a:latin typeface="Tahoma"/>
                <a:cs typeface="Tahoma"/>
              </a:rPr>
              <a:t>1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range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40">
                <a:latin typeface="Tahoma"/>
                <a:cs typeface="Tahoma"/>
              </a:rPr>
              <a:t>that </a:t>
            </a:r>
            <a:r>
              <a:rPr dirty="0" sz="1800">
                <a:latin typeface="Tahoma"/>
                <a:cs typeface="Tahoma"/>
              </a:rPr>
              <a:t>corresponds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to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its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Tahoma"/>
                <a:cs typeface="Tahoma"/>
              </a:rPr>
              <a:t>probability</a:t>
            </a:r>
            <a:r>
              <a:rPr dirty="0" sz="1800" spc="-1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-13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appearance</a:t>
            </a:r>
            <a:endParaRPr sz="1800">
              <a:latin typeface="Tahoma"/>
              <a:cs typeface="Tahoma"/>
            </a:endParaRPr>
          </a:p>
          <a:p>
            <a:pPr marL="12700" marR="5080" indent="-12065">
              <a:lnSpc>
                <a:spcPct val="100000"/>
              </a:lnSpc>
              <a:spcBef>
                <a:spcPts val="2160"/>
              </a:spcBef>
              <a:buSzPct val="75000"/>
              <a:buChar char="•"/>
              <a:tabLst>
                <a:tab pos="91440" algn="l"/>
              </a:tabLst>
            </a:pPr>
            <a:r>
              <a:rPr dirty="0" sz="1800">
                <a:latin typeface="Tahoma"/>
                <a:cs typeface="Tahoma"/>
              </a:rPr>
              <a:t>	</a:t>
            </a:r>
            <a:r>
              <a:rPr dirty="0" sz="1800">
                <a:latin typeface="Tahoma"/>
                <a:cs typeface="Tahoma"/>
              </a:rPr>
              <a:t>The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most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significant</a:t>
            </a:r>
            <a:r>
              <a:rPr dirty="0" sz="1800" spc="-20">
                <a:latin typeface="Tahoma"/>
                <a:cs typeface="Tahoma"/>
              </a:rPr>
              <a:t> portion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an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arithmetic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coded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message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belongs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to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the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first </a:t>
            </a:r>
            <a:r>
              <a:rPr dirty="0" sz="1800">
                <a:latin typeface="Tahoma"/>
                <a:cs typeface="Tahoma"/>
              </a:rPr>
              <a:t>symbol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to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be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encoded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(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dirty="0" sz="18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this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case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dirty="0" sz="18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range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18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00000"/>
                </a:solidFill>
                <a:latin typeface="Arial"/>
                <a:cs typeface="Arial"/>
              </a:rPr>
              <a:t>letter</a:t>
            </a:r>
            <a:r>
              <a:rPr dirty="0" sz="1800" spc="-20" b="1">
                <a:solidFill>
                  <a:srgbClr val="C00000"/>
                </a:solidFill>
                <a:latin typeface="Arial"/>
                <a:cs typeface="Arial"/>
              </a:rPr>
              <a:t> ‘B’</a:t>
            </a:r>
            <a:r>
              <a:rPr dirty="0" sz="1800" spc="-20">
                <a:latin typeface="Tahoma"/>
                <a:cs typeface="Tahoma"/>
              </a:rPr>
              <a:t>)</a:t>
            </a:r>
            <a:endParaRPr sz="1800">
              <a:latin typeface="Tahoma"/>
              <a:cs typeface="Tahoma"/>
            </a:endParaRPr>
          </a:p>
          <a:p>
            <a:pPr marL="12700" marR="99060" indent="-12065">
              <a:lnSpc>
                <a:spcPct val="100000"/>
              </a:lnSpc>
              <a:spcBef>
                <a:spcPts val="2160"/>
              </a:spcBef>
              <a:buSzPct val="75000"/>
              <a:buChar char="•"/>
              <a:tabLst>
                <a:tab pos="91440" algn="l"/>
              </a:tabLst>
            </a:pPr>
            <a:r>
              <a:rPr dirty="0" sz="1800" spc="-100">
                <a:latin typeface="Tahoma"/>
                <a:cs typeface="Tahoma"/>
              </a:rPr>
              <a:t>	</a:t>
            </a:r>
            <a:r>
              <a:rPr dirty="0" sz="1800" spc="-100">
                <a:latin typeface="Tahoma"/>
                <a:cs typeface="Tahoma"/>
              </a:rPr>
              <a:t>In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order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for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the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first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character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to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be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decoded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-30">
                <a:latin typeface="Tahoma"/>
                <a:cs typeface="Tahoma"/>
              </a:rPr>
              <a:t>properly, </a:t>
            </a:r>
            <a:r>
              <a:rPr dirty="0" sz="1800">
                <a:latin typeface="Tahoma"/>
                <a:cs typeface="Tahoma"/>
              </a:rPr>
              <a:t>the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final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coded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message </a:t>
            </a:r>
            <a:r>
              <a:rPr dirty="0" sz="1800">
                <a:latin typeface="Tahoma"/>
                <a:cs typeface="Tahoma"/>
              </a:rPr>
              <a:t>has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to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be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number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greater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than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or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equal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to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0.20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and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less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than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0.30.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648075" y="2505075"/>
            <a:ext cx="933450" cy="476250"/>
            <a:chOff x="3648075" y="2505075"/>
            <a:chExt cx="933450" cy="476250"/>
          </a:xfrm>
        </p:grpSpPr>
        <p:sp>
          <p:nvSpPr>
            <p:cNvPr id="12" name="object 12" descr=""/>
            <p:cNvSpPr/>
            <p:nvPr/>
          </p:nvSpPr>
          <p:spPr>
            <a:xfrm>
              <a:off x="3657600" y="25146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685800" y="0"/>
                  </a:moveTo>
                  <a:lnTo>
                    <a:pt x="685800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685800" y="342900"/>
                  </a:lnTo>
                  <a:lnTo>
                    <a:pt x="685800" y="457200"/>
                  </a:lnTo>
                  <a:lnTo>
                    <a:pt x="914400" y="2286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57600" y="2514600"/>
              <a:ext cx="914400" cy="457200"/>
            </a:xfrm>
            <a:custGeom>
              <a:avLst/>
              <a:gdLst/>
              <a:ahLst/>
              <a:cxnLst/>
              <a:rect l="l" t="t" r="r" b="b"/>
              <a:pathLst>
                <a:path w="914400" h="457200">
                  <a:moveTo>
                    <a:pt x="0" y="114300"/>
                  </a:moveTo>
                  <a:lnTo>
                    <a:pt x="685800" y="114300"/>
                  </a:lnTo>
                  <a:lnTo>
                    <a:pt x="685800" y="0"/>
                  </a:lnTo>
                  <a:lnTo>
                    <a:pt x="914400" y="228600"/>
                  </a:lnTo>
                  <a:lnTo>
                    <a:pt x="685800" y="457200"/>
                  </a:lnTo>
                  <a:lnTo>
                    <a:pt x="685800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5934075" y="3800475"/>
            <a:ext cx="323850" cy="476250"/>
            <a:chOff x="5934075" y="3800475"/>
            <a:chExt cx="323850" cy="476250"/>
          </a:xfrm>
        </p:grpSpPr>
        <p:sp>
          <p:nvSpPr>
            <p:cNvPr id="15" name="object 15" descr=""/>
            <p:cNvSpPr/>
            <p:nvPr/>
          </p:nvSpPr>
          <p:spPr>
            <a:xfrm>
              <a:off x="5943600" y="38100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228600" y="0"/>
                  </a:moveTo>
                  <a:lnTo>
                    <a:pt x="76200" y="0"/>
                  </a:lnTo>
                  <a:lnTo>
                    <a:pt x="76200" y="304800"/>
                  </a:lnTo>
                  <a:lnTo>
                    <a:pt x="0" y="304800"/>
                  </a:lnTo>
                  <a:lnTo>
                    <a:pt x="152400" y="457200"/>
                  </a:lnTo>
                  <a:lnTo>
                    <a:pt x="30480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93B6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43600" y="3810000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>
                  <a:moveTo>
                    <a:pt x="0" y="304800"/>
                  </a:moveTo>
                  <a:lnTo>
                    <a:pt x="76200" y="3048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304800"/>
                  </a:lnTo>
                  <a:lnTo>
                    <a:pt x="304800" y="304800"/>
                  </a:lnTo>
                  <a:lnTo>
                    <a:pt x="152400" y="457200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6B85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2420" y="304800"/>
            <a:ext cx="4579620" cy="10088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00" b="0">
                <a:latin typeface="Microsoft Sans Serif"/>
                <a:cs typeface="Microsoft Sans Serif"/>
              </a:rPr>
              <a:t>Arithmetic</a:t>
            </a:r>
            <a:r>
              <a:rPr dirty="0" sz="3600" spc="-40" b="0">
                <a:latin typeface="Microsoft Sans Serif"/>
                <a:cs typeface="Microsoft Sans Serif"/>
              </a:rPr>
              <a:t> </a:t>
            </a:r>
            <a:r>
              <a:rPr dirty="0" sz="3600" spc="-180" b="0">
                <a:latin typeface="Microsoft Sans Serif"/>
                <a:cs typeface="Microsoft Sans Serif"/>
              </a:rPr>
              <a:t>Coding</a:t>
            </a:r>
            <a:r>
              <a:rPr dirty="0" sz="3600" b="0">
                <a:latin typeface="Microsoft Sans Serif"/>
                <a:cs typeface="Microsoft Sans Serif"/>
              </a:rPr>
              <a:t> </a:t>
            </a:r>
            <a:r>
              <a:rPr dirty="0" sz="3600" spc="745" b="0">
                <a:latin typeface="Microsoft Sans Serif"/>
                <a:cs typeface="Microsoft Sans Serif"/>
              </a:rPr>
              <a:t>–</a:t>
            </a:r>
            <a:r>
              <a:rPr dirty="0" sz="3600" b="0">
                <a:latin typeface="Microsoft Sans Serif"/>
                <a:cs typeface="Microsoft Sans Serif"/>
              </a:rPr>
              <a:t> </a:t>
            </a:r>
            <a:r>
              <a:rPr dirty="0" sz="3600" spc="-290">
                <a:solidFill>
                  <a:srgbClr val="C00000"/>
                </a:solidFill>
              </a:rPr>
              <a:t>the</a:t>
            </a:r>
            <a:r>
              <a:rPr dirty="0" sz="3600" spc="-45">
                <a:solidFill>
                  <a:srgbClr val="C00000"/>
                </a:solidFill>
              </a:rPr>
              <a:t> </a:t>
            </a:r>
            <a:r>
              <a:rPr dirty="0" sz="3600" spc="-300">
                <a:solidFill>
                  <a:srgbClr val="C00000"/>
                </a:solidFill>
              </a:rPr>
              <a:t>decoding</a:t>
            </a:r>
            <a:r>
              <a:rPr dirty="0" sz="3600" spc="-45">
                <a:solidFill>
                  <a:srgbClr val="C00000"/>
                </a:solidFill>
              </a:rPr>
              <a:t> </a:t>
            </a:r>
            <a:r>
              <a:rPr dirty="0" sz="3600" spc="-390">
                <a:solidFill>
                  <a:srgbClr val="C00000"/>
                </a:solidFill>
              </a:rPr>
              <a:t>process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97296" y="4141812"/>
            <a:ext cx="169163" cy="22808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1035" y="4961724"/>
            <a:ext cx="73151" cy="22808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35940" y="1561338"/>
            <a:ext cx="8226425" cy="412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585">
                <a:latin typeface="Microsoft Sans Serif"/>
                <a:cs typeface="Microsoft Sans Serif"/>
              </a:rPr>
              <a:t>To</a:t>
            </a:r>
            <a:r>
              <a:rPr dirty="0" sz="2400" spc="425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decode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value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0.2572167752</a:t>
            </a:r>
            <a:r>
              <a:rPr dirty="0" sz="2400" spc="-150">
                <a:latin typeface="Microsoft Sans Serif"/>
                <a:cs typeface="Microsoft Sans Serif"/>
              </a:rPr>
              <a:t> </a:t>
            </a:r>
            <a:r>
              <a:rPr dirty="0" sz="2400" spc="-95">
                <a:latin typeface="Microsoft Sans Serif"/>
                <a:cs typeface="Microsoft Sans Serif"/>
              </a:rPr>
              <a:t>back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into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85">
                <a:latin typeface="Microsoft Sans Serif"/>
                <a:cs typeface="Microsoft Sans Serif"/>
              </a:rPr>
              <a:t>“</a:t>
            </a:r>
            <a:r>
              <a:rPr dirty="0" sz="2400" spc="-285" b="1">
                <a:solidFill>
                  <a:srgbClr val="C00000"/>
                </a:solidFill>
                <a:latin typeface="Arial"/>
                <a:cs typeface="Arial"/>
              </a:rPr>
              <a:t>BILL</a:t>
            </a:r>
            <a:r>
              <a:rPr dirty="0" sz="2400" spc="1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60" b="1">
                <a:solidFill>
                  <a:srgbClr val="C00000"/>
                </a:solidFill>
                <a:latin typeface="Arial"/>
                <a:cs typeface="Arial"/>
              </a:rPr>
              <a:t>GATES</a:t>
            </a:r>
            <a:r>
              <a:rPr dirty="0" sz="2400" spc="-260">
                <a:latin typeface="Microsoft Sans Serif"/>
                <a:cs typeface="Microsoft Sans Serif"/>
              </a:rPr>
              <a:t>”,</a:t>
            </a:r>
            <a:r>
              <a:rPr dirty="0" sz="2400" spc="100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we </a:t>
            </a:r>
            <a:r>
              <a:rPr dirty="0" sz="2400" spc="-20">
                <a:latin typeface="Microsoft Sans Serif"/>
                <a:cs typeface="Microsoft Sans Serif"/>
              </a:rPr>
              <a:t>find</a:t>
            </a:r>
            <a:r>
              <a:rPr dirty="0" sz="2400" spc="-140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45">
                <a:latin typeface="Microsoft Sans Serif"/>
                <a:cs typeface="Microsoft Sans Serif"/>
              </a:rPr>
              <a:t>first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175">
                <a:latin typeface="Microsoft Sans Serif"/>
                <a:cs typeface="Microsoft Sans Serif"/>
              </a:rPr>
              <a:t>symbol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300">
                <a:latin typeface="Microsoft Sans Serif"/>
                <a:cs typeface="Microsoft Sans Serif"/>
              </a:rPr>
              <a:t>(</a:t>
            </a:r>
            <a:r>
              <a:rPr dirty="0" sz="2400" spc="-300" b="1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dirty="0" sz="2400" spc="-300">
                <a:latin typeface="Microsoft Sans Serif"/>
                <a:cs typeface="Microsoft Sans Serif"/>
              </a:rPr>
              <a:t>)</a:t>
            </a:r>
            <a:r>
              <a:rPr dirty="0" sz="2400" spc="140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in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45">
                <a:latin typeface="Microsoft Sans Serif"/>
                <a:cs typeface="Microsoft Sans Serif"/>
              </a:rPr>
              <a:t>message</a:t>
            </a:r>
            <a:r>
              <a:rPr dirty="0" sz="2400" spc="9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by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looking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for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symbol </a:t>
            </a:r>
            <a:r>
              <a:rPr dirty="0" sz="2400" spc="-65">
                <a:latin typeface="Microsoft Sans Serif"/>
                <a:cs typeface="Microsoft Sans Serif"/>
              </a:rPr>
              <a:t>that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275">
                <a:latin typeface="Microsoft Sans Serif"/>
                <a:cs typeface="Microsoft Sans Serif"/>
              </a:rPr>
              <a:t>owns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code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space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that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our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encoded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35">
                <a:latin typeface="Microsoft Sans Serif"/>
                <a:cs typeface="Microsoft Sans Serif"/>
              </a:rPr>
              <a:t>message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falls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in</a:t>
            </a:r>
            <a:endParaRPr sz="2400">
              <a:latin typeface="Microsoft Sans Serif"/>
              <a:cs typeface="Microsoft Sans Serif"/>
            </a:endParaRPr>
          </a:p>
          <a:p>
            <a:pPr algn="just" marL="332105" indent="-31940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>
                <a:latin typeface="Microsoft Sans Serif"/>
                <a:cs typeface="Microsoft Sans Serif"/>
              </a:rPr>
              <a:t>0.2</a:t>
            </a:r>
            <a:r>
              <a:rPr dirty="0" sz="2400" spc="-1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15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0.3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belonged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125">
                <a:latin typeface="Microsoft Sans Serif"/>
                <a:cs typeface="Microsoft Sans Serif"/>
              </a:rPr>
              <a:t> </a:t>
            </a:r>
            <a:r>
              <a:rPr dirty="0" sz="2400" spc="-450">
                <a:latin typeface="Microsoft Sans Serif"/>
                <a:cs typeface="Microsoft Sans Serif"/>
              </a:rPr>
              <a:t>B</a:t>
            </a:r>
            <a:endParaRPr sz="2400">
              <a:latin typeface="Microsoft Sans Serif"/>
              <a:cs typeface="Microsoft Sans Serif"/>
            </a:endParaRPr>
          </a:p>
          <a:p>
            <a:pPr algn="just" marL="332740" marR="2286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00">
                <a:latin typeface="Microsoft Sans Serif"/>
                <a:cs typeface="Microsoft Sans Serif"/>
              </a:rPr>
              <a:t>For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the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next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symbol,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subtract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the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low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range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of</a:t>
            </a:r>
            <a:r>
              <a:rPr dirty="0" sz="2400" spc="95">
                <a:latin typeface="Microsoft Sans Serif"/>
                <a:cs typeface="Microsoft Sans Serif"/>
              </a:rPr>
              <a:t> </a:t>
            </a:r>
            <a:r>
              <a:rPr dirty="0" sz="2400" spc="-400">
                <a:latin typeface="Microsoft Sans Serif"/>
                <a:cs typeface="Microsoft Sans Serif"/>
              </a:rPr>
              <a:t>B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from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the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number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85">
                <a:latin typeface="Microsoft Sans Serif"/>
                <a:cs typeface="Microsoft Sans Serif"/>
              </a:rPr>
              <a:t>which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will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give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0.0572167752</a:t>
            </a:r>
            <a:endParaRPr sz="2400">
              <a:latin typeface="Microsoft Sans Serif"/>
              <a:cs typeface="Microsoft Sans Serif"/>
            </a:endParaRPr>
          </a:p>
          <a:p>
            <a:pPr algn="just" marL="332105" indent="-31940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105">
                <a:latin typeface="Microsoft Sans Serif"/>
                <a:cs typeface="Microsoft Sans Serif"/>
              </a:rPr>
              <a:t>Divide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0.0572167752</a:t>
            </a:r>
            <a:r>
              <a:rPr dirty="0" sz="2400" spc="-1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by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range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320">
                <a:latin typeface="Microsoft Sans Serif"/>
                <a:cs typeface="Microsoft Sans Serif"/>
              </a:rPr>
              <a:t>„</a:t>
            </a:r>
            <a:r>
              <a:rPr dirty="0" sz="2400" spc="-320" b="1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dirty="0" sz="2400" spc="-320">
                <a:latin typeface="Microsoft Sans Serif"/>
                <a:cs typeface="Microsoft Sans Serif"/>
              </a:rPr>
              <a:t>‟,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which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0.1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giving:</a:t>
            </a:r>
            <a:endParaRPr sz="2400">
              <a:latin typeface="Microsoft Sans Serif"/>
              <a:cs typeface="Microsoft Sans Serif"/>
            </a:endParaRPr>
          </a:p>
          <a:p>
            <a:pPr marL="332740">
              <a:lnSpc>
                <a:spcPct val="100000"/>
              </a:lnSpc>
            </a:pPr>
            <a:r>
              <a:rPr dirty="0" sz="2400" spc="-10">
                <a:latin typeface="Microsoft Sans Serif"/>
                <a:cs typeface="Microsoft Sans Serif"/>
              </a:rPr>
              <a:t>0.572167752</a:t>
            </a:r>
            <a:endParaRPr sz="24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This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10">
                <a:latin typeface="Microsoft Sans Serif"/>
                <a:cs typeface="Microsoft Sans Serif"/>
              </a:rPr>
              <a:t>new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value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40">
                <a:latin typeface="Microsoft Sans Serif"/>
                <a:cs typeface="Microsoft Sans Serif"/>
              </a:rPr>
              <a:t>falls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in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95">
                <a:latin typeface="Microsoft Sans Serif"/>
                <a:cs typeface="Microsoft Sans Serif"/>
              </a:rPr>
              <a:t>range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60">
                <a:latin typeface="Microsoft Sans Serif"/>
                <a:cs typeface="Microsoft Sans Serif"/>
              </a:rPr>
              <a:t> </a:t>
            </a:r>
            <a:r>
              <a:rPr dirty="0" sz="2400" spc="-250">
                <a:latin typeface="Microsoft Sans Serif"/>
                <a:cs typeface="Microsoft Sans Serif"/>
              </a:rPr>
              <a:t>„</a:t>
            </a:r>
            <a:r>
              <a:rPr dirty="0" sz="2400" spc="-250" b="1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dirty="0" sz="2400" spc="-250">
                <a:latin typeface="Microsoft Sans Serif"/>
                <a:cs typeface="Microsoft Sans Serif"/>
              </a:rPr>
              <a:t>‟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and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80">
                <a:latin typeface="Microsoft Sans Serif"/>
                <a:cs typeface="Microsoft Sans Serif"/>
              </a:rPr>
              <a:t>so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on</a:t>
            </a:r>
            <a:endParaRPr sz="24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decoding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essentially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the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reversal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85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the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encoding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45">
                <a:latin typeface="Microsoft Sans Serif"/>
                <a:cs typeface="Microsoft Sans Serif"/>
              </a:rPr>
              <a:t>process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2420" y="304800"/>
            <a:ext cx="4579620" cy="10088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00" b="0">
                <a:latin typeface="Microsoft Sans Serif"/>
                <a:cs typeface="Microsoft Sans Serif"/>
              </a:rPr>
              <a:t>Arithmetic</a:t>
            </a:r>
            <a:r>
              <a:rPr dirty="0" sz="3600" spc="-40" b="0">
                <a:latin typeface="Microsoft Sans Serif"/>
                <a:cs typeface="Microsoft Sans Serif"/>
              </a:rPr>
              <a:t> </a:t>
            </a:r>
            <a:r>
              <a:rPr dirty="0" sz="3600" spc="-180" b="0">
                <a:latin typeface="Microsoft Sans Serif"/>
                <a:cs typeface="Microsoft Sans Serif"/>
              </a:rPr>
              <a:t>Coding</a:t>
            </a:r>
            <a:r>
              <a:rPr dirty="0" sz="3600" b="0">
                <a:latin typeface="Microsoft Sans Serif"/>
                <a:cs typeface="Microsoft Sans Serif"/>
              </a:rPr>
              <a:t> </a:t>
            </a:r>
            <a:r>
              <a:rPr dirty="0" sz="3600" spc="745" b="0">
                <a:latin typeface="Microsoft Sans Serif"/>
                <a:cs typeface="Microsoft Sans Serif"/>
              </a:rPr>
              <a:t>–</a:t>
            </a:r>
            <a:r>
              <a:rPr dirty="0" sz="3600" b="0">
                <a:latin typeface="Microsoft Sans Serif"/>
                <a:cs typeface="Microsoft Sans Serif"/>
              </a:rPr>
              <a:t> </a:t>
            </a:r>
            <a:r>
              <a:rPr dirty="0" sz="3600" spc="-290">
                <a:solidFill>
                  <a:srgbClr val="C00000"/>
                </a:solidFill>
              </a:rPr>
              <a:t>the</a:t>
            </a:r>
            <a:r>
              <a:rPr dirty="0" sz="3600" spc="-45">
                <a:solidFill>
                  <a:srgbClr val="C00000"/>
                </a:solidFill>
              </a:rPr>
              <a:t> </a:t>
            </a:r>
            <a:r>
              <a:rPr dirty="0" sz="3600" spc="-300">
                <a:solidFill>
                  <a:srgbClr val="C00000"/>
                </a:solidFill>
              </a:rPr>
              <a:t>decoding</a:t>
            </a:r>
            <a:r>
              <a:rPr dirty="0" sz="3600" spc="-45">
                <a:solidFill>
                  <a:srgbClr val="C00000"/>
                </a:solidFill>
              </a:rPr>
              <a:t> </a:t>
            </a:r>
            <a:r>
              <a:rPr dirty="0" sz="3600" spc="-390">
                <a:solidFill>
                  <a:srgbClr val="C00000"/>
                </a:solidFill>
              </a:rPr>
              <a:t>process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2138" y="1690623"/>
            <a:ext cx="670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143000"/>
            <a:ext cx="3894201" cy="5105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120" b="0">
                <a:latin typeface="Microsoft Sans Serif"/>
                <a:cs typeface="Microsoft Sans Serif"/>
              </a:rPr>
              <a:t>Interpixel</a:t>
            </a:r>
            <a:r>
              <a:rPr dirty="0" sz="3600" spc="-75" b="0">
                <a:latin typeface="Microsoft Sans Serif"/>
                <a:cs typeface="Microsoft Sans Serif"/>
              </a:rPr>
              <a:t> </a:t>
            </a:r>
            <a:r>
              <a:rPr dirty="0" sz="3600" spc="-300" b="0">
                <a:latin typeface="Microsoft Sans Serif"/>
                <a:cs typeface="Microsoft Sans Serif"/>
              </a:rPr>
              <a:t>Redundancy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655" b="0">
                <a:latin typeface="Microsoft Sans Serif"/>
                <a:cs typeface="Microsoft Sans Serif"/>
              </a:rPr>
              <a:t>DIFFERENTIAL</a:t>
            </a:r>
            <a:r>
              <a:rPr dirty="0" spc="35" b="0">
                <a:latin typeface="Microsoft Sans Serif"/>
                <a:cs typeface="Microsoft Sans Serif"/>
              </a:rPr>
              <a:t> </a:t>
            </a:r>
            <a:r>
              <a:rPr dirty="0" spc="-275" b="0">
                <a:latin typeface="Microsoft Sans Serif"/>
                <a:cs typeface="Microsoft Sans Serif"/>
              </a:rPr>
              <a:t>CODING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692" y="1612138"/>
            <a:ext cx="6892290" cy="3475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dirty="0" sz="2900" spc="-350">
                <a:latin typeface="Microsoft Sans Serif"/>
                <a:cs typeface="Microsoft Sans Serif"/>
              </a:rPr>
              <a:t>The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 spc="-95" i="1">
                <a:latin typeface="Arial"/>
                <a:cs typeface="Arial"/>
              </a:rPr>
              <a:t>differential</a:t>
            </a:r>
            <a:r>
              <a:rPr dirty="0" sz="2900" spc="-40" i="1">
                <a:latin typeface="Arial"/>
                <a:cs typeface="Arial"/>
              </a:rPr>
              <a:t> </a:t>
            </a:r>
            <a:r>
              <a:rPr dirty="0" sz="2900" spc="-170" i="1">
                <a:latin typeface="Arial"/>
                <a:cs typeface="Arial"/>
              </a:rPr>
              <a:t>coding</a:t>
            </a:r>
            <a:r>
              <a:rPr dirty="0" sz="2900" spc="-15" i="1">
                <a:latin typeface="Arial"/>
                <a:cs typeface="Arial"/>
              </a:rPr>
              <a:t> </a:t>
            </a:r>
            <a:r>
              <a:rPr dirty="0" sz="2900" spc="-185">
                <a:latin typeface="Microsoft Sans Serif"/>
                <a:cs typeface="Microsoft Sans Serif"/>
              </a:rPr>
              <a:t>technique</a:t>
            </a:r>
            <a:r>
              <a:rPr dirty="0" sz="2900" spc="10">
                <a:latin typeface="Microsoft Sans Serif"/>
                <a:cs typeface="Microsoft Sans Serif"/>
              </a:rPr>
              <a:t> </a:t>
            </a:r>
            <a:r>
              <a:rPr dirty="0" sz="2900" spc="-254">
                <a:latin typeface="Microsoft Sans Serif"/>
                <a:cs typeface="Microsoft Sans Serif"/>
              </a:rPr>
              <a:t>encodes</a:t>
            </a:r>
            <a:r>
              <a:rPr dirty="0" sz="2900" spc="15">
                <a:latin typeface="Microsoft Sans Serif"/>
                <a:cs typeface="Microsoft Sans Serif"/>
              </a:rPr>
              <a:t> </a:t>
            </a:r>
            <a:r>
              <a:rPr dirty="0" sz="2900" spc="-95">
                <a:latin typeface="Microsoft Sans Serif"/>
                <a:cs typeface="Microsoft Sans Serif"/>
              </a:rPr>
              <a:t>the </a:t>
            </a:r>
            <a:r>
              <a:rPr dirty="0" sz="2900" spc="-80">
                <a:latin typeface="Microsoft Sans Serif"/>
                <a:cs typeface="Microsoft Sans Serif"/>
              </a:rPr>
              <a:t>difference</a:t>
            </a:r>
            <a:r>
              <a:rPr dirty="0" sz="2900" spc="-125">
                <a:latin typeface="Microsoft Sans Serif"/>
                <a:cs typeface="Microsoft Sans Serif"/>
              </a:rPr>
              <a:t> </a:t>
            </a:r>
            <a:r>
              <a:rPr dirty="0" sz="2900" spc="-155">
                <a:latin typeface="Microsoft Sans Serif"/>
                <a:cs typeface="Microsoft Sans Serif"/>
              </a:rPr>
              <a:t>between</a:t>
            </a:r>
            <a:r>
              <a:rPr dirty="0" sz="2900" spc="-40">
                <a:latin typeface="Microsoft Sans Serif"/>
                <a:cs typeface="Microsoft Sans Serif"/>
              </a:rPr>
              <a:t> </a:t>
            </a:r>
            <a:r>
              <a:rPr dirty="0" sz="2900" spc="-150">
                <a:latin typeface="Microsoft Sans Serif"/>
                <a:cs typeface="Microsoft Sans Serif"/>
              </a:rPr>
              <a:t>the</a:t>
            </a:r>
            <a:r>
              <a:rPr dirty="0" sz="2900" spc="-45">
                <a:latin typeface="Microsoft Sans Serif"/>
                <a:cs typeface="Microsoft Sans Serif"/>
              </a:rPr>
              <a:t> </a:t>
            </a:r>
            <a:r>
              <a:rPr dirty="0" sz="2900" spc="-145">
                <a:latin typeface="Microsoft Sans Serif"/>
                <a:cs typeface="Microsoft Sans Serif"/>
              </a:rPr>
              <a:t>signal</a:t>
            </a:r>
            <a:r>
              <a:rPr dirty="0" sz="2900" spc="-45">
                <a:latin typeface="Microsoft Sans Serif"/>
                <a:cs typeface="Microsoft Sans Serif"/>
              </a:rPr>
              <a:t> </a:t>
            </a:r>
            <a:r>
              <a:rPr dirty="0" sz="2900" spc="-50">
                <a:latin typeface="Microsoft Sans Serif"/>
                <a:cs typeface="Microsoft Sans Serif"/>
              </a:rPr>
              <a:t>itself</a:t>
            </a:r>
            <a:r>
              <a:rPr dirty="0" sz="2900" spc="-90">
                <a:latin typeface="Microsoft Sans Serif"/>
                <a:cs typeface="Microsoft Sans Serif"/>
              </a:rPr>
              <a:t> </a:t>
            </a:r>
            <a:r>
              <a:rPr dirty="0" sz="2900" spc="-95">
                <a:latin typeface="Microsoft Sans Serif"/>
                <a:cs typeface="Microsoft Sans Serif"/>
              </a:rPr>
              <a:t>and</a:t>
            </a:r>
            <a:r>
              <a:rPr dirty="0" sz="2900" spc="-75">
                <a:latin typeface="Microsoft Sans Serif"/>
                <a:cs typeface="Microsoft Sans Serif"/>
              </a:rPr>
              <a:t> </a:t>
            </a:r>
            <a:r>
              <a:rPr dirty="0" sz="2900" spc="-25">
                <a:latin typeface="Microsoft Sans Serif"/>
                <a:cs typeface="Microsoft Sans Serif"/>
              </a:rPr>
              <a:t>its </a:t>
            </a:r>
            <a:r>
              <a:rPr dirty="0" sz="2900" spc="-35">
                <a:latin typeface="Microsoft Sans Serif"/>
                <a:cs typeface="Microsoft Sans Serif"/>
              </a:rPr>
              <a:t>prediction.</a:t>
            </a:r>
            <a:endParaRPr sz="29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dirty="0" sz="2900" spc="-345">
                <a:latin typeface="Microsoft Sans Serif"/>
                <a:cs typeface="Microsoft Sans Serif"/>
              </a:rPr>
              <a:t>Assume: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8</a:t>
            </a:r>
            <a:r>
              <a:rPr dirty="0" sz="2900" spc="-5">
                <a:latin typeface="Microsoft Sans Serif"/>
                <a:cs typeface="Microsoft Sans Serif"/>
              </a:rPr>
              <a:t> </a:t>
            </a:r>
            <a:r>
              <a:rPr dirty="0" sz="2900" spc="-105">
                <a:latin typeface="Microsoft Sans Serif"/>
                <a:cs typeface="Microsoft Sans Serif"/>
              </a:rPr>
              <a:t>bits/sample</a:t>
            </a:r>
            <a:r>
              <a:rPr dirty="0" sz="2900" spc="-10">
                <a:latin typeface="Microsoft Sans Serif"/>
                <a:cs typeface="Microsoft Sans Serif"/>
              </a:rPr>
              <a:t> </a:t>
            </a:r>
            <a:r>
              <a:rPr dirty="0" sz="2900" spc="-170">
                <a:latin typeface="Microsoft Sans Serif"/>
                <a:cs typeface="Microsoft Sans Serif"/>
              </a:rPr>
              <a:t>in</a:t>
            </a:r>
            <a:r>
              <a:rPr dirty="0" sz="2900" spc="15">
                <a:latin typeface="Microsoft Sans Serif"/>
                <a:cs typeface="Microsoft Sans Serif"/>
              </a:rPr>
              <a:t> </a:t>
            </a:r>
            <a:r>
              <a:rPr dirty="0" sz="2900" spc="-45">
                <a:latin typeface="Microsoft Sans Serif"/>
                <a:cs typeface="Microsoft Sans Serif"/>
              </a:rPr>
              <a:t>quantization.</a:t>
            </a:r>
            <a:endParaRPr sz="29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dirty="0" sz="2900" spc="-120">
                <a:latin typeface="Microsoft Sans Serif"/>
                <a:cs typeface="Microsoft Sans Serif"/>
              </a:rPr>
              <a:t>Difference</a:t>
            </a:r>
            <a:r>
              <a:rPr dirty="0" sz="2900" spc="-15">
                <a:latin typeface="Microsoft Sans Serif"/>
                <a:cs typeface="Microsoft Sans Serif"/>
              </a:rPr>
              <a:t> </a:t>
            </a:r>
            <a:r>
              <a:rPr dirty="0" sz="2900" spc="-155">
                <a:latin typeface="Microsoft Sans Serif"/>
                <a:cs typeface="Microsoft Sans Serif"/>
              </a:rPr>
              <a:t>signal:</a:t>
            </a:r>
            <a:r>
              <a:rPr dirty="0" sz="2900" spc="-5">
                <a:latin typeface="Microsoft Sans Serif"/>
                <a:cs typeface="Microsoft Sans Serif"/>
              </a:rPr>
              <a:t> </a:t>
            </a:r>
            <a:r>
              <a:rPr dirty="0" sz="2900" spc="-155">
                <a:latin typeface="Microsoft Sans Serif"/>
                <a:cs typeface="Microsoft Sans Serif"/>
              </a:rPr>
              <a:t>between</a:t>
            </a:r>
            <a:r>
              <a:rPr dirty="0" sz="2900" spc="10">
                <a:latin typeface="Microsoft Sans Serif"/>
                <a:cs typeface="Microsoft Sans Serif"/>
              </a:rPr>
              <a:t> </a:t>
            </a:r>
            <a:r>
              <a:rPr dirty="0" sz="2900" spc="-10">
                <a:latin typeface="Microsoft Sans Serif"/>
                <a:cs typeface="Microsoft Sans Serif"/>
              </a:rPr>
              <a:t>pixels</a:t>
            </a:r>
            <a:endParaRPr sz="29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dirty="0" sz="2900" spc="-320">
                <a:latin typeface="Microsoft Sans Serif"/>
                <a:cs typeface="Microsoft Sans Serif"/>
              </a:rPr>
              <a:t>Then: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 spc="-180">
                <a:latin typeface="Microsoft Sans Serif"/>
                <a:cs typeface="Microsoft Sans Serif"/>
              </a:rPr>
              <a:t>dynamic</a:t>
            </a:r>
            <a:r>
              <a:rPr dirty="0" sz="2900" spc="-15">
                <a:latin typeface="Microsoft Sans Serif"/>
                <a:cs typeface="Microsoft Sans Serif"/>
              </a:rPr>
              <a:t> </a:t>
            </a:r>
            <a:r>
              <a:rPr dirty="0" sz="2900" spc="-125">
                <a:latin typeface="Microsoft Sans Serif"/>
                <a:cs typeface="Microsoft Sans Serif"/>
              </a:rPr>
              <a:t>range:</a:t>
            </a:r>
            <a:r>
              <a:rPr dirty="0" sz="2900" spc="-70">
                <a:latin typeface="Microsoft Sans Serif"/>
                <a:cs typeface="Microsoft Sans Serif"/>
              </a:rPr>
              <a:t> </a:t>
            </a:r>
            <a:r>
              <a:rPr dirty="0" sz="2900" spc="-110">
                <a:latin typeface="Microsoft Sans Serif"/>
                <a:cs typeface="Microsoft Sans Serif"/>
              </a:rPr>
              <a:t>from</a:t>
            </a:r>
            <a:r>
              <a:rPr dirty="0" sz="2900" spc="-85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256</a:t>
            </a:r>
            <a:r>
              <a:rPr dirty="0" sz="2900" spc="-114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to</a:t>
            </a:r>
            <a:r>
              <a:rPr dirty="0" sz="2900" spc="-40">
                <a:latin typeface="Microsoft Sans Serif"/>
                <a:cs typeface="Microsoft Sans Serif"/>
              </a:rPr>
              <a:t> </a:t>
            </a:r>
            <a:r>
              <a:rPr dirty="0" sz="2900" spc="-25">
                <a:latin typeface="Microsoft Sans Serif"/>
                <a:cs typeface="Microsoft Sans Serif"/>
              </a:rPr>
              <a:t>512</a:t>
            </a:r>
            <a:endParaRPr sz="29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dirty="0" sz="2900" spc="-155">
                <a:latin typeface="Microsoft Sans Serif"/>
                <a:cs typeface="Microsoft Sans Serif"/>
              </a:rPr>
              <a:t>variance:</a:t>
            </a:r>
            <a:r>
              <a:rPr dirty="0" sz="2900" spc="-30">
                <a:latin typeface="Microsoft Sans Serif"/>
                <a:cs typeface="Microsoft Sans Serif"/>
              </a:rPr>
              <a:t> </a:t>
            </a:r>
            <a:r>
              <a:rPr dirty="0" sz="2900" spc="-85">
                <a:latin typeface="Microsoft Sans Serif"/>
                <a:cs typeface="Microsoft Sans Serif"/>
              </a:rPr>
              <a:t>actually</a:t>
            </a:r>
            <a:r>
              <a:rPr dirty="0" sz="2900" spc="-5">
                <a:latin typeface="Microsoft Sans Serif"/>
                <a:cs typeface="Microsoft Sans Serif"/>
              </a:rPr>
              <a:t> </a:t>
            </a:r>
            <a:r>
              <a:rPr dirty="0" sz="2900" spc="-340">
                <a:latin typeface="Microsoft Sans Serif"/>
                <a:cs typeface="Microsoft Sans Serif"/>
              </a:rPr>
              <a:t>much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 spc="-65">
                <a:latin typeface="Microsoft Sans Serif"/>
                <a:cs typeface="Microsoft Sans Serif"/>
              </a:rPr>
              <a:t>smaller.</a:t>
            </a:r>
            <a:endParaRPr sz="2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3775" y="1447800"/>
            <a:ext cx="3379724" cy="21145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145" b="0">
                <a:latin typeface="Microsoft Sans Serif"/>
                <a:cs typeface="Microsoft Sans Serif"/>
              </a:rPr>
              <a:t>Interpixel</a:t>
            </a:r>
            <a:r>
              <a:rPr dirty="0" spc="-114" b="0">
                <a:latin typeface="Microsoft Sans Serif"/>
                <a:cs typeface="Microsoft Sans Serif"/>
              </a:rPr>
              <a:t> </a:t>
            </a:r>
            <a:r>
              <a:rPr dirty="0" spc="-365" b="0">
                <a:latin typeface="Microsoft Sans Serif"/>
                <a:cs typeface="Microsoft Sans Serif"/>
              </a:rPr>
              <a:t>Redundancy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91692" y="1613661"/>
            <a:ext cx="34226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dirty="0" sz="2800" spc="-130">
                <a:latin typeface="Microsoft Sans Serif"/>
                <a:cs typeface="Microsoft Sans Serif"/>
              </a:rPr>
              <a:t>“Boy</a:t>
            </a:r>
            <a:r>
              <a:rPr dirty="0" sz="2800">
                <a:latin typeface="Microsoft Sans Serif"/>
                <a:cs typeface="Microsoft Sans Serif"/>
              </a:rPr>
              <a:t> </a:t>
            </a:r>
            <a:r>
              <a:rPr dirty="0" sz="2800" spc="-105">
                <a:latin typeface="Microsoft Sans Serif"/>
                <a:cs typeface="Microsoft Sans Serif"/>
              </a:rPr>
              <a:t>and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Girl”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130">
                <a:latin typeface="Microsoft Sans Serif"/>
                <a:cs typeface="Microsoft Sans Serif"/>
              </a:rPr>
              <a:t>image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067" y="3988667"/>
            <a:ext cx="3333845" cy="179926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5271" y="3920762"/>
            <a:ext cx="3371782" cy="186136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804028" y="3610736"/>
            <a:ext cx="3535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ahoma"/>
                <a:cs typeface="Tahoma"/>
              </a:rPr>
              <a:t>Histogram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of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the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original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“Boy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and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Girl”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50129" y="5890666"/>
            <a:ext cx="3332479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ahoma"/>
                <a:cs typeface="Tahoma"/>
              </a:rPr>
              <a:t>Histogram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of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the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difference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image </a:t>
            </a:r>
            <a:r>
              <a:rPr dirty="0" sz="1600">
                <a:latin typeface="Tahoma"/>
                <a:cs typeface="Tahoma"/>
              </a:rPr>
              <a:t>obtained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by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using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horizontal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pixel-</a:t>
            </a:r>
            <a:r>
              <a:rPr dirty="0" sz="1600" spc="-25">
                <a:latin typeface="Tahoma"/>
                <a:cs typeface="Tahoma"/>
              </a:rPr>
              <a:t>to- </a:t>
            </a:r>
            <a:r>
              <a:rPr dirty="0" sz="1600">
                <a:latin typeface="Tahoma"/>
                <a:cs typeface="Tahoma"/>
              </a:rPr>
              <a:t>pixel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differencing.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69644" y="5890666"/>
            <a:ext cx="339280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95">
                <a:latin typeface="Tahoma"/>
                <a:cs typeface="Tahoma"/>
              </a:rPr>
              <a:t>A</a:t>
            </a:r>
            <a:r>
              <a:rPr dirty="0" sz="1600" spc="-14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close-upof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the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central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 spc="-20">
                <a:latin typeface="Tahoma"/>
                <a:cs typeface="Tahoma"/>
              </a:rPr>
              <a:t>portion</a:t>
            </a:r>
            <a:r>
              <a:rPr dirty="0" sz="1600" spc="-6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of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 spc="-25"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Tahoma"/>
                <a:cs typeface="Tahoma"/>
              </a:rPr>
              <a:t>histogram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of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the</a:t>
            </a:r>
            <a:r>
              <a:rPr dirty="0" sz="1600" spc="-10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difference</a:t>
            </a:r>
            <a:r>
              <a:rPr dirty="0" sz="1600" spc="-10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image.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-19989"/>
            <a:ext cx="4837430" cy="1367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365"/>
              <a:t>Simple</a:t>
            </a:r>
            <a:r>
              <a:rPr dirty="0" spc="20"/>
              <a:t> </a:t>
            </a:r>
            <a:r>
              <a:rPr dirty="0" spc="-235"/>
              <a:t>Pixel-</a:t>
            </a:r>
            <a:r>
              <a:rPr dirty="0" spc="-270"/>
              <a:t>to-</a:t>
            </a:r>
            <a:r>
              <a:rPr dirty="0" spc="-225"/>
              <a:t>Pixel </a:t>
            </a:r>
            <a:r>
              <a:rPr dirty="0" spc="-475"/>
              <a:t>DPCM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3528" y="1623136"/>
            <a:ext cx="6979284" cy="1236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1029335" indent="-273050">
              <a:lnSpc>
                <a:spcPct val="100000"/>
              </a:lnSpc>
              <a:spcBef>
                <a:spcPts val="105"/>
              </a:spcBef>
              <a:buClr>
                <a:srgbClr val="93B6D2"/>
              </a:buClr>
              <a:buSzPct val="69230"/>
              <a:buFont typeface="Tahoma"/>
              <a:buChar char="•"/>
              <a:tabLst>
                <a:tab pos="285115" algn="l"/>
              </a:tabLst>
            </a:pPr>
            <a:r>
              <a:rPr dirty="0" sz="2600" spc="-220">
                <a:latin typeface="Microsoft Sans Serif"/>
                <a:cs typeface="Microsoft Sans Serif"/>
              </a:rPr>
              <a:t>Block</a:t>
            </a:r>
            <a:r>
              <a:rPr dirty="0" sz="2600">
                <a:latin typeface="Microsoft Sans Serif"/>
                <a:cs typeface="Microsoft Sans Serif"/>
              </a:rPr>
              <a:t> </a:t>
            </a:r>
            <a:r>
              <a:rPr dirty="0" sz="2600" spc="-75">
                <a:latin typeface="Microsoft Sans Serif"/>
                <a:cs typeface="Microsoft Sans Serif"/>
              </a:rPr>
              <a:t>diagram</a:t>
            </a:r>
            <a:r>
              <a:rPr dirty="0" sz="2600" spc="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of</a:t>
            </a:r>
            <a:r>
              <a:rPr dirty="0" sz="2600" spc="8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</a:t>
            </a:r>
            <a:r>
              <a:rPr dirty="0" sz="2600" spc="25">
                <a:latin typeface="Microsoft Sans Serif"/>
                <a:cs typeface="Microsoft Sans Serif"/>
              </a:rPr>
              <a:t> </a:t>
            </a:r>
            <a:r>
              <a:rPr dirty="0" sz="2600" spc="-90">
                <a:latin typeface="Microsoft Sans Serif"/>
                <a:cs typeface="Microsoft Sans Serif"/>
              </a:rPr>
              <a:t>practical</a:t>
            </a:r>
            <a:r>
              <a:rPr dirty="0" sz="2600">
                <a:latin typeface="Microsoft Sans Serif"/>
                <a:cs typeface="Microsoft Sans Serif"/>
              </a:rPr>
              <a:t> </a:t>
            </a:r>
            <a:r>
              <a:rPr dirty="0" sz="2600" spc="-45">
                <a:latin typeface="Microsoft Sans Serif"/>
                <a:cs typeface="Microsoft Sans Serif"/>
              </a:rPr>
              <a:t>pixel-</a:t>
            </a:r>
            <a:r>
              <a:rPr dirty="0" sz="2600" spc="-70">
                <a:latin typeface="Microsoft Sans Serif"/>
                <a:cs typeface="Microsoft Sans Serif"/>
              </a:rPr>
              <a:t>to-</a:t>
            </a:r>
            <a:r>
              <a:rPr dirty="0" sz="2600" spc="-10">
                <a:latin typeface="Microsoft Sans Serif"/>
                <a:cs typeface="Microsoft Sans Serif"/>
              </a:rPr>
              <a:t>pixel </a:t>
            </a:r>
            <a:r>
              <a:rPr dirty="0" sz="2600" spc="-40">
                <a:latin typeface="Microsoft Sans Serif"/>
                <a:cs typeface="Microsoft Sans Serif"/>
              </a:rPr>
              <a:t>differential</a:t>
            </a:r>
            <a:r>
              <a:rPr dirty="0" sz="2600" spc="-55">
                <a:latin typeface="Microsoft Sans Serif"/>
                <a:cs typeface="Microsoft Sans Serif"/>
              </a:rPr>
              <a:t> </a:t>
            </a:r>
            <a:r>
              <a:rPr dirty="0" sz="2600" spc="-135">
                <a:latin typeface="Microsoft Sans Serif"/>
                <a:cs typeface="Microsoft Sans Serif"/>
              </a:rPr>
              <a:t>coding</a:t>
            </a:r>
            <a:r>
              <a:rPr dirty="0" sz="2600" spc="-30">
                <a:latin typeface="Microsoft Sans Serif"/>
                <a:cs typeface="Microsoft Sans Serif"/>
              </a:rPr>
              <a:t> </a:t>
            </a:r>
            <a:r>
              <a:rPr dirty="0" sz="2600" spc="-70">
                <a:latin typeface="Microsoft Sans Serif"/>
                <a:cs typeface="Microsoft Sans Serif"/>
              </a:rPr>
              <a:t>system</a:t>
            </a:r>
            <a:endParaRPr sz="2600">
              <a:latin typeface="Microsoft Sans Serif"/>
              <a:cs typeface="Microsoft Sans Serif"/>
            </a:endParaRPr>
          </a:p>
          <a:p>
            <a:pPr lvl="1" marL="558800" indent="-227965">
              <a:lnSpc>
                <a:spcPct val="100000"/>
              </a:lnSpc>
              <a:spcBef>
                <a:spcPts val="530"/>
              </a:spcBef>
              <a:buClr>
                <a:srgbClr val="DD8046"/>
              </a:buClr>
              <a:buSzPct val="73913"/>
              <a:buFont typeface="Wingdings"/>
              <a:buChar char=""/>
              <a:tabLst>
                <a:tab pos="558800" algn="l"/>
              </a:tabLst>
            </a:pPr>
            <a:r>
              <a:rPr dirty="0" sz="2300" spc="-140">
                <a:latin typeface="Microsoft Sans Serif"/>
                <a:cs typeface="Microsoft Sans Serif"/>
              </a:rPr>
              <a:t>closed-</a:t>
            </a:r>
            <a:r>
              <a:rPr dirty="0" sz="2300" spc="-55">
                <a:latin typeface="Microsoft Sans Serif"/>
                <a:cs typeface="Microsoft Sans Serif"/>
              </a:rPr>
              <a:t>loop</a:t>
            </a:r>
            <a:r>
              <a:rPr dirty="0" sz="2300" spc="-100">
                <a:latin typeface="Microsoft Sans Serif"/>
                <a:cs typeface="Microsoft Sans Serif"/>
              </a:rPr>
              <a:t> </a:t>
            </a:r>
            <a:r>
              <a:rPr dirty="0" sz="2300" spc="-275">
                <a:latin typeface="Microsoft Sans Serif"/>
                <a:cs typeface="Microsoft Sans Serif"/>
              </a:rPr>
              <a:t>DPCM</a:t>
            </a:r>
            <a:r>
              <a:rPr dirty="0" sz="2300" spc="10">
                <a:latin typeface="Microsoft Sans Serif"/>
                <a:cs typeface="Microsoft Sans Serif"/>
              </a:rPr>
              <a:t> </a:t>
            </a:r>
            <a:r>
              <a:rPr dirty="0" sz="2300" spc="-90">
                <a:latin typeface="Microsoft Sans Serif"/>
                <a:cs typeface="Microsoft Sans Serif"/>
              </a:rPr>
              <a:t>with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-50">
                <a:latin typeface="Microsoft Sans Serif"/>
                <a:cs typeface="Microsoft Sans Serif"/>
              </a:rPr>
              <a:t>feedback</a:t>
            </a:r>
            <a:r>
              <a:rPr dirty="0" sz="2300" spc="-30">
                <a:latin typeface="Microsoft Sans Serif"/>
                <a:cs typeface="Microsoft Sans Serif"/>
              </a:rPr>
              <a:t> </a:t>
            </a:r>
            <a:r>
              <a:rPr dirty="0" sz="2300" spc="-110">
                <a:latin typeface="Microsoft Sans Serif"/>
                <a:cs typeface="Microsoft Sans Serif"/>
              </a:rPr>
              <a:t>around</a:t>
            </a:r>
            <a:r>
              <a:rPr dirty="0" sz="2300" spc="-25">
                <a:latin typeface="Microsoft Sans Serif"/>
                <a:cs typeface="Microsoft Sans Serif"/>
              </a:rPr>
              <a:t> </a:t>
            </a:r>
            <a:r>
              <a:rPr dirty="0" sz="2300" spc="-120">
                <a:latin typeface="Microsoft Sans Serif"/>
                <a:cs typeface="Microsoft Sans Serif"/>
              </a:rPr>
              <a:t>the</a:t>
            </a:r>
            <a:r>
              <a:rPr dirty="0" sz="2300" spc="-30">
                <a:latin typeface="Microsoft Sans Serif"/>
                <a:cs typeface="Microsoft Sans Serif"/>
              </a:rPr>
              <a:t> </a:t>
            </a:r>
            <a:r>
              <a:rPr dirty="0" sz="2300" spc="-75">
                <a:latin typeface="Microsoft Sans Serif"/>
                <a:cs typeface="Microsoft Sans Serif"/>
              </a:rPr>
              <a:t>quantizer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3528" y="5491683"/>
            <a:ext cx="2070100" cy="10775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85115" algn="l"/>
              </a:tabLst>
            </a:pPr>
            <a:r>
              <a:rPr dirty="0" sz="1250" spc="18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250">
                <a:solidFill>
                  <a:srgbClr val="93B6D2"/>
                </a:solidFill>
                <a:latin typeface="Arial MT"/>
                <a:cs typeface="Arial MT"/>
              </a:rPr>
              <a:t>	</a:t>
            </a:r>
            <a:r>
              <a:rPr dirty="0" sz="1800" spc="-105">
                <a:latin typeface="Microsoft Sans Serif"/>
                <a:cs typeface="Microsoft Sans Serif"/>
              </a:rPr>
              <a:t>Prediction</a:t>
            </a:r>
            <a:r>
              <a:rPr dirty="0" sz="1800" spc="3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error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85115" algn="l"/>
              </a:tabLst>
            </a:pPr>
            <a:r>
              <a:rPr dirty="0" sz="1250" spc="18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250">
                <a:solidFill>
                  <a:srgbClr val="93B6D2"/>
                </a:solidFill>
                <a:latin typeface="Arial MT"/>
                <a:cs typeface="Arial MT"/>
              </a:rPr>
              <a:t>	</a:t>
            </a:r>
            <a:r>
              <a:rPr dirty="0" sz="1800" spc="-155">
                <a:latin typeface="Microsoft Sans Serif"/>
                <a:cs typeface="Microsoft Sans Serif"/>
              </a:rPr>
              <a:t>Reconstruction</a:t>
            </a:r>
            <a:r>
              <a:rPr dirty="0" sz="1800" spc="-5">
                <a:latin typeface="Microsoft Sans Serif"/>
                <a:cs typeface="Microsoft Sans Serif"/>
              </a:rPr>
              <a:t> </a:t>
            </a:r>
            <a:r>
              <a:rPr dirty="0" sz="1800" spc="-30">
                <a:latin typeface="Microsoft Sans Serif"/>
                <a:cs typeface="Microsoft Sans Serif"/>
              </a:rPr>
              <a:t>error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5115" algn="l"/>
              </a:tabLst>
            </a:pPr>
            <a:r>
              <a:rPr dirty="0" sz="1250" spc="18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250">
                <a:solidFill>
                  <a:srgbClr val="93B6D2"/>
                </a:solidFill>
                <a:latin typeface="Arial MT"/>
                <a:cs typeface="Arial MT"/>
              </a:rPr>
              <a:t>	</a:t>
            </a:r>
            <a:r>
              <a:rPr dirty="0" sz="1800" spc="-90">
                <a:latin typeface="Microsoft Sans Serif"/>
                <a:cs typeface="Microsoft Sans Serif"/>
              </a:rPr>
              <a:t>Quantization</a:t>
            </a:r>
            <a:r>
              <a:rPr dirty="0" sz="1800" spc="65">
                <a:latin typeface="Microsoft Sans Serif"/>
                <a:cs typeface="Microsoft Sans Serif"/>
              </a:rPr>
              <a:t> </a:t>
            </a:r>
            <a:r>
              <a:rPr dirty="0" sz="1800" spc="-20">
                <a:latin typeface="Microsoft Sans Serif"/>
                <a:cs typeface="Microsoft Sans Serif"/>
              </a:rPr>
              <a:t>error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377" y="3254192"/>
            <a:ext cx="5863030" cy="211827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210" b="0">
                <a:latin typeface="Microsoft Sans Serif"/>
                <a:cs typeface="Microsoft Sans Serif"/>
              </a:rPr>
              <a:t>Applications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692" y="1612138"/>
            <a:ext cx="7863840" cy="4702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2740" marR="49530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Tahoma"/>
              <a:buChar char="•"/>
              <a:tabLst>
                <a:tab pos="332740" algn="l"/>
              </a:tabLst>
            </a:pPr>
            <a:r>
              <a:rPr dirty="0" sz="2900" spc="-350">
                <a:latin typeface="Microsoft Sans Serif"/>
                <a:cs typeface="Microsoft Sans Serif"/>
              </a:rPr>
              <a:t>The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 spc="-35">
                <a:latin typeface="Microsoft Sans Serif"/>
                <a:cs typeface="Microsoft Sans Serif"/>
              </a:rPr>
              <a:t>differential</a:t>
            </a:r>
            <a:r>
              <a:rPr dirty="0" sz="2900" spc="-140">
                <a:latin typeface="Microsoft Sans Serif"/>
                <a:cs typeface="Microsoft Sans Serif"/>
              </a:rPr>
              <a:t> </a:t>
            </a:r>
            <a:r>
              <a:rPr dirty="0" sz="2900" spc="-150">
                <a:latin typeface="Microsoft Sans Serif"/>
                <a:cs typeface="Microsoft Sans Serif"/>
              </a:rPr>
              <a:t>coding</a:t>
            </a:r>
            <a:r>
              <a:rPr dirty="0" sz="2900" spc="-25">
                <a:latin typeface="Microsoft Sans Serif"/>
                <a:cs typeface="Microsoft Sans Serif"/>
              </a:rPr>
              <a:t> </a:t>
            </a:r>
            <a:r>
              <a:rPr dirty="0" sz="2900" spc="-185">
                <a:latin typeface="Microsoft Sans Serif"/>
                <a:cs typeface="Microsoft Sans Serif"/>
              </a:rPr>
              <a:t>technique</a:t>
            </a:r>
            <a:r>
              <a:rPr dirty="0" sz="2900" spc="-10">
                <a:latin typeface="Microsoft Sans Serif"/>
                <a:cs typeface="Microsoft Sans Serif"/>
              </a:rPr>
              <a:t> </a:t>
            </a:r>
            <a:r>
              <a:rPr dirty="0" sz="2900" spc="-285">
                <a:latin typeface="Microsoft Sans Serif"/>
                <a:cs typeface="Microsoft Sans Serif"/>
              </a:rPr>
              <a:t>has</a:t>
            </a:r>
            <a:r>
              <a:rPr dirty="0" sz="2900" spc="15">
                <a:latin typeface="Microsoft Sans Serif"/>
                <a:cs typeface="Microsoft Sans Serif"/>
              </a:rPr>
              <a:t> </a:t>
            </a:r>
            <a:r>
              <a:rPr dirty="0" sz="2900" spc="-40">
                <a:latin typeface="Microsoft Sans Serif"/>
                <a:cs typeface="Microsoft Sans Serif"/>
              </a:rPr>
              <a:t>played</a:t>
            </a:r>
            <a:r>
              <a:rPr dirty="0" sz="2900" spc="-35">
                <a:latin typeface="Microsoft Sans Serif"/>
                <a:cs typeface="Microsoft Sans Serif"/>
              </a:rPr>
              <a:t> </a:t>
            </a:r>
            <a:r>
              <a:rPr dirty="0" sz="2900" spc="-50">
                <a:latin typeface="Microsoft Sans Serif"/>
                <a:cs typeface="Microsoft Sans Serif"/>
              </a:rPr>
              <a:t>an </a:t>
            </a:r>
            <a:r>
              <a:rPr dirty="0" sz="2900" spc="-114">
                <a:latin typeface="Microsoft Sans Serif"/>
                <a:cs typeface="Microsoft Sans Serif"/>
              </a:rPr>
              <a:t>important</a:t>
            </a:r>
            <a:r>
              <a:rPr dirty="0" sz="2900" spc="-75">
                <a:latin typeface="Microsoft Sans Serif"/>
                <a:cs typeface="Microsoft Sans Serif"/>
              </a:rPr>
              <a:t> </a:t>
            </a:r>
            <a:r>
              <a:rPr dirty="0" sz="2900" spc="-70">
                <a:latin typeface="Microsoft Sans Serif"/>
                <a:cs typeface="Microsoft Sans Serif"/>
              </a:rPr>
              <a:t>role</a:t>
            </a:r>
            <a:r>
              <a:rPr dirty="0" sz="2900" spc="-45">
                <a:latin typeface="Microsoft Sans Serif"/>
                <a:cs typeface="Microsoft Sans Serif"/>
              </a:rPr>
              <a:t> </a:t>
            </a:r>
            <a:r>
              <a:rPr dirty="0" sz="2900" spc="-170">
                <a:latin typeface="Microsoft Sans Serif"/>
                <a:cs typeface="Microsoft Sans Serif"/>
              </a:rPr>
              <a:t>in</a:t>
            </a:r>
            <a:r>
              <a:rPr dirty="0" sz="2900" spc="-25">
                <a:latin typeface="Microsoft Sans Serif"/>
                <a:cs typeface="Microsoft Sans Serif"/>
              </a:rPr>
              <a:t> </a:t>
            </a:r>
            <a:r>
              <a:rPr dirty="0" sz="2900" spc="-145">
                <a:latin typeface="Microsoft Sans Serif"/>
                <a:cs typeface="Microsoft Sans Serif"/>
              </a:rPr>
              <a:t>image</a:t>
            </a:r>
            <a:r>
              <a:rPr dirty="0" sz="2900" spc="-45">
                <a:latin typeface="Microsoft Sans Serif"/>
                <a:cs typeface="Microsoft Sans Serif"/>
              </a:rPr>
              <a:t> </a:t>
            </a:r>
            <a:r>
              <a:rPr dirty="0" sz="2900" spc="-10">
                <a:latin typeface="Microsoft Sans Serif"/>
                <a:cs typeface="Microsoft Sans Serif"/>
              </a:rPr>
              <a:t>coding.</a:t>
            </a:r>
            <a:endParaRPr sz="2900">
              <a:latin typeface="Microsoft Sans Serif"/>
              <a:cs typeface="Microsoft Sans Serif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Tahoma"/>
              <a:buChar char="•"/>
              <a:tabLst>
                <a:tab pos="332740" algn="l"/>
              </a:tabLst>
            </a:pPr>
            <a:r>
              <a:rPr dirty="0" sz="2900" spc="-254">
                <a:latin typeface="Microsoft Sans Serif"/>
                <a:cs typeface="Microsoft Sans Serif"/>
              </a:rPr>
              <a:t>In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 spc="-150">
                <a:latin typeface="Microsoft Sans Serif"/>
                <a:cs typeface="Microsoft Sans Serif"/>
              </a:rPr>
              <a:t>the</a:t>
            </a:r>
            <a:r>
              <a:rPr dirty="0" sz="2900" spc="-45">
                <a:latin typeface="Microsoft Sans Serif"/>
                <a:cs typeface="Microsoft Sans Serif"/>
              </a:rPr>
              <a:t> </a:t>
            </a:r>
            <a:r>
              <a:rPr dirty="0" sz="2900" spc="-120">
                <a:latin typeface="Microsoft Sans Serif"/>
                <a:cs typeface="Microsoft Sans Serif"/>
              </a:rPr>
              <a:t>international</a:t>
            </a:r>
            <a:r>
              <a:rPr dirty="0" sz="2900" spc="-45">
                <a:latin typeface="Microsoft Sans Serif"/>
                <a:cs typeface="Microsoft Sans Serif"/>
              </a:rPr>
              <a:t> </a:t>
            </a:r>
            <a:r>
              <a:rPr dirty="0" sz="2900" spc="-150">
                <a:latin typeface="Microsoft Sans Serif"/>
                <a:cs typeface="Microsoft Sans Serif"/>
              </a:rPr>
              <a:t>coding</a:t>
            </a:r>
            <a:r>
              <a:rPr dirty="0" sz="2900" spc="-25">
                <a:latin typeface="Microsoft Sans Serif"/>
                <a:cs typeface="Microsoft Sans Serif"/>
              </a:rPr>
              <a:t> </a:t>
            </a:r>
            <a:r>
              <a:rPr dirty="0" sz="2900" spc="-114">
                <a:latin typeface="Microsoft Sans Serif"/>
                <a:cs typeface="Microsoft Sans Serif"/>
              </a:rPr>
              <a:t>standard</a:t>
            </a:r>
            <a:r>
              <a:rPr dirty="0" sz="2900" spc="-55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for</a:t>
            </a:r>
            <a:r>
              <a:rPr dirty="0" sz="2900" spc="-30">
                <a:latin typeface="Microsoft Sans Serif"/>
                <a:cs typeface="Microsoft Sans Serif"/>
              </a:rPr>
              <a:t> </a:t>
            </a:r>
            <a:r>
              <a:rPr dirty="0" sz="2900" spc="-100">
                <a:latin typeface="Microsoft Sans Serif"/>
                <a:cs typeface="Microsoft Sans Serif"/>
              </a:rPr>
              <a:t>still</a:t>
            </a:r>
            <a:r>
              <a:rPr dirty="0" sz="2900" spc="-20">
                <a:latin typeface="Microsoft Sans Serif"/>
                <a:cs typeface="Microsoft Sans Serif"/>
              </a:rPr>
              <a:t> </a:t>
            </a:r>
            <a:r>
              <a:rPr dirty="0" sz="2900" spc="-170">
                <a:latin typeface="Microsoft Sans Serif"/>
                <a:cs typeface="Microsoft Sans Serif"/>
              </a:rPr>
              <a:t>images, </a:t>
            </a:r>
            <a:r>
              <a:rPr dirty="0" sz="2900" spc="-385">
                <a:latin typeface="Microsoft Sans Serif"/>
                <a:cs typeface="Microsoft Sans Serif"/>
              </a:rPr>
              <a:t>JPEG,</a:t>
            </a:r>
            <a:endParaRPr sz="2900">
              <a:latin typeface="Microsoft Sans Serif"/>
              <a:cs typeface="Microsoft Sans Serif"/>
            </a:endParaRPr>
          </a:p>
          <a:p>
            <a:pPr marL="379730">
              <a:lnSpc>
                <a:spcPct val="100000"/>
              </a:lnSpc>
              <a:spcBef>
                <a:spcPts val="625"/>
              </a:spcBef>
            </a:pPr>
            <a:r>
              <a:rPr dirty="0" sz="1800" spc="36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800" spc="-35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dirty="0" sz="2600" spc="-165">
                <a:latin typeface="Microsoft Sans Serif"/>
                <a:cs typeface="Microsoft Sans Serif"/>
              </a:rPr>
              <a:t>the</a:t>
            </a:r>
            <a:r>
              <a:rPr dirty="0" sz="2600" spc="-5">
                <a:latin typeface="Microsoft Sans Serif"/>
                <a:cs typeface="Microsoft Sans Serif"/>
              </a:rPr>
              <a:t> </a:t>
            </a:r>
            <a:r>
              <a:rPr dirty="0" sz="2600" spc="-35">
                <a:latin typeface="Microsoft Sans Serif"/>
                <a:cs typeface="Microsoft Sans Serif"/>
              </a:rPr>
              <a:t>differential</a:t>
            </a:r>
            <a:r>
              <a:rPr dirty="0" sz="2600" spc="-30">
                <a:latin typeface="Microsoft Sans Serif"/>
                <a:cs typeface="Microsoft Sans Serif"/>
              </a:rPr>
              <a:t> </a:t>
            </a:r>
            <a:r>
              <a:rPr dirty="0" sz="2600" spc="-135">
                <a:latin typeface="Microsoft Sans Serif"/>
                <a:cs typeface="Microsoft Sans Serif"/>
              </a:rPr>
              <a:t>coding</a:t>
            </a:r>
            <a:r>
              <a:rPr dirty="0" sz="2600" spc="-10">
                <a:latin typeface="Microsoft Sans Serif"/>
                <a:cs typeface="Microsoft Sans Serif"/>
              </a:rPr>
              <a:t> </a:t>
            </a:r>
            <a:r>
              <a:rPr dirty="0" sz="2600" spc="-235">
                <a:latin typeface="Microsoft Sans Serif"/>
                <a:cs typeface="Microsoft Sans Serif"/>
              </a:rPr>
              <a:t>is</a:t>
            </a:r>
            <a:r>
              <a:rPr dirty="0" sz="2600" spc="15">
                <a:latin typeface="Microsoft Sans Serif"/>
                <a:cs typeface="Microsoft Sans Serif"/>
              </a:rPr>
              <a:t> </a:t>
            </a:r>
            <a:r>
              <a:rPr dirty="0" sz="2600" spc="-229">
                <a:latin typeface="Microsoft Sans Serif"/>
                <a:cs typeface="Microsoft Sans Serif"/>
              </a:rPr>
              <a:t>used</a:t>
            </a:r>
            <a:r>
              <a:rPr dirty="0" sz="2600" spc="15">
                <a:latin typeface="Microsoft Sans Serif"/>
                <a:cs typeface="Microsoft Sans Serif"/>
              </a:rPr>
              <a:t> </a:t>
            </a:r>
            <a:r>
              <a:rPr dirty="0" sz="2600" spc="-135">
                <a:latin typeface="Microsoft Sans Serif"/>
                <a:cs typeface="Microsoft Sans Serif"/>
              </a:rPr>
              <a:t>in</a:t>
            </a:r>
            <a:r>
              <a:rPr dirty="0" sz="2600" spc="10">
                <a:latin typeface="Microsoft Sans Serif"/>
                <a:cs typeface="Microsoft Sans Serif"/>
              </a:rPr>
              <a:t> </a:t>
            </a:r>
            <a:r>
              <a:rPr dirty="0" sz="2600" spc="-270">
                <a:latin typeface="Microsoft Sans Serif"/>
                <a:cs typeface="Microsoft Sans Serif"/>
              </a:rPr>
              <a:t>lossless</a:t>
            </a:r>
            <a:r>
              <a:rPr dirty="0" sz="2600" spc="-1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mode,</a:t>
            </a:r>
            <a:endParaRPr sz="2600">
              <a:latin typeface="Microsoft Sans Serif"/>
              <a:cs typeface="Microsoft Sans Serif"/>
            </a:endParaRPr>
          </a:p>
          <a:p>
            <a:pPr marL="379730">
              <a:lnSpc>
                <a:spcPct val="100000"/>
              </a:lnSpc>
              <a:spcBef>
                <a:spcPts val="600"/>
              </a:spcBef>
            </a:pPr>
            <a:r>
              <a:rPr dirty="0" sz="1800" spc="36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800" spc="-5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dirty="0" sz="2600" spc="-155">
                <a:latin typeface="Microsoft Sans Serif"/>
                <a:cs typeface="Microsoft Sans Serif"/>
              </a:rPr>
              <a:t>in</a:t>
            </a:r>
            <a:r>
              <a:rPr dirty="0" sz="2600">
                <a:latin typeface="Microsoft Sans Serif"/>
                <a:cs typeface="Microsoft Sans Serif"/>
              </a:rPr>
              <a:t> </a:t>
            </a:r>
            <a:r>
              <a:rPr dirty="0" sz="2600" spc="-325">
                <a:latin typeface="Microsoft Sans Serif"/>
                <a:cs typeface="Microsoft Sans Serif"/>
              </a:rPr>
              <a:t>DCT-</a:t>
            </a:r>
            <a:r>
              <a:rPr dirty="0" sz="2600" spc="-114">
                <a:latin typeface="Microsoft Sans Serif"/>
                <a:cs typeface="Microsoft Sans Serif"/>
              </a:rPr>
              <a:t>based</a:t>
            </a:r>
            <a:r>
              <a:rPr dirty="0" sz="2600" spc="-20">
                <a:latin typeface="Microsoft Sans Serif"/>
                <a:cs typeface="Microsoft Sans Serif"/>
              </a:rPr>
              <a:t> </a:t>
            </a:r>
            <a:r>
              <a:rPr dirty="0" sz="2600" spc="-195">
                <a:latin typeface="Microsoft Sans Serif"/>
                <a:cs typeface="Microsoft Sans Serif"/>
              </a:rPr>
              <a:t>mode</a:t>
            </a:r>
            <a:r>
              <a:rPr dirty="0" sz="2600" spc="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for</a:t>
            </a:r>
            <a:r>
              <a:rPr dirty="0" sz="2600" spc="-20">
                <a:latin typeface="Microsoft Sans Serif"/>
                <a:cs typeface="Microsoft Sans Serif"/>
              </a:rPr>
              <a:t> </a:t>
            </a:r>
            <a:r>
              <a:rPr dirty="0" sz="2600" spc="-135">
                <a:latin typeface="Microsoft Sans Serif"/>
                <a:cs typeface="Microsoft Sans Serif"/>
              </a:rPr>
              <a:t>coding</a:t>
            </a:r>
            <a:r>
              <a:rPr dirty="0" sz="2600" spc="-10">
                <a:latin typeface="Microsoft Sans Serif"/>
                <a:cs typeface="Microsoft Sans Serif"/>
              </a:rPr>
              <a:t> </a:t>
            </a:r>
            <a:r>
              <a:rPr dirty="0" sz="2600" spc="-320">
                <a:latin typeface="Microsoft Sans Serif"/>
                <a:cs typeface="Microsoft Sans Serif"/>
              </a:rPr>
              <a:t>DC</a:t>
            </a:r>
            <a:r>
              <a:rPr dirty="0" sz="2600" spc="25">
                <a:latin typeface="Microsoft Sans Serif"/>
                <a:cs typeface="Microsoft Sans Serif"/>
              </a:rPr>
              <a:t> </a:t>
            </a:r>
            <a:r>
              <a:rPr dirty="0" sz="2600" spc="-50">
                <a:latin typeface="Microsoft Sans Serif"/>
                <a:cs typeface="Microsoft Sans Serif"/>
              </a:rPr>
              <a:t>coefficients.</a:t>
            </a:r>
            <a:endParaRPr sz="26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685"/>
              </a:spcBef>
              <a:buClr>
                <a:srgbClr val="DD8046"/>
              </a:buClr>
              <a:buSzPct val="60344"/>
              <a:buFont typeface="Tahoma"/>
              <a:buChar char="•"/>
              <a:tabLst>
                <a:tab pos="332105" algn="l"/>
              </a:tabLst>
            </a:pPr>
            <a:r>
              <a:rPr dirty="0" sz="2900" spc="-254">
                <a:latin typeface="Microsoft Sans Serif"/>
                <a:cs typeface="Microsoft Sans Serif"/>
              </a:rPr>
              <a:t>In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all</a:t>
            </a:r>
            <a:r>
              <a:rPr dirty="0" sz="2900" spc="-55">
                <a:latin typeface="Microsoft Sans Serif"/>
                <a:cs typeface="Microsoft Sans Serif"/>
              </a:rPr>
              <a:t> </a:t>
            </a:r>
            <a:r>
              <a:rPr dirty="0" sz="2900" spc="-150">
                <a:latin typeface="Microsoft Sans Serif"/>
                <a:cs typeface="Microsoft Sans Serif"/>
              </a:rPr>
              <a:t>the</a:t>
            </a:r>
            <a:r>
              <a:rPr dirty="0" sz="2900" spc="-10">
                <a:latin typeface="Microsoft Sans Serif"/>
                <a:cs typeface="Microsoft Sans Serif"/>
              </a:rPr>
              <a:t> </a:t>
            </a:r>
            <a:r>
              <a:rPr dirty="0" sz="2900" spc="-120">
                <a:latin typeface="Microsoft Sans Serif"/>
                <a:cs typeface="Microsoft Sans Serif"/>
              </a:rPr>
              <a:t>international</a:t>
            </a:r>
            <a:r>
              <a:rPr dirty="0" sz="2900" spc="-35">
                <a:latin typeface="Microsoft Sans Serif"/>
                <a:cs typeface="Microsoft Sans Serif"/>
              </a:rPr>
              <a:t> </a:t>
            </a:r>
            <a:r>
              <a:rPr dirty="0" sz="2900" spc="-150">
                <a:latin typeface="Microsoft Sans Serif"/>
                <a:cs typeface="Microsoft Sans Serif"/>
              </a:rPr>
              <a:t>coding</a:t>
            </a:r>
            <a:r>
              <a:rPr dirty="0" sz="2900" spc="-25">
                <a:latin typeface="Microsoft Sans Serif"/>
                <a:cs typeface="Microsoft Sans Serif"/>
              </a:rPr>
              <a:t> </a:t>
            </a:r>
            <a:r>
              <a:rPr dirty="0" sz="2900" spc="-45">
                <a:latin typeface="Microsoft Sans Serif"/>
                <a:cs typeface="Microsoft Sans Serif"/>
              </a:rPr>
              <a:t>standards,</a:t>
            </a:r>
            <a:endParaRPr sz="2900">
              <a:latin typeface="Microsoft Sans Serif"/>
              <a:cs typeface="Microsoft Sans Serif"/>
            </a:endParaRPr>
          </a:p>
          <a:p>
            <a:pPr marL="379730">
              <a:lnSpc>
                <a:spcPct val="100000"/>
              </a:lnSpc>
              <a:spcBef>
                <a:spcPts val="615"/>
              </a:spcBef>
            </a:pPr>
            <a:r>
              <a:rPr dirty="0" sz="1800" spc="36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800" spc="-70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dirty="0" sz="2600" spc="-325">
                <a:latin typeface="Microsoft Sans Serif"/>
                <a:cs typeface="Microsoft Sans Serif"/>
              </a:rPr>
              <a:t>such</a:t>
            </a:r>
            <a:r>
              <a:rPr dirty="0" sz="2600" spc="15">
                <a:latin typeface="Microsoft Sans Serif"/>
                <a:cs typeface="Microsoft Sans Serif"/>
              </a:rPr>
              <a:t> </a:t>
            </a:r>
            <a:r>
              <a:rPr dirty="0" sz="2600" spc="-240">
                <a:latin typeface="Microsoft Sans Serif"/>
                <a:cs typeface="Microsoft Sans Serif"/>
              </a:rPr>
              <a:t>as</a:t>
            </a:r>
            <a:r>
              <a:rPr dirty="0" sz="2600" spc="15">
                <a:latin typeface="Microsoft Sans Serif"/>
                <a:cs typeface="Microsoft Sans Serif"/>
              </a:rPr>
              <a:t> </a:t>
            </a:r>
            <a:r>
              <a:rPr dirty="0" sz="2600" spc="-95">
                <a:latin typeface="Microsoft Sans Serif"/>
                <a:cs typeface="Microsoft Sans Serif"/>
              </a:rPr>
              <a:t>H.261</a:t>
            </a:r>
            <a:r>
              <a:rPr dirty="0" sz="2600" spc="-10">
                <a:latin typeface="Microsoft Sans Serif"/>
                <a:cs typeface="Microsoft Sans Serif"/>
              </a:rPr>
              <a:t> </a:t>
            </a:r>
            <a:r>
              <a:rPr dirty="0" sz="2600" spc="-90">
                <a:latin typeface="Microsoft Sans Serif"/>
                <a:cs typeface="Microsoft Sans Serif"/>
              </a:rPr>
              <a:t>and</a:t>
            </a:r>
            <a:r>
              <a:rPr dirty="0" sz="2600" spc="-20">
                <a:latin typeface="Microsoft Sans Serif"/>
                <a:cs typeface="Microsoft Sans Serif"/>
              </a:rPr>
              <a:t> </a:t>
            </a:r>
            <a:r>
              <a:rPr dirty="0" sz="2600" spc="-110">
                <a:latin typeface="Microsoft Sans Serif"/>
                <a:cs typeface="Microsoft Sans Serif"/>
              </a:rPr>
              <a:t>H.263,</a:t>
            </a:r>
            <a:r>
              <a:rPr dirty="0" sz="2600" spc="-15">
                <a:latin typeface="Microsoft Sans Serif"/>
                <a:cs typeface="Microsoft Sans Serif"/>
              </a:rPr>
              <a:t> </a:t>
            </a:r>
            <a:r>
              <a:rPr dirty="0" sz="2600" spc="-330">
                <a:latin typeface="Microsoft Sans Serif"/>
                <a:cs typeface="Microsoft Sans Serif"/>
              </a:rPr>
              <a:t>MPEG</a:t>
            </a:r>
            <a:endParaRPr sz="2600">
              <a:latin typeface="Microsoft Sans Serif"/>
              <a:cs typeface="Microsoft Sans Serif"/>
            </a:endParaRPr>
          </a:p>
          <a:p>
            <a:pPr marL="652145" marR="1086485" indent="-273050">
              <a:lnSpc>
                <a:spcPct val="100000"/>
              </a:lnSpc>
              <a:spcBef>
                <a:spcPts val="600"/>
              </a:spcBef>
            </a:pPr>
            <a:r>
              <a:rPr dirty="0" sz="1800" spc="360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800" spc="25">
                <a:solidFill>
                  <a:srgbClr val="93B6D2"/>
                </a:solidFill>
                <a:latin typeface="Arial MT"/>
                <a:cs typeface="Arial MT"/>
              </a:rPr>
              <a:t> </a:t>
            </a:r>
            <a:r>
              <a:rPr dirty="0" sz="2600" spc="-135">
                <a:latin typeface="Microsoft Sans Serif"/>
                <a:cs typeface="Microsoft Sans Serif"/>
              </a:rPr>
              <a:t>Motion</a:t>
            </a:r>
            <a:r>
              <a:rPr dirty="0" sz="2600">
                <a:latin typeface="Microsoft Sans Serif"/>
                <a:cs typeface="Microsoft Sans Serif"/>
              </a:rPr>
              <a:t> </a:t>
            </a:r>
            <a:r>
              <a:rPr dirty="0" sz="2600" spc="-190">
                <a:latin typeface="Microsoft Sans Serif"/>
                <a:cs typeface="Microsoft Sans Serif"/>
              </a:rPr>
              <a:t>compensated</a:t>
            </a:r>
            <a:r>
              <a:rPr dirty="0" sz="2600">
                <a:latin typeface="Microsoft Sans Serif"/>
                <a:cs typeface="Microsoft Sans Serif"/>
              </a:rPr>
              <a:t> </a:t>
            </a:r>
            <a:r>
              <a:rPr dirty="0" sz="2600" spc="-204">
                <a:latin typeface="Microsoft Sans Serif"/>
                <a:cs typeface="Microsoft Sans Serif"/>
              </a:rPr>
              <a:t>(MC)</a:t>
            </a:r>
            <a:r>
              <a:rPr dirty="0" sz="2600" spc="10">
                <a:latin typeface="Microsoft Sans Serif"/>
                <a:cs typeface="Microsoft Sans Serif"/>
              </a:rPr>
              <a:t> </a:t>
            </a:r>
            <a:r>
              <a:rPr dirty="0" sz="2600" spc="-135">
                <a:latin typeface="Microsoft Sans Serif"/>
                <a:cs typeface="Microsoft Sans Serif"/>
              </a:rPr>
              <a:t>coding</a:t>
            </a:r>
            <a:r>
              <a:rPr dirty="0" sz="2600" spc="15">
                <a:latin typeface="Microsoft Sans Serif"/>
                <a:cs typeface="Microsoft Sans Serif"/>
              </a:rPr>
              <a:t> </a:t>
            </a:r>
            <a:r>
              <a:rPr dirty="0" sz="2600" spc="-235">
                <a:latin typeface="Microsoft Sans Serif"/>
                <a:cs typeface="Microsoft Sans Serif"/>
              </a:rPr>
              <a:t>is</a:t>
            </a:r>
            <a:r>
              <a:rPr dirty="0" sz="2600" spc="30">
                <a:latin typeface="Microsoft Sans Serif"/>
                <a:cs typeface="Microsoft Sans Serif"/>
              </a:rPr>
              <a:t> </a:t>
            </a:r>
            <a:r>
              <a:rPr dirty="0" sz="2600" spc="-180">
                <a:latin typeface="Microsoft Sans Serif"/>
                <a:cs typeface="Microsoft Sans Serif"/>
              </a:rPr>
              <a:t>essentially </a:t>
            </a:r>
            <a:r>
              <a:rPr dirty="0" sz="2600" spc="-95">
                <a:latin typeface="Microsoft Sans Serif"/>
                <a:cs typeface="Microsoft Sans Serif"/>
              </a:rPr>
              <a:t>predictive</a:t>
            </a:r>
            <a:r>
              <a:rPr dirty="0" sz="2600" spc="-1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coding.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371600"/>
            <a:ext cx="5151374" cy="2324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444449"/>
            <a:ext cx="412305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95" b="0">
                <a:latin typeface="Microsoft Sans Serif"/>
                <a:cs typeface="Microsoft Sans Serif"/>
              </a:rPr>
              <a:t>Lossless</a:t>
            </a:r>
            <a:r>
              <a:rPr dirty="0" sz="3200" b="0">
                <a:latin typeface="Microsoft Sans Serif"/>
                <a:cs typeface="Microsoft Sans Serif"/>
              </a:rPr>
              <a:t> </a:t>
            </a:r>
            <a:r>
              <a:rPr dirty="0" sz="3200" spc="-105" b="0">
                <a:latin typeface="Microsoft Sans Serif"/>
                <a:cs typeface="Microsoft Sans Serif"/>
              </a:rPr>
              <a:t>predictive</a:t>
            </a:r>
            <a:r>
              <a:rPr dirty="0" sz="3200" spc="-5" b="0">
                <a:latin typeface="Microsoft Sans Serif"/>
                <a:cs typeface="Microsoft Sans Serif"/>
              </a:rPr>
              <a:t> </a:t>
            </a:r>
            <a:r>
              <a:rPr dirty="0" sz="3200" spc="-130" b="0">
                <a:latin typeface="Microsoft Sans Serif"/>
                <a:cs typeface="Microsoft Sans Serif"/>
              </a:rPr>
              <a:t>coding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3828669"/>
            <a:ext cx="7807325" cy="1729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dirty="0" sz="2000" spc="-250">
                <a:latin typeface="Microsoft Sans Serif"/>
                <a:cs typeface="Microsoft Sans Serif"/>
              </a:rPr>
              <a:t>The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aim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80">
                <a:latin typeface="Microsoft Sans Serif"/>
                <a:cs typeface="Microsoft Sans Serif"/>
              </a:rPr>
              <a:t>is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95">
                <a:latin typeface="Microsoft Sans Serif"/>
                <a:cs typeface="Microsoft Sans Serif"/>
              </a:rPr>
              <a:t>eliminate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55">
                <a:latin typeface="Microsoft Sans Serif"/>
                <a:cs typeface="Microsoft Sans Serif"/>
              </a:rPr>
              <a:t>interpixel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30">
                <a:latin typeface="Microsoft Sans Serif"/>
                <a:cs typeface="Microsoft Sans Serif"/>
              </a:rPr>
              <a:t>redundancies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50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closely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spaced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85">
                <a:latin typeface="Microsoft Sans Serif"/>
                <a:cs typeface="Microsoft Sans Serif"/>
              </a:rPr>
              <a:t>pixels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by </a:t>
            </a:r>
            <a:r>
              <a:rPr dirty="0" sz="2000" spc="-80">
                <a:latin typeface="Microsoft Sans Serif"/>
                <a:cs typeface="Microsoft Sans Serif"/>
              </a:rPr>
              <a:t>extracting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and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coding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90">
                <a:latin typeface="Microsoft Sans Serif"/>
                <a:cs typeface="Microsoft Sans Serif"/>
              </a:rPr>
              <a:t>only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the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75">
                <a:latin typeface="Microsoft Sans Serif"/>
                <a:cs typeface="Microsoft Sans Serif"/>
              </a:rPr>
              <a:t>new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95">
                <a:latin typeface="Microsoft Sans Serif"/>
                <a:cs typeface="Microsoft Sans Serif"/>
              </a:rPr>
              <a:t>information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in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each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pixel</a:t>
            </a:r>
            <a:endParaRPr sz="20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</a:tabLst>
            </a:pPr>
            <a:r>
              <a:rPr dirty="0" sz="2000" spc="-240">
                <a:latin typeface="Microsoft Sans Serif"/>
                <a:cs typeface="Microsoft Sans Serif"/>
              </a:rPr>
              <a:t>These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85">
                <a:latin typeface="Microsoft Sans Serif"/>
                <a:cs typeface="Microsoft Sans Serif"/>
              </a:rPr>
              <a:t>pixels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165">
                <a:latin typeface="Microsoft Sans Serif"/>
                <a:cs typeface="Microsoft Sans Serif"/>
              </a:rPr>
              <a:t>can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be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90">
                <a:latin typeface="Microsoft Sans Serif"/>
                <a:cs typeface="Microsoft Sans Serif"/>
              </a:rPr>
              <a:t>coded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75">
                <a:latin typeface="Microsoft Sans Serif"/>
                <a:cs typeface="Microsoft Sans Serif"/>
              </a:rPr>
              <a:t>using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Huffman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coding</a:t>
            </a:r>
            <a:endParaRPr sz="2000">
              <a:latin typeface="Microsoft Sans Serif"/>
              <a:cs typeface="Microsoft Sans Serif"/>
            </a:endParaRPr>
          </a:p>
          <a:p>
            <a:pPr marL="332740" marR="17780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740" algn="l"/>
              </a:tabLst>
            </a:pP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12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great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deal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40">
                <a:latin typeface="Microsoft Sans Serif"/>
                <a:cs typeface="Microsoft Sans Serif"/>
              </a:rPr>
              <a:t> </a:t>
            </a:r>
            <a:r>
              <a:rPr dirty="0" sz="2000" spc="-55">
                <a:latin typeface="Microsoft Sans Serif"/>
                <a:cs typeface="Microsoft Sans Serif"/>
              </a:rPr>
              <a:t>interpixel </a:t>
            </a:r>
            <a:r>
              <a:rPr dirty="0" sz="2000" spc="-130">
                <a:latin typeface="Microsoft Sans Serif"/>
                <a:cs typeface="Microsoft Sans Serif"/>
              </a:rPr>
              <a:t>redundancies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80">
                <a:latin typeface="Microsoft Sans Serif"/>
                <a:cs typeface="Microsoft Sans Serif"/>
              </a:rPr>
              <a:t>is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removed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35">
                <a:latin typeface="Microsoft Sans Serif"/>
                <a:cs typeface="Microsoft Sans Serif"/>
              </a:rPr>
              <a:t>through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the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prediction </a:t>
            </a:r>
            <a:r>
              <a:rPr dirty="0" sz="2000" spc="-35">
                <a:latin typeface="Microsoft Sans Serif"/>
                <a:cs typeface="Microsoft Sans Serif"/>
              </a:rPr>
              <a:t>process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114"/>
              <a:t>1-</a:t>
            </a:r>
            <a:r>
              <a:rPr dirty="0" spc="-345"/>
              <a:t>D,</a:t>
            </a:r>
            <a:r>
              <a:rPr dirty="0" spc="-60"/>
              <a:t> </a:t>
            </a:r>
            <a:r>
              <a:rPr dirty="0" spc="-114"/>
              <a:t>2-</a:t>
            </a:r>
            <a:r>
              <a:rPr dirty="0" spc="-385"/>
              <a:t>D</a:t>
            </a:r>
            <a:r>
              <a:rPr dirty="0" spc="-30"/>
              <a:t> </a:t>
            </a:r>
            <a:r>
              <a:rPr dirty="0" spc="-290"/>
              <a:t>and</a:t>
            </a:r>
            <a:r>
              <a:rPr dirty="0" spc="-50"/>
              <a:t> </a:t>
            </a:r>
            <a:r>
              <a:rPr dirty="0" spc="-114"/>
              <a:t>3-</a:t>
            </a:r>
            <a:r>
              <a:rPr dirty="0" spc="-385"/>
              <a:t>D</a:t>
            </a:r>
            <a:r>
              <a:rPr dirty="0" spc="-30"/>
              <a:t> </a:t>
            </a:r>
            <a:r>
              <a:rPr dirty="0" spc="-475"/>
              <a:t>DPCM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692" y="3149600"/>
            <a:ext cx="7818120" cy="3130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3937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0">
                <a:solidFill>
                  <a:srgbClr val="FF0000"/>
                </a:solidFill>
                <a:latin typeface="Microsoft Sans Serif"/>
                <a:cs typeface="Microsoft Sans Serif"/>
              </a:rPr>
              <a:t>1-</a:t>
            </a:r>
            <a:r>
              <a:rPr dirty="0" sz="2400" spc="-300">
                <a:solidFill>
                  <a:srgbClr val="FF0000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70">
                <a:solidFill>
                  <a:srgbClr val="FF0000"/>
                </a:solidFill>
                <a:latin typeface="Microsoft Sans Serif"/>
                <a:cs typeface="Microsoft Sans Serif"/>
              </a:rPr>
              <a:t>DPCM:</a:t>
            </a:r>
            <a:r>
              <a:rPr dirty="0" sz="2400" spc="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85">
                <a:latin typeface="Microsoft Sans Serif"/>
                <a:cs typeface="Microsoft Sans Serif"/>
              </a:rPr>
              <a:t>use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reconstructed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gray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level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values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8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more </a:t>
            </a:r>
            <a:r>
              <a:rPr dirty="0" sz="2400" spc="-150">
                <a:latin typeface="Microsoft Sans Serif"/>
                <a:cs typeface="Microsoft Sans Serif"/>
              </a:rPr>
              <a:t>than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one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preceding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pixels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within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same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scan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line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predict </a:t>
            </a:r>
            <a:r>
              <a:rPr dirty="0" sz="2400" spc="-65">
                <a:latin typeface="Microsoft Sans Serif"/>
                <a:cs typeface="Microsoft Sans Serif"/>
              </a:rPr>
              <a:t>that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pixel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90">
                <a:latin typeface="Microsoft Sans Serif"/>
                <a:cs typeface="Microsoft Sans Serif"/>
              </a:rPr>
              <a:t>being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coded.</a:t>
            </a:r>
            <a:endParaRPr sz="2400">
              <a:latin typeface="Microsoft Sans Serif"/>
              <a:cs typeface="Microsoft Sans Serif"/>
            </a:endParaRPr>
          </a:p>
          <a:p>
            <a:pPr marL="332740" marR="508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0">
                <a:solidFill>
                  <a:srgbClr val="FF0000"/>
                </a:solidFill>
                <a:latin typeface="Microsoft Sans Serif"/>
                <a:cs typeface="Microsoft Sans Serif"/>
              </a:rPr>
              <a:t>2-</a:t>
            </a:r>
            <a:r>
              <a:rPr dirty="0" sz="2400" spc="-300">
                <a:solidFill>
                  <a:srgbClr val="FF0000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70">
                <a:solidFill>
                  <a:srgbClr val="FF0000"/>
                </a:solidFill>
                <a:latin typeface="Microsoft Sans Serif"/>
                <a:cs typeface="Microsoft Sans Serif"/>
              </a:rPr>
              <a:t>DPCM:</a:t>
            </a:r>
            <a:r>
              <a:rPr dirty="0" sz="2400" spc="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both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decoded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intensity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values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adjacent </a:t>
            </a:r>
            <a:r>
              <a:rPr dirty="0" sz="2400" spc="-110">
                <a:latin typeface="Microsoft Sans Serif"/>
                <a:cs typeface="Microsoft Sans Serif"/>
              </a:rPr>
              <a:t>pixels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within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same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scan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line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and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values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70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neighboring </a:t>
            </a:r>
            <a:r>
              <a:rPr dirty="0" sz="2400" spc="-110">
                <a:latin typeface="Microsoft Sans Serif"/>
                <a:cs typeface="Microsoft Sans Serif"/>
              </a:rPr>
              <a:t>pixels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in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different</a:t>
            </a:r>
            <a:r>
              <a:rPr dirty="0" sz="2400" spc="-130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scan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lines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are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involved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in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prediction.</a:t>
            </a:r>
            <a:endParaRPr sz="2400">
              <a:latin typeface="Microsoft Sans Serif"/>
              <a:cs typeface="Microsoft Sans Serif"/>
            </a:endParaRPr>
          </a:p>
          <a:p>
            <a:pPr marL="332740" marR="219075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0">
                <a:solidFill>
                  <a:srgbClr val="FF0000"/>
                </a:solidFill>
                <a:latin typeface="Microsoft Sans Serif"/>
                <a:cs typeface="Microsoft Sans Serif"/>
              </a:rPr>
              <a:t>3-</a:t>
            </a:r>
            <a:r>
              <a:rPr dirty="0" sz="2400" spc="-300">
                <a:solidFill>
                  <a:srgbClr val="FF0000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2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70">
                <a:solidFill>
                  <a:srgbClr val="FF0000"/>
                </a:solidFill>
                <a:latin typeface="Microsoft Sans Serif"/>
                <a:cs typeface="Microsoft Sans Serif"/>
              </a:rPr>
              <a:t>DPCM:</a:t>
            </a:r>
            <a:r>
              <a:rPr dirty="0" sz="2400" spc="3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neighboring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pixels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90">
                <a:latin typeface="Microsoft Sans Serif"/>
                <a:cs typeface="Microsoft Sans Serif"/>
              </a:rPr>
              <a:t>along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time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dimension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are </a:t>
            </a:r>
            <a:r>
              <a:rPr dirty="0" sz="2400" spc="-155">
                <a:latin typeface="Microsoft Sans Serif"/>
                <a:cs typeface="Microsoft Sans Serif"/>
              </a:rPr>
              <a:t>also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involved.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8650" y="1652523"/>
            <a:ext cx="257175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29" b="0">
                <a:latin typeface="Microsoft Sans Serif"/>
                <a:cs typeface="Microsoft Sans Serif"/>
              </a:rPr>
              <a:t>Image</a:t>
            </a:r>
            <a:r>
              <a:rPr dirty="0" sz="3600" spc="15" b="0">
                <a:latin typeface="Microsoft Sans Serif"/>
                <a:cs typeface="Microsoft Sans Serif"/>
              </a:rPr>
              <a:t> </a:t>
            </a:r>
            <a:r>
              <a:rPr dirty="0" sz="3600" spc="-320" b="0">
                <a:latin typeface="Microsoft Sans Serif"/>
                <a:cs typeface="Microsoft Sans Serif"/>
              </a:rPr>
              <a:t>Compression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5046726"/>
            <a:ext cx="661162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20">
                <a:latin typeface="Microsoft Sans Serif"/>
                <a:cs typeface="Microsoft Sans Serif"/>
              </a:rPr>
              <a:t>Compression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achieved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when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90">
                <a:latin typeface="Microsoft Sans Serif"/>
                <a:cs typeface="Microsoft Sans Serif"/>
              </a:rPr>
              <a:t>one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or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85">
                <a:latin typeface="Microsoft Sans Serif"/>
                <a:cs typeface="Microsoft Sans Serif"/>
              </a:rPr>
              <a:t>more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8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these </a:t>
            </a:r>
            <a:r>
              <a:rPr dirty="0" sz="2400" spc="-170">
                <a:latin typeface="Microsoft Sans Serif"/>
                <a:cs typeface="Microsoft Sans Serif"/>
              </a:rPr>
              <a:t>redundancies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reduced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or </a:t>
            </a:r>
            <a:r>
              <a:rPr dirty="0" sz="2400" spc="-10">
                <a:latin typeface="Microsoft Sans Serif"/>
                <a:cs typeface="Microsoft Sans Serif"/>
              </a:rPr>
              <a:t>eliminated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9001" y="1925857"/>
            <a:ext cx="6029640" cy="196566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5700" y="4122782"/>
            <a:ext cx="5955439" cy="67640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365"/>
              <a:t>Effect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170"/>
              <a:t> </a:t>
            </a:r>
            <a:r>
              <a:rPr dirty="0" spc="-385"/>
              <a:t>Transmission</a:t>
            </a:r>
            <a:r>
              <a:rPr dirty="0" spc="-85"/>
              <a:t> </a:t>
            </a:r>
            <a:r>
              <a:rPr dirty="0" spc="-465"/>
              <a:t>Errors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692" y="1528329"/>
            <a:ext cx="7759065" cy="403923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algn="just" marL="332105" indent="-319405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254">
                <a:latin typeface="Microsoft Sans Serif"/>
                <a:cs typeface="Microsoft Sans Serif"/>
              </a:rPr>
              <a:t>Transmission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error </a:t>
            </a:r>
            <a:r>
              <a:rPr dirty="0" sz="2400" spc="-195">
                <a:latin typeface="Microsoft Sans Serif"/>
                <a:cs typeface="Microsoft Sans Serif"/>
              </a:rPr>
              <a:t>caused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by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90">
                <a:latin typeface="Microsoft Sans Serif"/>
                <a:cs typeface="Microsoft Sans Serif"/>
              </a:rPr>
              <a:t>channel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noise:</a:t>
            </a:r>
            <a:endParaRPr sz="2400">
              <a:latin typeface="Microsoft Sans Serif"/>
              <a:cs typeface="Microsoft Sans Serif"/>
            </a:endParaRPr>
          </a:p>
          <a:p>
            <a:pPr algn="just" marL="332105" indent="-319405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150">
                <a:latin typeface="Microsoft Sans Serif"/>
                <a:cs typeface="Microsoft Sans Serif"/>
              </a:rPr>
              <a:t>reverse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the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binary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bit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information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from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0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1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or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1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0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with</a:t>
            </a:r>
            <a:endParaRPr sz="2400">
              <a:latin typeface="Microsoft Sans Serif"/>
              <a:cs typeface="Microsoft Sans Serif"/>
            </a:endParaRPr>
          </a:p>
          <a:p>
            <a:pPr algn="just" marL="332740">
              <a:lnSpc>
                <a:spcPct val="100000"/>
              </a:lnSpc>
            </a:pPr>
            <a:r>
              <a:rPr dirty="0" sz="2400" spc="-95">
                <a:latin typeface="Microsoft Sans Serif"/>
                <a:cs typeface="Microsoft Sans Serif"/>
              </a:rPr>
              <a:t>what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29">
                <a:latin typeface="Microsoft Sans Serif"/>
                <a:cs typeface="Microsoft Sans Serif"/>
              </a:rPr>
              <a:t>known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as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10" i="1">
                <a:latin typeface="Arial"/>
                <a:cs typeface="Arial"/>
              </a:rPr>
              <a:t>bit</a:t>
            </a:r>
            <a:r>
              <a:rPr dirty="0" sz="2400" spc="-90" i="1">
                <a:latin typeface="Arial"/>
                <a:cs typeface="Arial"/>
              </a:rPr>
              <a:t> </a:t>
            </a:r>
            <a:r>
              <a:rPr dirty="0" sz="2400" spc="-85" i="1">
                <a:latin typeface="Arial"/>
                <a:cs typeface="Arial"/>
              </a:rPr>
              <a:t>error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rate</a:t>
            </a:r>
            <a:r>
              <a:rPr dirty="0" sz="2400" spc="-10"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algn="just" marL="332740" marR="23495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75">
                <a:latin typeface="Microsoft Sans Serif"/>
                <a:cs typeface="Microsoft Sans Serif"/>
              </a:rPr>
              <a:t>In</a:t>
            </a:r>
            <a:r>
              <a:rPr dirty="0" sz="2400" spc="114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case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PCM-</a:t>
            </a:r>
            <a:r>
              <a:rPr dirty="0" sz="2400" spc="-140">
                <a:latin typeface="Microsoft Sans Serif"/>
                <a:cs typeface="Microsoft Sans Serif"/>
              </a:rPr>
              <a:t>coding,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each</a:t>
            </a:r>
            <a:r>
              <a:rPr dirty="0" sz="2400" spc="40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pixel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70">
                <a:latin typeface="Microsoft Sans Serif"/>
                <a:cs typeface="Microsoft Sans Serif"/>
              </a:rPr>
              <a:t>is</a:t>
            </a:r>
            <a:r>
              <a:rPr dirty="0" sz="2400" spc="110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coded</a:t>
            </a:r>
            <a:r>
              <a:rPr dirty="0" sz="2400" spc="45">
                <a:latin typeface="Microsoft Sans Serif"/>
                <a:cs typeface="Microsoft Sans Serif"/>
              </a:rPr>
              <a:t> </a:t>
            </a:r>
            <a:r>
              <a:rPr dirty="0" sz="2400" spc="-114">
                <a:latin typeface="Microsoft Sans Serif"/>
                <a:cs typeface="Microsoft Sans Serif"/>
              </a:rPr>
              <a:t>independently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of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others.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Therefore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bit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errors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90">
                <a:latin typeface="Microsoft Sans Serif"/>
                <a:cs typeface="Microsoft Sans Serif"/>
              </a:rPr>
              <a:t>does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not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affect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other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pixels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in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reconstructed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image.</a:t>
            </a:r>
            <a:endParaRPr sz="2400">
              <a:latin typeface="Microsoft Sans Serif"/>
              <a:cs typeface="Microsoft Sans Serif"/>
            </a:endParaRPr>
          </a:p>
          <a:p>
            <a:pPr marL="332740" marR="5080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20">
                <a:latin typeface="Microsoft Sans Serif"/>
                <a:cs typeface="Microsoft Sans Serif"/>
              </a:rPr>
              <a:t>In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70">
                <a:latin typeface="Microsoft Sans Serif"/>
                <a:cs typeface="Microsoft Sans Serif"/>
              </a:rPr>
              <a:t>DPCM,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however,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effect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204">
                <a:latin typeface="Microsoft Sans Serif"/>
                <a:cs typeface="Microsoft Sans Serif"/>
              </a:rPr>
              <a:t>caused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by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10">
                <a:latin typeface="Microsoft Sans Serif"/>
                <a:cs typeface="Microsoft Sans Serif"/>
              </a:rPr>
              <a:t>transmission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errors </a:t>
            </a:r>
            <a:r>
              <a:rPr dirty="0" sz="2400" spc="-235">
                <a:latin typeface="Microsoft Sans Serif"/>
                <a:cs typeface="Microsoft Sans Serif"/>
              </a:rPr>
              <a:t>becomes</a:t>
            </a:r>
            <a:r>
              <a:rPr dirty="0" sz="2400" spc="35">
                <a:latin typeface="Microsoft Sans Serif"/>
                <a:cs typeface="Microsoft Sans Serif"/>
              </a:rPr>
              <a:t> </a:t>
            </a:r>
            <a:r>
              <a:rPr dirty="0" sz="2400" spc="-185">
                <a:latin typeface="Microsoft Sans Serif"/>
                <a:cs typeface="Microsoft Sans Serif"/>
              </a:rPr>
              <a:t>more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75">
                <a:latin typeface="Microsoft Sans Serif"/>
                <a:cs typeface="Microsoft Sans Serif"/>
              </a:rPr>
              <a:t>severe.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10">
                <a:latin typeface="Microsoft Sans Serif"/>
                <a:cs typeface="Microsoft Sans Serif"/>
              </a:rPr>
              <a:t>transmission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40">
                <a:latin typeface="Microsoft Sans Serif"/>
                <a:cs typeface="Microsoft Sans Serif"/>
              </a:rPr>
              <a:t>error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propagates.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It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is </a:t>
            </a:r>
            <a:r>
              <a:rPr dirty="0" sz="2400" spc="-40">
                <a:latin typeface="Microsoft Sans Serif"/>
                <a:cs typeface="Microsoft Sans Serif"/>
              </a:rPr>
              <a:t>reported</a:t>
            </a:r>
            <a:r>
              <a:rPr dirty="0" sz="2400" spc="-120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that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the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55">
                <a:latin typeface="Microsoft Sans Serif"/>
                <a:cs typeface="Microsoft Sans Serif"/>
              </a:rPr>
              <a:t>error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propagation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80">
                <a:latin typeface="Microsoft Sans Serif"/>
                <a:cs typeface="Microsoft Sans Serif"/>
              </a:rPr>
              <a:t>more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75">
                <a:latin typeface="Microsoft Sans Serif"/>
                <a:cs typeface="Microsoft Sans Serif"/>
              </a:rPr>
              <a:t>severe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in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1-</a:t>
            </a:r>
            <a:r>
              <a:rPr dirty="0" sz="2400" spc="-350">
                <a:latin typeface="Microsoft Sans Serif"/>
                <a:cs typeface="Microsoft Sans Serif"/>
              </a:rPr>
              <a:t>D </a:t>
            </a:r>
            <a:r>
              <a:rPr dirty="0" sz="2400" spc="-30">
                <a:latin typeface="Microsoft Sans Serif"/>
                <a:cs typeface="Microsoft Sans Serif"/>
              </a:rPr>
              <a:t>differential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image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coding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than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in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2-</a:t>
            </a:r>
            <a:r>
              <a:rPr dirty="0" sz="2400" spc="-300">
                <a:latin typeface="Microsoft Sans Serif"/>
                <a:cs typeface="Microsoft Sans Serif"/>
              </a:rPr>
              <a:t>D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30">
                <a:latin typeface="Microsoft Sans Serif"/>
                <a:cs typeface="Microsoft Sans Serif"/>
              </a:rPr>
              <a:t>differential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coding.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14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80"/>
              <a:t>Transmission</a:t>
            </a:r>
            <a:r>
              <a:rPr dirty="0" spc="-55"/>
              <a:t> </a:t>
            </a:r>
            <a:r>
              <a:rPr dirty="0" spc="-465"/>
              <a:t>Errors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3592" y="1616709"/>
            <a:ext cx="8031480" cy="413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0840" marR="55880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70840" algn="l"/>
              </a:tabLst>
            </a:pPr>
            <a:r>
              <a:rPr dirty="0" sz="2400" spc="-204">
                <a:latin typeface="Microsoft Sans Serif"/>
                <a:cs typeface="Microsoft Sans Serif"/>
              </a:rPr>
              <a:t>For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this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reason,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bit</a:t>
            </a:r>
            <a:r>
              <a:rPr dirty="0" sz="2400" spc="-16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error</a:t>
            </a:r>
            <a:r>
              <a:rPr dirty="0" sz="2400" spc="-6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rate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required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by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285">
                <a:latin typeface="Microsoft Sans Serif"/>
                <a:cs typeface="Microsoft Sans Serif"/>
              </a:rPr>
              <a:t>DPCM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coding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is </a:t>
            </a:r>
            <a:r>
              <a:rPr dirty="0" sz="2400" spc="-105">
                <a:latin typeface="Microsoft Sans Serif"/>
                <a:cs typeface="Microsoft Sans Serif"/>
              </a:rPr>
              <a:t>lower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than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65">
                <a:latin typeface="Microsoft Sans Serif"/>
                <a:cs typeface="Microsoft Sans Serif"/>
              </a:rPr>
              <a:t>that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required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by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85">
                <a:latin typeface="Microsoft Sans Serif"/>
                <a:cs typeface="Microsoft Sans Serif"/>
              </a:rPr>
              <a:t>PCM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coding.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04">
                <a:latin typeface="Microsoft Sans Serif"/>
                <a:cs typeface="Microsoft Sans Serif"/>
              </a:rPr>
              <a:t>For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instance,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while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a </a:t>
            </a:r>
            <a:r>
              <a:rPr dirty="0" sz="2400">
                <a:latin typeface="Microsoft Sans Serif"/>
                <a:cs typeface="Microsoft Sans Serif"/>
              </a:rPr>
              <a:t>bit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error</a:t>
            </a:r>
            <a:r>
              <a:rPr dirty="0" sz="2400" spc="-10">
                <a:latin typeface="Microsoft Sans Serif"/>
                <a:cs typeface="Microsoft Sans Serif"/>
              </a:rPr>
              <a:t> rate </a:t>
            </a:r>
            <a:r>
              <a:rPr dirty="0" sz="2400" spc="-254">
                <a:latin typeface="Microsoft Sans Serif"/>
                <a:cs typeface="Microsoft Sans Serif"/>
              </a:rPr>
              <a:t>less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than</a:t>
            </a:r>
            <a:r>
              <a:rPr dirty="0" sz="2400">
                <a:latin typeface="Microsoft Sans Serif"/>
                <a:cs typeface="Microsoft Sans Serif"/>
              </a:rPr>
              <a:t> 5×10</a:t>
            </a:r>
            <a:r>
              <a:rPr dirty="0" baseline="24305" sz="2400">
                <a:latin typeface="Microsoft Sans Serif"/>
                <a:cs typeface="Microsoft Sans Serif"/>
              </a:rPr>
              <a:t>-6</a:t>
            </a:r>
            <a:r>
              <a:rPr dirty="0" baseline="24305" sz="2400" spc="375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normally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required</a:t>
            </a:r>
            <a:r>
              <a:rPr dirty="0" sz="2400">
                <a:latin typeface="Microsoft Sans Serif"/>
                <a:cs typeface="Microsoft Sans Serif"/>
              </a:rPr>
              <a:t> for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85">
                <a:latin typeface="Microsoft Sans Serif"/>
                <a:cs typeface="Microsoft Sans Serif"/>
              </a:rPr>
              <a:t>PCM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to </a:t>
            </a:r>
            <a:r>
              <a:rPr dirty="0" sz="2400" spc="-75">
                <a:latin typeface="Microsoft Sans Serif"/>
                <a:cs typeface="Microsoft Sans Serif"/>
              </a:rPr>
              <a:t>provide</a:t>
            </a:r>
            <a:r>
              <a:rPr dirty="0" sz="2400" spc="-85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broadcast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290">
                <a:latin typeface="Microsoft Sans Serif"/>
                <a:cs typeface="Microsoft Sans Serif"/>
              </a:rPr>
              <a:t>TV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85">
                <a:latin typeface="Microsoft Sans Serif"/>
                <a:cs typeface="Microsoft Sans Serif"/>
              </a:rPr>
              <a:t>quality,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for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55">
                <a:latin typeface="Microsoft Sans Serif"/>
                <a:cs typeface="Microsoft Sans Serif"/>
              </a:rPr>
              <a:t>the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same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application</a:t>
            </a:r>
            <a:r>
              <a:rPr dirty="0" sz="2400">
                <a:latin typeface="Microsoft Sans Serif"/>
                <a:cs typeface="Microsoft Sans Serif"/>
              </a:rPr>
              <a:t> a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bit </a:t>
            </a:r>
            <a:r>
              <a:rPr dirty="0" sz="2400" spc="-50">
                <a:latin typeface="Microsoft Sans Serif"/>
                <a:cs typeface="Microsoft Sans Serif"/>
              </a:rPr>
              <a:t>error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rate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less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than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10</a:t>
            </a:r>
            <a:r>
              <a:rPr dirty="0" baseline="24305" sz="2400" spc="-30">
                <a:latin typeface="Microsoft Sans Serif"/>
                <a:cs typeface="Microsoft Sans Serif"/>
              </a:rPr>
              <a:t>-</a:t>
            </a:r>
            <a:r>
              <a:rPr dirty="0" baseline="24305" sz="2400">
                <a:latin typeface="Microsoft Sans Serif"/>
                <a:cs typeface="Microsoft Sans Serif"/>
              </a:rPr>
              <a:t>7</a:t>
            </a:r>
            <a:r>
              <a:rPr dirty="0" baseline="24305" sz="2400" spc="307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and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10</a:t>
            </a:r>
            <a:r>
              <a:rPr dirty="0" baseline="24305" sz="2400" spc="-37">
                <a:latin typeface="Microsoft Sans Serif"/>
                <a:cs typeface="Microsoft Sans Serif"/>
              </a:rPr>
              <a:t>-</a:t>
            </a:r>
            <a:r>
              <a:rPr dirty="0" baseline="24305" sz="2400">
                <a:latin typeface="Microsoft Sans Serif"/>
                <a:cs typeface="Microsoft Sans Serif"/>
              </a:rPr>
              <a:t>9</a:t>
            </a:r>
            <a:r>
              <a:rPr dirty="0" baseline="24305" sz="2400" spc="-7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are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75">
                <a:latin typeface="Microsoft Sans Serif"/>
                <a:cs typeface="Microsoft Sans Serif"/>
              </a:rPr>
              <a:t>required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for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315">
                <a:latin typeface="Microsoft Sans Serif"/>
                <a:cs typeface="Microsoft Sans Serif"/>
              </a:rPr>
              <a:t>DPCM </a:t>
            </a:r>
            <a:r>
              <a:rPr dirty="0" sz="2400" spc="-10">
                <a:latin typeface="Microsoft Sans Serif"/>
                <a:cs typeface="Microsoft Sans Serif"/>
              </a:rPr>
              <a:t>coding</a:t>
            </a:r>
            <a:endParaRPr sz="2400">
              <a:latin typeface="Microsoft Sans Serif"/>
              <a:cs typeface="Microsoft Sans Serif"/>
            </a:endParaRPr>
          </a:p>
          <a:p>
            <a:pPr marL="370840" marR="139065" indent="-320040">
              <a:lnSpc>
                <a:spcPct val="100000"/>
              </a:lnSpc>
              <a:spcBef>
                <a:spcPts val="7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70840" algn="l"/>
              </a:tabLst>
            </a:pPr>
            <a:r>
              <a:rPr dirty="0" sz="2400" spc="-204">
                <a:latin typeface="Microsoft Sans Serif"/>
                <a:cs typeface="Microsoft Sans Serif"/>
              </a:rPr>
              <a:t>Channel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encoding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with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an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error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correction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35">
                <a:latin typeface="Microsoft Sans Serif"/>
                <a:cs typeface="Microsoft Sans Serif"/>
              </a:rPr>
              <a:t>capability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was applied</a:t>
            </a:r>
            <a:r>
              <a:rPr dirty="0" sz="2400" spc="-1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135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lower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bit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error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45">
                <a:latin typeface="Microsoft Sans Serif"/>
                <a:cs typeface="Microsoft Sans Serif"/>
              </a:rPr>
              <a:t>rate. </a:t>
            </a:r>
            <a:r>
              <a:rPr dirty="0" sz="2400" spc="-204">
                <a:latin typeface="Microsoft Sans Serif"/>
                <a:cs typeface="Microsoft Sans Serif"/>
              </a:rPr>
              <a:t>For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instance,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lower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the </a:t>
            </a:r>
            <a:r>
              <a:rPr dirty="0" sz="2400">
                <a:latin typeface="Microsoft Sans Serif"/>
                <a:cs typeface="Microsoft Sans Serif"/>
              </a:rPr>
              <a:t>bit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error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rate</a:t>
            </a:r>
            <a:r>
              <a:rPr dirty="0" sz="2400" spc="-50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from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40">
                <a:latin typeface="Microsoft Sans Serif"/>
                <a:cs typeface="Microsoft Sans Serif"/>
              </a:rPr>
              <a:t>order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10</a:t>
            </a:r>
            <a:r>
              <a:rPr dirty="0" baseline="24305" sz="2400" spc="-37">
                <a:latin typeface="Microsoft Sans Serif"/>
                <a:cs typeface="Microsoft Sans Serif"/>
              </a:rPr>
              <a:t>-</a:t>
            </a:r>
            <a:r>
              <a:rPr dirty="0" baseline="24305" sz="2400">
                <a:latin typeface="Microsoft Sans Serif"/>
                <a:cs typeface="Microsoft Sans Serif"/>
              </a:rPr>
              <a:t>6</a:t>
            </a:r>
            <a:r>
              <a:rPr dirty="0" baseline="24305" sz="2400" spc="30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45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the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45">
                <a:latin typeface="Microsoft Sans Serif"/>
                <a:cs typeface="Microsoft Sans Serif"/>
              </a:rPr>
              <a:t>order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10</a:t>
            </a:r>
            <a:r>
              <a:rPr dirty="0" baseline="24305" sz="2400" spc="-37">
                <a:latin typeface="Microsoft Sans Serif"/>
                <a:cs typeface="Microsoft Sans Serif"/>
              </a:rPr>
              <a:t>-</a:t>
            </a:r>
            <a:r>
              <a:rPr dirty="0" baseline="24305" sz="2400">
                <a:latin typeface="Microsoft Sans Serif"/>
                <a:cs typeface="Microsoft Sans Serif"/>
              </a:rPr>
              <a:t>9</a:t>
            </a:r>
            <a:r>
              <a:rPr dirty="0" baseline="24305" sz="2400" spc="277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for </a:t>
            </a:r>
            <a:r>
              <a:rPr dirty="0" sz="2400" spc="-285">
                <a:latin typeface="Microsoft Sans Serif"/>
                <a:cs typeface="Microsoft Sans Serif"/>
              </a:rPr>
              <a:t>DPCM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20">
                <a:latin typeface="Microsoft Sans Serif"/>
                <a:cs typeface="Microsoft Sans Serif"/>
              </a:rPr>
              <a:t>coding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with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1-</a:t>
            </a:r>
            <a:r>
              <a:rPr dirty="0" sz="2400" spc="-300">
                <a:latin typeface="Microsoft Sans Serif"/>
                <a:cs typeface="Microsoft Sans Serif"/>
              </a:rPr>
              <a:t>D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prediction,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an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50">
                <a:latin typeface="Microsoft Sans Serif"/>
                <a:cs typeface="Microsoft Sans Serif"/>
              </a:rPr>
              <a:t>error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correction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code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by </a:t>
            </a:r>
            <a:r>
              <a:rPr dirty="0" sz="2400" spc="-45">
                <a:latin typeface="Microsoft Sans Serif"/>
                <a:cs typeface="Microsoft Sans Serif"/>
              </a:rPr>
              <a:t>adding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3%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redundancy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in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85">
                <a:latin typeface="Microsoft Sans Serif"/>
                <a:cs typeface="Microsoft Sans Serif"/>
              </a:rPr>
              <a:t>channel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coding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4">
                <a:latin typeface="Microsoft Sans Serif"/>
                <a:cs typeface="Microsoft Sans Serif"/>
              </a:rPr>
              <a:t>has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been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used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70" b="0">
                <a:latin typeface="Microsoft Sans Serif"/>
                <a:cs typeface="Microsoft Sans Serif"/>
              </a:rPr>
              <a:t>Communication</a:t>
            </a:r>
            <a:r>
              <a:rPr dirty="0" spc="5" b="0">
                <a:latin typeface="Microsoft Sans Serif"/>
                <a:cs typeface="Microsoft Sans Serif"/>
              </a:rPr>
              <a:t> </a:t>
            </a:r>
            <a:r>
              <a:rPr dirty="0" spc="-430" b="0">
                <a:latin typeface="Microsoft Sans Serif"/>
                <a:cs typeface="Microsoft Sans Serif"/>
              </a:rPr>
              <a:t>system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692" y="1612138"/>
            <a:ext cx="7243445" cy="467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-195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dirty="0" sz="2900" spc="-195">
                <a:latin typeface="Microsoft Sans Serif"/>
                <a:cs typeface="Microsoft Sans Serif"/>
              </a:rPr>
              <a:t>Block</a:t>
            </a:r>
            <a:r>
              <a:rPr dirty="0" sz="2900">
                <a:latin typeface="Microsoft Sans Serif"/>
                <a:cs typeface="Microsoft Sans Serif"/>
              </a:rPr>
              <a:t> </a:t>
            </a:r>
            <a:r>
              <a:rPr dirty="0" sz="2900" spc="-80">
                <a:latin typeface="Microsoft Sans Serif"/>
                <a:cs typeface="Microsoft Sans Serif"/>
              </a:rPr>
              <a:t>diagram</a:t>
            </a:r>
            <a:r>
              <a:rPr dirty="0" sz="2900" spc="-2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of</a:t>
            </a:r>
            <a:r>
              <a:rPr dirty="0" sz="2900" spc="9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a</a:t>
            </a:r>
            <a:r>
              <a:rPr dirty="0" sz="2900" spc="20">
                <a:latin typeface="Microsoft Sans Serif"/>
                <a:cs typeface="Microsoft Sans Serif"/>
              </a:rPr>
              <a:t> </a:t>
            </a:r>
            <a:r>
              <a:rPr dirty="0" sz="2900" spc="-185">
                <a:latin typeface="Microsoft Sans Serif"/>
                <a:cs typeface="Microsoft Sans Serif"/>
              </a:rPr>
              <a:t>visual</a:t>
            </a:r>
            <a:r>
              <a:rPr dirty="0" sz="2900" spc="15">
                <a:latin typeface="Microsoft Sans Serif"/>
                <a:cs typeface="Microsoft Sans Serif"/>
              </a:rPr>
              <a:t> </a:t>
            </a:r>
            <a:r>
              <a:rPr dirty="0" sz="2900" spc="-240">
                <a:latin typeface="Microsoft Sans Serif"/>
                <a:cs typeface="Microsoft Sans Serif"/>
              </a:rPr>
              <a:t>communication</a:t>
            </a:r>
            <a:r>
              <a:rPr dirty="0" sz="2900" spc="30">
                <a:latin typeface="Microsoft Sans Serif"/>
                <a:cs typeface="Microsoft Sans Serif"/>
              </a:rPr>
              <a:t> </a:t>
            </a:r>
            <a:r>
              <a:rPr dirty="0" sz="2900" spc="-280">
                <a:latin typeface="Microsoft Sans Serif"/>
                <a:cs typeface="Microsoft Sans Serif"/>
              </a:rPr>
              <a:t>system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535" y="2439242"/>
            <a:ext cx="5673538" cy="402178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05" b="0">
                <a:latin typeface="Microsoft Sans Serif"/>
                <a:cs typeface="Microsoft Sans Serif"/>
              </a:rPr>
              <a:t>Cont…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692" y="1612138"/>
            <a:ext cx="7360284" cy="910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750" spc="-195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dirty="0" sz="2900" spc="-195">
                <a:latin typeface="Microsoft Sans Serif"/>
                <a:cs typeface="Microsoft Sans Serif"/>
              </a:rPr>
              <a:t>Block</a:t>
            </a:r>
            <a:r>
              <a:rPr dirty="0" sz="2900">
                <a:latin typeface="Microsoft Sans Serif"/>
                <a:cs typeface="Microsoft Sans Serif"/>
              </a:rPr>
              <a:t> </a:t>
            </a:r>
            <a:r>
              <a:rPr dirty="0" sz="2900" spc="-80">
                <a:latin typeface="Microsoft Sans Serif"/>
                <a:cs typeface="Microsoft Sans Serif"/>
              </a:rPr>
              <a:t>diagram</a:t>
            </a:r>
            <a:r>
              <a:rPr dirty="0" sz="2900" spc="-5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of</a:t>
            </a:r>
            <a:r>
              <a:rPr dirty="0" sz="2900" spc="80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a</a:t>
            </a:r>
            <a:r>
              <a:rPr dirty="0" sz="2900" spc="10">
                <a:latin typeface="Microsoft Sans Serif"/>
                <a:cs typeface="Microsoft Sans Serif"/>
              </a:rPr>
              <a:t> </a:t>
            </a:r>
            <a:r>
              <a:rPr dirty="0" sz="2900" spc="-254">
                <a:latin typeface="Microsoft Sans Serif"/>
                <a:cs typeface="Microsoft Sans Serif"/>
              </a:rPr>
              <a:t>source</a:t>
            </a:r>
            <a:r>
              <a:rPr dirty="0" sz="2900">
                <a:latin typeface="Microsoft Sans Serif"/>
                <a:cs typeface="Microsoft Sans Serif"/>
              </a:rPr>
              <a:t> </a:t>
            </a:r>
            <a:r>
              <a:rPr dirty="0" sz="2900" spc="-180">
                <a:latin typeface="Microsoft Sans Serif"/>
                <a:cs typeface="Microsoft Sans Serif"/>
              </a:rPr>
              <a:t>encoder</a:t>
            </a:r>
            <a:r>
              <a:rPr dirty="0" sz="2900" spc="-10">
                <a:latin typeface="Microsoft Sans Serif"/>
                <a:cs typeface="Microsoft Sans Serif"/>
              </a:rPr>
              <a:t> </a:t>
            </a:r>
            <a:r>
              <a:rPr dirty="0" sz="2900" spc="-90">
                <a:latin typeface="Microsoft Sans Serif"/>
                <a:cs typeface="Microsoft Sans Serif"/>
              </a:rPr>
              <a:t>and</a:t>
            </a:r>
            <a:r>
              <a:rPr dirty="0" sz="2900" spc="5">
                <a:latin typeface="Microsoft Sans Serif"/>
                <a:cs typeface="Microsoft Sans Serif"/>
              </a:rPr>
              <a:t> </a:t>
            </a:r>
            <a:r>
              <a:rPr dirty="0" sz="2900">
                <a:latin typeface="Microsoft Sans Serif"/>
                <a:cs typeface="Microsoft Sans Serif"/>
              </a:rPr>
              <a:t>a</a:t>
            </a:r>
            <a:r>
              <a:rPr dirty="0" sz="2900" spc="5">
                <a:latin typeface="Microsoft Sans Serif"/>
                <a:cs typeface="Microsoft Sans Serif"/>
              </a:rPr>
              <a:t> </a:t>
            </a:r>
            <a:r>
              <a:rPr dirty="0" sz="2900" spc="-215">
                <a:latin typeface="Microsoft Sans Serif"/>
                <a:cs typeface="Microsoft Sans Serif"/>
              </a:rPr>
              <a:t>source </a:t>
            </a:r>
            <a:r>
              <a:rPr dirty="0" sz="2900" spc="-10">
                <a:latin typeface="Microsoft Sans Serif"/>
                <a:cs typeface="Microsoft Sans Serif"/>
              </a:rPr>
              <a:t>decoder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190" y="2707769"/>
            <a:ext cx="5585482" cy="284844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195" b="0">
                <a:latin typeface="Microsoft Sans Serif"/>
                <a:cs typeface="Microsoft Sans Serif"/>
              </a:rPr>
              <a:t>Quantization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692" y="1528546"/>
            <a:ext cx="6614159" cy="390271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10"/>
              </a:spcBef>
              <a:buClr>
                <a:srgbClr val="DD8046"/>
              </a:buClr>
              <a:buSzPct val="60000"/>
              <a:buFont typeface="Tahoma"/>
              <a:buChar char="•"/>
              <a:tabLst>
                <a:tab pos="332105" algn="l"/>
              </a:tabLst>
            </a:pPr>
            <a:r>
              <a:rPr dirty="0" sz="2000" spc="-100">
                <a:latin typeface="Microsoft Sans Serif"/>
                <a:cs typeface="Microsoft Sans Serif"/>
              </a:rPr>
              <a:t>Quantization: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95">
                <a:latin typeface="Microsoft Sans Serif"/>
                <a:cs typeface="Microsoft Sans Serif"/>
              </a:rPr>
              <a:t>an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irreversible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30">
                <a:latin typeface="Microsoft Sans Serif"/>
                <a:cs typeface="Microsoft Sans Serif"/>
              </a:rPr>
              <a:t>process.</a:t>
            </a:r>
            <a:endParaRPr sz="20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000"/>
              <a:buFont typeface="Tahoma"/>
              <a:buChar char="•"/>
              <a:tabLst>
                <a:tab pos="332105" algn="l"/>
              </a:tabLst>
            </a:pPr>
            <a:r>
              <a:rPr dirty="0" sz="2000" spc="-100">
                <a:latin typeface="Microsoft Sans Serif"/>
                <a:cs typeface="Microsoft Sans Serif"/>
              </a:rPr>
              <a:t>Quantization: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60">
                <a:latin typeface="Microsoft Sans Serif"/>
                <a:cs typeface="Microsoft Sans Serif"/>
              </a:rPr>
              <a:t> </a:t>
            </a:r>
            <a:r>
              <a:rPr dirty="0" sz="2000" spc="-180">
                <a:latin typeface="Microsoft Sans Serif"/>
                <a:cs typeface="Microsoft Sans Serif"/>
              </a:rPr>
              <a:t>source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125">
                <a:latin typeface="Microsoft Sans Serif"/>
                <a:cs typeface="Microsoft Sans Serif"/>
              </a:rPr>
              <a:t> </a:t>
            </a:r>
            <a:r>
              <a:rPr dirty="0" sz="2000" spc="-95">
                <a:latin typeface="Microsoft Sans Serif"/>
                <a:cs typeface="Microsoft Sans Serif"/>
              </a:rPr>
              <a:t>information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loss.</a:t>
            </a:r>
            <a:endParaRPr sz="20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Tahoma"/>
              <a:buChar char="•"/>
              <a:tabLst>
                <a:tab pos="332105" algn="l"/>
              </a:tabLst>
            </a:pPr>
            <a:r>
              <a:rPr dirty="0" sz="2000" spc="-100">
                <a:latin typeface="Microsoft Sans Serif"/>
                <a:cs typeface="Microsoft Sans Serif"/>
              </a:rPr>
              <a:t>Quantization: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70">
                <a:latin typeface="Microsoft Sans Serif"/>
                <a:cs typeface="Microsoft Sans Serif"/>
              </a:rPr>
              <a:t>critical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stage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110">
                <a:latin typeface="Microsoft Sans Serif"/>
                <a:cs typeface="Microsoft Sans Serif"/>
              </a:rPr>
              <a:t>in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image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and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65">
                <a:latin typeface="Microsoft Sans Serif"/>
                <a:cs typeface="Microsoft Sans Serif"/>
              </a:rPr>
              <a:t>video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45">
                <a:latin typeface="Microsoft Sans Serif"/>
                <a:cs typeface="Microsoft Sans Serif"/>
              </a:rPr>
              <a:t>compression.</a:t>
            </a:r>
            <a:endParaRPr sz="20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000"/>
              <a:buFont typeface="Tahoma"/>
              <a:buChar char="•"/>
              <a:tabLst>
                <a:tab pos="332105" algn="l"/>
              </a:tabLst>
            </a:pPr>
            <a:r>
              <a:rPr dirty="0" sz="2000">
                <a:latin typeface="Microsoft Sans Serif"/>
                <a:cs typeface="Microsoft Sans Serif"/>
              </a:rPr>
              <a:t>It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200">
                <a:latin typeface="Microsoft Sans Serif"/>
                <a:cs typeface="Microsoft Sans Serif"/>
              </a:rPr>
              <a:t>has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0">
                <a:latin typeface="Microsoft Sans Serif"/>
                <a:cs typeface="Microsoft Sans Serif"/>
              </a:rPr>
              <a:t>significant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0">
                <a:latin typeface="Microsoft Sans Serif"/>
                <a:cs typeface="Microsoft Sans Serif"/>
              </a:rPr>
              <a:t>impact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on</a:t>
            </a:r>
            <a:endParaRPr sz="20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12165" algn="l"/>
              </a:tabLst>
            </a:pPr>
            <a:r>
              <a:rPr dirty="0" sz="1400" spc="21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400">
                <a:solidFill>
                  <a:srgbClr val="93B6D2"/>
                </a:solidFill>
                <a:latin typeface="Arial MT"/>
                <a:cs typeface="Arial MT"/>
              </a:rPr>
              <a:t>	</a:t>
            </a:r>
            <a:r>
              <a:rPr dirty="0" sz="2000" spc="-114">
                <a:latin typeface="Microsoft Sans Serif"/>
                <a:cs typeface="Microsoft Sans Serif"/>
              </a:rPr>
              <a:t>the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 spc="-80">
                <a:latin typeface="Microsoft Sans Serif"/>
                <a:cs typeface="Microsoft Sans Serif"/>
              </a:rPr>
              <a:t>distortion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55">
                <a:latin typeface="Microsoft Sans Serif"/>
                <a:cs typeface="Microsoft Sans Serif"/>
              </a:rPr>
              <a:t> </a:t>
            </a:r>
            <a:r>
              <a:rPr dirty="0" sz="2000" spc="-125">
                <a:latin typeface="Microsoft Sans Serif"/>
                <a:cs typeface="Microsoft Sans Serif"/>
              </a:rPr>
              <a:t>reconstructed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5">
                <a:latin typeface="Microsoft Sans Serif"/>
                <a:cs typeface="Microsoft Sans Serif"/>
              </a:rPr>
              <a:t>image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75">
                <a:latin typeface="Microsoft Sans Serif"/>
                <a:cs typeface="Microsoft Sans Serif"/>
              </a:rPr>
              <a:t>and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video</a:t>
            </a:r>
            <a:endParaRPr sz="20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812165" algn="l"/>
              </a:tabLst>
            </a:pPr>
            <a:r>
              <a:rPr dirty="0" sz="1400" spc="21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400">
                <a:solidFill>
                  <a:srgbClr val="93B6D2"/>
                </a:solidFill>
                <a:latin typeface="Arial MT"/>
                <a:cs typeface="Arial MT"/>
              </a:rPr>
              <a:t>	</a:t>
            </a:r>
            <a:r>
              <a:rPr dirty="0" sz="2000" spc="-120">
                <a:latin typeface="Microsoft Sans Serif"/>
                <a:cs typeface="Microsoft Sans Serif"/>
              </a:rPr>
              <a:t>the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bit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rate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the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encoder.</a:t>
            </a:r>
            <a:endParaRPr sz="20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spcBef>
                <a:spcPts val="705"/>
              </a:spcBef>
              <a:buClr>
                <a:srgbClr val="DD8046"/>
              </a:buClr>
              <a:buSzPct val="60000"/>
              <a:buFont typeface="Tahoma"/>
              <a:buChar char="•"/>
              <a:tabLst>
                <a:tab pos="332105" algn="l"/>
              </a:tabLst>
            </a:pPr>
            <a:r>
              <a:rPr dirty="0" sz="2000" spc="-125">
                <a:latin typeface="Microsoft Sans Serif"/>
                <a:cs typeface="Microsoft Sans Serif"/>
              </a:rPr>
              <a:t>Uniform</a:t>
            </a:r>
            <a:r>
              <a:rPr dirty="0" sz="2000" spc="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Quantization</a:t>
            </a:r>
            <a:endParaRPr sz="20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12165" algn="l"/>
              </a:tabLst>
            </a:pPr>
            <a:r>
              <a:rPr dirty="0" sz="1400" spc="21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400">
                <a:solidFill>
                  <a:srgbClr val="93B6D2"/>
                </a:solidFill>
                <a:latin typeface="Arial MT"/>
                <a:cs typeface="Arial MT"/>
              </a:rPr>
              <a:t>	</a:t>
            </a:r>
            <a:r>
              <a:rPr dirty="0" sz="2000" spc="-30">
                <a:latin typeface="Microsoft Sans Serif"/>
                <a:cs typeface="Microsoft Sans Serif"/>
              </a:rPr>
              <a:t>Simplest</a:t>
            </a:r>
            <a:endParaRPr sz="20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  <a:tabLst>
                <a:tab pos="812165" algn="l"/>
              </a:tabLst>
            </a:pPr>
            <a:r>
              <a:rPr dirty="0" sz="1400" spc="21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400">
                <a:solidFill>
                  <a:srgbClr val="93B6D2"/>
                </a:solidFill>
                <a:latin typeface="Arial MT"/>
                <a:cs typeface="Arial MT"/>
              </a:rPr>
              <a:t>	</a:t>
            </a:r>
            <a:r>
              <a:rPr dirty="0" sz="2000" spc="-155">
                <a:latin typeface="Microsoft Sans Serif"/>
                <a:cs typeface="Microsoft Sans Serif"/>
              </a:rPr>
              <a:t>Most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popular</a:t>
            </a:r>
            <a:endParaRPr sz="20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812165" algn="l"/>
              </a:tabLst>
            </a:pPr>
            <a:r>
              <a:rPr dirty="0" sz="1400" spc="215">
                <a:solidFill>
                  <a:srgbClr val="93B6D2"/>
                </a:solidFill>
                <a:latin typeface="Arial MT"/>
                <a:cs typeface="Arial MT"/>
              </a:rPr>
              <a:t>🞑</a:t>
            </a:r>
            <a:r>
              <a:rPr dirty="0" sz="1400">
                <a:solidFill>
                  <a:srgbClr val="93B6D2"/>
                </a:solidFill>
                <a:latin typeface="Arial MT"/>
                <a:cs typeface="Arial MT"/>
              </a:rPr>
              <a:t>	</a:t>
            </a:r>
            <a:r>
              <a:rPr dirty="0" sz="2000" spc="-125">
                <a:latin typeface="Microsoft Sans Serif"/>
                <a:cs typeface="Microsoft Sans Serif"/>
              </a:rPr>
              <a:t>Conceptually,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9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great </a:t>
            </a:r>
            <a:r>
              <a:rPr dirty="0" sz="2000" spc="-20">
                <a:latin typeface="Microsoft Sans Serif"/>
                <a:cs typeface="Microsoft Sans Serif"/>
              </a:rPr>
              <a:t>importance.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295"/>
              <a:t>Uniform</a:t>
            </a:r>
            <a:r>
              <a:rPr dirty="0" spc="-60"/>
              <a:t> </a:t>
            </a:r>
            <a:r>
              <a:rPr dirty="0" spc="-215"/>
              <a:t>Quantization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692" y="1523713"/>
            <a:ext cx="5103495" cy="946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900"/>
              </a:lnSpc>
              <a:spcBef>
                <a:spcPts val="95"/>
              </a:spcBef>
            </a:pPr>
            <a:r>
              <a:rPr dirty="0" sz="2700" spc="-150">
                <a:latin typeface="Microsoft Sans Serif"/>
                <a:cs typeface="Microsoft Sans Serif"/>
              </a:rPr>
              <a:t>Input-</a:t>
            </a:r>
            <a:r>
              <a:rPr dirty="0" sz="2700" spc="-135">
                <a:latin typeface="Microsoft Sans Serif"/>
                <a:cs typeface="Microsoft Sans Serif"/>
              </a:rPr>
              <a:t>output</a:t>
            </a:r>
            <a:r>
              <a:rPr dirty="0" sz="2700" spc="40">
                <a:latin typeface="Microsoft Sans Serif"/>
                <a:cs typeface="Microsoft Sans Serif"/>
              </a:rPr>
              <a:t> </a:t>
            </a:r>
            <a:r>
              <a:rPr dirty="0" sz="2700" spc="-140">
                <a:latin typeface="Microsoft Sans Serif"/>
                <a:cs typeface="Microsoft Sans Serif"/>
              </a:rPr>
              <a:t>characteristic</a:t>
            </a:r>
            <a:r>
              <a:rPr dirty="0" sz="2700" spc="1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of</a:t>
            </a:r>
            <a:r>
              <a:rPr dirty="0" sz="2700" spc="114">
                <a:latin typeface="Microsoft Sans Serif"/>
                <a:cs typeface="Microsoft Sans Serif"/>
              </a:rPr>
              <a:t> </a:t>
            </a:r>
            <a:r>
              <a:rPr dirty="0" sz="2700" spc="-50">
                <a:latin typeface="Microsoft Sans Serif"/>
                <a:cs typeface="Microsoft Sans Serif"/>
              </a:rPr>
              <a:t>a </a:t>
            </a:r>
            <a:r>
              <a:rPr dirty="0" sz="2700" spc="-165">
                <a:latin typeface="Microsoft Sans Serif"/>
                <a:cs typeface="Microsoft Sans Serif"/>
              </a:rPr>
              <a:t>uniform</a:t>
            </a:r>
            <a:r>
              <a:rPr dirty="0" sz="2700" spc="-1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midtread/</a:t>
            </a:r>
            <a:r>
              <a:rPr dirty="0" sz="2700" spc="-15">
                <a:latin typeface="Microsoft Sans Serif"/>
                <a:cs typeface="Microsoft Sans Serif"/>
              </a:rPr>
              <a:t> </a:t>
            </a:r>
            <a:r>
              <a:rPr dirty="0" sz="2700" spc="-165">
                <a:latin typeface="Microsoft Sans Serif"/>
                <a:cs typeface="Microsoft Sans Serif"/>
              </a:rPr>
              <a:t>midrise</a:t>
            </a:r>
            <a:r>
              <a:rPr dirty="0" sz="2700" spc="-10">
                <a:latin typeface="Microsoft Sans Serif"/>
                <a:cs typeface="Microsoft Sans Serif"/>
              </a:rPr>
              <a:t> </a:t>
            </a:r>
            <a:r>
              <a:rPr dirty="0" sz="2700" spc="-140">
                <a:latin typeface="Microsoft Sans Serif"/>
                <a:cs typeface="Microsoft Sans Serif"/>
              </a:rPr>
              <a:t>quantizers</a:t>
            </a:r>
            <a:endParaRPr sz="27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3592" y="2912490"/>
            <a:ext cx="4254500" cy="2921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542925">
              <a:lnSpc>
                <a:spcPct val="128699"/>
              </a:lnSpc>
              <a:spcBef>
                <a:spcPts val="100"/>
              </a:spcBef>
            </a:pPr>
            <a:r>
              <a:rPr dirty="0" sz="1500" spc="-95">
                <a:latin typeface="Microsoft Sans Serif"/>
                <a:cs typeface="Microsoft Sans Serif"/>
              </a:rPr>
              <a:t>where</a:t>
            </a:r>
            <a:r>
              <a:rPr dirty="0" sz="1500" spc="5">
                <a:latin typeface="Microsoft Sans Serif"/>
                <a:cs typeface="Microsoft Sans Serif"/>
              </a:rPr>
              <a:t> </a:t>
            </a:r>
            <a:r>
              <a:rPr dirty="0" sz="1500" i="1">
                <a:latin typeface="Arial"/>
                <a:cs typeface="Arial"/>
              </a:rPr>
              <a:t>i</a:t>
            </a:r>
            <a:r>
              <a:rPr dirty="0" sz="1500" spc="-25" i="1">
                <a:latin typeface="Arial"/>
                <a:cs typeface="Arial"/>
              </a:rPr>
              <a:t> </a:t>
            </a:r>
            <a:r>
              <a:rPr dirty="0" sz="1500" spc="120">
                <a:latin typeface="Microsoft Sans Serif"/>
                <a:cs typeface="Microsoft Sans Serif"/>
              </a:rPr>
              <a:t>=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45">
                <a:latin typeface="Microsoft Sans Serif"/>
                <a:cs typeface="Microsoft Sans Serif"/>
              </a:rPr>
              <a:t>1,2,…,9</a:t>
            </a:r>
            <a:r>
              <a:rPr dirty="0" sz="1500" spc="-5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and</a:t>
            </a:r>
            <a:r>
              <a:rPr dirty="0" sz="1500" spc="5">
                <a:latin typeface="Microsoft Sans Serif"/>
                <a:cs typeface="Microsoft Sans Serif"/>
              </a:rPr>
              <a:t> </a:t>
            </a:r>
            <a:r>
              <a:rPr dirty="0" sz="1500" i="1">
                <a:latin typeface="Arial"/>
                <a:cs typeface="Arial"/>
              </a:rPr>
              <a:t>Q(x)</a:t>
            </a:r>
            <a:r>
              <a:rPr dirty="0" sz="1500" spc="-15" i="1">
                <a:latin typeface="Arial"/>
                <a:cs typeface="Arial"/>
              </a:rPr>
              <a:t> </a:t>
            </a:r>
            <a:r>
              <a:rPr dirty="0" sz="1500" spc="-140">
                <a:latin typeface="Microsoft Sans Serif"/>
                <a:cs typeface="Microsoft Sans Serif"/>
              </a:rPr>
              <a:t>is</a:t>
            </a:r>
            <a:r>
              <a:rPr dirty="0" sz="1500" spc="5">
                <a:latin typeface="Microsoft Sans Serif"/>
                <a:cs typeface="Microsoft Sans Serif"/>
              </a:rPr>
              <a:t> </a:t>
            </a:r>
            <a:r>
              <a:rPr dirty="0" sz="1500" spc="-95">
                <a:latin typeface="Microsoft Sans Serif"/>
                <a:cs typeface="Microsoft Sans Serif"/>
              </a:rPr>
              <a:t>the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80">
                <a:latin typeface="Microsoft Sans Serif"/>
                <a:cs typeface="Microsoft Sans Serif"/>
              </a:rPr>
              <a:t>output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of</a:t>
            </a:r>
            <a:r>
              <a:rPr dirty="0" sz="1500" spc="40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the </a:t>
            </a:r>
            <a:r>
              <a:rPr dirty="0" sz="1500" spc="-65">
                <a:latin typeface="Microsoft Sans Serif"/>
                <a:cs typeface="Microsoft Sans Serif"/>
              </a:rPr>
              <a:t>quantizer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 spc="-65">
                <a:latin typeface="Microsoft Sans Serif"/>
                <a:cs typeface="Microsoft Sans Serif"/>
              </a:rPr>
              <a:t>with</a:t>
            </a:r>
            <a:r>
              <a:rPr dirty="0" sz="1500" spc="-35">
                <a:latin typeface="Microsoft Sans Serif"/>
                <a:cs typeface="Microsoft Sans Serif"/>
              </a:rPr>
              <a:t> </a:t>
            </a:r>
            <a:r>
              <a:rPr dirty="0" sz="1500" spc="-95">
                <a:latin typeface="Microsoft Sans Serif"/>
                <a:cs typeface="Microsoft Sans Serif"/>
              </a:rPr>
              <a:t>respect</a:t>
            </a:r>
            <a:r>
              <a:rPr dirty="0" sz="1500" spc="-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to</a:t>
            </a:r>
            <a:r>
              <a:rPr dirty="0" sz="1500" spc="-5">
                <a:latin typeface="Microsoft Sans Serif"/>
                <a:cs typeface="Microsoft Sans Serif"/>
              </a:rPr>
              <a:t> </a:t>
            </a:r>
            <a:r>
              <a:rPr dirty="0" sz="1500" spc="-95">
                <a:latin typeface="Microsoft Sans Serif"/>
                <a:cs typeface="Microsoft Sans Serif"/>
              </a:rPr>
              <a:t>the</a:t>
            </a:r>
            <a:r>
              <a:rPr dirty="0" sz="1500" spc="-5">
                <a:latin typeface="Microsoft Sans Serif"/>
                <a:cs typeface="Microsoft Sans Serif"/>
              </a:rPr>
              <a:t> </a:t>
            </a:r>
            <a:r>
              <a:rPr dirty="0" sz="1500" spc="-70">
                <a:latin typeface="Microsoft Sans Serif"/>
                <a:cs typeface="Microsoft Sans Serif"/>
              </a:rPr>
              <a:t>input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 spc="-25" i="1">
                <a:latin typeface="Arial"/>
                <a:cs typeface="Arial"/>
              </a:rPr>
              <a:t>x</a:t>
            </a:r>
            <a:r>
              <a:rPr dirty="0" sz="1500" spc="-25">
                <a:latin typeface="Microsoft Sans Serif"/>
                <a:cs typeface="Microsoft Sans Serif"/>
              </a:rPr>
              <a:t>.</a:t>
            </a:r>
            <a:endParaRPr sz="1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500">
              <a:latin typeface="Microsoft Sans Serif"/>
              <a:cs typeface="Microsoft Sans Serif"/>
            </a:endParaRPr>
          </a:p>
          <a:p>
            <a:pPr marL="337185" indent="-286385">
              <a:lnSpc>
                <a:spcPct val="100000"/>
              </a:lnSpc>
              <a:buClr>
                <a:srgbClr val="DD8046"/>
              </a:buClr>
              <a:buSzPct val="60000"/>
              <a:buFont typeface="Tahoma"/>
              <a:buChar char="•"/>
              <a:tabLst>
                <a:tab pos="337185" algn="l"/>
              </a:tabLst>
            </a:pPr>
            <a:r>
              <a:rPr dirty="0" sz="1500" spc="-150" i="1">
                <a:latin typeface="Arial"/>
                <a:cs typeface="Arial"/>
              </a:rPr>
              <a:t>Decision</a:t>
            </a:r>
            <a:r>
              <a:rPr dirty="0" sz="1500" spc="10" i="1">
                <a:latin typeface="Arial"/>
                <a:cs typeface="Arial"/>
              </a:rPr>
              <a:t> </a:t>
            </a:r>
            <a:r>
              <a:rPr dirty="0" sz="1500" spc="-135" i="1">
                <a:latin typeface="Arial"/>
                <a:cs typeface="Arial"/>
              </a:rPr>
              <a:t>levels</a:t>
            </a:r>
            <a:r>
              <a:rPr dirty="0" sz="1500" spc="45" i="1">
                <a:latin typeface="Arial"/>
                <a:cs typeface="Arial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:</a:t>
            </a:r>
            <a:endParaRPr sz="1500">
              <a:latin typeface="Microsoft Sans Serif"/>
              <a:cs typeface="Microsoft Sans Serif"/>
            </a:endParaRPr>
          </a:p>
          <a:p>
            <a:pPr lvl="1" marL="794385" indent="-286385">
              <a:lnSpc>
                <a:spcPct val="100000"/>
              </a:lnSpc>
              <a:spcBef>
                <a:spcPts val="420"/>
              </a:spcBef>
              <a:buClr>
                <a:srgbClr val="93B6D2"/>
              </a:buClr>
              <a:buSzPct val="70000"/>
              <a:buFont typeface="Tahoma"/>
              <a:buChar char="•"/>
              <a:tabLst>
                <a:tab pos="794385" algn="l"/>
              </a:tabLst>
            </a:pPr>
            <a:r>
              <a:rPr dirty="0" sz="1500" spc="-185">
                <a:latin typeface="Microsoft Sans Serif"/>
                <a:cs typeface="Microsoft Sans Serif"/>
              </a:rPr>
              <a:t>The</a:t>
            </a:r>
            <a:r>
              <a:rPr dirty="0" sz="1500" spc="25">
                <a:latin typeface="Microsoft Sans Serif"/>
                <a:cs typeface="Microsoft Sans Serif"/>
              </a:rPr>
              <a:t> </a:t>
            </a:r>
            <a:r>
              <a:rPr dirty="0" sz="1500" spc="-95">
                <a:latin typeface="Microsoft Sans Serif"/>
                <a:cs typeface="Microsoft Sans Serif"/>
              </a:rPr>
              <a:t>end</a:t>
            </a:r>
            <a:r>
              <a:rPr dirty="0" sz="1500" spc="30">
                <a:latin typeface="Microsoft Sans Serif"/>
                <a:cs typeface="Microsoft Sans Serif"/>
              </a:rPr>
              <a:t> </a:t>
            </a:r>
            <a:r>
              <a:rPr dirty="0" sz="1500" spc="-95">
                <a:latin typeface="Microsoft Sans Serif"/>
                <a:cs typeface="Microsoft Sans Serif"/>
              </a:rPr>
              <a:t>points</a:t>
            </a:r>
            <a:r>
              <a:rPr dirty="0" sz="1500" spc="3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of</a:t>
            </a:r>
            <a:r>
              <a:rPr dirty="0" sz="1500" spc="7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the</a:t>
            </a:r>
            <a:r>
              <a:rPr dirty="0" sz="1500" spc="40">
                <a:latin typeface="Microsoft Sans Serif"/>
                <a:cs typeface="Microsoft Sans Serif"/>
              </a:rPr>
              <a:t> </a:t>
            </a:r>
            <a:r>
              <a:rPr dirty="0" sz="1500" spc="-80">
                <a:latin typeface="Microsoft Sans Serif"/>
                <a:cs typeface="Microsoft Sans Serif"/>
              </a:rPr>
              <a:t>intervals,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spc="-75">
                <a:latin typeface="Microsoft Sans Serif"/>
                <a:cs typeface="Microsoft Sans Serif"/>
              </a:rPr>
              <a:t>denoted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25">
                <a:latin typeface="Microsoft Sans Serif"/>
                <a:cs typeface="Microsoft Sans Serif"/>
              </a:rPr>
              <a:t>by</a:t>
            </a:r>
            <a:endParaRPr sz="1500">
              <a:latin typeface="Microsoft Sans Serif"/>
              <a:cs typeface="Microsoft Sans Serif"/>
            </a:endParaRPr>
          </a:p>
          <a:p>
            <a:pPr algn="ctr" marR="128905">
              <a:lnSpc>
                <a:spcPct val="100000"/>
              </a:lnSpc>
              <a:spcBef>
                <a:spcPts val="420"/>
              </a:spcBef>
            </a:pPr>
            <a:r>
              <a:rPr dirty="0" sz="1500" spc="-35" i="1">
                <a:latin typeface="Arial"/>
                <a:cs typeface="Arial"/>
              </a:rPr>
              <a:t>d</a:t>
            </a:r>
            <a:r>
              <a:rPr dirty="0" baseline="-19444" sz="1500" spc="-52" i="1">
                <a:latin typeface="Arial"/>
                <a:cs typeface="Arial"/>
              </a:rPr>
              <a:t>i</a:t>
            </a:r>
            <a:r>
              <a:rPr dirty="0" baseline="-19444" sz="1500" spc="-44" i="1">
                <a:latin typeface="Arial"/>
                <a:cs typeface="Arial"/>
              </a:rPr>
              <a:t> </a:t>
            </a:r>
            <a:r>
              <a:rPr dirty="0" sz="1500" spc="-60">
                <a:latin typeface="Microsoft Sans Serif"/>
                <a:cs typeface="Microsoft Sans Serif"/>
              </a:rPr>
              <a:t>with</a:t>
            </a:r>
            <a:r>
              <a:rPr dirty="0" sz="1500">
                <a:latin typeface="Microsoft Sans Serif"/>
                <a:cs typeface="Microsoft Sans Serif"/>
              </a:rPr>
              <a:t> </a:t>
            </a:r>
            <a:r>
              <a:rPr dirty="0" sz="1500" i="1">
                <a:latin typeface="Arial"/>
                <a:cs typeface="Arial"/>
              </a:rPr>
              <a:t>i</a:t>
            </a:r>
            <a:r>
              <a:rPr dirty="0" sz="1500" spc="-40" i="1">
                <a:latin typeface="Arial"/>
                <a:cs typeface="Arial"/>
              </a:rPr>
              <a:t> </a:t>
            </a:r>
            <a:r>
              <a:rPr dirty="0" sz="1500" spc="-55">
                <a:latin typeface="Microsoft Sans Serif"/>
                <a:cs typeface="Microsoft Sans Serif"/>
              </a:rPr>
              <a:t>being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 spc="-95">
                <a:latin typeface="Microsoft Sans Serif"/>
                <a:cs typeface="Microsoft Sans Serif"/>
              </a:rPr>
              <a:t>the</a:t>
            </a:r>
            <a:r>
              <a:rPr dirty="0" sz="1500" spc="-5">
                <a:latin typeface="Microsoft Sans Serif"/>
                <a:cs typeface="Microsoft Sans Serif"/>
              </a:rPr>
              <a:t> </a:t>
            </a:r>
            <a:r>
              <a:rPr dirty="0" sz="1500" spc="-65">
                <a:latin typeface="Microsoft Sans Serif"/>
                <a:cs typeface="Microsoft Sans Serif"/>
              </a:rPr>
              <a:t>index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of</a:t>
            </a:r>
            <a:r>
              <a:rPr dirty="0" sz="1500" spc="1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intervals.</a:t>
            </a:r>
            <a:endParaRPr sz="1500">
              <a:latin typeface="Microsoft Sans Serif"/>
              <a:cs typeface="Microsoft Sans Serif"/>
            </a:endParaRPr>
          </a:p>
          <a:p>
            <a:pPr marL="337185" indent="-286385">
              <a:lnSpc>
                <a:spcPct val="100000"/>
              </a:lnSpc>
              <a:spcBef>
                <a:spcPts val="515"/>
              </a:spcBef>
              <a:buClr>
                <a:srgbClr val="DD8046"/>
              </a:buClr>
              <a:buSzPct val="60000"/>
              <a:buFont typeface="Tahoma"/>
              <a:buChar char="•"/>
              <a:tabLst>
                <a:tab pos="337185" algn="l"/>
              </a:tabLst>
            </a:pPr>
            <a:r>
              <a:rPr dirty="0" sz="1500" spc="-140" i="1">
                <a:latin typeface="Arial"/>
                <a:cs typeface="Arial"/>
              </a:rPr>
              <a:t>Reconstruction</a:t>
            </a:r>
            <a:r>
              <a:rPr dirty="0" sz="1500" spc="-20" i="1">
                <a:latin typeface="Arial"/>
                <a:cs typeface="Arial"/>
              </a:rPr>
              <a:t> </a:t>
            </a:r>
            <a:r>
              <a:rPr dirty="0" sz="1500" spc="-110" i="1">
                <a:latin typeface="Arial"/>
                <a:cs typeface="Arial"/>
              </a:rPr>
              <a:t>level</a:t>
            </a:r>
            <a:r>
              <a:rPr dirty="0" sz="1500" spc="10" i="1">
                <a:latin typeface="Arial"/>
                <a:cs typeface="Arial"/>
              </a:rPr>
              <a:t> </a:t>
            </a:r>
            <a:r>
              <a:rPr dirty="0" sz="1500" spc="-85" i="1">
                <a:latin typeface="Arial"/>
                <a:cs typeface="Arial"/>
              </a:rPr>
              <a:t>(quantizing</a:t>
            </a:r>
            <a:r>
              <a:rPr dirty="0" sz="1500" spc="-20" i="1">
                <a:latin typeface="Arial"/>
                <a:cs typeface="Arial"/>
              </a:rPr>
              <a:t> </a:t>
            </a:r>
            <a:r>
              <a:rPr dirty="0" sz="1500" spc="-85" i="1">
                <a:latin typeface="Arial"/>
                <a:cs typeface="Arial"/>
              </a:rPr>
              <a:t>level)</a:t>
            </a:r>
            <a:r>
              <a:rPr dirty="0" sz="1500" spc="30" i="1">
                <a:latin typeface="Arial"/>
                <a:cs typeface="Arial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:</a:t>
            </a:r>
            <a:endParaRPr sz="1500">
              <a:latin typeface="Microsoft Sans Serif"/>
              <a:cs typeface="Microsoft Sans Serif"/>
            </a:endParaRPr>
          </a:p>
          <a:p>
            <a:pPr lvl="1" marL="794385" indent="-286385">
              <a:lnSpc>
                <a:spcPct val="100000"/>
              </a:lnSpc>
              <a:spcBef>
                <a:spcPts val="425"/>
              </a:spcBef>
              <a:buClr>
                <a:srgbClr val="93B6D2"/>
              </a:buClr>
              <a:buSzPct val="70000"/>
              <a:buFont typeface="Tahoma"/>
              <a:buChar char="•"/>
              <a:tabLst>
                <a:tab pos="794385" algn="l"/>
              </a:tabLst>
            </a:pPr>
            <a:r>
              <a:rPr dirty="0" sz="1500" spc="-190">
                <a:latin typeface="Microsoft Sans Serif"/>
                <a:cs typeface="Microsoft Sans Serif"/>
              </a:rPr>
              <a:t>The</a:t>
            </a:r>
            <a:r>
              <a:rPr dirty="0" sz="1500" spc="15">
                <a:latin typeface="Microsoft Sans Serif"/>
                <a:cs typeface="Microsoft Sans Serif"/>
              </a:rPr>
              <a:t> </a:t>
            </a:r>
            <a:r>
              <a:rPr dirty="0" sz="1500" spc="-80">
                <a:latin typeface="Microsoft Sans Serif"/>
                <a:cs typeface="Microsoft Sans Serif"/>
              </a:rPr>
              <a:t>output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of</a:t>
            </a:r>
            <a:r>
              <a:rPr dirty="0" sz="1500" spc="30">
                <a:latin typeface="Microsoft Sans Serif"/>
                <a:cs typeface="Microsoft Sans Serif"/>
              </a:rPr>
              <a:t> </a:t>
            </a:r>
            <a:r>
              <a:rPr dirty="0" sz="1500" spc="-80">
                <a:latin typeface="Microsoft Sans Serif"/>
                <a:cs typeface="Microsoft Sans Serif"/>
              </a:rPr>
              <a:t>the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70">
                <a:latin typeface="Microsoft Sans Serif"/>
                <a:cs typeface="Microsoft Sans Serif"/>
              </a:rPr>
              <a:t>quantization,</a:t>
            </a:r>
            <a:r>
              <a:rPr dirty="0" sz="1500" spc="20">
                <a:latin typeface="Microsoft Sans Serif"/>
                <a:cs typeface="Microsoft Sans Serif"/>
              </a:rPr>
              <a:t> </a:t>
            </a:r>
            <a:r>
              <a:rPr dirty="0" sz="1500" spc="-75">
                <a:latin typeface="Microsoft Sans Serif"/>
                <a:cs typeface="Microsoft Sans Serif"/>
              </a:rPr>
              <a:t>denoted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by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 spc="-25" i="1">
                <a:latin typeface="Arial"/>
                <a:cs typeface="Arial"/>
              </a:rPr>
              <a:t>y</a:t>
            </a:r>
            <a:r>
              <a:rPr dirty="0" baseline="-19444" sz="1500" spc="-37" i="1">
                <a:latin typeface="Arial"/>
                <a:cs typeface="Arial"/>
              </a:rPr>
              <a:t>i</a:t>
            </a:r>
            <a:endParaRPr baseline="-19444" sz="1500">
              <a:latin typeface="Arial"/>
              <a:cs typeface="Arial"/>
            </a:endParaRPr>
          </a:p>
          <a:p>
            <a:pPr marL="337185" indent="-286385">
              <a:lnSpc>
                <a:spcPct val="100000"/>
              </a:lnSpc>
              <a:spcBef>
                <a:spcPts val="530"/>
              </a:spcBef>
              <a:buClr>
                <a:srgbClr val="DD8046"/>
              </a:buClr>
              <a:buSzPct val="60000"/>
              <a:buFont typeface="Tahoma"/>
              <a:buChar char="•"/>
              <a:tabLst>
                <a:tab pos="337185" algn="l"/>
              </a:tabLst>
            </a:pPr>
            <a:r>
              <a:rPr dirty="0" sz="1500" spc="-145" i="1">
                <a:latin typeface="Arial"/>
                <a:cs typeface="Arial"/>
              </a:rPr>
              <a:t>Step</a:t>
            </a:r>
            <a:r>
              <a:rPr dirty="0" sz="1500" spc="5" i="1">
                <a:latin typeface="Arial"/>
                <a:cs typeface="Arial"/>
              </a:rPr>
              <a:t> </a:t>
            </a:r>
            <a:r>
              <a:rPr dirty="0" sz="1500" spc="-140" i="1">
                <a:latin typeface="Arial"/>
                <a:cs typeface="Arial"/>
              </a:rPr>
              <a:t>size</a:t>
            </a:r>
            <a:r>
              <a:rPr dirty="0" sz="1500" spc="5" i="1">
                <a:latin typeface="Arial"/>
                <a:cs typeface="Arial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of</a:t>
            </a:r>
            <a:r>
              <a:rPr dirty="0" sz="1500" spc="7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the</a:t>
            </a:r>
            <a:r>
              <a:rPr dirty="0" sz="1500" spc="35">
                <a:latin typeface="Microsoft Sans Serif"/>
                <a:cs typeface="Microsoft Sans Serif"/>
              </a:rPr>
              <a:t> </a:t>
            </a:r>
            <a:r>
              <a:rPr dirty="0" sz="1500" spc="-10">
                <a:latin typeface="Microsoft Sans Serif"/>
                <a:cs typeface="Microsoft Sans Serif"/>
              </a:rPr>
              <a:t>qunatizer:</a:t>
            </a:r>
            <a:endParaRPr sz="1500">
              <a:latin typeface="Microsoft Sans Serif"/>
              <a:cs typeface="Microsoft Sans Serif"/>
            </a:endParaRPr>
          </a:p>
          <a:p>
            <a:pPr lvl="1" marL="794385" indent="-286385">
              <a:lnSpc>
                <a:spcPct val="100000"/>
              </a:lnSpc>
              <a:spcBef>
                <a:spcPts val="420"/>
              </a:spcBef>
              <a:buClr>
                <a:srgbClr val="93B6D2"/>
              </a:buClr>
              <a:buSzPct val="70000"/>
              <a:buFont typeface="Tahoma"/>
              <a:buChar char="•"/>
              <a:tabLst>
                <a:tab pos="794385" algn="l"/>
              </a:tabLst>
            </a:pPr>
            <a:r>
              <a:rPr dirty="0" sz="1500" spc="-185">
                <a:latin typeface="Microsoft Sans Serif"/>
                <a:cs typeface="Microsoft Sans Serif"/>
              </a:rPr>
              <a:t>The</a:t>
            </a:r>
            <a:r>
              <a:rPr dirty="0" sz="1500" spc="10">
                <a:latin typeface="Microsoft Sans Serif"/>
                <a:cs typeface="Microsoft Sans Serif"/>
              </a:rPr>
              <a:t> </a:t>
            </a:r>
            <a:r>
              <a:rPr dirty="0" sz="1500" spc="-80">
                <a:latin typeface="Microsoft Sans Serif"/>
                <a:cs typeface="Microsoft Sans Serif"/>
              </a:rPr>
              <a:t>length</a:t>
            </a:r>
            <a:r>
              <a:rPr dirty="0" sz="1500" spc="-1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of</a:t>
            </a:r>
            <a:r>
              <a:rPr dirty="0" sz="1500" spc="30">
                <a:latin typeface="Microsoft Sans Serif"/>
                <a:cs typeface="Microsoft Sans Serif"/>
              </a:rPr>
              <a:t> </a:t>
            </a:r>
            <a:r>
              <a:rPr dirty="0" sz="1500" spc="-90">
                <a:latin typeface="Microsoft Sans Serif"/>
                <a:cs typeface="Microsoft Sans Serif"/>
              </a:rPr>
              <a:t>the</a:t>
            </a:r>
            <a:r>
              <a:rPr dirty="0" sz="1500" spc="15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interval,</a:t>
            </a:r>
            <a:r>
              <a:rPr dirty="0" sz="1500" spc="-15">
                <a:latin typeface="Microsoft Sans Serif"/>
                <a:cs typeface="Microsoft Sans Serif"/>
              </a:rPr>
              <a:t> </a:t>
            </a:r>
            <a:r>
              <a:rPr dirty="0" sz="1500" spc="-75">
                <a:latin typeface="Microsoft Sans Serif"/>
                <a:cs typeface="Microsoft Sans Serif"/>
              </a:rPr>
              <a:t>denoted</a:t>
            </a:r>
            <a:r>
              <a:rPr dirty="0" sz="1500" spc="-20">
                <a:latin typeface="Microsoft Sans Serif"/>
                <a:cs typeface="Microsoft Sans Serif"/>
              </a:rPr>
              <a:t> </a:t>
            </a:r>
            <a:r>
              <a:rPr dirty="0" sz="1500">
                <a:latin typeface="Microsoft Sans Serif"/>
                <a:cs typeface="Microsoft Sans Serif"/>
              </a:rPr>
              <a:t>by</a:t>
            </a:r>
            <a:r>
              <a:rPr dirty="0" sz="1500" spc="-5">
                <a:latin typeface="Microsoft Sans Serif"/>
                <a:cs typeface="Microsoft Sans Serif"/>
              </a:rPr>
              <a:t> </a:t>
            </a:r>
            <a:r>
              <a:rPr dirty="0" sz="1500" spc="-50">
                <a:latin typeface="Microsoft Sans Serif"/>
                <a:cs typeface="Microsoft Sans Serif"/>
              </a:rPr>
              <a:t>D</a:t>
            </a:r>
            <a:endParaRPr sz="1500">
              <a:latin typeface="Microsoft Sans Serif"/>
              <a:cs typeface="Microsoft Sans Serif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104900" y="773048"/>
            <a:ext cx="8039100" cy="2736850"/>
            <a:chOff x="1104900" y="773048"/>
            <a:chExt cx="8039100" cy="27368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43600" y="773048"/>
              <a:ext cx="3200400" cy="273685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00" y="2571750"/>
              <a:ext cx="2362200" cy="209550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5411" y="3626209"/>
            <a:ext cx="3059582" cy="266935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245"/>
              <a:t>Non-</a:t>
            </a:r>
            <a:r>
              <a:rPr dirty="0" spc="-295"/>
              <a:t>Uniform</a:t>
            </a:r>
            <a:r>
              <a:rPr dirty="0" spc="-50"/>
              <a:t> </a:t>
            </a:r>
            <a:r>
              <a:rPr dirty="0" spc="-210"/>
              <a:t>Quantization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692" y="1524352"/>
            <a:ext cx="5304790" cy="108712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750" spc="-185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dirty="0" sz="2900" spc="-185">
                <a:latin typeface="Microsoft Sans Serif"/>
                <a:cs typeface="Microsoft Sans Serif"/>
              </a:rPr>
              <a:t>Consider</a:t>
            </a:r>
            <a:r>
              <a:rPr dirty="0" sz="2900" spc="-10">
                <a:latin typeface="Microsoft Sans Serif"/>
                <a:cs typeface="Microsoft Sans Serif"/>
              </a:rPr>
              <a:t> </a:t>
            </a:r>
            <a:r>
              <a:rPr dirty="0" sz="2900" spc="-140">
                <a:latin typeface="Microsoft Sans Serif"/>
                <a:cs typeface="Microsoft Sans Serif"/>
              </a:rPr>
              <a:t>an</a:t>
            </a:r>
            <a:r>
              <a:rPr dirty="0" sz="2900" spc="-15">
                <a:latin typeface="Microsoft Sans Serif"/>
                <a:cs typeface="Microsoft Sans Serif"/>
              </a:rPr>
              <a:t> </a:t>
            </a:r>
            <a:r>
              <a:rPr dirty="0" sz="2900" spc="-220">
                <a:latin typeface="Microsoft Sans Serif"/>
                <a:cs typeface="Microsoft Sans Serif"/>
              </a:rPr>
              <a:t>optimum</a:t>
            </a:r>
            <a:r>
              <a:rPr dirty="0" sz="2900" spc="15">
                <a:latin typeface="Microsoft Sans Serif"/>
                <a:cs typeface="Microsoft Sans Serif"/>
              </a:rPr>
              <a:t> </a:t>
            </a:r>
            <a:r>
              <a:rPr dirty="0" sz="2900" spc="-125">
                <a:latin typeface="Microsoft Sans Serif"/>
                <a:cs typeface="Microsoft Sans Serif"/>
              </a:rPr>
              <a:t>quantizer</a:t>
            </a:r>
            <a:r>
              <a:rPr dirty="0" sz="2900" spc="-5">
                <a:latin typeface="Microsoft Sans Serif"/>
                <a:cs typeface="Microsoft Sans Serif"/>
              </a:rPr>
              <a:t> </a:t>
            </a:r>
            <a:r>
              <a:rPr dirty="0" sz="2900" spc="-25">
                <a:latin typeface="Microsoft Sans Serif"/>
                <a:cs typeface="Microsoft Sans Serif"/>
              </a:rPr>
              <a:t>for</a:t>
            </a:r>
            <a:endParaRPr sz="2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75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dirty="0" sz="2900">
                <a:latin typeface="Microsoft Sans Serif"/>
                <a:cs typeface="Microsoft Sans Serif"/>
              </a:rPr>
              <a:t>a</a:t>
            </a:r>
            <a:r>
              <a:rPr dirty="0" sz="2900" spc="-20">
                <a:latin typeface="Microsoft Sans Serif"/>
                <a:cs typeface="Microsoft Sans Serif"/>
              </a:rPr>
              <a:t> </a:t>
            </a:r>
            <a:r>
              <a:rPr dirty="0" sz="2900" spc="-225">
                <a:latin typeface="Microsoft Sans Serif"/>
                <a:cs typeface="Microsoft Sans Serif"/>
              </a:rPr>
              <a:t>Gaussian</a:t>
            </a:r>
            <a:r>
              <a:rPr dirty="0" sz="2900" spc="-5">
                <a:latin typeface="Microsoft Sans Serif"/>
                <a:cs typeface="Microsoft Sans Serif"/>
              </a:rPr>
              <a:t> </a:t>
            </a:r>
            <a:r>
              <a:rPr dirty="0" sz="2900" spc="-95">
                <a:latin typeface="Microsoft Sans Serif"/>
                <a:cs typeface="Microsoft Sans Serif"/>
              </a:rPr>
              <a:t>distributed</a:t>
            </a:r>
            <a:r>
              <a:rPr dirty="0" sz="2900" spc="-40">
                <a:latin typeface="Microsoft Sans Serif"/>
                <a:cs typeface="Microsoft Sans Serif"/>
              </a:rPr>
              <a:t> </a:t>
            </a:r>
            <a:r>
              <a:rPr dirty="0" sz="2900" spc="-150">
                <a:latin typeface="Microsoft Sans Serif"/>
                <a:cs typeface="Microsoft Sans Serif"/>
              </a:rPr>
              <a:t>input,</a:t>
            </a:r>
            <a:r>
              <a:rPr dirty="0" sz="2900" spc="5">
                <a:latin typeface="Microsoft Sans Serif"/>
                <a:cs typeface="Microsoft Sans Serif"/>
              </a:rPr>
              <a:t> </a:t>
            </a:r>
            <a:r>
              <a:rPr dirty="0" sz="2900" spc="-25">
                <a:latin typeface="Microsoft Sans Serif"/>
                <a:cs typeface="Microsoft Sans Serif"/>
              </a:rPr>
              <a:t>N=8</a:t>
            </a:r>
            <a:endParaRPr sz="29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3556" y="2898829"/>
            <a:ext cx="4513785" cy="371904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43865"/>
            <a:ext cx="534670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/>
              <a:t>Delta</a:t>
            </a:r>
            <a:r>
              <a:rPr dirty="0" spc="-65"/>
              <a:t> </a:t>
            </a:r>
            <a:r>
              <a:rPr dirty="0" spc="-260"/>
              <a:t>Modulation</a:t>
            </a:r>
            <a:r>
              <a:rPr dirty="0" spc="-75"/>
              <a:t> </a:t>
            </a:r>
            <a:r>
              <a:rPr dirty="0" spc="-120"/>
              <a:t>(DM)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0965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7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105" algn="l"/>
              </a:tabLst>
            </a:pPr>
            <a:r>
              <a:rPr dirty="0" spc="-275"/>
              <a:t>DM</a:t>
            </a:r>
            <a:r>
              <a:rPr dirty="0" spc="30"/>
              <a:t> </a:t>
            </a:r>
            <a:r>
              <a:rPr dirty="0" spc="-265"/>
              <a:t>is</a:t>
            </a:r>
            <a:r>
              <a:rPr dirty="0" spc="15"/>
              <a:t> </a:t>
            </a:r>
            <a:r>
              <a:rPr dirty="0" spc="-160"/>
              <a:t>essentially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 spc="-160"/>
              <a:t>special</a:t>
            </a:r>
            <a:r>
              <a:rPr dirty="0" spc="-25"/>
              <a:t> </a:t>
            </a:r>
            <a:r>
              <a:rPr dirty="0"/>
              <a:t>type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80"/>
              <a:t> </a:t>
            </a:r>
            <a:r>
              <a:rPr dirty="0" spc="-365"/>
              <a:t>DPCM</a:t>
            </a:r>
          </a:p>
          <a:p>
            <a:pPr marL="332740" marR="5080" indent="-320040">
              <a:lnSpc>
                <a:spcPct val="100299"/>
              </a:lnSpc>
              <a:spcBef>
                <a:spcPts val="68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dirty="0" spc="-350"/>
              <a:t>The</a:t>
            </a:r>
            <a:r>
              <a:rPr dirty="0" spc="30"/>
              <a:t> </a:t>
            </a:r>
            <a:r>
              <a:rPr dirty="0" spc="-114"/>
              <a:t>quantizer</a:t>
            </a:r>
            <a:r>
              <a:rPr dirty="0" spc="-40"/>
              <a:t> </a:t>
            </a:r>
            <a:r>
              <a:rPr dirty="0" spc="-265"/>
              <a:t>is</a:t>
            </a:r>
            <a:r>
              <a:rPr dirty="0" spc="30"/>
              <a:t> </a:t>
            </a:r>
            <a:r>
              <a:rPr dirty="0"/>
              <a:t>a</a:t>
            </a:r>
            <a:r>
              <a:rPr dirty="0" spc="5"/>
              <a:t> </a:t>
            </a:r>
            <a:r>
              <a:rPr dirty="0" spc="-175"/>
              <a:t>one-</a:t>
            </a:r>
            <a:r>
              <a:rPr dirty="0"/>
              <a:t>bit </a:t>
            </a:r>
            <a:r>
              <a:rPr dirty="0" spc="-145"/>
              <a:t>quantizer.</a:t>
            </a:r>
            <a:r>
              <a:rPr dirty="0" spc="-5"/>
              <a:t> </a:t>
            </a:r>
            <a:r>
              <a:rPr dirty="0" spc="-220"/>
              <a:t>That</a:t>
            </a:r>
            <a:r>
              <a:rPr dirty="0" spc="25"/>
              <a:t> </a:t>
            </a:r>
            <a:r>
              <a:rPr dirty="0" spc="-280"/>
              <a:t>is, </a:t>
            </a:r>
            <a:r>
              <a:rPr dirty="0" spc="-125"/>
              <a:t>depending</a:t>
            </a:r>
            <a:r>
              <a:rPr dirty="0" spc="-70"/>
              <a:t> </a:t>
            </a:r>
            <a:r>
              <a:rPr dirty="0" spc="-260"/>
              <a:t>on</a:t>
            </a:r>
            <a:r>
              <a:rPr dirty="0" spc="30"/>
              <a:t> </a:t>
            </a:r>
            <a:r>
              <a:rPr dirty="0" spc="-170"/>
              <a:t>whether</a:t>
            </a:r>
            <a:r>
              <a:rPr dirty="0" spc="-25"/>
              <a:t> </a:t>
            </a:r>
            <a:r>
              <a:rPr dirty="0" spc="-150"/>
              <a:t>the</a:t>
            </a:r>
            <a:r>
              <a:rPr dirty="0" spc="-40"/>
              <a:t> </a:t>
            </a:r>
            <a:r>
              <a:rPr dirty="0" spc="-80"/>
              <a:t>difference</a:t>
            </a:r>
            <a:r>
              <a:rPr dirty="0" spc="-50"/>
              <a:t> </a:t>
            </a:r>
            <a:r>
              <a:rPr dirty="0" spc="-145"/>
              <a:t>signal</a:t>
            </a:r>
            <a:r>
              <a:rPr dirty="0" spc="-35"/>
              <a:t> </a:t>
            </a:r>
            <a:r>
              <a:rPr dirty="0" spc="-290"/>
              <a:t>is </a:t>
            </a:r>
            <a:r>
              <a:rPr dirty="0" spc="-135"/>
              <a:t>positive</a:t>
            </a:r>
            <a:r>
              <a:rPr dirty="0" spc="-60"/>
              <a:t> </a:t>
            </a:r>
            <a:r>
              <a:rPr dirty="0"/>
              <a:t>or</a:t>
            </a:r>
            <a:r>
              <a:rPr dirty="0" spc="-95"/>
              <a:t> </a:t>
            </a:r>
            <a:r>
              <a:rPr dirty="0" spc="-145"/>
              <a:t>negative,</a:t>
            </a:r>
            <a:r>
              <a:rPr dirty="0" spc="-40"/>
              <a:t> </a:t>
            </a:r>
            <a:r>
              <a:rPr dirty="0" spc="-150"/>
              <a:t>the</a:t>
            </a:r>
            <a:r>
              <a:rPr dirty="0" spc="-35"/>
              <a:t> </a:t>
            </a:r>
            <a:r>
              <a:rPr dirty="0" spc="-135"/>
              <a:t>output</a:t>
            </a:r>
            <a:r>
              <a:rPr dirty="0" spc="-35"/>
              <a:t> </a:t>
            </a:r>
            <a:r>
              <a:rPr dirty="0" spc="-265"/>
              <a:t>is</a:t>
            </a:r>
            <a:r>
              <a:rPr dirty="0" spc="30"/>
              <a:t> </a:t>
            </a:r>
            <a:r>
              <a:rPr dirty="0" spc="-110"/>
              <a:t>either</a:t>
            </a:r>
            <a:r>
              <a:rPr dirty="0" spc="-45"/>
              <a:t> </a:t>
            </a:r>
            <a:r>
              <a:rPr dirty="0" spc="105"/>
              <a:t>+</a:t>
            </a:r>
            <a:r>
              <a:rPr dirty="0" spc="105">
                <a:latin typeface="Tahoma"/>
                <a:cs typeface="Tahoma"/>
              </a:rPr>
              <a:t>▲</a:t>
            </a:r>
            <a:r>
              <a:rPr dirty="0" spc="-165">
                <a:latin typeface="Tahoma"/>
                <a:cs typeface="Tahoma"/>
              </a:rPr>
              <a:t> </a:t>
            </a:r>
            <a:r>
              <a:rPr dirty="0" spc="310"/>
              <a:t>/2</a:t>
            </a:r>
            <a:r>
              <a:rPr dirty="0" spc="-35"/>
              <a:t> </a:t>
            </a:r>
            <a:r>
              <a:rPr dirty="0"/>
              <a:t>or</a:t>
            </a:r>
            <a:r>
              <a:rPr dirty="0" spc="-45"/>
              <a:t> </a:t>
            </a:r>
            <a:r>
              <a:rPr dirty="0" spc="-50"/>
              <a:t>-</a:t>
            </a: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Tahoma"/>
                <a:cs typeface="Tahoma"/>
              </a:rPr>
              <a:t>▲</a:t>
            </a:r>
            <a:r>
              <a:rPr dirty="0" spc="-114">
                <a:latin typeface="Tahoma"/>
                <a:cs typeface="Tahoma"/>
              </a:rPr>
              <a:t> </a:t>
            </a:r>
            <a:r>
              <a:rPr dirty="0" spc="645"/>
              <a:t>/</a:t>
            </a:r>
            <a:r>
              <a:rPr dirty="0" spc="30"/>
              <a:t> </a:t>
            </a:r>
            <a:r>
              <a:rPr dirty="0" spc="-25"/>
              <a:t>2.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3175" y="3725926"/>
            <a:ext cx="4429125" cy="16573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2276" y="5624512"/>
            <a:ext cx="21240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430"/>
              <a:t>Dm</a:t>
            </a:r>
            <a:r>
              <a:rPr dirty="0" spc="-55"/>
              <a:t> </a:t>
            </a:r>
            <a:r>
              <a:rPr dirty="0"/>
              <a:t>.</a:t>
            </a:r>
            <a:r>
              <a:rPr dirty="0" spc="-175"/>
              <a:t> </a:t>
            </a:r>
            <a:r>
              <a:rPr dirty="0"/>
              <a:t>.</a:t>
            </a:r>
            <a:r>
              <a:rPr dirty="0" spc="-105"/>
              <a:t> </a:t>
            </a:r>
            <a:r>
              <a:rPr dirty="0" spc="-50"/>
              <a:t>.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692" y="1834870"/>
            <a:ext cx="3379470" cy="184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marR="142240" indent="-320040">
              <a:lnSpc>
                <a:spcPct val="142300"/>
              </a:lnSpc>
              <a:spcBef>
                <a:spcPts val="100"/>
              </a:spcBef>
              <a:buClr>
                <a:srgbClr val="DD8046"/>
              </a:buClr>
              <a:buSzPct val="60714"/>
              <a:buFont typeface="Wingdings"/>
              <a:buChar char=""/>
              <a:tabLst>
                <a:tab pos="356870" algn="l"/>
              </a:tabLst>
            </a:pPr>
            <a:r>
              <a:rPr dirty="0" sz="1400" spc="-225">
                <a:latin typeface="Microsoft Sans Serif"/>
                <a:cs typeface="Microsoft Sans Serif"/>
              </a:rPr>
              <a:t>To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improve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75">
                <a:latin typeface="Microsoft Sans Serif"/>
                <a:cs typeface="Microsoft Sans Serif"/>
              </a:rPr>
              <a:t>performance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of</a:t>
            </a:r>
            <a:r>
              <a:rPr dirty="0" sz="1400" spc="80">
                <a:latin typeface="Microsoft Sans Serif"/>
                <a:cs typeface="Microsoft Sans Serif"/>
              </a:rPr>
              <a:t> </a:t>
            </a:r>
            <a:r>
              <a:rPr dirty="0" sz="1400" spc="-114">
                <a:latin typeface="Microsoft Sans Serif"/>
                <a:cs typeface="Microsoft Sans Serif"/>
              </a:rPr>
              <a:t>DM,</a:t>
            </a:r>
            <a:r>
              <a:rPr dirty="0" sz="1400" spc="3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an </a:t>
            </a:r>
            <a:r>
              <a:rPr dirty="0" sz="1400" spc="-25">
                <a:latin typeface="Microsoft Sans Serif"/>
                <a:cs typeface="Microsoft Sans Serif"/>
              </a:rPr>
              <a:t>	</a:t>
            </a:r>
            <a:r>
              <a:rPr dirty="0" sz="1400" spc="-80">
                <a:latin typeface="Microsoft Sans Serif"/>
                <a:cs typeface="Microsoft Sans Serif"/>
              </a:rPr>
              <a:t>oversampling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technique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135">
                <a:latin typeface="Microsoft Sans Serif"/>
                <a:cs typeface="Microsoft Sans Serif"/>
              </a:rPr>
              <a:t>is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50">
                <a:latin typeface="Microsoft Sans Serif"/>
                <a:cs typeface="Microsoft Sans Serif"/>
              </a:rPr>
              <a:t>often</a:t>
            </a:r>
            <a:r>
              <a:rPr dirty="0" sz="1400" spc="-10">
                <a:latin typeface="Microsoft Sans Serif"/>
                <a:cs typeface="Microsoft Sans Serif"/>
              </a:rPr>
              <a:t> applied.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Clr>
                <a:srgbClr val="DD8046"/>
              </a:buClr>
              <a:buFont typeface="Wingdings"/>
              <a:buChar char=""/>
            </a:pPr>
            <a:endParaRPr sz="14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buClr>
                <a:srgbClr val="DD8046"/>
              </a:buClr>
              <a:buSzPct val="60714"/>
              <a:buFont typeface="Wingdings"/>
              <a:buChar char=""/>
              <a:tabLst>
                <a:tab pos="332105" algn="l"/>
              </a:tabLst>
            </a:pPr>
            <a:r>
              <a:rPr dirty="0" sz="1400">
                <a:latin typeface="Microsoft Sans Serif"/>
                <a:cs typeface="Microsoft Sans Serif"/>
              </a:rPr>
              <a:t>A</a:t>
            </a:r>
            <a:r>
              <a:rPr dirty="0" sz="1400" spc="-60">
                <a:latin typeface="Microsoft Sans Serif"/>
                <a:cs typeface="Microsoft Sans Serif"/>
              </a:rPr>
              <a:t> </a:t>
            </a:r>
            <a:r>
              <a:rPr dirty="0" sz="1400" spc="-30">
                <a:latin typeface="Microsoft Sans Serif"/>
                <a:cs typeface="Microsoft Sans Serif"/>
              </a:rPr>
              <a:t>relatively</a:t>
            </a:r>
            <a:r>
              <a:rPr dirty="0" sz="1400" spc="-5">
                <a:latin typeface="Microsoft Sans Serif"/>
                <a:cs typeface="Microsoft Sans Serif"/>
              </a:rPr>
              <a:t> </a:t>
            </a:r>
            <a:r>
              <a:rPr dirty="0" sz="1400" spc="-114">
                <a:latin typeface="Microsoft Sans Serif"/>
                <a:cs typeface="Microsoft Sans Serif"/>
              </a:rPr>
              <a:t>small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step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5">
                <a:latin typeface="Microsoft Sans Serif"/>
                <a:cs typeface="Microsoft Sans Serif"/>
              </a:rPr>
              <a:t>size</a:t>
            </a:r>
            <a:r>
              <a:rPr dirty="0" sz="1400" spc="10">
                <a:latin typeface="Microsoft Sans Serif"/>
                <a:cs typeface="Microsoft Sans Serif"/>
              </a:rPr>
              <a:t> </a:t>
            </a:r>
            <a:r>
              <a:rPr dirty="0" sz="1400" spc="-114">
                <a:latin typeface="Microsoft Sans Serif"/>
                <a:cs typeface="Microsoft Sans Serif"/>
              </a:rPr>
              <a:t>can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25">
                <a:latin typeface="Microsoft Sans Serif"/>
                <a:cs typeface="Microsoft Sans Serif"/>
              </a:rPr>
              <a:t>be</a:t>
            </a:r>
            <a:endParaRPr sz="1400">
              <a:latin typeface="Microsoft Sans Serif"/>
              <a:cs typeface="Microsoft Sans Serif"/>
            </a:endParaRPr>
          </a:p>
          <a:p>
            <a:pPr marL="307975" marR="5080">
              <a:lnSpc>
                <a:spcPct val="141400"/>
              </a:lnSpc>
              <a:spcBef>
                <a:spcPts val="15"/>
              </a:spcBef>
            </a:pPr>
            <a:r>
              <a:rPr dirty="0" sz="1400" spc="-130">
                <a:latin typeface="Microsoft Sans Serif"/>
                <a:cs typeface="Microsoft Sans Serif"/>
              </a:rPr>
              <a:t>used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60">
                <a:latin typeface="Microsoft Sans Serif"/>
                <a:cs typeface="Microsoft Sans Serif"/>
              </a:rPr>
              <a:t>so</a:t>
            </a:r>
            <a:r>
              <a:rPr dirty="0" sz="1400" spc="5">
                <a:latin typeface="Microsoft Sans Serif"/>
                <a:cs typeface="Microsoft Sans Serif"/>
              </a:rPr>
              <a:t> </a:t>
            </a:r>
            <a:r>
              <a:rPr dirty="0" sz="1400" spc="-130">
                <a:latin typeface="Microsoft Sans Serif"/>
                <a:cs typeface="Microsoft Sans Serif"/>
              </a:rPr>
              <a:t>as</a:t>
            </a:r>
            <a:r>
              <a:rPr dirty="0" sz="1400">
                <a:latin typeface="Microsoft Sans Serif"/>
                <a:cs typeface="Microsoft Sans Serif"/>
              </a:rPr>
              <a:t> to</a:t>
            </a:r>
            <a:r>
              <a:rPr dirty="0" sz="1400" spc="-25">
                <a:latin typeface="Microsoft Sans Serif"/>
                <a:cs typeface="Microsoft Sans Serif"/>
              </a:rPr>
              <a:t> </a:t>
            </a:r>
            <a:r>
              <a:rPr dirty="0" sz="1400" spc="-80">
                <a:latin typeface="Microsoft Sans Serif"/>
                <a:cs typeface="Microsoft Sans Serif"/>
              </a:rPr>
              <a:t>decrease</a:t>
            </a:r>
            <a:r>
              <a:rPr dirty="0" sz="1400" spc="-30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granular</a:t>
            </a:r>
            <a:r>
              <a:rPr dirty="0" sz="1400" spc="-20">
                <a:latin typeface="Microsoft Sans Serif"/>
                <a:cs typeface="Microsoft Sans Serif"/>
              </a:rPr>
              <a:t> noise </a:t>
            </a:r>
            <a:r>
              <a:rPr dirty="0" sz="1400" spc="-80">
                <a:latin typeface="Microsoft Sans Serif"/>
                <a:cs typeface="Microsoft Sans Serif"/>
              </a:rPr>
              <a:t>without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95">
                <a:latin typeface="Microsoft Sans Serif"/>
                <a:cs typeface="Microsoft Sans Serif"/>
              </a:rPr>
              <a:t>increasing</a:t>
            </a:r>
            <a:r>
              <a:rPr dirty="0" sz="1400" spc="25">
                <a:latin typeface="Microsoft Sans Serif"/>
                <a:cs typeface="Microsoft Sans Serif"/>
              </a:rPr>
              <a:t> </a:t>
            </a:r>
            <a:r>
              <a:rPr dirty="0" sz="1400" spc="-85">
                <a:latin typeface="Microsoft Sans Serif"/>
                <a:cs typeface="Microsoft Sans Serif"/>
              </a:rPr>
              <a:t>the</a:t>
            </a:r>
            <a:r>
              <a:rPr dirty="0" sz="1400" spc="40">
                <a:latin typeface="Microsoft Sans Serif"/>
                <a:cs typeface="Microsoft Sans Serif"/>
              </a:rPr>
              <a:t> </a:t>
            </a:r>
            <a:r>
              <a:rPr dirty="0" sz="1400" spc="-90">
                <a:latin typeface="Microsoft Sans Serif"/>
                <a:cs typeface="Microsoft Sans Serif"/>
              </a:rPr>
              <a:t>slope</a:t>
            </a:r>
            <a:r>
              <a:rPr dirty="0" sz="1400" spc="20">
                <a:latin typeface="Microsoft Sans Serif"/>
                <a:cs typeface="Microsoft Sans Serif"/>
              </a:rPr>
              <a:t> </a:t>
            </a:r>
            <a:r>
              <a:rPr dirty="0" sz="1400" spc="-45">
                <a:latin typeface="Microsoft Sans Serif"/>
                <a:cs typeface="Microsoft Sans Serif"/>
              </a:rPr>
              <a:t>overload</a:t>
            </a:r>
            <a:r>
              <a:rPr dirty="0" sz="1400" spc="15">
                <a:latin typeface="Microsoft Sans Serif"/>
                <a:cs typeface="Microsoft Sans Serif"/>
              </a:rPr>
              <a:t> </a:t>
            </a:r>
            <a:r>
              <a:rPr dirty="0" sz="1400" spc="-35">
                <a:latin typeface="Microsoft Sans Serif"/>
                <a:cs typeface="Microsoft Sans Serif"/>
              </a:rPr>
              <a:t>error.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1752600"/>
            <a:ext cx="4629150" cy="381952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718428" y="5609640"/>
            <a:ext cx="24250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Tahoma"/>
                <a:cs typeface="Tahoma"/>
              </a:rPr>
              <a:t>DM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with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fixed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step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size.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19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5"/>
              </a:spcBef>
            </a:pPr>
            <a:r>
              <a:rPr dirty="0" spc="-220" b="0">
                <a:latin typeface="Microsoft Sans Serif"/>
                <a:cs typeface="Microsoft Sans Serif"/>
              </a:rPr>
              <a:t>Coding</a:t>
            </a:r>
            <a:r>
              <a:rPr dirty="0" spc="-60" b="0">
                <a:latin typeface="Microsoft Sans Serif"/>
                <a:cs typeface="Microsoft Sans Serif"/>
              </a:rPr>
              <a:t> </a:t>
            </a:r>
            <a:r>
              <a:rPr dirty="0" spc="-265" b="0">
                <a:latin typeface="Microsoft Sans Serif"/>
                <a:cs typeface="Microsoft Sans Serif"/>
              </a:rPr>
              <a:t>redundancy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1692" y="1613661"/>
            <a:ext cx="722122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95"/>
              </a:spcBef>
              <a:buClr>
                <a:srgbClr val="DD8046"/>
              </a:buClr>
              <a:buSzPct val="58928"/>
              <a:buFont typeface="Wingdings"/>
              <a:buChar char=""/>
              <a:tabLst>
                <a:tab pos="332740" algn="l"/>
              </a:tabLst>
            </a:pPr>
            <a:r>
              <a:rPr dirty="0" sz="2800" spc="-204">
                <a:latin typeface="Microsoft Sans Serif"/>
                <a:cs typeface="Microsoft Sans Serif"/>
              </a:rPr>
              <a:t>Deals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-120">
                <a:latin typeface="Microsoft Sans Serif"/>
                <a:cs typeface="Microsoft Sans Serif"/>
              </a:rPr>
              <a:t>with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 spc="-170">
                <a:latin typeface="Microsoft Sans Serif"/>
                <a:cs typeface="Microsoft Sans Serif"/>
              </a:rPr>
              <a:t>the</a:t>
            </a:r>
            <a:r>
              <a:rPr dirty="0" sz="2800" spc="10">
                <a:latin typeface="Microsoft Sans Serif"/>
                <a:cs typeface="Microsoft Sans Serif"/>
              </a:rPr>
              <a:t> </a:t>
            </a:r>
            <a:r>
              <a:rPr dirty="0" sz="2800" spc="-140">
                <a:latin typeface="Microsoft Sans Serif"/>
                <a:cs typeface="Microsoft Sans Serif"/>
              </a:rPr>
              <a:t>representation</a:t>
            </a:r>
            <a:r>
              <a:rPr dirty="0" sz="2800">
                <a:latin typeface="Microsoft Sans Serif"/>
                <a:cs typeface="Microsoft Sans Serif"/>
              </a:rPr>
              <a:t> of</a:t>
            </a:r>
            <a:r>
              <a:rPr dirty="0" sz="2800" spc="80">
                <a:latin typeface="Microsoft Sans Serif"/>
                <a:cs typeface="Microsoft Sans Serif"/>
              </a:rPr>
              <a:t> </a:t>
            </a:r>
            <a:r>
              <a:rPr dirty="0" sz="2800" spc="-140">
                <a:latin typeface="Microsoft Sans Serif"/>
                <a:cs typeface="Microsoft Sans Serif"/>
              </a:rPr>
              <a:t>information,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-105">
                <a:latin typeface="Microsoft Sans Serif"/>
                <a:cs typeface="Microsoft Sans Serif"/>
              </a:rPr>
              <a:t>i.e., </a:t>
            </a:r>
            <a:r>
              <a:rPr dirty="0" sz="2800" spc="-150">
                <a:latin typeface="Microsoft Sans Serif"/>
                <a:cs typeface="Microsoft Sans Serif"/>
              </a:rPr>
              <a:t>coding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itself.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6292" y="4291965"/>
            <a:ext cx="22879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12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dirty="0" sz="2000" spc="-120">
                <a:latin typeface="Microsoft Sans Serif"/>
                <a:cs typeface="Microsoft Sans Serif"/>
              </a:rPr>
              <a:t>Obvious: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345">
                <a:latin typeface="Microsoft Sans Serif"/>
                <a:cs typeface="Microsoft Sans Serif"/>
              </a:rPr>
              <a:t>L</a:t>
            </a:r>
            <a:r>
              <a:rPr dirty="0" sz="2000" spc="20">
                <a:latin typeface="Microsoft Sans Serif"/>
                <a:cs typeface="Microsoft Sans Serif"/>
              </a:rPr>
              <a:t> </a:t>
            </a:r>
            <a:r>
              <a:rPr dirty="0" baseline="-21367" sz="1950" i="1">
                <a:latin typeface="Arial"/>
                <a:cs typeface="Arial"/>
              </a:rPr>
              <a:t>avg</a:t>
            </a:r>
            <a:r>
              <a:rPr dirty="0" baseline="-21367" sz="1950">
                <a:latin typeface="Microsoft Sans Serif"/>
                <a:cs typeface="Microsoft Sans Serif"/>
              </a:rPr>
              <a:t>,1</a:t>
            </a:r>
            <a:r>
              <a:rPr dirty="0" baseline="-21367" sz="1950" spc="195">
                <a:latin typeface="Microsoft Sans Serif"/>
                <a:cs typeface="Microsoft Sans Serif"/>
              </a:rPr>
              <a:t> </a:t>
            </a:r>
            <a:r>
              <a:rPr dirty="0" sz="2000" spc="160">
                <a:latin typeface="Microsoft Sans Serif"/>
                <a:cs typeface="Microsoft Sans Serif"/>
              </a:rPr>
              <a:t>=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3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50"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6292" y="4747640"/>
            <a:ext cx="7670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3148" sz="1800" spc="-27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dirty="0" baseline="13888" sz="3000" spc="-270" i="1">
                <a:latin typeface="Arial"/>
                <a:cs typeface="Arial"/>
              </a:rPr>
              <a:t>L</a:t>
            </a:r>
            <a:r>
              <a:rPr dirty="0" baseline="13888" sz="3000" i="1">
                <a:latin typeface="Arial"/>
                <a:cs typeface="Arial"/>
              </a:rPr>
              <a:t> </a:t>
            </a:r>
            <a:r>
              <a:rPr dirty="0" sz="1300" spc="-10" i="1">
                <a:latin typeface="Arial"/>
                <a:cs typeface="Arial"/>
              </a:rPr>
              <a:t>avg</a:t>
            </a:r>
            <a:r>
              <a:rPr dirty="0" sz="1300" spc="-10">
                <a:latin typeface="Microsoft Sans Serif"/>
                <a:cs typeface="Microsoft Sans Serif"/>
              </a:rPr>
              <a:t>,2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22222" y="4685157"/>
            <a:ext cx="29260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70">
                <a:latin typeface="Microsoft Sans Serif"/>
                <a:cs typeface="Microsoft Sans Serif"/>
              </a:rPr>
              <a:t>can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be</a:t>
            </a:r>
            <a:r>
              <a:rPr dirty="0" sz="2000" spc="-95">
                <a:latin typeface="Microsoft Sans Serif"/>
                <a:cs typeface="Microsoft Sans Serif"/>
              </a:rPr>
              <a:t> </a:t>
            </a:r>
            <a:r>
              <a:rPr dirty="0" sz="2000" spc="-85">
                <a:latin typeface="Microsoft Sans Serif"/>
                <a:cs typeface="Microsoft Sans Serif"/>
              </a:rPr>
              <a:t>calculated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85">
                <a:latin typeface="Microsoft Sans Serif"/>
                <a:cs typeface="Microsoft Sans Serif"/>
              </a:rPr>
              <a:t>as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90">
                <a:latin typeface="Microsoft Sans Serif"/>
                <a:cs typeface="Microsoft Sans Serif"/>
              </a:rPr>
              <a:t>follows.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1692" y="5078425"/>
            <a:ext cx="7533640" cy="1424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dirty="0" sz="2000" spc="-10">
                <a:latin typeface="Microsoft Sans Serif"/>
                <a:cs typeface="Microsoft Sans Serif"/>
              </a:rPr>
              <a:t>4x0.1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170">
                <a:latin typeface="Microsoft Sans Serif"/>
                <a:cs typeface="Microsoft Sans Serif"/>
              </a:rPr>
              <a:t>+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2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x0.2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 spc="170">
                <a:latin typeface="Microsoft Sans Serif"/>
                <a:cs typeface="Microsoft Sans Serif"/>
              </a:rPr>
              <a:t>+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1x0.5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170">
                <a:latin typeface="Microsoft Sans Serif"/>
                <a:cs typeface="Microsoft Sans Serif"/>
              </a:rPr>
              <a:t>+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4x0.05</a:t>
            </a:r>
            <a:r>
              <a:rPr dirty="0" sz="2000" spc="-60">
                <a:latin typeface="Microsoft Sans Serif"/>
                <a:cs typeface="Microsoft Sans Serif"/>
              </a:rPr>
              <a:t> </a:t>
            </a:r>
            <a:r>
              <a:rPr dirty="0" sz="2000" spc="170">
                <a:latin typeface="Microsoft Sans Serif"/>
                <a:cs typeface="Microsoft Sans Serif"/>
              </a:rPr>
              <a:t>+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3x0.15</a:t>
            </a:r>
            <a:r>
              <a:rPr dirty="0" sz="2000" spc="-70">
                <a:latin typeface="Microsoft Sans Serif"/>
                <a:cs typeface="Microsoft Sans Serif"/>
              </a:rPr>
              <a:t> </a:t>
            </a:r>
            <a:r>
              <a:rPr dirty="0" sz="2000" spc="170">
                <a:latin typeface="Microsoft Sans Serif"/>
                <a:cs typeface="Microsoft Sans Serif"/>
              </a:rPr>
              <a:t>=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1.95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bits/symbol.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105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dirty="0" sz="2000" spc="105">
                <a:latin typeface="Microsoft Sans Serif"/>
                <a:cs typeface="Microsoft Sans Serif"/>
              </a:rPr>
              <a:t>=&gt;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for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14">
                <a:latin typeface="Microsoft Sans Serif"/>
                <a:cs typeface="Microsoft Sans Serif"/>
              </a:rPr>
              <a:t>the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204">
                <a:latin typeface="Microsoft Sans Serif"/>
                <a:cs typeface="Microsoft Sans Serif"/>
              </a:rPr>
              <a:t>same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155">
                <a:latin typeface="Microsoft Sans Serif"/>
                <a:cs typeface="Microsoft Sans Serif"/>
              </a:rPr>
              <a:t>set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65">
                <a:latin typeface="Microsoft Sans Serif"/>
                <a:cs typeface="Microsoft Sans Serif"/>
              </a:rPr>
              <a:t> </a:t>
            </a:r>
            <a:r>
              <a:rPr dirty="0" sz="2000" spc="-170">
                <a:latin typeface="Microsoft Sans Serif"/>
                <a:cs typeface="Microsoft Sans Serif"/>
              </a:rPr>
              <a:t>symbols,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25">
                <a:latin typeface="Microsoft Sans Serif"/>
                <a:cs typeface="Microsoft Sans Serif"/>
              </a:rPr>
              <a:t>different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70">
                <a:latin typeface="Microsoft Sans Serif"/>
                <a:cs typeface="Microsoft Sans Serif"/>
              </a:rPr>
              <a:t>codes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20">
                <a:latin typeface="Microsoft Sans Serif"/>
                <a:cs typeface="Microsoft Sans Serif"/>
              </a:rPr>
              <a:t>may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60">
                <a:latin typeface="Microsoft Sans Serif"/>
                <a:cs typeface="Microsoft Sans Serif"/>
              </a:rPr>
              <a:t>perform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40">
                <a:latin typeface="Microsoft Sans Serif"/>
                <a:cs typeface="Microsoft Sans Serif"/>
              </a:rPr>
              <a:t>differently. </a:t>
            </a:r>
            <a:r>
              <a:rPr dirty="0" sz="2000" spc="-120">
                <a:latin typeface="Microsoft Sans Serif"/>
                <a:cs typeface="Microsoft Sans Serif"/>
              </a:rPr>
              <a:t>Code</a:t>
            </a:r>
            <a:r>
              <a:rPr dirty="0" sz="2000" spc="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1</a:t>
            </a:r>
            <a:r>
              <a:rPr dirty="0" sz="2000" spc="45">
                <a:latin typeface="Microsoft Sans Serif"/>
                <a:cs typeface="Microsoft Sans Serif"/>
              </a:rPr>
              <a:t> </a:t>
            </a:r>
            <a:r>
              <a:rPr dirty="0" sz="2000" spc="-160">
                <a:latin typeface="Microsoft Sans Serif"/>
                <a:cs typeface="Microsoft Sans Serif"/>
              </a:rPr>
              <a:t>contains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229">
                <a:latin typeface="Microsoft Sans Serif"/>
                <a:cs typeface="Microsoft Sans Serif"/>
              </a:rPr>
              <a:t>some</a:t>
            </a:r>
            <a:r>
              <a:rPr dirty="0" sz="2000" spc="30">
                <a:latin typeface="Microsoft Sans Serif"/>
                <a:cs typeface="Microsoft Sans Serif"/>
              </a:rPr>
              <a:t> </a:t>
            </a:r>
            <a:r>
              <a:rPr dirty="0" sz="2000" spc="-30">
                <a:latin typeface="Microsoft Sans Serif"/>
                <a:cs typeface="Microsoft Sans Serif"/>
              </a:rPr>
              <a:t>redundancy.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280" y="2646616"/>
            <a:ext cx="6408217" cy="15079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7740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175" b="0">
                <a:latin typeface="Microsoft Sans Serif"/>
                <a:cs typeface="Microsoft Sans Serif"/>
              </a:rPr>
              <a:t>Coding</a:t>
            </a:r>
            <a:r>
              <a:rPr dirty="0" sz="3600" spc="-60" b="0">
                <a:latin typeface="Microsoft Sans Serif"/>
                <a:cs typeface="Microsoft Sans Serif"/>
              </a:rPr>
              <a:t> </a:t>
            </a:r>
            <a:r>
              <a:rPr dirty="0" sz="3600" spc="-190" b="0">
                <a:latin typeface="Microsoft Sans Serif"/>
                <a:cs typeface="Microsoft Sans Serif"/>
              </a:rPr>
              <a:t>redundancy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1140" y="1481709"/>
            <a:ext cx="7917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6532880" algn="l"/>
              </a:tabLst>
            </a:pPr>
            <a:r>
              <a:rPr dirty="0" sz="2400" spc="-125">
                <a:latin typeface="Microsoft Sans Serif"/>
                <a:cs typeface="Microsoft Sans Serif"/>
              </a:rPr>
              <a:t>Higher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probability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80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occurrence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shorter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codes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sz="2400" spc="-155">
                <a:latin typeface="Microsoft Sans Serif"/>
                <a:cs typeface="Microsoft Sans Serif"/>
              </a:rPr>
              <a:t>(vice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versa)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1140" y="1934413"/>
            <a:ext cx="30841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210">
                <a:latin typeface="Microsoft Sans Serif"/>
                <a:cs typeface="Microsoft Sans Serif"/>
              </a:rPr>
              <a:t>Suppose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 spc="-140">
                <a:latin typeface="Microsoft Sans Serif"/>
                <a:cs typeface="Microsoft Sans Serif"/>
              </a:rPr>
              <a:t>an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image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85">
                <a:latin typeface="Microsoft Sans Serif"/>
                <a:cs typeface="Microsoft Sans Serif"/>
              </a:rPr>
              <a:t>has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47353" y="1934413"/>
            <a:ext cx="26822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0">
                <a:latin typeface="Microsoft Sans Serif"/>
                <a:cs typeface="Microsoft Sans Serif"/>
              </a:rPr>
              <a:t>number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gray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levels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1140" y="2388870"/>
            <a:ext cx="4887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  <a:tab pos="2734310" algn="l"/>
              </a:tabLst>
            </a:pPr>
            <a:r>
              <a:rPr dirty="0" sz="2400">
                <a:latin typeface="Microsoft Sans Serif"/>
                <a:cs typeface="Microsoft Sans Serif"/>
              </a:rPr>
              <a:t>If</a:t>
            </a:r>
            <a:r>
              <a:rPr dirty="0" sz="2400" spc="95">
                <a:latin typeface="Microsoft Sans Serif"/>
                <a:cs typeface="Microsoft Sans Serif"/>
              </a:rPr>
              <a:t> </a:t>
            </a:r>
            <a:r>
              <a:rPr dirty="0" sz="2400" spc="-170">
                <a:latin typeface="Microsoft Sans Serif"/>
                <a:cs typeface="Microsoft Sans Serif"/>
              </a:rPr>
              <a:t>each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10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the</a:t>
            </a:r>
            <a:r>
              <a:rPr dirty="0" sz="2400">
                <a:latin typeface="Microsoft Sans Serif"/>
                <a:cs typeface="Microsoft Sans Serif"/>
              </a:rPr>
              <a:t>	gray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 spc="-160">
                <a:latin typeface="Microsoft Sans Serif"/>
                <a:cs typeface="Microsoft Sans Serif"/>
              </a:rPr>
              <a:t>levels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215">
                <a:latin typeface="Microsoft Sans Serif"/>
                <a:cs typeface="Microsoft Sans Serif"/>
              </a:rPr>
              <a:t>occurs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01412" y="2388870"/>
            <a:ext cx="2520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0">
                <a:latin typeface="Microsoft Sans Serif"/>
                <a:cs typeface="Microsoft Sans Serif"/>
              </a:rPr>
              <a:t>times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out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total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1180" y="2754629"/>
            <a:ext cx="2689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4" b="1">
                <a:latin typeface="Arial"/>
                <a:cs typeface="Arial"/>
              </a:rPr>
              <a:t>‘n’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10">
                <a:latin typeface="Microsoft Sans Serif"/>
                <a:cs typeface="Microsoft Sans Serif"/>
              </a:rPr>
              <a:t>pixels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in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100">
                <a:latin typeface="Microsoft Sans Serif"/>
                <a:cs typeface="Microsoft Sans Serif"/>
              </a:rPr>
              <a:t>image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1140" y="3210559"/>
            <a:ext cx="5513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probability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65">
                <a:latin typeface="Microsoft Sans Serif"/>
                <a:cs typeface="Microsoft Sans Serif"/>
              </a:rPr>
              <a:t> </a:t>
            </a:r>
            <a:r>
              <a:rPr dirty="0" sz="2400" spc="-195">
                <a:latin typeface="Microsoft Sans Serif"/>
                <a:cs typeface="Microsoft Sans Serif"/>
              </a:rPr>
              <a:t>occurrence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80">
                <a:latin typeface="Microsoft Sans Serif"/>
                <a:cs typeface="Microsoft Sans Serif"/>
              </a:rPr>
              <a:t> </a:t>
            </a:r>
            <a:r>
              <a:rPr dirty="0" sz="2400" spc="-95">
                <a:latin typeface="Microsoft Sans Serif"/>
                <a:cs typeface="Microsoft Sans Serif"/>
              </a:rPr>
              <a:t>each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92967" y="3210559"/>
            <a:ext cx="261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latin typeface="Microsoft Sans Serif"/>
                <a:cs typeface="Microsoft Sans Serif"/>
              </a:rPr>
              <a:t>is: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1140" y="4118864"/>
            <a:ext cx="5657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>
                <a:latin typeface="Microsoft Sans Serif"/>
                <a:cs typeface="Microsoft Sans Serif"/>
              </a:rPr>
              <a:t>If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50">
                <a:latin typeface="Microsoft Sans Serif"/>
                <a:cs typeface="Microsoft Sans Serif"/>
              </a:rPr>
              <a:t>the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number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75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bits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used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represent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each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5740" y="4556981"/>
            <a:ext cx="5116195" cy="412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57505" indent="-319405">
              <a:lnSpc>
                <a:spcPct val="100000"/>
              </a:lnSpc>
              <a:spcBef>
                <a:spcPts val="13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57505" algn="l"/>
                <a:tab pos="4512945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average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number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8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bits:</a:t>
            </a:r>
            <a:r>
              <a:rPr dirty="0" sz="2400">
                <a:latin typeface="Microsoft Sans Serif"/>
                <a:cs typeface="Microsoft Sans Serif"/>
              </a:rPr>
              <a:t>	</a:t>
            </a:r>
            <a:r>
              <a:rPr dirty="0" baseline="-6666" sz="3750" spc="277" i="1">
                <a:latin typeface="Times New Roman"/>
                <a:cs typeface="Times New Roman"/>
              </a:rPr>
              <a:t>L</a:t>
            </a:r>
            <a:r>
              <a:rPr dirty="0" baseline="-36398" sz="2175" spc="277" i="1">
                <a:latin typeface="Times New Roman"/>
                <a:cs typeface="Times New Roman"/>
              </a:rPr>
              <a:t>avg</a:t>
            </a:r>
            <a:endParaRPr baseline="-36398" sz="2175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3039" y="5393232"/>
            <a:ext cx="8176259" cy="130302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70205" indent="-319405">
              <a:lnSpc>
                <a:spcPct val="100000"/>
              </a:lnSpc>
              <a:spcBef>
                <a:spcPts val="805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70205" algn="l"/>
              </a:tabLst>
            </a:pPr>
            <a:r>
              <a:rPr dirty="0" sz="2400" spc="-165">
                <a:latin typeface="Microsoft Sans Serif"/>
                <a:cs typeface="Microsoft Sans Serif"/>
              </a:rPr>
              <a:t>Total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number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105">
                <a:latin typeface="Microsoft Sans Serif"/>
                <a:cs typeface="Microsoft Sans Serif"/>
              </a:rPr>
              <a:t>bits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required</a:t>
            </a:r>
            <a:r>
              <a:rPr dirty="0" sz="2400" spc="-4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represent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MxN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image=MNL</a:t>
            </a:r>
            <a:r>
              <a:rPr dirty="0" baseline="-20833" sz="2400" spc="-15">
                <a:latin typeface="Microsoft Sans Serif"/>
                <a:cs typeface="Microsoft Sans Serif"/>
              </a:rPr>
              <a:t>avg</a:t>
            </a:r>
            <a:endParaRPr baseline="-20833" sz="2400">
              <a:latin typeface="Microsoft Sans Serif"/>
              <a:cs typeface="Microsoft Sans Serif"/>
            </a:endParaRPr>
          </a:p>
          <a:p>
            <a:pPr marL="370840" marR="55880" indent="-320040">
              <a:lnSpc>
                <a:spcPct val="100000"/>
              </a:lnSpc>
              <a:spcBef>
                <a:spcPts val="71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70840" algn="l"/>
              </a:tabLst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aim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20">
                <a:latin typeface="Microsoft Sans Serif"/>
                <a:cs typeface="Microsoft Sans Serif"/>
              </a:rPr>
              <a:t>is</a:t>
            </a:r>
            <a:r>
              <a:rPr dirty="0" sz="2400" spc="3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14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reduce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average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135">
                <a:latin typeface="Microsoft Sans Serif"/>
                <a:cs typeface="Microsoft Sans Serif"/>
              </a:rPr>
              <a:t>value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by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215">
                <a:latin typeface="Microsoft Sans Serif"/>
                <a:cs typeface="Microsoft Sans Serif"/>
              </a:rPr>
              <a:t>using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 spc="-60">
                <a:latin typeface="Microsoft Sans Serif"/>
                <a:cs typeface="Microsoft Sans Serif"/>
              </a:rPr>
              <a:t>variable-</a:t>
            </a:r>
            <a:r>
              <a:rPr dirty="0" sz="2400" spc="-75">
                <a:latin typeface="Microsoft Sans Serif"/>
                <a:cs typeface="Microsoft Sans Serif"/>
              </a:rPr>
              <a:t>length </a:t>
            </a:r>
            <a:r>
              <a:rPr dirty="0" sz="2400" spc="-10">
                <a:latin typeface="Microsoft Sans Serif"/>
                <a:cs typeface="Microsoft Sans Serif"/>
              </a:rPr>
              <a:t>coding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80373" y="1906932"/>
            <a:ext cx="3562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800" spc="170" i="1">
                <a:latin typeface="Times New Roman"/>
                <a:cs typeface="Times New Roman"/>
              </a:rPr>
              <a:t>r</a:t>
            </a:r>
            <a:r>
              <a:rPr dirty="0" baseline="-24305" sz="2400" spc="254" i="1">
                <a:latin typeface="Times New Roman"/>
                <a:cs typeface="Times New Roman"/>
              </a:rPr>
              <a:t>k</a:t>
            </a:r>
            <a:endParaRPr baseline="-24305" sz="2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13700" y="2287932"/>
            <a:ext cx="3562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800" spc="170" i="1">
                <a:latin typeface="Times New Roman"/>
                <a:cs typeface="Times New Roman"/>
              </a:rPr>
              <a:t>r</a:t>
            </a:r>
            <a:r>
              <a:rPr dirty="0" baseline="-24305" sz="2400" spc="254" i="1">
                <a:latin typeface="Times New Roman"/>
                <a:cs typeface="Times New Roman"/>
              </a:rPr>
              <a:t>k</a:t>
            </a:r>
            <a:endParaRPr baseline="-24305" sz="24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369909" y="2365783"/>
            <a:ext cx="451484" cy="45465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800" spc="390" i="1">
                <a:latin typeface="Times New Roman"/>
                <a:cs typeface="Times New Roman"/>
              </a:rPr>
              <a:t>n</a:t>
            </a:r>
            <a:r>
              <a:rPr dirty="0" baseline="-24305" sz="2400" spc="585" i="1">
                <a:latin typeface="Times New Roman"/>
                <a:cs typeface="Times New Roman"/>
              </a:rPr>
              <a:t>k</a:t>
            </a:r>
            <a:endParaRPr baseline="-24305" sz="2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790145" y="3098879"/>
            <a:ext cx="1096645" cy="4254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0995" algn="l"/>
                <a:tab pos="720090" algn="l"/>
              </a:tabLst>
            </a:pPr>
            <a:r>
              <a:rPr dirty="0" sz="1950" spc="365" i="1">
                <a:latin typeface="Times New Roman"/>
                <a:cs typeface="Times New Roman"/>
              </a:rPr>
              <a:t>p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2600" spc="130">
                <a:latin typeface="Symbol"/>
                <a:cs typeface="Symbol"/>
              </a:rPr>
              <a:t></a:t>
            </a:r>
            <a:r>
              <a:rPr dirty="0" sz="1950" spc="130" i="1">
                <a:latin typeface="Times New Roman"/>
                <a:cs typeface="Times New Roman"/>
              </a:rPr>
              <a:t>r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2600" spc="50">
                <a:latin typeface="Symbol"/>
                <a:cs typeface="Symbol"/>
              </a:rPr>
              <a:t></a:t>
            </a:r>
            <a:r>
              <a:rPr dirty="0" sz="2600" spc="-245">
                <a:latin typeface="Times New Roman"/>
                <a:cs typeface="Times New Roman"/>
              </a:rPr>
              <a:t> </a:t>
            </a:r>
            <a:r>
              <a:rPr dirty="0" sz="1950" spc="40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959652" y="3381710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 h="0">
                <a:moveTo>
                  <a:pt x="0" y="0"/>
                </a:moveTo>
                <a:lnTo>
                  <a:pt x="360665" y="0"/>
                </a:lnTo>
              </a:path>
            </a:pathLst>
          </a:custGeom>
          <a:ln w="102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745878" y="3700467"/>
            <a:ext cx="237299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375" i="1">
                <a:latin typeface="Times New Roman"/>
                <a:cs typeface="Times New Roman"/>
              </a:rPr>
              <a:t>k</a:t>
            </a:r>
            <a:r>
              <a:rPr dirty="0" sz="1950" spc="355" i="1">
                <a:latin typeface="Times New Roman"/>
                <a:cs typeface="Times New Roman"/>
              </a:rPr>
              <a:t> </a:t>
            </a:r>
            <a:r>
              <a:rPr dirty="0" sz="1950" spc="450">
                <a:latin typeface="Symbol"/>
                <a:cs typeface="Symbol"/>
              </a:rPr>
              <a:t></a:t>
            </a:r>
            <a:r>
              <a:rPr dirty="0" sz="1950" spc="114">
                <a:latin typeface="Times New Roman"/>
                <a:cs typeface="Times New Roman"/>
              </a:rPr>
              <a:t> </a:t>
            </a:r>
            <a:r>
              <a:rPr dirty="0" sz="1950" spc="225">
                <a:latin typeface="Times New Roman"/>
                <a:cs typeface="Times New Roman"/>
              </a:rPr>
              <a:t>0,1,2,.....</a:t>
            </a:r>
            <a:r>
              <a:rPr dirty="0" sz="1950" spc="225" i="1">
                <a:latin typeface="Times New Roman"/>
                <a:cs typeface="Times New Roman"/>
              </a:rPr>
              <a:t>L</a:t>
            </a:r>
            <a:r>
              <a:rPr dirty="0" sz="1950" spc="-10" i="1">
                <a:latin typeface="Times New Roman"/>
                <a:cs typeface="Times New Roman"/>
              </a:rPr>
              <a:t> </a:t>
            </a:r>
            <a:r>
              <a:rPr dirty="0" sz="1950" spc="484">
                <a:latin typeface="Symbol"/>
                <a:cs typeface="Symbol"/>
              </a:rPr>
              <a:t></a:t>
            </a:r>
            <a:r>
              <a:rPr dirty="0" sz="1950" spc="484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041301" y="3376962"/>
            <a:ext cx="20320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365" i="1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970887" y="3019980"/>
            <a:ext cx="20320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365" i="1">
                <a:latin typeface="Times New Roman"/>
                <a:cs typeface="Times New Roman"/>
              </a:rPr>
              <a:t>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146515" y="3188342"/>
            <a:ext cx="11811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160" i="1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970850" y="3348015"/>
            <a:ext cx="485140" cy="2025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9730" algn="l"/>
              </a:tabLst>
            </a:pPr>
            <a:r>
              <a:rPr dirty="0" sz="1150" spc="160" i="1">
                <a:latin typeface="Times New Roman"/>
                <a:cs typeface="Times New Roman"/>
              </a:rPr>
              <a:t>k</a:t>
            </a:r>
            <a:r>
              <a:rPr dirty="0" sz="1150" i="1">
                <a:latin typeface="Times New Roman"/>
                <a:cs typeface="Times New Roman"/>
              </a:rPr>
              <a:t>	</a:t>
            </a:r>
            <a:r>
              <a:rPr dirty="0" sz="1150" spc="160" i="1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127051" y="3331456"/>
            <a:ext cx="151130" cy="275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00" spc="220" i="1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972748" y="3094382"/>
            <a:ext cx="2133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340" i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110924" y="4019958"/>
            <a:ext cx="35623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800" spc="170" i="1">
                <a:latin typeface="Times New Roman"/>
                <a:cs typeface="Times New Roman"/>
              </a:rPr>
              <a:t>r</a:t>
            </a:r>
            <a:r>
              <a:rPr dirty="0" baseline="-24305" sz="2400" spc="254" i="1">
                <a:latin typeface="Times New Roman"/>
                <a:cs typeface="Times New Roman"/>
              </a:rPr>
              <a:t>k</a:t>
            </a:r>
            <a:endParaRPr baseline="-24305" sz="24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679047" y="4096045"/>
            <a:ext cx="11557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dirty="0" baseline="-4629" sz="3600" spc="-37">
                <a:latin typeface="Microsoft Sans Serif"/>
                <a:cs typeface="Microsoft Sans Serif"/>
              </a:rPr>
              <a:t>is</a:t>
            </a:r>
            <a:r>
              <a:rPr dirty="0" baseline="-4629" sz="3600">
                <a:latin typeface="Microsoft Sans Serif"/>
                <a:cs typeface="Microsoft Sans Serif"/>
              </a:rPr>
              <a:t>	</a:t>
            </a:r>
            <a:r>
              <a:rPr dirty="0" sz="2400" spc="310" i="1">
                <a:latin typeface="Times New Roman"/>
                <a:cs typeface="Times New Roman"/>
              </a:rPr>
              <a:t>l</a:t>
            </a:r>
            <a:r>
              <a:rPr dirty="0" sz="2400" spc="310">
                <a:latin typeface="Times New Roman"/>
                <a:cs typeface="Times New Roman"/>
              </a:rPr>
              <a:t>(</a:t>
            </a:r>
            <a:r>
              <a:rPr dirty="0" sz="2400" spc="310" i="1">
                <a:latin typeface="Times New Roman"/>
                <a:cs typeface="Times New Roman"/>
              </a:rPr>
              <a:t>r</a:t>
            </a:r>
            <a:r>
              <a:rPr dirty="0" baseline="-23809" sz="2100" spc="465" i="1">
                <a:latin typeface="Times New Roman"/>
                <a:cs typeface="Times New Roman"/>
              </a:rPr>
              <a:t>k</a:t>
            </a:r>
            <a:r>
              <a:rPr dirty="0" baseline="-23809" sz="2100" spc="262" i="1">
                <a:latin typeface="Times New Roman"/>
                <a:cs typeface="Times New Roman"/>
              </a:rPr>
              <a:t> </a:t>
            </a:r>
            <a:r>
              <a:rPr dirty="0" sz="2400" spc="28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727680" y="4403887"/>
            <a:ext cx="39687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165" i="1">
                <a:latin typeface="Times New Roman"/>
                <a:cs typeface="Times New Roman"/>
              </a:rPr>
              <a:t>L</a:t>
            </a:r>
            <a:r>
              <a:rPr dirty="0" sz="1450" spc="165">
                <a:latin typeface="Symbol"/>
                <a:cs typeface="Symbol"/>
              </a:rPr>
              <a:t></a:t>
            </a:r>
            <a:r>
              <a:rPr dirty="0" sz="1450" spc="16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711560" y="5040700"/>
            <a:ext cx="40640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170" i="1">
                <a:latin typeface="Times New Roman"/>
                <a:cs typeface="Times New Roman"/>
              </a:rPr>
              <a:t>k</a:t>
            </a:r>
            <a:r>
              <a:rPr dirty="0" sz="1450" spc="-140" i="1">
                <a:latin typeface="Times New Roman"/>
                <a:cs typeface="Times New Roman"/>
              </a:rPr>
              <a:t> </a:t>
            </a:r>
            <a:r>
              <a:rPr dirty="0" sz="1450" spc="180">
                <a:latin typeface="Symbol"/>
                <a:cs typeface="Symbol"/>
              </a:rPr>
              <a:t></a:t>
            </a:r>
            <a:r>
              <a:rPr dirty="0" sz="1450" spc="18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363990" y="4435519"/>
            <a:ext cx="2320925" cy="606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500" spc="340">
                <a:latin typeface="Symbol"/>
                <a:cs typeface="Symbol"/>
              </a:rPr>
              <a:t>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baseline="-8771" sz="5700" spc="487">
                <a:latin typeface="Symbol"/>
                <a:cs typeface="Symbol"/>
              </a:rPr>
              <a:t></a:t>
            </a:r>
            <a:r>
              <a:rPr dirty="0" sz="2500" spc="325" i="1">
                <a:latin typeface="Times New Roman"/>
                <a:cs typeface="Times New Roman"/>
              </a:rPr>
              <a:t>l</a:t>
            </a:r>
            <a:r>
              <a:rPr dirty="0" sz="2500" spc="325">
                <a:latin typeface="Times New Roman"/>
                <a:cs typeface="Times New Roman"/>
              </a:rPr>
              <a:t>(</a:t>
            </a:r>
            <a:r>
              <a:rPr dirty="0" sz="2500" spc="325" i="1">
                <a:latin typeface="Times New Roman"/>
                <a:cs typeface="Times New Roman"/>
              </a:rPr>
              <a:t>r</a:t>
            </a:r>
            <a:r>
              <a:rPr dirty="0" baseline="-24904" sz="2175" spc="487" i="1">
                <a:latin typeface="Times New Roman"/>
                <a:cs typeface="Times New Roman"/>
              </a:rPr>
              <a:t>k</a:t>
            </a:r>
            <a:r>
              <a:rPr dirty="0" baseline="-24904" sz="2175" spc="187" i="1">
                <a:latin typeface="Times New Roman"/>
                <a:cs typeface="Times New Roman"/>
              </a:rPr>
              <a:t> </a:t>
            </a:r>
            <a:r>
              <a:rPr dirty="0" sz="2500" spc="235">
                <a:latin typeface="Times New Roman"/>
                <a:cs typeface="Times New Roman"/>
              </a:rPr>
              <a:t>)</a:t>
            </a:r>
            <a:r>
              <a:rPr dirty="0" sz="2500" spc="235" i="1">
                <a:latin typeface="Times New Roman"/>
                <a:cs typeface="Times New Roman"/>
              </a:rPr>
              <a:t>p</a:t>
            </a:r>
            <a:r>
              <a:rPr dirty="0" sz="2500" spc="235">
                <a:latin typeface="Times New Roman"/>
                <a:cs typeface="Times New Roman"/>
              </a:rPr>
              <a:t>(</a:t>
            </a:r>
            <a:r>
              <a:rPr dirty="0" sz="2500" spc="235" i="1">
                <a:latin typeface="Times New Roman"/>
                <a:cs typeface="Times New Roman"/>
              </a:rPr>
              <a:t>r</a:t>
            </a:r>
            <a:r>
              <a:rPr dirty="0" baseline="-24904" sz="2175" spc="352" i="1">
                <a:latin typeface="Times New Roman"/>
                <a:cs typeface="Times New Roman"/>
              </a:rPr>
              <a:t>k</a:t>
            </a:r>
            <a:r>
              <a:rPr dirty="0" baseline="-24904" sz="2175" spc="202" i="1">
                <a:latin typeface="Times New Roman"/>
                <a:cs typeface="Times New Roman"/>
              </a:rPr>
              <a:t> </a:t>
            </a:r>
            <a:r>
              <a:rPr dirty="0" sz="2500" spc="15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410921"/>
            <a:ext cx="36093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80" b="0">
                <a:latin typeface="Microsoft Sans Serif"/>
                <a:cs typeface="Microsoft Sans Serif"/>
              </a:rPr>
              <a:t>Coding</a:t>
            </a:r>
            <a:r>
              <a:rPr dirty="0" sz="3600" spc="-40" b="0">
                <a:latin typeface="Microsoft Sans Serif"/>
                <a:cs typeface="Microsoft Sans Serif"/>
              </a:rPr>
              <a:t> </a:t>
            </a:r>
            <a:r>
              <a:rPr dirty="0" sz="3600" spc="-180" b="0">
                <a:latin typeface="Microsoft Sans Serif"/>
                <a:cs typeface="Microsoft Sans Serif"/>
              </a:rPr>
              <a:t>redundancy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7840" y="3445840"/>
            <a:ext cx="8194675" cy="166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400" spc="-85">
                <a:latin typeface="Microsoft Sans Serif"/>
                <a:cs typeface="Microsoft Sans Serif"/>
              </a:rPr>
              <a:t>L</a:t>
            </a:r>
            <a:r>
              <a:rPr dirty="0" baseline="-20833" sz="2400" spc="-127">
                <a:latin typeface="Microsoft Sans Serif"/>
                <a:cs typeface="Microsoft Sans Serif"/>
              </a:rPr>
              <a:t>avg</a:t>
            </a:r>
            <a:r>
              <a:rPr dirty="0" baseline="-20833" sz="2400" spc="277">
                <a:latin typeface="Microsoft Sans Serif"/>
                <a:cs typeface="Microsoft Sans Serif"/>
              </a:rPr>
              <a:t> </a:t>
            </a:r>
            <a:r>
              <a:rPr dirty="0" sz="2400" spc="-40">
                <a:latin typeface="Microsoft Sans Serif"/>
                <a:cs typeface="Microsoft Sans Serif"/>
              </a:rPr>
              <a:t>=0.25(2)+0.47(1)+0.25(3)+0.03(3)=1.81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bits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370840" marR="43180" indent="-320040">
              <a:lnSpc>
                <a:spcPct val="100000"/>
              </a:lnSpc>
            </a:pPr>
            <a:r>
              <a:rPr dirty="0" sz="2400" spc="-285">
                <a:latin typeface="Microsoft Sans Serif"/>
                <a:cs typeface="Microsoft Sans Serif"/>
              </a:rPr>
              <a:t>The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total</a:t>
            </a:r>
            <a:r>
              <a:rPr dirty="0" sz="2400" spc="-140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number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90">
                <a:latin typeface="Microsoft Sans Serif"/>
                <a:cs typeface="Microsoft Sans Serif"/>
              </a:rPr>
              <a:t>bits</a:t>
            </a:r>
            <a:r>
              <a:rPr dirty="0" sz="2400" spc="-20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required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to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represent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MxN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(256x256) </a:t>
            </a:r>
            <a:r>
              <a:rPr dirty="0" sz="2400" spc="-130">
                <a:latin typeface="Microsoft Sans Serif"/>
                <a:cs typeface="Microsoft Sans Serif"/>
              </a:rPr>
              <a:t>image</a:t>
            </a:r>
            <a:r>
              <a:rPr dirty="0" sz="2400" spc="-30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would</a:t>
            </a:r>
            <a:r>
              <a:rPr dirty="0" sz="2400" spc="-35">
                <a:latin typeface="Microsoft Sans Serif"/>
                <a:cs typeface="Microsoft Sans Serif"/>
              </a:rPr>
              <a:t> </a:t>
            </a:r>
            <a:r>
              <a:rPr dirty="0" sz="2400" spc="-70">
                <a:latin typeface="Microsoft Sans Serif"/>
                <a:cs typeface="Microsoft Sans Serif"/>
              </a:rPr>
              <a:t>be=MNL</a:t>
            </a:r>
            <a:r>
              <a:rPr dirty="0" baseline="-20833" sz="2400" spc="-104">
                <a:latin typeface="Microsoft Sans Serif"/>
                <a:cs typeface="Microsoft Sans Serif"/>
              </a:rPr>
              <a:t>avg</a:t>
            </a:r>
            <a:r>
              <a:rPr dirty="0" baseline="-20833" sz="2400" spc="202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=256x256x1.81=118621</a:t>
            </a:r>
            <a:r>
              <a:rPr dirty="0" sz="2400" spc="-15">
                <a:latin typeface="Microsoft Sans Serif"/>
                <a:cs typeface="Microsoft Sans Serif"/>
              </a:rPr>
              <a:t> </a:t>
            </a:r>
            <a:r>
              <a:rPr dirty="0" sz="2400" spc="-20">
                <a:latin typeface="Microsoft Sans Serif"/>
                <a:cs typeface="Microsoft Sans Serif"/>
              </a:rPr>
              <a:t>bits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52400" y="914382"/>
            <a:ext cx="8769350" cy="2425700"/>
            <a:chOff x="152400" y="914382"/>
            <a:chExt cx="8769350" cy="24257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914382"/>
              <a:ext cx="2054186" cy="202555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2783" y="1698434"/>
              <a:ext cx="6598883" cy="16415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043054" y="5264374"/>
            <a:ext cx="2827020" cy="648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42620" marR="43180" indent="-592455">
              <a:lnSpc>
                <a:spcPct val="120300"/>
              </a:lnSpc>
              <a:spcBef>
                <a:spcPts val="90"/>
              </a:spcBef>
              <a:tabLst>
                <a:tab pos="1746885" algn="l"/>
                <a:tab pos="2131695" algn="l"/>
              </a:tabLst>
            </a:pPr>
            <a:r>
              <a:rPr dirty="0" baseline="-35947" sz="2550" spc="97" i="1">
                <a:latin typeface="Times New Roman"/>
                <a:cs typeface="Times New Roman"/>
              </a:rPr>
              <a:t>C</a:t>
            </a:r>
            <a:r>
              <a:rPr dirty="0" baseline="-35947" sz="2550" spc="150" i="1">
                <a:latin typeface="Times New Roman"/>
                <a:cs typeface="Times New Roman"/>
              </a:rPr>
              <a:t> </a:t>
            </a:r>
            <a:r>
              <a:rPr dirty="0" baseline="-35947" sz="2550" spc="82">
                <a:latin typeface="Symbol"/>
                <a:cs typeface="Symbol"/>
              </a:rPr>
              <a:t></a:t>
            </a:r>
            <a:r>
              <a:rPr dirty="0" baseline="-35947" sz="2550" spc="67">
                <a:latin typeface="Times New Roman"/>
                <a:cs typeface="Times New Roman"/>
              </a:rPr>
              <a:t> </a:t>
            </a:r>
            <a:r>
              <a:rPr dirty="0" u="sng" sz="1700" spc="-3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7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256</a:t>
            </a:r>
            <a:r>
              <a:rPr dirty="0" u="sng" sz="1700" spc="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7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256</a:t>
            </a:r>
            <a:r>
              <a:rPr dirty="0" u="sng" sz="1700" spc="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7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</a:t>
            </a:r>
            <a:r>
              <a:rPr dirty="0" sz="1700" spc="110">
                <a:latin typeface="Times New Roman"/>
                <a:cs typeface="Times New Roman"/>
              </a:rPr>
              <a:t> </a:t>
            </a:r>
            <a:r>
              <a:rPr dirty="0" baseline="-35947" sz="2550" spc="82">
                <a:latin typeface="Symbol"/>
                <a:cs typeface="Symbol"/>
              </a:rPr>
              <a:t></a:t>
            </a:r>
            <a:r>
              <a:rPr dirty="0" baseline="-35947" sz="2550" spc="67">
                <a:latin typeface="Times New Roman"/>
                <a:cs typeface="Times New Roman"/>
              </a:rPr>
              <a:t> </a:t>
            </a:r>
            <a:r>
              <a:rPr dirty="0" u="sng" sz="1700" spc="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70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8</a:t>
            </a:r>
            <a:r>
              <a:rPr dirty="0" u="sng" sz="17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700" spc="55">
                <a:latin typeface="Times New Roman"/>
                <a:cs typeface="Times New Roman"/>
              </a:rPr>
              <a:t> </a:t>
            </a:r>
            <a:r>
              <a:rPr dirty="0" baseline="-35947" sz="2550" spc="82">
                <a:latin typeface="Symbol"/>
                <a:cs typeface="Symbol"/>
              </a:rPr>
              <a:t></a:t>
            </a:r>
            <a:r>
              <a:rPr dirty="0" baseline="-35947" sz="2550" spc="-15">
                <a:latin typeface="Times New Roman"/>
                <a:cs typeface="Times New Roman"/>
              </a:rPr>
              <a:t> </a:t>
            </a:r>
            <a:r>
              <a:rPr dirty="0" baseline="-35947" sz="2550">
                <a:latin typeface="Times New Roman"/>
                <a:cs typeface="Times New Roman"/>
              </a:rPr>
              <a:t>4.42 </a:t>
            </a:r>
            <a:r>
              <a:rPr dirty="0" sz="1700" spc="-10">
                <a:latin typeface="Times New Roman"/>
                <a:cs typeface="Times New Roman"/>
              </a:rPr>
              <a:t>118621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20">
                <a:latin typeface="Times New Roman"/>
                <a:cs typeface="Times New Roman"/>
              </a:rPr>
              <a:t>1.81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44751" y="5526385"/>
            <a:ext cx="1916430" cy="46291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721995" marR="30480" indent="-684530">
              <a:lnSpc>
                <a:spcPct val="66700"/>
              </a:lnSpc>
              <a:spcBef>
                <a:spcPts val="815"/>
              </a:spcBef>
              <a:tabLst>
                <a:tab pos="1124585" algn="l"/>
              </a:tabLst>
            </a:pPr>
            <a:r>
              <a:rPr dirty="0" sz="1700" spc="60" i="1">
                <a:latin typeface="Times New Roman"/>
                <a:cs typeface="Times New Roman"/>
              </a:rPr>
              <a:t>R</a:t>
            </a:r>
            <a:r>
              <a:rPr dirty="0" sz="1700" spc="45" i="1">
                <a:latin typeface="Times New Roman"/>
                <a:cs typeface="Times New Roman"/>
              </a:rPr>
              <a:t> </a:t>
            </a:r>
            <a:r>
              <a:rPr dirty="0" sz="1700" spc="55">
                <a:latin typeface="Symbol"/>
                <a:cs typeface="Symbol"/>
              </a:rPr>
              <a:t></a:t>
            </a:r>
            <a:r>
              <a:rPr dirty="0" sz="1700" spc="-180">
                <a:latin typeface="Times New Roman"/>
                <a:cs typeface="Times New Roman"/>
              </a:rPr>
              <a:t> </a:t>
            </a:r>
            <a:r>
              <a:rPr dirty="0" sz="1700" spc="50">
                <a:latin typeface="Times New Roman"/>
                <a:cs typeface="Times New Roman"/>
              </a:rPr>
              <a:t>1</a:t>
            </a:r>
            <a:r>
              <a:rPr dirty="0" sz="1700" spc="-250">
                <a:latin typeface="Times New Roman"/>
                <a:cs typeface="Times New Roman"/>
              </a:rPr>
              <a:t> </a:t>
            </a:r>
            <a:r>
              <a:rPr dirty="0" sz="1700" spc="55">
                <a:latin typeface="Symbol"/>
                <a:cs typeface="Symbol"/>
              </a:rPr>
              <a:t></a:t>
            </a:r>
            <a:r>
              <a:rPr dirty="0" sz="1700" spc="-70">
                <a:latin typeface="Times New Roman"/>
                <a:cs typeface="Times New Roman"/>
              </a:rPr>
              <a:t> </a:t>
            </a:r>
            <a:r>
              <a:rPr dirty="0" u="sng" baseline="35947" sz="2550" spc="26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35947" sz="25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baseline="35947" sz="2550">
                <a:latin typeface="Times New Roman"/>
                <a:cs typeface="Times New Roman"/>
              </a:rPr>
              <a:t> </a:t>
            </a:r>
            <a:r>
              <a:rPr dirty="0" sz="1700" spc="55">
                <a:latin typeface="Symbol"/>
                <a:cs typeface="Symbol"/>
              </a:rPr>
              <a:t>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0.774 </a:t>
            </a:r>
            <a:r>
              <a:rPr dirty="0" sz="1700" spc="-20">
                <a:latin typeface="Times New Roman"/>
                <a:cs typeface="Times New Roman"/>
              </a:rPr>
              <a:t>4.42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70628" y="5590743"/>
            <a:ext cx="431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8340" y="6200343"/>
            <a:ext cx="6246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Thus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77.4%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the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the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original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2-</a:t>
            </a:r>
            <a:r>
              <a:rPr dirty="0" sz="1800" spc="70">
                <a:latin typeface="Tahoma"/>
                <a:cs typeface="Tahoma"/>
              </a:rPr>
              <a:t>D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image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is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redundant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410921"/>
            <a:ext cx="36093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80" b="0">
                <a:latin typeface="Microsoft Sans Serif"/>
                <a:cs typeface="Microsoft Sans Serif"/>
              </a:rPr>
              <a:t>Coding</a:t>
            </a:r>
            <a:r>
              <a:rPr dirty="0" sz="3600" spc="-40" b="0">
                <a:latin typeface="Microsoft Sans Serif"/>
                <a:cs typeface="Microsoft Sans Serif"/>
              </a:rPr>
              <a:t> </a:t>
            </a:r>
            <a:r>
              <a:rPr dirty="0" sz="3600" spc="-180" b="0">
                <a:latin typeface="Microsoft Sans Serif"/>
                <a:cs typeface="Microsoft Sans Serif"/>
              </a:rPr>
              <a:t>redundancy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8640" y="1520914"/>
            <a:ext cx="996950" cy="332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35"/>
              </a:lnSpc>
              <a:tabLst>
                <a:tab pos="319405" algn="l"/>
              </a:tabLst>
            </a:pPr>
            <a:r>
              <a:rPr dirty="0" sz="1450" spc="-50">
                <a:solidFill>
                  <a:srgbClr val="DD8046"/>
                </a:solidFill>
                <a:latin typeface="Wingdings"/>
                <a:cs typeface="Wingdings"/>
              </a:rPr>
              <a:t></a:t>
            </a:r>
            <a:r>
              <a:rPr dirty="0" sz="1450">
                <a:solidFill>
                  <a:srgbClr val="DD8046"/>
                </a:solidFill>
                <a:latin typeface="Times New Roman"/>
                <a:cs typeface="Times New Roman"/>
              </a:rPr>
              <a:t>	</a:t>
            </a:r>
            <a:r>
              <a:rPr dirty="0" sz="2400" spc="-125">
                <a:latin typeface="Microsoft Sans Serif"/>
                <a:cs typeface="Microsoft Sans Serif"/>
              </a:rPr>
              <a:t>Need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472"/>
            <a:ext cx="4648200" cy="179870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3444263"/>
            <a:ext cx="4427220" cy="232469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214378" y="1731920"/>
            <a:ext cx="628015" cy="412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14444" sz="3750" spc="277" i="1">
                <a:latin typeface="Times New Roman"/>
                <a:cs typeface="Times New Roman"/>
              </a:rPr>
              <a:t>L</a:t>
            </a:r>
            <a:r>
              <a:rPr dirty="0" sz="1450" spc="185" i="1">
                <a:latin typeface="Times New Roman"/>
                <a:cs typeface="Times New Roman"/>
              </a:rPr>
              <a:t>avg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61080" y="1457487"/>
            <a:ext cx="39687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165" i="1">
                <a:latin typeface="Times New Roman"/>
                <a:cs typeface="Times New Roman"/>
              </a:rPr>
              <a:t>L</a:t>
            </a:r>
            <a:r>
              <a:rPr dirty="0" sz="1450" spc="165">
                <a:latin typeface="Symbol"/>
                <a:cs typeface="Symbol"/>
              </a:rPr>
              <a:t></a:t>
            </a:r>
            <a:r>
              <a:rPr dirty="0" sz="1450" spc="16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97390" y="1489119"/>
            <a:ext cx="2320925" cy="606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500" spc="340">
                <a:latin typeface="Symbol"/>
                <a:cs typeface="Symbol"/>
              </a:rPr>
              <a:t></a:t>
            </a:r>
            <a:r>
              <a:rPr dirty="0" sz="2500" spc="35">
                <a:latin typeface="Times New Roman"/>
                <a:cs typeface="Times New Roman"/>
              </a:rPr>
              <a:t> </a:t>
            </a:r>
            <a:r>
              <a:rPr dirty="0" baseline="-8771" sz="5700" spc="487">
                <a:latin typeface="Symbol"/>
                <a:cs typeface="Symbol"/>
              </a:rPr>
              <a:t></a:t>
            </a:r>
            <a:r>
              <a:rPr dirty="0" sz="2500" spc="325" i="1">
                <a:latin typeface="Times New Roman"/>
                <a:cs typeface="Times New Roman"/>
              </a:rPr>
              <a:t>l</a:t>
            </a:r>
            <a:r>
              <a:rPr dirty="0" sz="2500" spc="325">
                <a:latin typeface="Times New Roman"/>
                <a:cs typeface="Times New Roman"/>
              </a:rPr>
              <a:t>(</a:t>
            </a:r>
            <a:r>
              <a:rPr dirty="0" sz="2500" spc="325" i="1">
                <a:latin typeface="Times New Roman"/>
                <a:cs typeface="Times New Roman"/>
              </a:rPr>
              <a:t>r</a:t>
            </a:r>
            <a:r>
              <a:rPr dirty="0" baseline="-24904" sz="2175" spc="487" i="1">
                <a:latin typeface="Times New Roman"/>
                <a:cs typeface="Times New Roman"/>
              </a:rPr>
              <a:t>k</a:t>
            </a:r>
            <a:r>
              <a:rPr dirty="0" baseline="-24904" sz="2175" spc="187" i="1">
                <a:latin typeface="Times New Roman"/>
                <a:cs typeface="Times New Roman"/>
              </a:rPr>
              <a:t> </a:t>
            </a:r>
            <a:r>
              <a:rPr dirty="0" sz="2500" spc="235">
                <a:latin typeface="Times New Roman"/>
                <a:cs typeface="Times New Roman"/>
              </a:rPr>
              <a:t>)</a:t>
            </a:r>
            <a:r>
              <a:rPr dirty="0" sz="2500" spc="235" i="1">
                <a:latin typeface="Times New Roman"/>
                <a:cs typeface="Times New Roman"/>
              </a:rPr>
              <a:t>p</a:t>
            </a:r>
            <a:r>
              <a:rPr dirty="0" sz="2500" spc="235">
                <a:latin typeface="Times New Roman"/>
                <a:cs typeface="Times New Roman"/>
              </a:rPr>
              <a:t>(</a:t>
            </a:r>
            <a:r>
              <a:rPr dirty="0" sz="2500" spc="235" i="1">
                <a:latin typeface="Times New Roman"/>
                <a:cs typeface="Times New Roman"/>
              </a:rPr>
              <a:t>r</a:t>
            </a:r>
            <a:r>
              <a:rPr dirty="0" baseline="-24904" sz="2175" spc="352" i="1">
                <a:latin typeface="Times New Roman"/>
                <a:cs typeface="Times New Roman"/>
              </a:rPr>
              <a:t>k</a:t>
            </a:r>
            <a:r>
              <a:rPr dirty="0" baseline="-24904" sz="2175" spc="202" i="1">
                <a:latin typeface="Times New Roman"/>
                <a:cs typeface="Times New Roman"/>
              </a:rPr>
              <a:t> </a:t>
            </a:r>
            <a:r>
              <a:rPr dirty="0" sz="2500" spc="15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94528" y="2094301"/>
            <a:ext cx="4003040" cy="28206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63015">
              <a:lnSpc>
                <a:spcPct val="100000"/>
              </a:lnSpc>
              <a:spcBef>
                <a:spcPts val="130"/>
              </a:spcBef>
            </a:pPr>
            <a:r>
              <a:rPr dirty="0" sz="1450" spc="170" i="1">
                <a:latin typeface="Times New Roman"/>
                <a:cs typeface="Times New Roman"/>
              </a:rPr>
              <a:t>k</a:t>
            </a:r>
            <a:r>
              <a:rPr dirty="0" sz="1450" spc="-140" i="1">
                <a:latin typeface="Times New Roman"/>
                <a:cs typeface="Times New Roman"/>
              </a:rPr>
              <a:t> </a:t>
            </a:r>
            <a:r>
              <a:rPr dirty="0" sz="1450" spc="180">
                <a:latin typeface="Symbol"/>
                <a:cs typeface="Symbol"/>
              </a:rPr>
              <a:t></a:t>
            </a:r>
            <a:r>
              <a:rPr dirty="0" sz="1450" spc="18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5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dirty="0" sz="1800" spc="-40" i="1">
                <a:latin typeface="Arial"/>
                <a:cs typeface="Arial"/>
              </a:rPr>
              <a:t>L</a:t>
            </a:r>
            <a:r>
              <a:rPr dirty="0" baseline="-20833" sz="1800" spc="-60" i="1">
                <a:latin typeface="Arial"/>
                <a:cs typeface="Arial"/>
              </a:rPr>
              <a:t>avg</a:t>
            </a:r>
            <a:r>
              <a:rPr dirty="0" sz="1800" spc="-40">
                <a:latin typeface="Tahoma"/>
                <a:cs typeface="Tahoma"/>
              </a:rPr>
              <a:t>=2(0.19)+2(0.25)+2(0.21)+3(0.16</a:t>
            </a:r>
            <a:endParaRPr sz="18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</a:pPr>
            <a:r>
              <a:rPr dirty="0" sz="1800" spc="-180">
                <a:latin typeface="Tahoma"/>
                <a:cs typeface="Tahoma"/>
              </a:rPr>
              <a:t>)+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4(0.08)+5(0.06)+6(0.03)+6(0.02)</a:t>
            </a:r>
            <a:endParaRPr sz="180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  <a:spcBef>
                <a:spcPts val="2160"/>
              </a:spcBef>
            </a:pPr>
            <a:r>
              <a:rPr dirty="0" sz="1800" spc="-40" i="1">
                <a:latin typeface="Arial"/>
                <a:cs typeface="Arial"/>
              </a:rPr>
              <a:t>L</a:t>
            </a:r>
            <a:r>
              <a:rPr dirty="0" baseline="-20833" sz="1800" spc="-60" i="1">
                <a:latin typeface="Arial"/>
                <a:cs typeface="Arial"/>
              </a:rPr>
              <a:t>avg</a:t>
            </a:r>
            <a:r>
              <a:rPr dirty="0" sz="1800" spc="-40">
                <a:latin typeface="Tahoma"/>
                <a:cs typeface="Tahoma"/>
              </a:rPr>
              <a:t>=2.7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bits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8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dirty="0" sz="1800" spc="50">
                <a:latin typeface="Tahoma"/>
                <a:cs typeface="Tahoma"/>
              </a:rPr>
              <a:t>Code1</a:t>
            </a:r>
            <a:r>
              <a:rPr dirty="0" sz="1800" spc="-10">
                <a:latin typeface="Tahoma"/>
                <a:cs typeface="Tahoma"/>
              </a:rPr>
              <a:t> to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Code2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compression </a:t>
            </a:r>
            <a:r>
              <a:rPr dirty="0" sz="1800" spc="-10">
                <a:latin typeface="Tahoma"/>
                <a:cs typeface="Tahoma"/>
              </a:rPr>
              <a:t>ratio</a:t>
            </a:r>
            <a:endParaRPr sz="18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dirty="0" sz="1800" i="1">
                <a:latin typeface="Arial"/>
                <a:cs typeface="Arial"/>
              </a:rPr>
              <a:t>C</a:t>
            </a:r>
            <a:r>
              <a:rPr dirty="0" baseline="-20833" sz="1800" i="1">
                <a:latin typeface="Arial"/>
                <a:cs typeface="Arial"/>
              </a:rPr>
              <a:t>R</a:t>
            </a:r>
            <a:r>
              <a:rPr dirty="0" baseline="-20833" sz="1800" spc="-30" i="1">
                <a:latin typeface="Arial"/>
                <a:cs typeface="Arial"/>
              </a:rPr>
              <a:t> </a:t>
            </a:r>
            <a:r>
              <a:rPr dirty="0" sz="1800" spc="-10">
                <a:latin typeface="Tahoma"/>
                <a:cs typeface="Tahoma"/>
              </a:rPr>
              <a:t>=3/2.7=1.11</a:t>
            </a:r>
            <a:endParaRPr sz="18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tabLst>
                <a:tab pos="633730" algn="l"/>
              </a:tabLst>
            </a:pPr>
            <a:r>
              <a:rPr dirty="0" sz="1800" spc="-25">
                <a:latin typeface="Tahoma"/>
                <a:cs typeface="Tahoma"/>
              </a:rPr>
              <a:t>10%</a:t>
            </a:r>
            <a:r>
              <a:rPr dirty="0" sz="1800">
                <a:latin typeface="Tahoma"/>
                <a:cs typeface="Tahoma"/>
              </a:rPr>
              <a:t>	data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code1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is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redundant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3611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100"/>
              </a:spcBef>
            </a:pPr>
            <a:r>
              <a:rPr dirty="0" sz="3600" spc="-215" b="0">
                <a:latin typeface="Microsoft Sans Serif"/>
                <a:cs typeface="Microsoft Sans Serif"/>
              </a:rPr>
              <a:t>Measuring</a:t>
            </a:r>
            <a:r>
              <a:rPr dirty="0" sz="3600" spc="30" b="0">
                <a:latin typeface="Microsoft Sans Serif"/>
                <a:cs typeface="Microsoft Sans Serif"/>
              </a:rPr>
              <a:t> </a:t>
            </a:r>
            <a:r>
              <a:rPr dirty="0" sz="3600" spc="-235" b="0">
                <a:latin typeface="Microsoft Sans Serif"/>
                <a:cs typeface="Microsoft Sans Serif"/>
              </a:rPr>
              <a:t>Image</a:t>
            </a:r>
            <a:r>
              <a:rPr dirty="0" sz="3600" spc="5" b="0">
                <a:latin typeface="Microsoft Sans Serif"/>
                <a:cs typeface="Microsoft Sans Serif"/>
              </a:rPr>
              <a:t> </a:t>
            </a:r>
            <a:r>
              <a:rPr dirty="0" sz="3600" spc="-170" b="0">
                <a:latin typeface="Microsoft Sans Serif"/>
                <a:cs typeface="Microsoft Sans Serif"/>
              </a:rPr>
              <a:t>Information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21714"/>
            <a:ext cx="7626984" cy="3307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186055" indent="-320040">
              <a:lnSpc>
                <a:spcPct val="100000"/>
              </a:lnSpc>
              <a:spcBef>
                <a:spcPts val="100"/>
              </a:spcBef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220">
                <a:latin typeface="Microsoft Sans Serif"/>
                <a:cs typeface="Microsoft Sans Serif"/>
              </a:rPr>
              <a:t>Compression</a:t>
            </a:r>
            <a:r>
              <a:rPr dirty="0" sz="2400" spc="15">
                <a:latin typeface="Microsoft Sans Serif"/>
                <a:cs typeface="Microsoft Sans Serif"/>
              </a:rPr>
              <a:t> </a:t>
            </a:r>
            <a:r>
              <a:rPr dirty="0" sz="2400" spc="-225">
                <a:latin typeface="Microsoft Sans Serif"/>
                <a:cs typeface="Microsoft Sans Serif"/>
              </a:rPr>
              <a:t>is</a:t>
            </a:r>
            <a:r>
              <a:rPr dirty="0" sz="2400" spc="2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all</a:t>
            </a:r>
            <a:r>
              <a:rPr dirty="0" sz="2400" spc="-55">
                <a:latin typeface="Microsoft Sans Serif"/>
                <a:cs typeface="Microsoft Sans Serif"/>
              </a:rPr>
              <a:t> </a:t>
            </a:r>
            <a:r>
              <a:rPr dirty="0" sz="2400" spc="-80">
                <a:latin typeface="Microsoft Sans Serif"/>
                <a:cs typeface="Microsoft Sans Serif"/>
              </a:rPr>
              <a:t>about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reducing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 spc="-145">
                <a:latin typeface="Microsoft Sans Serif"/>
                <a:cs typeface="Microsoft Sans Serif"/>
              </a:rPr>
              <a:t>the</a:t>
            </a:r>
            <a:r>
              <a:rPr dirty="0" sz="2400">
                <a:latin typeface="Microsoft Sans Serif"/>
                <a:cs typeface="Microsoft Sans Serif"/>
              </a:rPr>
              <a:t> </a:t>
            </a:r>
            <a:r>
              <a:rPr dirty="0" sz="2400" spc="-200">
                <a:latin typeface="Microsoft Sans Serif"/>
                <a:cs typeface="Microsoft Sans Serif"/>
              </a:rPr>
              <a:t>amount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7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data</a:t>
            </a:r>
            <a:r>
              <a:rPr dirty="0" sz="2400" spc="2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units </a:t>
            </a:r>
            <a:r>
              <a:rPr dirty="0" sz="2400" spc="-80">
                <a:latin typeface="Microsoft Sans Serif"/>
                <a:cs typeface="Microsoft Sans Serif"/>
              </a:rPr>
              <a:t>required</a:t>
            </a:r>
            <a:r>
              <a:rPr dirty="0" sz="2400" spc="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for</a:t>
            </a:r>
            <a:r>
              <a:rPr dirty="0" sz="2400" spc="-5">
                <a:latin typeface="Microsoft Sans Serif"/>
                <a:cs typeface="Microsoft Sans Serif"/>
              </a:rPr>
              <a:t> </a:t>
            </a:r>
            <a:r>
              <a:rPr dirty="0" sz="2400" spc="-125">
                <a:latin typeface="Microsoft Sans Serif"/>
                <a:cs typeface="Microsoft Sans Serif"/>
              </a:rPr>
              <a:t>representation</a:t>
            </a:r>
            <a:r>
              <a:rPr dirty="0" sz="2400" spc="-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of</a:t>
            </a:r>
            <a:r>
              <a:rPr dirty="0" sz="2400" spc="70">
                <a:latin typeface="Microsoft Sans Serif"/>
                <a:cs typeface="Microsoft Sans Serif"/>
              </a:rPr>
              <a:t> </a:t>
            </a:r>
            <a:r>
              <a:rPr dirty="0" sz="2400" spc="-130">
                <a:latin typeface="Microsoft Sans Serif"/>
                <a:cs typeface="Microsoft Sans Serif"/>
              </a:rPr>
              <a:t>image</a:t>
            </a:r>
            <a:r>
              <a:rPr dirty="0" sz="2400" spc="10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information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55"/>
              </a:spcBef>
              <a:buClr>
                <a:srgbClr val="DD8046"/>
              </a:buClr>
              <a:buFont typeface="Wingdings"/>
              <a:buChar char=""/>
            </a:pPr>
            <a:endParaRPr sz="2400">
              <a:latin typeface="Microsoft Sans Serif"/>
              <a:cs typeface="Microsoft Sans Serif"/>
            </a:endParaRPr>
          </a:p>
          <a:p>
            <a:pPr marL="332105" indent="-319405">
              <a:lnSpc>
                <a:spcPct val="100000"/>
              </a:lnSpc>
              <a:buClr>
                <a:srgbClr val="DD8046"/>
              </a:buClr>
              <a:buSzPct val="60416"/>
              <a:buFont typeface="Wingdings"/>
              <a:buChar char=""/>
              <a:tabLst>
                <a:tab pos="332105" algn="l"/>
              </a:tabLst>
            </a:pPr>
            <a:r>
              <a:rPr dirty="0" sz="2400" spc="-150" b="1">
                <a:solidFill>
                  <a:srgbClr val="C00000"/>
                </a:solidFill>
                <a:latin typeface="Arial"/>
                <a:cs typeface="Arial"/>
              </a:rPr>
              <a:t>How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55" b="1">
                <a:solidFill>
                  <a:srgbClr val="C00000"/>
                </a:solidFill>
                <a:latin typeface="Arial"/>
                <a:cs typeface="Arial"/>
              </a:rPr>
              <a:t>few</a:t>
            </a:r>
            <a:r>
              <a:rPr dirty="0" sz="2400" spc="-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C00000"/>
                </a:solidFill>
                <a:latin typeface="Arial"/>
                <a:cs typeface="Arial"/>
              </a:rPr>
              <a:t>bits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C00000"/>
                </a:solidFill>
                <a:latin typeface="Arial"/>
                <a:cs typeface="Arial"/>
              </a:rPr>
              <a:t>are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C00000"/>
                </a:solidFill>
                <a:latin typeface="Arial"/>
                <a:cs typeface="Arial"/>
              </a:rPr>
              <a:t>actually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4" b="1">
                <a:solidFill>
                  <a:srgbClr val="C00000"/>
                </a:solidFill>
                <a:latin typeface="Arial"/>
                <a:cs typeface="Arial"/>
              </a:rPr>
              <a:t>needed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C00000"/>
                </a:solidFill>
                <a:latin typeface="Arial"/>
                <a:cs typeface="Arial"/>
              </a:rPr>
              <a:t>represent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the</a:t>
            </a:r>
            <a:endParaRPr sz="2400">
              <a:latin typeface="Arial"/>
              <a:cs typeface="Arial"/>
            </a:endParaRPr>
          </a:p>
          <a:p>
            <a:pPr marL="332740">
              <a:lnSpc>
                <a:spcPct val="100000"/>
              </a:lnSpc>
            </a:pPr>
            <a:r>
              <a:rPr dirty="0" sz="2400" spc="-145" b="1">
                <a:solidFill>
                  <a:srgbClr val="C00000"/>
                </a:solidFill>
                <a:latin typeface="Arial"/>
                <a:cs typeface="Arial"/>
              </a:rPr>
              <a:t>information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0" b="1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Arial"/>
                <a:cs typeface="Arial"/>
              </a:rPr>
              <a:t>image?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2400">
              <a:latin typeface="Arial"/>
              <a:cs typeface="Arial"/>
            </a:endParaRPr>
          </a:p>
          <a:p>
            <a:pPr marL="332740" marR="5080" indent="-320040">
              <a:lnSpc>
                <a:spcPct val="100000"/>
              </a:lnSpc>
              <a:buClr>
                <a:srgbClr val="DD8046"/>
              </a:buClr>
              <a:buSzPct val="60416"/>
              <a:buFont typeface="Wingdings"/>
              <a:buChar char=""/>
              <a:tabLst>
                <a:tab pos="332740" algn="l"/>
              </a:tabLst>
            </a:pPr>
            <a:r>
              <a:rPr dirty="0" sz="2400" spc="-180" b="1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C00000"/>
                </a:solidFill>
                <a:latin typeface="Arial"/>
                <a:cs typeface="Arial"/>
              </a:rPr>
              <a:t>there</a:t>
            </a:r>
            <a:r>
              <a:rPr dirty="0" sz="2400" spc="-4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dirty="0" sz="2400" spc="-1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80" b="1">
                <a:solidFill>
                  <a:srgbClr val="C00000"/>
                </a:solidFill>
                <a:latin typeface="Arial"/>
                <a:cs typeface="Arial"/>
              </a:rPr>
              <a:t>minimum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05" b="1">
                <a:solidFill>
                  <a:srgbClr val="C00000"/>
                </a:solidFill>
                <a:latin typeface="Arial"/>
                <a:cs typeface="Arial"/>
              </a:rPr>
              <a:t>limit</a:t>
            </a:r>
            <a:r>
              <a:rPr dirty="0" sz="24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dirty="0" sz="2400" spc="12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30" b="1">
                <a:solidFill>
                  <a:srgbClr val="C00000"/>
                </a:solidFill>
                <a:latin typeface="Arial"/>
                <a:cs typeface="Arial"/>
              </a:rPr>
              <a:t>data</a:t>
            </a:r>
            <a:r>
              <a:rPr dirty="0" sz="2400" spc="-4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90" b="1">
                <a:solidFill>
                  <a:srgbClr val="C00000"/>
                </a:solidFill>
                <a:latin typeface="Arial"/>
                <a:cs typeface="Arial"/>
              </a:rPr>
              <a:t>units</a:t>
            </a:r>
            <a:r>
              <a:rPr dirty="0" sz="2400" spc="-3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55" b="1">
                <a:solidFill>
                  <a:srgbClr val="C00000"/>
                </a:solidFill>
                <a:latin typeface="Arial"/>
                <a:cs typeface="Arial"/>
              </a:rPr>
              <a:t>that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29" b="1">
                <a:solidFill>
                  <a:srgbClr val="C00000"/>
                </a:solidFill>
                <a:latin typeface="Arial"/>
                <a:cs typeface="Arial"/>
              </a:rPr>
              <a:t>can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00" b="1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dirty="0" sz="2400" spc="-3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235" b="1">
                <a:solidFill>
                  <a:srgbClr val="C00000"/>
                </a:solidFill>
                <a:latin typeface="Arial"/>
                <a:cs typeface="Arial"/>
              </a:rPr>
              <a:t>used</a:t>
            </a:r>
            <a:r>
              <a:rPr dirty="0" sz="2400" spc="-25" b="1">
                <a:solidFill>
                  <a:srgbClr val="C00000"/>
                </a:solidFill>
                <a:latin typeface="Arial"/>
                <a:cs typeface="Arial"/>
              </a:rPr>
              <a:t> to </a:t>
            </a:r>
            <a:r>
              <a:rPr dirty="0" sz="2400" spc="-200" b="1">
                <a:solidFill>
                  <a:srgbClr val="C00000"/>
                </a:solidFill>
                <a:latin typeface="Arial"/>
                <a:cs typeface="Arial"/>
              </a:rPr>
              <a:t>represent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dirty="0" sz="2400" spc="-2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45" b="1">
                <a:solidFill>
                  <a:srgbClr val="C00000"/>
                </a:solidFill>
                <a:latin typeface="Arial"/>
                <a:cs typeface="Arial"/>
              </a:rPr>
              <a:t>image</a:t>
            </a:r>
            <a:r>
              <a:rPr dirty="0" sz="2400" spc="-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40" b="1">
                <a:solidFill>
                  <a:srgbClr val="C00000"/>
                </a:solidFill>
                <a:latin typeface="Arial"/>
                <a:cs typeface="Arial"/>
              </a:rPr>
              <a:t>without</a:t>
            </a:r>
            <a:r>
              <a:rPr dirty="0" sz="2400" spc="15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175" b="1">
                <a:solidFill>
                  <a:srgbClr val="C00000"/>
                </a:solidFill>
                <a:latin typeface="Arial"/>
                <a:cs typeface="Arial"/>
              </a:rPr>
              <a:t>loosing</a:t>
            </a:r>
            <a:r>
              <a:rPr dirty="0" sz="2400" b="1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dirty="0" sz="2400" spc="-65" b="1">
                <a:solidFill>
                  <a:srgbClr val="C00000"/>
                </a:solidFill>
                <a:latin typeface="Arial"/>
                <a:cs typeface="Arial"/>
              </a:rPr>
              <a:t>information?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Brian Mac Namee</dc:creator>
  <dc:title>Digital Image Processing</dc:title>
  <dcterms:created xsi:type="dcterms:W3CDTF">2025-06-03T19:38:39Z</dcterms:created>
  <dcterms:modified xsi:type="dcterms:W3CDTF">2025-06-03T19:38:39Z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2012-05-24T00:00:00Z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2025-06-03T00:00:00Z</vt:filetime>
  </property>
  <property fmtid="{D5CDD505-2E9C-101B-9397-08002B2CF9AE}" pid="5" name="Producer">
    <vt:lpwstr>Microsoft® PowerPoint® 2010</vt:lpwstr>
  </property>
</Properties>
</file>