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450" r:id="rId2"/>
    <p:sldId id="349" r:id="rId3"/>
    <p:sldId id="351" r:id="rId4"/>
    <p:sldId id="407" r:id="rId5"/>
    <p:sldId id="354" r:id="rId6"/>
    <p:sldId id="350" r:id="rId7"/>
    <p:sldId id="408" r:id="rId8"/>
    <p:sldId id="409" r:id="rId9"/>
    <p:sldId id="410" r:id="rId10"/>
    <p:sldId id="411" r:id="rId11"/>
    <p:sldId id="412" r:id="rId12"/>
    <p:sldId id="1705" r:id="rId13"/>
    <p:sldId id="413" r:id="rId14"/>
    <p:sldId id="414" r:id="rId15"/>
    <p:sldId id="415" r:id="rId16"/>
    <p:sldId id="416" r:id="rId17"/>
    <p:sldId id="417" r:id="rId18"/>
    <p:sldId id="419" r:id="rId19"/>
    <p:sldId id="418" r:id="rId20"/>
    <p:sldId id="420" r:id="rId21"/>
    <p:sldId id="421" r:id="rId22"/>
    <p:sldId id="422" r:id="rId23"/>
    <p:sldId id="423" r:id="rId24"/>
    <p:sldId id="424" r:id="rId25"/>
    <p:sldId id="429" r:id="rId26"/>
    <p:sldId id="431" r:id="rId27"/>
    <p:sldId id="432" r:id="rId28"/>
    <p:sldId id="433" r:id="rId29"/>
    <p:sldId id="434" r:id="rId30"/>
    <p:sldId id="438" r:id="rId31"/>
    <p:sldId id="446" r:id="rId32"/>
    <p:sldId id="439" r:id="rId33"/>
    <p:sldId id="447" r:id="rId34"/>
    <p:sldId id="440" r:id="rId35"/>
    <p:sldId id="395" r:id="rId36"/>
    <p:sldId id="397" r:id="rId37"/>
    <p:sldId id="441" r:id="rId38"/>
    <p:sldId id="399" r:id="rId39"/>
    <p:sldId id="44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880">
          <p15:clr>
            <a:srgbClr val="A4A3A4"/>
          </p15:clr>
        </p15:guide>
        <p15:guide id="3" orient="horz" pos="408" userDrawn="1">
          <p15:clr>
            <a:srgbClr val="A4A3A4"/>
          </p15:clr>
        </p15:guide>
        <p15:guide id="4" orient="horz" pos="672" userDrawn="1">
          <p15:clr>
            <a:srgbClr val="A4A3A4"/>
          </p15:clr>
        </p15:guide>
        <p15:guide id="5" orient="horz" pos="1968" userDrawn="1">
          <p15:clr>
            <a:srgbClr val="A4A3A4"/>
          </p15:clr>
        </p15:guide>
        <p15:guide id="6" pos="5472" userDrawn="1">
          <p15:clr>
            <a:srgbClr val="A4A3A4"/>
          </p15:clr>
        </p15:guide>
        <p15:guide id="7"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DBD6E8"/>
    <a:srgbClr val="007FA3"/>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4" autoAdjust="0"/>
    <p:restoredTop sz="74550" autoAdjust="0"/>
  </p:normalViewPr>
  <p:slideViewPr>
    <p:cSldViewPr>
      <p:cViewPr varScale="1">
        <p:scale>
          <a:sx n="54" d="100"/>
          <a:sy n="54" d="100"/>
        </p:scale>
        <p:origin x="1608" y="60"/>
      </p:cViewPr>
      <p:guideLst>
        <p:guide orient="horz" pos="3840"/>
        <p:guide pos="2880"/>
        <p:guide orient="horz" pos="408"/>
        <p:guide orient="horz" pos="672"/>
        <p:guide orient="horz" pos="1968"/>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5/21/2020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238881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 than 7,500 companies around the globe now voluntarily report their efforts in promoting environmental sustainability using the guidelines developed by the Global Reporting Initiative (GRI). These reports, which can be found on the GRI website (www.globalreporting.org), describe the numerous green actions of these organizations.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way organizations show their commitment to being green is through pursuing standards developed by the nongovernmental International Organization for Standardization (ISO). Organizations that want to become ISO 14000 compliant must develop a total management system for meeting environmental challenges.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final way to evaluate a company’s green actions is to use the Global 100 list of the most sustainable corporations in the world (www.corporateknights.com). To be named to this list a company has displayed a superior ability to effectively manage environmental and social factors.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1076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What do we mean by </a:t>
            </a:r>
            <a:r>
              <a:rPr lang="en-US" b="1" dirty="0">
                <a:cs typeface="Arial" charset="0"/>
              </a:rPr>
              <a:t>ethics</a:t>
            </a:r>
            <a:r>
              <a:rPr lang="en-US" dirty="0">
                <a:cs typeface="Arial" charset="0"/>
              </a:rPr>
              <a:t>? We’re defining it as the principles, values, and beliefs that define right and wrong decisions and behavior. Many decisions managers make require them to consider both the process and who’s affected by the result. To better understand the ethical issues involved in such decisions, let’s look at the factors that determine whether a person acts ethically or unethically.</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87054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faced with an ethical decision, ask yourself one or more of these questions. It will help you determine what to do.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313843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someone behaves ethically or unethically when faced with an ethical dilemma is influenced by several things: his or her stage of moral development and other moderating variables, including individual characteristics and the organization’s structural design, which we will discuss in a later section of the chapter, and the intensity of the ethical issue.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diagram, “Ethical dilemma” leads to “Stage of moral development;” A complex interaction between stage of moral development and the 4 “Moderators” of ‘Individual characteristics”, the organization’s “Structural variables”, the “Organizational culture, and the “Issue Intensity” results in “Ethical or Unethical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80730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Research divides moral development into three levels, each having two stages. At each successive stage, an individual’s moral</a:t>
            </a:r>
            <a:r>
              <a:rPr lang="en-US" baseline="0" dirty="0">
                <a:cs typeface="Arial" charset="0"/>
              </a:rPr>
              <a:t> </a:t>
            </a:r>
            <a:r>
              <a:rPr lang="en-US" dirty="0">
                <a:cs typeface="Arial" charset="0"/>
              </a:rPr>
              <a:t>judgment becomes less dependent on outside influences and more internalized. </a:t>
            </a:r>
          </a:p>
          <a:p>
            <a:pPr eaLnBrk="1" hangingPunct="1"/>
            <a:endParaRPr lang="en-US" dirty="0">
              <a:cs typeface="Arial" charset="0"/>
            </a:endParaRPr>
          </a:p>
          <a:p>
            <a:pPr eaLnBrk="1" hangingPunct="1"/>
            <a:r>
              <a:rPr lang="en-US" dirty="0">
                <a:cs typeface="Arial" charset="0"/>
              </a:rPr>
              <a:t>At the first level, the </a:t>
            </a:r>
            <a:r>
              <a:rPr lang="en-US" i="1" dirty="0">
                <a:cs typeface="Arial" charset="0"/>
              </a:rPr>
              <a:t>preconventional </a:t>
            </a:r>
            <a:r>
              <a:rPr lang="en-US" dirty="0">
                <a:cs typeface="Arial" charset="0"/>
              </a:rPr>
              <a:t>level, a person’s choice between right or wrong is based on personal consequences from outside sources, such as physical punishment, reward, or exchange of favors. </a:t>
            </a:r>
          </a:p>
          <a:p>
            <a:pPr eaLnBrk="1" hangingPunct="1"/>
            <a:endParaRPr lang="en-US" dirty="0">
              <a:cs typeface="Arial" charset="0"/>
            </a:endParaRPr>
          </a:p>
          <a:p>
            <a:pPr eaLnBrk="1" hangingPunct="1"/>
            <a:r>
              <a:rPr lang="en-US" dirty="0">
                <a:cs typeface="Arial" charset="0"/>
              </a:rPr>
              <a:t>At the second level, the </a:t>
            </a:r>
            <a:r>
              <a:rPr lang="en-US" i="1" dirty="0">
                <a:cs typeface="Arial" charset="0"/>
              </a:rPr>
              <a:t>conventional </a:t>
            </a:r>
            <a:r>
              <a:rPr lang="en-US" dirty="0">
                <a:cs typeface="Arial" charset="0"/>
              </a:rPr>
              <a:t>level, ethical decisions rely on maintaining expected standards and living up to the expectations</a:t>
            </a:r>
            <a:r>
              <a:rPr lang="en-US" baseline="0" dirty="0">
                <a:cs typeface="Arial" charset="0"/>
              </a:rPr>
              <a:t> </a:t>
            </a:r>
            <a:r>
              <a:rPr lang="en-US" dirty="0">
                <a:cs typeface="Arial" charset="0"/>
              </a:rPr>
              <a:t>of others.</a:t>
            </a:r>
          </a:p>
          <a:p>
            <a:pPr eaLnBrk="1" hangingPunct="1"/>
            <a:endParaRPr lang="en-US" dirty="0">
              <a:cs typeface="Arial" charset="0"/>
            </a:endParaRPr>
          </a:p>
          <a:p>
            <a:pPr eaLnBrk="1" hangingPunct="1"/>
            <a:r>
              <a:rPr lang="en-US" dirty="0">
                <a:cs typeface="Arial" charset="0"/>
              </a:rPr>
              <a:t>At the </a:t>
            </a:r>
            <a:r>
              <a:rPr lang="en-US" i="1" dirty="0">
                <a:cs typeface="Arial" charset="0"/>
              </a:rPr>
              <a:t>principled </a:t>
            </a:r>
            <a:r>
              <a:rPr lang="en-US" dirty="0">
                <a:cs typeface="Arial" charset="0"/>
              </a:rPr>
              <a:t>level, individuals define moral values apart from the authority of the groups to which they belong or society in general.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8582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L. Kohlberg, “Moral Stages and Moralization: The Cognitive-Development Approach,” in </a:t>
            </a:r>
            <a:r>
              <a:rPr lang="en-US" sz="1200" i="1" kern="1200" dirty="0">
                <a:solidFill>
                  <a:schemeClr val="tx1"/>
                </a:solidFill>
                <a:effectLst/>
                <a:latin typeface="+mn-lt"/>
                <a:ea typeface="+mn-ea"/>
                <a:cs typeface="+mn-cs"/>
              </a:rPr>
              <a:t>Moral Development and Behavior: Theory, Research, and Social Issues</a:t>
            </a:r>
            <a:r>
              <a:rPr lang="en-US" sz="1200" kern="1200" dirty="0">
                <a:solidFill>
                  <a:schemeClr val="tx1"/>
                </a:solidFill>
                <a:effectLst/>
                <a:latin typeface="+mn-lt"/>
                <a:ea typeface="+mn-ea"/>
                <a:cs typeface="+mn-cs"/>
              </a:rPr>
              <a:t>, ed. T. </a:t>
            </a:r>
            <a:r>
              <a:rPr lang="en-US" sz="1200" kern="1200" dirty="0" err="1">
                <a:solidFill>
                  <a:schemeClr val="tx1"/>
                </a:solidFill>
                <a:effectLst/>
                <a:latin typeface="+mn-lt"/>
                <a:ea typeface="+mn-ea"/>
                <a:cs typeface="+mn-cs"/>
              </a:rPr>
              <a:t>Lickona</a:t>
            </a:r>
            <a:r>
              <a:rPr lang="en-US" sz="1200" kern="1200" dirty="0">
                <a:solidFill>
                  <a:schemeClr val="tx1"/>
                </a:solidFill>
                <a:effectLst/>
                <a:latin typeface="+mn-lt"/>
                <a:ea typeface="+mn-ea"/>
                <a:cs typeface="+mn-cs"/>
              </a:rPr>
              <a:t> (New York: Holt, Rinehart &amp; Winston, 1976), pp. 34–35. </a:t>
            </a:r>
            <a:endParaRPr lang="en-US" dirty="0"/>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Long Description:</a:t>
            </a:r>
          </a:p>
          <a:p>
            <a:r>
              <a:rPr lang="en-US" sz="1200" kern="1200" dirty="0">
                <a:solidFill>
                  <a:schemeClr val="tx1"/>
                </a:solidFill>
                <a:effectLst/>
                <a:latin typeface="+mn-lt"/>
                <a:ea typeface="+mn-ea"/>
                <a:cs typeface="+mn-cs"/>
              </a:rPr>
              <a:t>The six stages grouped into three levels and their descriptions are as follows: </a:t>
            </a:r>
          </a:p>
          <a:p>
            <a:r>
              <a:rPr lang="en-US" sz="1200" kern="1200" dirty="0">
                <a:solidFill>
                  <a:schemeClr val="tx1"/>
                </a:solidFill>
                <a:effectLst/>
                <a:latin typeface="+mn-lt"/>
                <a:ea typeface="+mn-ea"/>
                <a:cs typeface="+mn-cs"/>
              </a:rPr>
              <a:t>Preconventional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1: Sticking to rules to avoid physical punishment.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2: Following rules only when doing so is in your immediate interest.</a:t>
            </a:r>
          </a:p>
          <a:p>
            <a:r>
              <a:rPr lang="en-US" sz="1200" kern="1200" dirty="0">
                <a:solidFill>
                  <a:schemeClr val="tx1"/>
                </a:solidFill>
                <a:effectLst/>
                <a:latin typeface="+mn-lt"/>
                <a:ea typeface="+mn-ea"/>
                <a:cs typeface="+mn-cs"/>
              </a:rPr>
              <a:t>Conventional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3: Living up to what is expected by people close to you.</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4: Maintaining conventional order by fulfilling obligations to which you have agreed.</a:t>
            </a:r>
          </a:p>
          <a:p>
            <a:r>
              <a:rPr lang="en-US" sz="1200" kern="1200" dirty="0">
                <a:solidFill>
                  <a:schemeClr val="tx1"/>
                </a:solidFill>
                <a:effectLst/>
                <a:latin typeface="+mn-lt"/>
                <a:ea typeface="+mn-ea"/>
                <a:cs typeface="+mn-cs"/>
              </a:rPr>
              <a:t>Principled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5: Valuing rights of others.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6: Following self-chosen ethical principles even if they violate the law.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98160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Two individual characteristics—values and personality—play a role in determining whether a person behaves ethically. Each person comes to an organization with a relatively entrenched set of personal </a:t>
            </a:r>
            <a:r>
              <a:rPr lang="en-US" b="1" dirty="0">
                <a:cs typeface="Arial" charset="0"/>
              </a:rPr>
              <a:t>values</a:t>
            </a:r>
            <a:r>
              <a:rPr lang="en-US" dirty="0">
                <a:cs typeface="Arial" charset="0"/>
              </a:rPr>
              <a:t>, which represent basic convictions about what is right and wrong. Our values develop from a young age based on what we see and hear from parents, teachers, friends, and others.</a:t>
            </a:r>
          </a:p>
          <a:p>
            <a:pPr eaLnBrk="1" hangingPunct="1"/>
            <a:endParaRPr lang="en-US" dirty="0">
              <a:cs typeface="Arial" charset="0"/>
            </a:endParaRPr>
          </a:p>
          <a:p>
            <a:pPr eaLnBrk="1" hangingPunct="1"/>
            <a:r>
              <a:rPr lang="en-US" dirty="0">
                <a:cs typeface="Arial" charset="0"/>
              </a:rPr>
              <a:t>Two personality variables have been found to influence an individual’s actions according to his or her beliefs about what is right or wrong: ego strength and locus of control. </a:t>
            </a:r>
            <a:r>
              <a:rPr lang="en-US" b="1" dirty="0">
                <a:cs typeface="Arial" charset="0"/>
              </a:rPr>
              <a:t>Ego strength </a:t>
            </a:r>
            <a:r>
              <a:rPr lang="en-US" dirty="0">
                <a:cs typeface="Arial" charset="0"/>
              </a:rPr>
              <a:t>measures the strength of a person’s convictions. People with high ego strength are likely to resist impulses to act unethically and instead follow their convictions. </a:t>
            </a:r>
            <a:r>
              <a:rPr lang="en-US" b="1" dirty="0">
                <a:cs typeface="Arial" charset="0"/>
              </a:rPr>
              <a:t>Locus of control </a:t>
            </a:r>
            <a:r>
              <a:rPr lang="en-US" dirty="0">
                <a:cs typeface="Arial" charset="0"/>
              </a:rPr>
              <a:t>is the degree to which people believe they control their own</a:t>
            </a:r>
            <a:r>
              <a:rPr lang="en-US" baseline="0" dirty="0">
                <a:cs typeface="Arial" charset="0"/>
              </a:rPr>
              <a:t> </a:t>
            </a:r>
            <a:r>
              <a:rPr lang="en-US" dirty="0">
                <a:cs typeface="Arial" charset="0"/>
              </a:rPr>
              <a:t>fate. People with an </a:t>
            </a:r>
            <a:r>
              <a:rPr lang="en-US" i="1" dirty="0">
                <a:cs typeface="Arial" charset="0"/>
              </a:rPr>
              <a:t>internal </a:t>
            </a:r>
            <a:r>
              <a:rPr lang="en-US" dirty="0">
                <a:cs typeface="Arial" charset="0"/>
              </a:rPr>
              <a:t>locus of control believe they control their own destinies. They’re more likely to take responsibility for consequences and rely on their own internal standards of right and wrong to guide their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84436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structures that minimize ambiguity and uncertainty with formal rules and regulations and those that continuously remind employees of what is ethical are more likely to encourage ethical behavior.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many organizations use goals to guide and motivate employees, those goals can create some unexpected problems. One study found that people who don’t reach set goals are more likely to engage in unethical behavior, even if they do or don’t have economic incentives to do so.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organization’s performance appraisal system can also influence ethical behavior. Some systems focus exclusively on outcomes, while others evaluate means as well as ends. When employees are evaluated only on outcomes, they may be pressured to do whatever is necessary to look good on the outcomes and not be concerned with how they got those results.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that rewards or punishment depend on specific goal outcomes, the more employees are pressured to do whatever they must to reach those goals—perhaps to the point of compromising their ethical standards.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11057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Exhibit 6.7 shows, six characteristics determine issue intensity or how important an ethical issue is to an individual: greatness of harm, consensus of wrong, probability of harm, immediacy of consequences, proximity to victim(s), and concentration of effect. </a:t>
            </a:r>
            <a:endParaRPr lang="en-US" dirty="0"/>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Long Description: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diagram shows “Issue Intensity” at the center. The six characteristics are shown around it. The characteristics and the question that determines the intensity of each characteristic are summarized below:</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Greatness of Harm: How many people will be harmed?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Consensus of Wrong: How much agreement is there that this action is wrong?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Probability of Harm: How likely is it that this action will cause harm?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Immediacy of Consequences: Will harm be felt immediately?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Proximity to Victim or Victims: How close are the potential victims?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Concentration of Effect: How concentrated is the effect of the action on the victim or victims?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758767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student who would never consider breaking into an instructor’s office to steal an accounting exam doesn’t think twice about asking a friend who took the same course from the same instructor last semester what questions were on an exam. Similarly, a manager might think nothing about taking home a few office supplies, yet be highly concerned about the possible embezzlement of company funds. These examples illustrate the final factor that influences ethical behavior: the intensity of the ethical issue itself.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0055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Are ethical standards universal? Although some common moral beliefs exist, social and cultural differences between countries are important factors that determine ethical and unethical behavior. </a:t>
            </a:r>
          </a:p>
          <a:p>
            <a:pPr eaLnBrk="1" hangingPunct="1"/>
            <a:endParaRPr lang="en-US" dirty="0">
              <a:cs typeface="Arial" charset="0"/>
            </a:endParaRPr>
          </a:p>
          <a:p>
            <a:pPr eaLnBrk="1" hangingPunct="1"/>
            <a:r>
              <a:rPr lang="en-US" dirty="0">
                <a:cs typeface="Arial" charset="0"/>
              </a:rPr>
              <a:t>In the case of payments to influence foreign officials or politicians, U.S. managers</a:t>
            </a:r>
            <a:r>
              <a:rPr lang="en-US" baseline="0" dirty="0">
                <a:cs typeface="Arial" charset="0"/>
              </a:rPr>
              <a:t> </a:t>
            </a:r>
            <a:r>
              <a:rPr lang="en-US" dirty="0">
                <a:cs typeface="Arial" charset="0"/>
              </a:rPr>
              <a:t>are guided by the Foreign Corrupt Practices Act (FCPA), which makes it illegal to knowingly corrupt a foreign official. However, even this law doesn’t always reduce ethical dilemmas to black and white. In some countries, government bureaucrat salaries are low because custom dictates that they receive small payments from those they serve. Payoffs to these bureaucrats “grease the machinery” and ensure that things get</a:t>
            </a:r>
            <a:r>
              <a:rPr lang="en-US" baseline="0" dirty="0">
                <a:cs typeface="Arial" charset="0"/>
              </a:rPr>
              <a:t> </a:t>
            </a:r>
            <a:r>
              <a:rPr lang="en-US" dirty="0">
                <a:cs typeface="Arial" charset="0"/>
              </a:rPr>
              <a:t>done.</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guide to being ethical in international business is the United Nations Global Compact,</a:t>
            </a:r>
            <a:r>
              <a:rPr lang="en-US" sz="1200" kern="1200" baseline="0" dirty="0">
                <a:solidFill>
                  <a:schemeClr val="tx1"/>
                </a:solidFill>
                <a:effectLst/>
                <a:latin typeface="+mn-lt"/>
                <a:ea typeface="+mn-ea"/>
                <a:cs typeface="+mn-cs"/>
              </a:rPr>
              <a:t> shown in Exhibit 6-8.</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189884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Copyright © 2012 by United Nations Global Compact (www.unglobalcompact.org). Reprinted with permission.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55272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Copyright © 2012 by United Nations Global Compact (www.unglobalcompact.org). Reprinted with permission.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904032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selection process (interviews, tests, background checks, and so forth) should be viewed as an opportunity to learn about an individual’s level of moral development, personal values, ego strength, and locus of control.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strong culture exerts more influence on employees than does a weak one. If a culture is strong and supports high ethical standards, it has a powerful and positive influence on the decision to act ethically or unethically.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87076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Uncertainty about what is and is not ethical can be a problem for employees. A </a:t>
            </a:r>
            <a:r>
              <a:rPr lang="en-US" sz="1200" b="1" kern="1200" dirty="0">
                <a:solidFill>
                  <a:schemeClr val="tx1"/>
                </a:solidFill>
                <a:effectLst/>
                <a:latin typeface="+mn-lt"/>
                <a:ea typeface="+mn-ea"/>
                <a:cs typeface="+mn-cs"/>
              </a:rPr>
              <a:t>code of ethics</a:t>
            </a:r>
            <a:r>
              <a:rPr lang="en-US" sz="1200" kern="1200" dirty="0">
                <a:solidFill>
                  <a:schemeClr val="tx1"/>
                </a:solidFill>
                <a:effectLst/>
                <a:latin typeface="+mn-lt"/>
                <a:ea typeface="+mn-ea"/>
                <a:cs typeface="+mn-cs"/>
              </a:rPr>
              <a:t>, a formal statement of an organization’s values and the ethical rules it expects employees to follow, is a popular choice for reducing that ambiguity. Research shows that 97 percent of organizations with more than 10,000 employees have a written code of ethics.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631690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codes of ethics may not work as well as we think they should. A survey of employees in U.S. businesses found that 41 percent of those surveyed had observed ethical or legal violations in the previous 12 months, including such things as conflicts of interest, abusive or intimidating behavior, and lying to employees. And 37 percent of those employees didn’t report observed misconduct. Does this mean that codes of ethics shouldn’t be developed? No. However, in doing so, managers should use these suggestions.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899667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Doing business ethically requires a commitment from managers at all levels, but especially the top level. Why? Because they’re the ones who uphold the shared values and set the cultural tone. They’re role models in terms of both words and actions, though what they </a:t>
            </a:r>
            <a:r>
              <a:rPr lang="en-US" sz="1200" i="1" kern="1200" dirty="0">
                <a:solidFill>
                  <a:schemeClr val="tx1"/>
                </a:solidFill>
                <a:effectLst/>
                <a:latin typeface="+mn-lt"/>
                <a:ea typeface="+mn-ea"/>
                <a:cs typeface="+mn-cs"/>
              </a:rPr>
              <a:t>do </a:t>
            </a:r>
            <a:r>
              <a:rPr lang="en-US" sz="1200" kern="1200" dirty="0">
                <a:solidFill>
                  <a:schemeClr val="tx1"/>
                </a:solidFill>
                <a:effectLst/>
                <a:latin typeface="+mn-lt"/>
                <a:ea typeface="+mn-ea"/>
                <a:cs typeface="+mn-cs"/>
              </a:rPr>
              <a:t>is far more important than what they </a:t>
            </a:r>
            <a:r>
              <a:rPr lang="en-US" sz="1200" i="1" kern="1200" dirty="0">
                <a:solidFill>
                  <a:schemeClr val="tx1"/>
                </a:solidFill>
                <a:effectLst/>
                <a:latin typeface="+mn-lt"/>
                <a:ea typeface="+mn-ea"/>
                <a:cs typeface="+mn-cs"/>
              </a:rPr>
              <a:t>say. </a:t>
            </a:r>
            <a:r>
              <a:rPr lang="en-US" sz="1200" kern="1200" dirty="0">
                <a:solidFill>
                  <a:schemeClr val="tx1"/>
                </a:solidFill>
                <a:effectLst/>
                <a:latin typeface="+mn-lt"/>
                <a:ea typeface="+mn-ea"/>
                <a:cs typeface="+mn-cs"/>
              </a:rPr>
              <a:t>If top managers, for example, take company resources for their personal use, inflate their expense accounts, or give favored treatment to friends, they imply that such behavior is acceptable for all employees.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95823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the stress of unrealistic goals, otherwise ethical employees may feel they have no choice but to do whatever is necessary to meet those goals. Also, goal achievement is usually a key issue in performance appraisal. If performance appraisals focus only on economic goals, ends will begin to justify means. To encourage ethical behavior, both ends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means should be evaluated. For example, a manager’s annual review of employees might include a point-by-point evaluation of how their decisions measured up against the company’s code of ethics as well as how well goals were met.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228246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Such training programs aren’t without controversy, as the primary concern is whether ethics can be taught. Critics stress that the effort is pointless because people establish their individual value systems when they’re young. Proponents note, however, that several studies have shown that values can be learned after early childhood. In addition, they cite evidence that shows that teaching ethical problem solving can make an actual difference in ethical behaviors; that training has increased individuals’ level of moral development; and that, if nothing else, ethics training increases awareness of ethical issues in business.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67046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fear of being caught can be an important deterrent to unethical behavior. Independent social audits, which evaluate decisions and management practices in terms of the organization’s code of ethics, increase that likelihood. Such audits can be regular evaluations or they can occur randomly with no prior announcement. An effective ethics program probably needs both. To maintain integrity, auditors should be responsible to the company’s board of directors and present their findings directly to the board.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796989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concept of </a:t>
            </a:r>
            <a:r>
              <a:rPr lang="en-US" i="1" dirty="0">
                <a:cs typeface="Arial" charset="0"/>
              </a:rPr>
              <a:t>social responsibility </a:t>
            </a:r>
            <a:r>
              <a:rPr lang="en-US" dirty="0">
                <a:cs typeface="Arial" charset="0"/>
              </a:rPr>
              <a:t>has been described in different ways. For instance, it’s been called “profit making only,” “going beyond profit making,” “any discretionary corporate activity intended to further social welfare,” and “improving social or environmental conditions.” We can understand it better if we first compare it to two similar concepts: social obligation and social responsiveness. </a:t>
            </a:r>
            <a:r>
              <a:rPr lang="en-US" b="1" dirty="0">
                <a:cs typeface="Arial" charset="0"/>
              </a:rPr>
              <a:t>Social obligation </a:t>
            </a:r>
            <a:r>
              <a:rPr lang="en-US" dirty="0">
                <a:cs typeface="Arial" charset="0"/>
              </a:rPr>
              <a:t>is when a firm engages in social actions because of its obligation to meet certain economic and legal responsibilities. The organization does what it’s obligated</a:t>
            </a:r>
            <a:r>
              <a:rPr lang="en-US" baseline="0" dirty="0">
                <a:cs typeface="Arial" charset="0"/>
              </a:rPr>
              <a:t> </a:t>
            </a:r>
            <a:r>
              <a:rPr lang="en-US" dirty="0">
                <a:cs typeface="Arial" charset="0"/>
              </a:rPr>
              <a:t>to do and nothing more. This idea reflects the </a:t>
            </a:r>
            <a:r>
              <a:rPr lang="en-US" b="1" dirty="0">
                <a:cs typeface="Arial" charset="0"/>
              </a:rPr>
              <a:t>classical view </a:t>
            </a:r>
            <a:r>
              <a:rPr lang="en-US" dirty="0">
                <a:cs typeface="Arial" charset="0"/>
              </a:rPr>
              <a:t>of social responsibility, which says that management’s only social responsibility is to maximize profits. The most outspoken advocate of this approach is economist and Nobel laureate Milton Friedman. He argued that managers’ primary responsibility is to operate the business in the best interests of the stockholders, whose primary concerns are financial.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for managers to assure employees who raise ethical concerns or issues that they will face no personal or career risks. These individuals, often called </a:t>
            </a:r>
            <a:r>
              <a:rPr lang="en-US" sz="1200" b="1" kern="1200" dirty="0">
                <a:solidFill>
                  <a:schemeClr val="tx1"/>
                </a:solidFill>
                <a:effectLst/>
                <a:latin typeface="+mn-lt"/>
                <a:ea typeface="+mn-ea"/>
                <a:cs typeface="+mn-cs"/>
              </a:rPr>
              <a:t>whistle-blowers</a:t>
            </a:r>
            <a:r>
              <a:rPr lang="en-US" sz="1200" kern="1200" dirty="0">
                <a:solidFill>
                  <a:schemeClr val="tx1"/>
                </a:solidFill>
                <a:effectLst/>
                <a:latin typeface="+mn-lt"/>
                <a:ea typeface="+mn-ea"/>
                <a:cs typeface="+mn-cs"/>
              </a:rPr>
              <a:t>, can be a key part of any company’s ethics program.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can employees be protected so they’re willing to step up if they see unethical or illegal things occurring? One way is to set up toll-free ethics hotlines. Another way is to have in place a “procedurally just process,” which means making sure the decision-making process is fair and that employees are treated respectfully about their concerns. Backlash against whistle-blowers can be costly. </a:t>
            </a:r>
            <a:endParaRPr lang="en-US" dirty="0">
              <a:effectLst/>
            </a:endParaRP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federal legislation offers some legal protection. According to the Sarbanes-Oxley Act, any manager who retaliates against an employee for reporting violations faces a stiff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penalty: a 10-year jail sentence. Antiretaliation protections against whistle-blowers have been strengthened by the more recent Dodd-Frank Wall Street Reform Act. Unfortunately, despite this protection, fewer than two of every three employees felt they would be protected from retaliation, and about the same proportion fear losing their jobs if they do not meet performance targets. </a:t>
            </a:r>
            <a:endParaRPr lang="en-US" dirty="0">
              <a:effectLst/>
            </a:endParaRPr>
          </a:p>
          <a:p>
            <a:endParaRPr lang="en-US" dirty="0">
              <a:effectLst/>
            </a:endParaRPr>
          </a:p>
          <a:p>
            <a:endParaRPr lang="en-US" sz="1200" kern="1200" dirty="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71889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five elements are critical for an effective anti-retaliation program that satisfies OSHA’s recommendations and shows the firm is committed to protecting whistle-blowers.</a:t>
            </a:r>
          </a:p>
        </p:txBody>
      </p:sp>
      <p:sp>
        <p:nvSpPr>
          <p:cNvPr id="4" name="Slide Number Placeholder 3"/>
          <p:cNvSpPr>
            <a:spLocks noGrp="1"/>
          </p:cNvSpPr>
          <p:nvPr>
            <p:ph type="sldNum" sz="quarter" idx="5"/>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77360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Social entrepreneurs want to make the world a better place and have a driving passion to make that happen. For example, Microsoft Corporation announced that it would donate $1 billion in cloud services to nonprofits and university researchers. Microsoft’s goal is to provide the same computing tools that have allowed business firms to become more agile and tackle substantial technical challenges. Also, social entrepreneurs use creativity and ingenuity to solve problems. For instance, Seattle-based PATH (Program for Appropriate Technology in Health) is an international nonprofit organization that uses low-cost technology to provide needed healthcare solutions for poor, developing countries. TOMS Shoes is another good example of a firm that demonstrates social entrepreneurship. The students can probably list other current examples.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55679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is always filming you and posting it online. The same goes for information about an organization. If you don’t want it to appear on social media, don’t do it or say it. It can make or break a person’s reputation, or a company’s reputation, almost overnight. Mistakes can be very difficult to overcome.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714776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Corporate philanthropy can be an effective way for companies to address societal problems. For instance, the breast cancer “pink” campaign and the global AIDS Red campaign (started by Bono) are ways that companies support social causes.</a:t>
            </a:r>
          </a:p>
          <a:p>
            <a:pPr eaLnBrk="1" hangingPunct="1"/>
            <a:endParaRPr lang="en-US" dirty="0">
              <a:cs typeface="Arial" charset="0"/>
            </a:endParaRPr>
          </a:p>
          <a:p>
            <a:pPr eaLnBrk="1" hangingPunct="1"/>
            <a:r>
              <a:rPr lang="en-US" dirty="0">
                <a:cs typeface="Arial" charset="0"/>
              </a:rPr>
              <a:t>Employee volunteering is another popular way for businesses to be involved in promoting social change. For instance, Dow Corning sent a small team of employees to rural India to help women “examine stitchery and figure out prices for garments to be sold in local markets.” Molson-Coors’ 11-member executive team spent a full day at their annual team-building retreat building a house in Las Vegas with Habitat for Humanity. PricewaterhouseCoopers employees renovated an abandoned school in Newark, New Jersey. Every Wachovia employee is given six paid days off from work each year to volunteer in his or her community.</a:t>
            </a:r>
          </a:p>
          <a:p>
            <a:pPr eaLnBrk="1" hangingPunct="1"/>
            <a:endParaRPr lang="en-US" dirty="0">
              <a:cs typeface="Arial" charset="0"/>
            </a:endParaRPr>
          </a:p>
          <a:p>
            <a:pPr eaLnBrk="1" hangingPunct="1"/>
            <a:r>
              <a:rPr lang="en-US" dirty="0">
                <a:cs typeface="Arial" charset="0"/>
              </a:rPr>
              <a:t>Google gives over $100 million a year in grants that support good causes ranging from helping the poor to developing a navigation app for the blind.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103147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Social obligation, which reflects the classical view of social responsibility, is when a firm engages in social actions because of its obligation to meet certain economic and legal responsibilities. </a:t>
            </a:r>
          </a:p>
          <a:p>
            <a:pPr eaLnBrk="1" hangingPunct="1"/>
            <a:endParaRPr lang="en-US" dirty="0">
              <a:cs typeface="Arial" charset="0"/>
            </a:endParaRPr>
          </a:p>
          <a:p>
            <a:pPr eaLnBrk="1" hangingPunct="1"/>
            <a:r>
              <a:rPr lang="en-US" dirty="0">
                <a:cs typeface="Arial" charset="0"/>
              </a:rPr>
              <a:t>Social responsiveness is when a firm engages in social actions in response to some popular social need. Social responsibility is a business’s intention, beyond its economic and legal obligations, to pursue long-term goals that are good for society. Both these reflect the</a:t>
            </a:r>
            <a:r>
              <a:rPr lang="en-US" baseline="0" dirty="0">
                <a:cs typeface="Arial" charset="0"/>
              </a:rPr>
              <a:t> </a:t>
            </a:r>
            <a:r>
              <a:rPr lang="en-US" dirty="0">
                <a:cs typeface="Arial" charset="0"/>
              </a:rPr>
              <a:t>socioeconomic view of social responsibility. Determining whether organizations should be socially involved can be done by looking at arguments for and against it. Other ways are to assess the impact of social involvement on a company’s economic performance and evaluate the performance of SRI funds versus non-SRI funds. We can conclude that a company’s social responsibility doesn’t appear to hurt its economic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Green management is when managers consider the impact of their organization on the natural environment. Organizations can “go green” in different ways. </a:t>
            </a:r>
          </a:p>
          <a:p>
            <a:pPr eaLnBrk="1" hangingPunct="1"/>
            <a:endParaRPr lang="en-US" dirty="0">
              <a:cs typeface="Arial" charset="0"/>
            </a:endParaRPr>
          </a:p>
          <a:p>
            <a:pPr eaLnBrk="1" hangingPunct="1"/>
            <a:r>
              <a:rPr lang="en-US" dirty="0">
                <a:cs typeface="Arial" charset="0"/>
              </a:rPr>
              <a:t>The light green approach is doing what is required legally, which is social obligation. Using the market approach, organizations respond to the environmental preferences of their customers. </a:t>
            </a:r>
          </a:p>
          <a:p>
            <a:pPr eaLnBrk="1" hangingPunct="1"/>
            <a:endParaRPr lang="en-US" dirty="0">
              <a:cs typeface="Arial" charset="0"/>
            </a:endParaRPr>
          </a:p>
          <a:p>
            <a:pPr eaLnBrk="1" hangingPunct="1"/>
            <a:r>
              <a:rPr lang="en-US" dirty="0">
                <a:cs typeface="Arial" charset="0"/>
              </a:rPr>
              <a:t>Using the stakeholder approach, organizations respond to the environmental demands of multiple stakeholders. Both the market and stakeholder approaches can be viewed as social responsiveness. </a:t>
            </a:r>
          </a:p>
          <a:p>
            <a:pPr eaLnBrk="1" hangingPunct="1"/>
            <a:endParaRPr lang="en-US" dirty="0">
              <a:cs typeface="Arial" charset="0"/>
            </a:endParaRPr>
          </a:p>
          <a:p>
            <a:pPr eaLnBrk="1" hangingPunct="1"/>
            <a:r>
              <a:rPr lang="en-US" dirty="0">
                <a:cs typeface="Arial" charset="0"/>
              </a:rPr>
              <a:t>With an activist or dark green approach, an organization looks for ways to respect and preserve the earth and its natural resources, which can be viewed as social responsibility. </a:t>
            </a:r>
          </a:p>
          <a:p>
            <a:pPr eaLnBrk="1" hangingPunct="1"/>
            <a:endParaRPr lang="en-US" dirty="0">
              <a:cs typeface="Arial" charset="0"/>
            </a:endParaRPr>
          </a:p>
          <a:p>
            <a:pPr eaLnBrk="1" hangingPunct="1"/>
            <a:r>
              <a:rPr lang="en-US" dirty="0">
                <a:cs typeface="Arial" charset="0"/>
              </a:rPr>
              <a:t>Green actions can be evaluated by examining reports that companies compile about their environmental performance, by looking for compliance with global standards for environmental management (ISO 14000), and by using the Global 100 list of the most sustainable corporations in the world.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Ethics refers to the principles, values, and beliefs that define right and wrong decisions and behavior. The factors that affect ethical and unethical behavior include an individual’s level of moral development (preconventional, conventional, or principled), individual characteristics (values and personality variables—ego strength and locus of control), structural variables (structural design, use of goals, performance appraisal systems, and reward allocation procedures), organizational culture (shared values and cultural strength), and issue intensity (greatness of harm, consensus of wrong, probability of harm, immediacy of consequences, proximity to victims, and concentration of effect). Since ethical standards aren’t universal, managers should know what they can and cannot do legally as defined by the Foreign Corrupt Practices Act. It’s also important to recognize any cultural differences and to clarify ethical guidelines for employees working in different global locations. Finally, managers</a:t>
            </a:r>
            <a:r>
              <a:rPr lang="en-US" baseline="0" dirty="0">
                <a:cs typeface="Arial" charset="0"/>
              </a:rPr>
              <a:t> </a:t>
            </a:r>
            <a:r>
              <a:rPr lang="en-US" dirty="0">
                <a:cs typeface="Arial" charset="0"/>
              </a:rPr>
              <a:t>should know about the principles of the Global Compact and the Anti-Bribery Convention.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885590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behavior of managers is the single most important influence on an individual’s decision to act ethically or unethically. Some specific ways managers can encourage ethical behavior include paying attention to employee selection, having and using a code of ethics, recognizing the important ethical leadership role they play and how what they do is far more important than what they say, making sure that the performance appraisal process doesn’t reward goal achievement without taking into account how those goals were achieved, using ethics training and independent social audits, and establishing protective mechanisms.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can manage ethical lapses and social irresponsibility by being strong ethical leaders and by protecting employees who raise ethical issues. The example set by managers has a strong influence on whether employees behave ethically. Ethical leaders also are honest, share their values, stress important shared values, and use the reward system appropriately. Managers can protect whistle-blowers (employees who raise</a:t>
            </a:r>
            <a:r>
              <a:rPr lang="en-US" baseline="0" dirty="0">
                <a:cs typeface="Arial" charset="0"/>
              </a:rPr>
              <a:t> </a:t>
            </a:r>
            <a:r>
              <a:rPr lang="en-US" dirty="0">
                <a:cs typeface="Arial" charset="0"/>
              </a:rPr>
              <a:t>ethical issues or concerns) by encouraging them to come forward, by setting up toll-free ethics hotlines, and by establishing a culture in which employees can complain and be heard without fear of reprisal. Social entrepreneurs play an important role in solving social problems by seeking out opportunities to improve society by using practical, innovative, and sustainable approaches. Social entrepreneurs want to make the world a better place and have a driving passion to make that happen. Businesses can promote positive social change through corporate philanthropy and employee volunteering efforts. Discuss some of the ways that social media can help or harm the organization and list a few current examples of corporate philanthropy.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96635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two concepts—social responsiveness and social responsibility—reflect the </a:t>
            </a:r>
            <a:r>
              <a:rPr lang="en-US" sz="1200" b="1" kern="1200" dirty="0">
                <a:solidFill>
                  <a:schemeClr val="tx1"/>
                </a:solidFill>
                <a:effectLst/>
                <a:latin typeface="+mn-lt"/>
                <a:ea typeface="+mn-ea"/>
                <a:cs typeface="+mn-cs"/>
              </a:rPr>
              <a:t>socioeconomic view</a:t>
            </a:r>
            <a:r>
              <a:rPr lang="en-US" sz="1200" kern="1200" dirty="0">
                <a:solidFill>
                  <a:schemeClr val="tx1"/>
                </a:solidFill>
                <a:effectLst/>
                <a:latin typeface="+mn-lt"/>
                <a:ea typeface="+mn-ea"/>
                <a:cs typeface="+mn-cs"/>
              </a:rPr>
              <a:t>, which says that managers’ social responsibilities go beyond making profits to include protecting and improving society’s welfare.</a:t>
            </a:r>
            <a:r>
              <a:rPr lang="en-US" dirty="0">
                <a:cs typeface="Arial" charset="0"/>
              </a:rPr>
              <a:t> This view is based on the belief that corporations are </a:t>
            </a:r>
            <a:r>
              <a:rPr lang="en-US" i="1" dirty="0">
                <a:cs typeface="Arial" charset="0"/>
              </a:rPr>
              <a:t>not </a:t>
            </a:r>
            <a:r>
              <a:rPr lang="en-US" dirty="0">
                <a:cs typeface="Arial" charset="0"/>
              </a:rPr>
              <a:t>independent entities responsible only to stockholders,</a:t>
            </a:r>
            <a:r>
              <a:rPr lang="en-US" baseline="0" dirty="0">
                <a:cs typeface="Arial" charset="0"/>
              </a:rPr>
              <a:t> </a:t>
            </a:r>
            <a:r>
              <a:rPr lang="en-US" dirty="0">
                <a:cs typeface="Arial" charset="0"/>
              </a:rPr>
              <a:t>but have an obligation to the larger society. Organizations around the world have embraced this view as shown by a survey of global executives in which 84 percent said that companies must balance obligations to shareholders with obligations to the public good.</a:t>
            </a:r>
          </a:p>
          <a:p>
            <a:pPr eaLnBrk="1" hangingPunct="1"/>
            <a:endParaRPr lang="en-US" dirty="0">
              <a:cs typeface="Arial" charset="0"/>
            </a:endParaRPr>
          </a:p>
          <a:p>
            <a:pPr eaLnBrk="1" hangingPunct="1"/>
            <a:r>
              <a:rPr lang="en-US" b="1" dirty="0">
                <a:cs typeface="Arial" charset="0"/>
              </a:rPr>
              <a:t>Social responsiveness </a:t>
            </a:r>
            <a:r>
              <a:rPr lang="en-US" dirty="0">
                <a:cs typeface="Arial" charset="0"/>
              </a:rPr>
              <a:t>is when a company engages in social actions in response to some popular social need. Managers are guided by social norms and values and make practical, market-oriented decisions about their actions. For instance, Ford Motor Company became the first automaker to endorse a federal ban on sending text messages while driving.</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 socially </a:t>
            </a:r>
            <a:r>
              <a:rPr lang="en-US" i="1" dirty="0">
                <a:cs typeface="Arial" charset="0"/>
              </a:rPr>
              <a:t>responsible </a:t>
            </a:r>
            <a:r>
              <a:rPr lang="en-US" dirty="0">
                <a:cs typeface="Arial" charset="0"/>
              </a:rPr>
              <a:t>organization goes beyond what it’s obligated to do or chooses to do because of some popular social need and does</a:t>
            </a:r>
            <a:r>
              <a:rPr lang="en-US" baseline="0" dirty="0">
                <a:cs typeface="Arial" charset="0"/>
              </a:rPr>
              <a:t> </a:t>
            </a:r>
            <a:r>
              <a:rPr lang="en-US" dirty="0">
                <a:cs typeface="Arial" charset="0"/>
              </a:rPr>
              <a:t>what it can to help improve society because it’s the right thing to do. We define </a:t>
            </a:r>
            <a:r>
              <a:rPr lang="en-US" b="1" dirty="0">
                <a:cs typeface="Arial" charset="0"/>
              </a:rPr>
              <a:t>social responsibility </a:t>
            </a:r>
            <a:r>
              <a:rPr lang="en-US" dirty="0">
                <a:cs typeface="Arial" charset="0"/>
              </a:rPr>
              <a:t>as a business’s intention, beyond its legal and economic obligations, to do the right things and act in ways that are good for society. A socially responsible organization does what is right because it feels it has an ethical responsibility to do so.</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80526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Arial" pitchFamily="34" charset="0"/>
              </a:rPr>
              <a:t>Other than meeting their social obligations (which they </a:t>
            </a:r>
            <a:r>
              <a:rPr lang="en-US" sz="1200" i="1" kern="1200" dirty="0">
                <a:solidFill>
                  <a:schemeClr val="tx1"/>
                </a:solidFill>
                <a:effectLst/>
                <a:latin typeface="+mn-lt"/>
                <a:ea typeface="+mn-ea"/>
                <a:cs typeface="Arial" pitchFamily="34" charset="0"/>
              </a:rPr>
              <a:t>must </a:t>
            </a:r>
            <a:r>
              <a:rPr lang="en-US" sz="1200" kern="1200" dirty="0">
                <a:solidFill>
                  <a:schemeClr val="tx1"/>
                </a:solidFill>
                <a:effectLst/>
                <a:latin typeface="+mn-lt"/>
                <a:ea typeface="+mn-ea"/>
                <a:cs typeface="Arial" pitchFamily="34" charset="0"/>
              </a:rPr>
              <a:t>do), should organizations be socially involved? One way to look at this question is by examining arguments for and against social involvement. Several points are outlined in Exhibit 6-1. </a:t>
            </a:r>
            <a:endParaRPr lang="en-US" dirty="0"/>
          </a:p>
          <a:p>
            <a:endParaRPr lang="en-US" dirty="0"/>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arguments for social responsibility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Public expectations: Public opinion now supports businesses pursuing economic and social goals.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Long-run profits: Socially responsible companies tend to have more secure long-run profits.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Ethical obligation: Businesses should be socially responsible because responsible actions are the right thing to do.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Public image: Businesses can create a favorable public image by pursuing social goals.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Better environment: Business involvement can help solve difficult social problems.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Discouragement of further governmental regulation: By becoming socially responsible, businesses can expect less government regulation.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Balance of responsibility and power: Businesses have a lot of power and an equally large amount of responsibility is needed to balance against that power.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Stockholder interests: Social responsibility will improve a business’s stock price in the long run.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Possession of resources: Businesses have the resources to support public and charitable projects that need assistance.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Superiority of prevention over cures: Businesses should address social problems before they become serious and costly to correct.</a:t>
            </a:r>
          </a:p>
          <a:p>
            <a:r>
              <a:rPr lang="en-US" sz="1200" kern="1200" dirty="0">
                <a:solidFill>
                  <a:schemeClr val="tx1"/>
                </a:solidFill>
                <a:effectLst/>
                <a:latin typeface="+mn-lt"/>
                <a:ea typeface="+mn-ea"/>
                <a:cs typeface="+mn-cs"/>
              </a:rPr>
              <a:t>The arguments against social responsibility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Violation of profit maximization: Business is being socially responsible only when it pursues its economic interests.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Dilution of purpose: Pursuing social goals dilutes business’s primary purpose—economic productivity.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Costs: Many socially responsible actions do not cover their costs and someone must pay those costs.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Too much power: Businesses have a lot of power already; if they pursue social goals, they will have even more.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Lack of skills: Business leaders lack the necessary skills to address social issues.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Lack of accountability: There are no direct lines of accountability for social actions.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Exhibit 6.2 shows the difference between social responsibility and social responsiveness using four different dimensions.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03673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Until the late 1960s, few people (and organizations) paid attention to the environmental consequences of their decisions and actions. However,</a:t>
            </a:r>
            <a:r>
              <a:rPr lang="en-US" baseline="0" dirty="0">
                <a:cs typeface="Arial" charset="0"/>
              </a:rPr>
              <a:t> </a:t>
            </a:r>
            <a:r>
              <a:rPr lang="en-US" dirty="0">
                <a:cs typeface="Arial" charset="0"/>
              </a:rPr>
              <a:t>a number of environmental disasters brought a new spirit of environmentalism to individuals, groups, and organizations. Increasingly, managers have begun to consider the impact of their organization on the natural environment, which we call </a:t>
            </a:r>
            <a:r>
              <a:rPr lang="en-US" b="1" dirty="0">
                <a:cs typeface="Arial" charset="0"/>
              </a:rPr>
              <a:t>green</a:t>
            </a:r>
            <a:r>
              <a:rPr lang="en-US" b="1" baseline="0" dirty="0">
                <a:cs typeface="Arial" charset="0"/>
              </a:rPr>
              <a:t> </a:t>
            </a:r>
            <a:r>
              <a:rPr lang="en-US" b="1" dirty="0">
                <a:cs typeface="Arial" charset="0"/>
              </a:rPr>
              <a:t>management.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79180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and organizations can do many things to protect and preserve the natural environment. Some do no more than what is required by law; that is, they fulfill their social obligation. The first approach, the </a:t>
            </a:r>
            <a:r>
              <a:rPr lang="en-US" i="1" dirty="0">
                <a:cs typeface="Arial" charset="0"/>
              </a:rPr>
              <a:t>legal (or light green) approach, </a:t>
            </a:r>
            <a:r>
              <a:rPr lang="en-US" dirty="0">
                <a:cs typeface="Arial" charset="0"/>
              </a:rPr>
              <a:t>is simply doing what is required legally. In this approach, which illustrates social obligation, organizations exhibit little environmental sensitivity. They obey laws, rules, and regulations without legal challenge and that’s the extent of their being green.</a:t>
            </a:r>
          </a:p>
          <a:p>
            <a:pPr eaLnBrk="1" hangingPunct="1"/>
            <a:endParaRPr lang="en-US" dirty="0">
              <a:cs typeface="Arial" charset="0"/>
            </a:endParaRPr>
          </a:p>
          <a:p>
            <a:pPr eaLnBrk="1" hangingPunct="1"/>
            <a:r>
              <a:rPr lang="en-US" dirty="0">
                <a:cs typeface="Arial" charset="0"/>
              </a:rPr>
              <a:t>As an organization becomes more sensitive to environmental issues, it may adopt the </a:t>
            </a:r>
            <a:r>
              <a:rPr lang="en-US" i="1" dirty="0">
                <a:cs typeface="Arial" charset="0"/>
              </a:rPr>
              <a:t>market approach </a:t>
            </a:r>
            <a:r>
              <a:rPr lang="en-US" dirty="0">
                <a:cs typeface="Arial" charset="0"/>
              </a:rPr>
              <a:t>and respond to environmental</a:t>
            </a:r>
            <a:r>
              <a:rPr lang="en-US" baseline="0" dirty="0">
                <a:cs typeface="Arial" charset="0"/>
              </a:rPr>
              <a:t> </a:t>
            </a:r>
            <a:r>
              <a:rPr lang="en-US" dirty="0">
                <a:cs typeface="Arial" charset="0"/>
              </a:rPr>
              <a:t>preferences of customers. Whatever customers demand in terms of environmentally friendly products will be what the organization</a:t>
            </a:r>
            <a:r>
              <a:rPr lang="en-US" baseline="0" dirty="0">
                <a:cs typeface="Arial" charset="0"/>
              </a:rPr>
              <a:t> </a:t>
            </a:r>
            <a:r>
              <a:rPr lang="en-US" dirty="0">
                <a:cs typeface="Arial" charset="0"/>
              </a:rPr>
              <a:t>provides.</a:t>
            </a:r>
          </a:p>
          <a:p>
            <a:pPr eaLnBrk="1" hangingPunct="1"/>
            <a:endParaRPr lang="en-US" dirty="0">
              <a:cs typeface="Arial" charset="0"/>
            </a:endParaRPr>
          </a:p>
          <a:p>
            <a:pPr eaLnBrk="1" hangingPunct="1"/>
            <a:r>
              <a:rPr lang="en-US" dirty="0">
                <a:cs typeface="Arial" charset="0"/>
              </a:rPr>
              <a:t>In the </a:t>
            </a:r>
            <a:r>
              <a:rPr lang="en-US" i="1" dirty="0">
                <a:cs typeface="Arial" charset="0"/>
              </a:rPr>
              <a:t>stakeholder approach</a:t>
            </a:r>
            <a:r>
              <a:rPr lang="en-US" dirty="0">
                <a:cs typeface="Arial" charset="0"/>
              </a:rPr>
              <a:t>, an organization works to meet the environmental demands of multiple stakeholders such as employees, suppliers, or community. </a:t>
            </a:r>
          </a:p>
          <a:p>
            <a:pPr eaLnBrk="1" hangingPunct="1"/>
            <a:endParaRPr lang="en-US" dirty="0">
              <a:cs typeface="Arial" charset="0"/>
            </a:endParaRPr>
          </a:p>
          <a:p>
            <a:pPr eaLnBrk="1" hangingPunct="1"/>
            <a:r>
              <a:rPr lang="en-US" dirty="0">
                <a:cs typeface="Arial" charset="0"/>
              </a:rPr>
              <a:t>Finally, if an organization pursues an </a:t>
            </a:r>
            <a:r>
              <a:rPr lang="en-US" i="1" dirty="0">
                <a:cs typeface="Arial" charset="0"/>
              </a:rPr>
              <a:t>activist </a:t>
            </a:r>
            <a:r>
              <a:rPr lang="en-US" dirty="0">
                <a:cs typeface="Arial" charset="0"/>
              </a:rPr>
              <a:t>(</a:t>
            </a:r>
            <a:r>
              <a:rPr lang="en-US" i="1" dirty="0">
                <a:cs typeface="Arial" charset="0"/>
              </a:rPr>
              <a:t>or dark green</a:t>
            </a:r>
            <a:r>
              <a:rPr lang="en-US" dirty="0">
                <a:cs typeface="Arial" charset="0"/>
              </a:rPr>
              <a:t>) </a:t>
            </a:r>
            <a:r>
              <a:rPr lang="en-US" i="1" dirty="0">
                <a:cs typeface="Arial" charset="0"/>
              </a:rPr>
              <a:t>approach</a:t>
            </a:r>
            <a:r>
              <a:rPr lang="en-US" dirty="0">
                <a:cs typeface="Arial" charset="0"/>
              </a:rPr>
              <a:t>, it looks for ways to protect the earth’s natural resources. The activist approach reflects the highest degree of environmental sensitivity and illustrates social responsibility.</a:t>
            </a:r>
          </a:p>
          <a:p>
            <a:pPr eaLnBrk="1" hangingPunct="1"/>
            <a:endParaRPr lang="en-US" dirty="0">
              <a:cs typeface="Arial" charset="0"/>
            </a:endParaRP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78965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R. E. Freeman, J. Pierce, and R. Dodd, </a:t>
            </a:r>
            <a:r>
              <a:rPr lang="en-US" sz="1200" i="1" kern="1200" dirty="0">
                <a:solidFill>
                  <a:schemeClr val="tx1"/>
                </a:solidFill>
                <a:effectLst/>
                <a:latin typeface="+mn-lt"/>
                <a:ea typeface="+mn-ea"/>
                <a:cs typeface="+mn-cs"/>
              </a:rPr>
              <a:t>Shades of Green: Business Ethics and the Environment </a:t>
            </a:r>
            <a:r>
              <a:rPr lang="en-US" sz="1200" kern="1200" dirty="0">
                <a:solidFill>
                  <a:schemeClr val="tx1"/>
                </a:solidFill>
                <a:effectLst/>
                <a:latin typeface="+mn-lt"/>
                <a:ea typeface="+mn-ea"/>
                <a:cs typeface="+mn-cs"/>
              </a:rPr>
              <a:t>(New York: Oxford University Press, 1995). </a:t>
            </a:r>
            <a:endParaRPr lang="en-US" dirty="0"/>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Long Description:</a:t>
            </a:r>
          </a:p>
          <a:p>
            <a:r>
              <a:rPr lang="en-US" sz="1200" kern="1200" dirty="0">
                <a:solidFill>
                  <a:schemeClr val="tx1"/>
                </a:solidFill>
                <a:effectLst/>
                <a:latin typeface="+mn-lt"/>
                <a:ea typeface="+mn-ea"/>
                <a:cs typeface="+mn-cs"/>
              </a:rPr>
              <a:t>A scale of “Environmental Sensitivity” begins with a light shade of green at “Low;” as “Environmental Sensitivity” increases, the green shade become darker, and is darkest at “High.” The positions of the approaches on the scale from “Low” to “High” are as follows: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Legal Approach (Light green)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Market Approach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Stakeholder Approach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Activist Approach (Dark Green)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54234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5/21/2020</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5/21/2020</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5/21/2020</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3" name="Picture Placeholder 2"/>
          <p:cNvSpPr>
            <a:spLocks noGrp="1"/>
          </p:cNvSpPr>
          <p:nvPr>
            <p:ph type="pic" sz="quarter" idx="19"/>
          </p:nvPr>
        </p:nvSpPr>
        <p:spPr>
          <a:xfrm>
            <a:off x="838200" y="2209800"/>
            <a:ext cx="4419600" cy="2743200"/>
          </a:xfrm>
        </p:spPr>
        <p:txBody>
          <a:bodyPr/>
          <a:lstStyle/>
          <a:p>
            <a:endParaRPr lang="en-IN"/>
          </a:p>
        </p:txBody>
      </p:sp>
    </p:spTree>
    <p:extLst>
      <p:ext uri="{BB962C8B-B14F-4D97-AF65-F5344CB8AC3E}">
        <p14:creationId xmlns:p14="http://schemas.microsoft.com/office/powerpoint/2010/main" val="110612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5/21/2020</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5/21/2020</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5/21/2020</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5/21/2020</a:t>
            </a:fld>
            <a:endParaRPr lang="en-US" dirty="0"/>
          </a:p>
        </p:txBody>
      </p:sp>
      <p:sp>
        <p:nvSpPr>
          <p:cNvPr id="5" name="Content Placeholder 4">
            <a:extLst>
              <a:ext uri="{FF2B5EF4-FFF2-40B4-BE49-F238E27FC236}">
                <a16:creationId xmlns:a16="http://schemas.microsoft.com/office/drawing/2014/main" id="{907B7AC6-F349-4B30-B492-BC2957AA12F7}"/>
              </a:ext>
            </a:extLst>
          </p:cNvPr>
          <p:cNvSpPr>
            <a:spLocks noGrp="1"/>
          </p:cNvSpPr>
          <p:nvPr>
            <p:ph sz="quarter" idx="12"/>
          </p:nvPr>
        </p:nvSpPr>
        <p:spPr>
          <a:xfrm>
            <a:off x="3505200" y="6553200"/>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FF4B9EBA-186D-455F-A336-F4477412A9DD}"/>
              </a:ext>
            </a:extLst>
          </p:cNvPr>
          <p:cNvSpPr>
            <a:spLocks noGrp="1"/>
          </p:cNvSpPr>
          <p:nvPr>
            <p:ph sz="quarter" idx="13"/>
          </p:nvPr>
        </p:nvSpPr>
        <p:spPr>
          <a:xfrm>
            <a:off x="3352800" y="6553200"/>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5/21/2020</a:t>
            </a:fld>
            <a:endParaRPr lang="en-US" dirty="0"/>
          </a:p>
        </p:txBody>
      </p:sp>
      <p:sp>
        <p:nvSpPr>
          <p:cNvPr id="5" name="Picture Placeholder 4">
            <a:extLst>
              <a:ext uri="{FF2B5EF4-FFF2-40B4-BE49-F238E27FC236}">
                <a16:creationId xmlns:a16="http://schemas.microsoft.com/office/drawing/2014/main" id="{9ED7A28E-C3DC-4648-B997-9C4AE1D21308}"/>
              </a:ext>
            </a:extLst>
          </p:cNvPr>
          <p:cNvSpPr>
            <a:spLocks noGrp="1"/>
          </p:cNvSpPr>
          <p:nvPr>
            <p:ph type="pic" sz="quarter" idx="14"/>
          </p:nvPr>
        </p:nvSpPr>
        <p:spPr>
          <a:xfrm>
            <a:off x="1295400" y="2438400"/>
            <a:ext cx="4419600" cy="1219200"/>
          </a:xfrm>
        </p:spPr>
        <p:txBody>
          <a:bodyPr/>
          <a:lstStyle>
            <a:lvl1pPr marL="0" indent="0">
              <a:buNone/>
              <a:defRPr/>
            </a:lvl1pPr>
          </a:lstStyle>
          <a:p>
            <a:endParaRPr lang="en-US" dirty="0"/>
          </a:p>
        </p:txBody>
      </p:sp>
      <p:sp>
        <p:nvSpPr>
          <p:cNvPr id="9" name="Content Placeholder 8">
            <a:extLst>
              <a:ext uri="{FF2B5EF4-FFF2-40B4-BE49-F238E27FC236}">
                <a16:creationId xmlns:a16="http://schemas.microsoft.com/office/drawing/2014/main" id="{6EB999D6-C4D0-419F-B846-D2E0897AE43B}"/>
              </a:ext>
            </a:extLst>
          </p:cNvPr>
          <p:cNvSpPr>
            <a:spLocks noGrp="1"/>
          </p:cNvSpPr>
          <p:nvPr>
            <p:ph sz="quarter" idx="15"/>
          </p:nvPr>
        </p:nvSpPr>
        <p:spPr>
          <a:xfrm>
            <a:off x="1219200" y="5105400"/>
            <a:ext cx="54102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5/21/2020</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5/21/2020</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5/21/2020</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4"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a:xfrm>
            <a:off x="457200" y="896841"/>
            <a:ext cx="8229600" cy="322359"/>
          </a:xfrm>
        </p:spPr>
        <p:txBody>
          <a:bodyPr/>
          <a:lstStyle/>
          <a:p>
            <a:r>
              <a:rPr lang="en-US" dirty="0"/>
              <a:t>Fifteenth Edition, Global Edition</a:t>
            </a:r>
          </a:p>
        </p:txBody>
      </p:sp>
      <p:sp>
        <p:nvSpPr>
          <p:cNvPr id="3" name="Text Placeholder 2"/>
          <p:cNvSpPr>
            <a:spLocks noGrp="1"/>
          </p:cNvSpPr>
          <p:nvPr>
            <p:ph type="body" sz="quarter" idx="14"/>
          </p:nvPr>
        </p:nvSpPr>
        <p:spPr>
          <a:xfrm>
            <a:off x="4572000" y="2667000"/>
            <a:ext cx="4114800" cy="533400"/>
          </a:xfrm>
        </p:spPr>
        <p:txBody>
          <a:bodyPr anchor="ctr"/>
          <a:lstStyle/>
          <a:p>
            <a:r>
              <a:rPr lang="en-US" dirty="0"/>
              <a:t>Chapter 6</a:t>
            </a:r>
          </a:p>
        </p:txBody>
      </p:sp>
      <p:sp>
        <p:nvSpPr>
          <p:cNvPr id="4" name="Text Placeholder 3"/>
          <p:cNvSpPr>
            <a:spLocks noGrp="1"/>
          </p:cNvSpPr>
          <p:nvPr>
            <p:ph type="body" sz="quarter" idx="15"/>
          </p:nvPr>
        </p:nvSpPr>
        <p:spPr>
          <a:xfrm>
            <a:off x="4572000" y="3429000"/>
            <a:ext cx="4114800" cy="761999"/>
          </a:xfrm>
        </p:spPr>
        <p:txBody>
          <a:bodyPr anchor="ctr"/>
          <a:lstStyle/>
          <a:p>
            <a:r>
              <a:rPr lang="en-US" dirty="0"/>
              <a:t>Managing Social Responsibility and Ethics</a:t>
            </a:r>
          </a:p>
        </p:txBody>
      </p:sp>
      <p:sp>
        <p:nvSpPr>
          <p:cNvPr id="6" name="Text Placeholder 5"/>
          <p:cNvSpPr>
            <a:spLocks noGrp="1"/>
          </p:cNvSpPr>
          <p:nvPr>
            <p:ph type="body" sz="quarter" idx="4294967295"/>
          </p:nvPr>
        </p:nvSpPr>
        <p:spPr>
          <a:xfrm>
            <a:off x="2884449" y="6427788"/>
            <a:ext cx="5870575" cy="274637"/>
          </a:xfrm>
          <a:solidFill>
            <a:schemeClr val="bg1"/>
          </a:solidFill>
        </p:spPr>
        <p:txBody>
          <a:bodyPr/>
          <a:lstStyle/>
          <a:p>
            <a:pPr marL="0" indent="0" algn="r">
              <a:buNone/>
              <a:defRPr/>
            </a:pPr>
            <a:r>
              <a:rPr lang="en-US" altLang="en-US" sz="1200" dirty="0">
                <a:latin typeface="Verdana" pitchFamily="34" charset="0"/>
                <a:ea typeface="Verdana" pitchFamily="34" charset="0"/>
                <a:cs typeface="Verdana" pitchFamily="34" charset="0"/>
              </a:rPr>
              <a:t>Copyright © 2021 Pearson Education Ltd.</a:t>
            </a:r>
          </a:p>
        </p:txBody>
      </p:sp>
      <p:pic>
        <p:nvPicPr>
          <p:cNvPr id="10" name="Picture 9" descr="A close up of a logo&#10;&#10;Description automatically generated">
            <a:extLst>
              <a:ext uri="{FF2B5EF4-FFF2-40B4-BE49-F238E27FC236}">
                <a16:creationId xmlns:a16="http://schemas.microsoft.com/office/drawing/2014/main" id="{0D9C9A48-008B-4D01-9BDA-8D331DA396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16846"/>
            <a:ext cx="3810000" cy="4903020"/>
          </a:xfrm>
          <a:prstGeom prst="rect">
            <a:avLst/>
          </a:prstGeom>
        </p:spPr>
      </p:pic>
    </p:spTree>
    <p:extLst>
      <p:ext uri="{BB962C8B-B14F-4D97-AF65-F5344CB8AC3E}">
        <p14:creationId xmlns:p14="http://schemas.microsoft.com/office/powerpoint/2010/main" val="305795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648"/>
            <a:ext cx="8229600" cy="664952"/>
          </a:xfrm>
        </p:spPr>
        <p:txBody>
          <a:bodyPr/>
          <a:lstStyle/>
          <a:p>
            <a:r>
              <a:rPr lang="en-US" dirty="0"/>
              <a:t>Evaluating Green Management Actions</a:t>
            </a:r>
          </a:p>
        </p:txBody>
      </p:sp>
      <p:sp>
        <p:nvSpPr>
          <p:cNvPr id="3" name="Content Placeholder 2"/>
          <p:cNvSpPr>
            <a:spLocks noGrp="1"/>
          </p:cNvSpPr>
          <p:nvPr>
            <p:ph idx="1"/>
          </p:nvPr>
        </p:nvSpPr>
        <p:spPr>
          <a:xfrm>
            <a:off x="457200" y="1066800"/>
            <a:ext cx="8229600" cy="2362200"/>
          </a:xfrm>
        </p:spPr>
        <p:txBody>
          <a:bodyPr/>
          <a:lstStyle/>
          <a:p>
            <a:r>
              <a:rPr lang="en-US" sz="2400" dirty="0"/>
              <a:t>Company-issued reports on environmental performance</a:t>
            </a:r>
          </a:p>
          <a:p>
            <a:r>
              <a:rPr lang="en-US" sz="2400" dirty="0"/>
              <a:t>ISO 9000 (quality management) and ISO 14000 (environmental management) standards</a:t>
            </a:r>
          </a:p>
          <a:p>
            <a:r>
              <a:rPr lang="en-US" sz="2400" dirty="0"/>
              <a:t>Global 100 list of the most sustainable corporations in the world</a:t>
            </a:r>
          </a:p>
        </p:txBody>
      </p:sp>
    </p:spTree>
    <p:extLst>
      <p:ext uri="{BB962C8B-B14F-4D97-AF65-F5344CB8AC3E}">
        <p14:creationId xmlns:p14="http://schemas.microsoft.com/office/powerpoint/2010/main" val="124853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Managers and Ethical Behavior</a:t>
            </a:r>
          </a:p>
        </p:txBody>
      </p:sp>
      <p:sp>
        <p:nvSpPr>
          <p:cNvPr id="3" name="Content Placeholder 2"/>
          <p:cNvSpPr>
            <a:spLocks noGrp="1"/>
          </p:cNvSpPr>
          <p:nvPr>
            <p:ph idx="1"/>
          </p:nvPr>
        </p:nvSpPr>
        <p:spPr>
          <a:xfrm>
            <a:off x="457200" y="1066801"/>
            <a:ext cx="8229600" cy="2743200"/>
          </a:xfrm>
        </p:spPr>
        <p:txBody>
          <a:bodyPr/>
          <a:lstStyle/>
          <a:p>
            <a:r>
              <a:rPr lang="en-US" sz="2400" b="1" dirty="0">
                <a:latin typeface="Arial" pitchFamily="34" charset="0"/>
                <a:cs typeface="Arial" pitchFamily="34" charset="0"/>
              </a:rPr>
              <a:t>Ethics: </a:t>
            </a:r>
            <a:r>
              <a:rPr lang="en-US" sz="2400" dirty="0"/>
              <a:t>principles, values, and beliefs that define right and wrong behavior</a:t>
            </a:r>
          </a:p>
          <a:p>
            <a:r>
              <a:rPr lang="en-US" sz="2400" dirty="0"/>
              <a:t>In the next slide of Exhibit 6-4 you will find several tests a manager can use when faced with an ethical dilemma</a:t>
            </a:r>
          </a:p>
          <a:p>
            <a:r>
              <a:rPr lang="en-US" sz="2400" dirty="0"/>
              <a:t>Posing one of the questions listed in Exhibit 6-4 can help you make an ethical choice</a:t>
            </a:r>
            <a:endParaRPr lang="en-US" sz="2800" dirty="0"/>
          </a:p>
        </p:txBody>
      </p:sp>
    </p:spTree>
    <p:extLst>
      <p:ext uri="{BB962C8B-B14F-4D97-AF65-F5344CB8AC3E}">
        <p14:creationId xmlns:p14="http://schemas.microsoft.com/office/powerpoint/2010/main" val="197274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5D65-8014-462F-84DB-5D105196D024}"/>
              </a:ext>
            </a:extLst>
          </p:cNvPr>
          <p:cNvSpPr>
            <a:spLocks noGrp="1"/>
          </p:cNvSpPr>
          <p:nvPr>
            <p:ph type="title"/>
          </p:nvPr>
        </p:nvSpPr>
        <p:spPr>
          <a:xfrm>
            <a:off x="457200" y="248875"/>
            <a:ext cx="8229600" cy="449751"/>
          </a:xfrm>
        </p:spPr>
        <p:txBody>
          <a:bodyPr/>
          <a:lstStyle/>
          <a:p>
            <a:r>
              <a:rPr lang="en-US" sz="2800" dirty="0"/>
              <a:t>Exhibit 6.4 Helping You Make Ethical Decisions</a:t>
            </a:r>
          </a:p>
        </p:txBody>
      </p:sp>
      <p:sp>
        <p:nvSpPr>
          <p:cNvPr id="4" name="Content Placeholder 3"/>
          <p:cNvSpPr>
            <a:spLocks noGrp="1"/>
          </p:cNvSpPr>
          <p:nvPr>
            <p:ph idx="13"/>
          </p:nvPr>
        </p:nvSpPr>
        <p:spPr>
          <a:xfrm>
            <a:off x="478536" y="823830"/>
            <a:ext cx="8229600" cy="623969"/>
          </a:xfrm>
        </p:spPr>
        <p:txBody>
          <a:bodyPr/>
          <a:lstStyle/>
          <a:p>
            <a:pPr marL="0" indent="0">
              <a:buNone/>
            </a:pPr>
            <a:r>
              <a:rPr lang="en-US" sz="2000" b="1" dirty="0"/>
              <a:t>When faced with an ethical dilemma, consider using one or more of these tests:</a:t>
            </a:r>
            <a:endParaRPr lang="en-US" sz="2000" dirty="0"/>
          </a:p>
        </p:txBody>
      </p:sp>
      <p:sp>
        <p:nvSpPr>
          <p:cNvPr id="6" name="Content Placeholder 5"/>
          <p:cNvSpPr>
            <a:spLocks noGrp="1"/>
          </p:cNvSpPr>
          <p:nvPr>
            <p:ph sz="quarter" idx="15"/>
          </p:nvPr>
        </p:nvSpPr>
        <p:spPr>
          <a:xfrm>
            <a:off x="478536" y="1624584"/>
            <a:ext cx="8205216" cy="3416016"/>
          </a:xfrm>
        </p:spPr>
        <p:txBody>
          <a:bodyPr/>
          <a:lstStyle/>
          <a:p>
            <a:pPr>
              <a:spcBef>
                <a:spcPts val="600"/>
              </a:spcBef>
            </a:pPr>
            <a:r>
              <a:rPr lang="en-IN" sz="2000" dirty="0"/>
              <a:t>The Golden Rule Test: Would I want people to do this to me?</a:t>
            </a:r>
          </a:p>
          <a:p>
            <a:pPr>
              <a:spcBef>
                <a:spcPts val="600"/>
              </a:spcBef>
            </a:pPr>
            <a:r>
              <a:rPr lang="en-IN" sz="2000" dirty="0"/>
              <a:t>The What-If-Everybody-Did-This Test: Would I want everyone to do this? Would I want to live in that kind of world?</a:t>
            </a:r>
          </a:p>
          <a:p>
            <a:pPr>
              <a:spcBef>
                <a:spcPts val="600"/>
              </a:spcBef>
            </a:pPr>
            <a:r>
              <a:rPr lang="en-IN" sz="2000" dirty="0"/>
              <a:t>The Family Test: How would my parents/spouse/significant other/children feel if they found out I did this?</a:t>
            </a:r>
          </a:p>
          <a:p>
            <a:pPr>
              <a:spcBef>
                <a:spcPts val="600"/>
              </a:spcBef>
            </a:pPr>
            <a:r>
              <a:rPr lang="en-IN" sz="2000" dirty="0"/>
              <a:t>The Conscience Test: Does this action go against my conscience? Will I feel guilty afterwards?</a:t>
            </a:r>
          </a:p>
          <a:p>
            <a:pPr>
              <a:spcBef>
                <a:spcPts val="600"/>
              </a:spcBef>
            </a:pPr>
            <a:r>
              <a:rPr lang="en-IN" sz="2000" dirty="0"/>
              <a:t>The Front Page/Social Media Test: How would I feel if this action was reported on the front page of my hometown newspaper or splashed across social media outlets for all to see?</a:t>
            </a:r>
          </a:p>
        </p:txBody>
      </p:sp>
      <p:sp>
        <p:nvSpPr>
          <p:cNvPr id="10" name="Content Placeholder 9">
            <a:extLst>
              <a:ext uri="{FF2B5EF4-FFF2-40B4-BE49-F238E27FC236}">
                <a16:creationId xmlns:a16="http://schemas.microsoft.com/office/drawing/2014/main" id="{79322D44-F6F8-4F0E-816E-192AE6747A82}"/>
              </a:ext>
            </a:extLst>
          </p:cNvPr>
          <p:cNvSpPr>
            <a:spLocks noGrp="1"/>
          </p:cNvSpPr>
          <p:nvPr>
            <p:ph idx="1"/>
          </p:nvPr>
        </p:nvSpPr>
        <p:spPr>
          <a:xfrm>
            <a:off x="454152" y="5295900"/>
            <a:ext cx="8229600" cy="838200"/>
          </a:xfrm>
        </p:spPr>
        <p:txBody>
          <a:bodyPr/>
          <a:lstStyle/>
          <a:p>
            <a:pPr marL="0" indent="0">
              <a:spcBef>
                <a:spcPts val="0"/>
              </a:spcBef>
              <a:buNone/>
            </a:pPr>
            <a:r>
              <a:rPr lang="en-US" sz="1200" i="1" dirty="0"/>
              <a:t>Source: </a:t>
            </a:r>
            <a:r>
              <a:rPr lang="en-US" sz="1200" dirty="0"/>
              <a:t>Based on T. </a:t>
            </a:r>
            <a:r>
              <a:rPr lang="en-US" sz="1200" dirty="0" err="1"/>
              <a:t>Lickona</a:t>
            </a:r>
            <a:r>
              <a:rPr lang="en-US" sz="1200" dirty="0"/>
              <a:t>, </a:t>
            </a:r>
            <a:r>
              <a:rPr lang="en-US" sz="1200" i="1" dirty="0"/>
              <a:t>Character Matters: How to Help Our Children Develop Good Judgment Integrity, and Other Essential Virtues </a:t>
            </a:r>
            <a:r>
              <a:rPr lang="en-US" sz="1200" dirty="0"/>
              <a:t>(New York: Touchstone Publishing, 2004); A. Goodman, “The Dilemma: Addicted and Conflicted About Laughing at the Afflicted,” Institute for Global Ethics, June 3, 2013, globalethics.org; and G. </a:t>
            </a:r>
            <a:r>
              <a:rPr lang="en-US" sz="1200" dirty="0" err="1"/>
              <a:t>Enck</a:t>
            </a:r>
            <a:r>
              <a:rPr lang="en-US" sz="1200" dirty="0"/>
              <a:t>, “Six-Step Framework for Ethical Decision Making,” </a:t>
            </a:r>
            <a:r>
              <a:rPr lang="en-US" sz="1200" i="1" dirty="0"/>
              <a:t>Journal of Health Services Research and Policy </a:t>
            </a:r>
            <a:r>
              <a:rPr lang="en-US" sz="1200" dirty="0"/>
              <a:t>(January 2014): pp. 62–64</a:t>
            </a:r>
            <a:r>
              <a:rPr lang="en-US" sz="1200" i="1" dirty="0"/>
              <a:t>.</a:t>
            </a:r>
            <a:endParaRPr lang="en-US" sz="1200" dirty="0"/>
          </a:p>
        </p:txBody>
      </p:sp>
    </p:spTree>
    <p:extLst>
      <p:ext uri="{BB962C8B-B14F-4D97-AF65-F5344CB8AC3E}">
        <p14:creationId xmlns:p14="http://schemas.microsoft.com/office/powerpoint/2010/main" val="78796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Exhibit 6.5 Factors that Determine Ethical and Unethical Behavior</a:t>
            </a:r>
          </a:p>
        </p:txBody>
      </p:sp>
      <p:pic>
        <p:nvPicPr>
          <p:cNvPr id="8" name="Picture Placeholder 7" descr="A diagram shows the factors that determine ethical and unethical behavior.&#10;Long description is available in notes,&#10;press F6">
            <a:extLst>
              <a:ext uri="{FF2B5EF4-FFF2-40B4-BE49-F238E27FC236}">
                <a16:creationId xmlns:a16="http://schemas.microsoft.com/office/drawing/2014/main" id="{F3B23B47-1A53-4355-B3ED-D76067861588}"/>
              </a:ext>
            </a:extLst>
          </p:cNvPr>
          <p:cNvPicPr>
            <a:picLocks noGrp="1" noChangeAspect="1"/>
          </p:cNvPicPr>
          <p:nvPr>
            <p:ph type="pic" sz="quarter" idx="14"/>
          </p:nvPr>
        </p:nvPicPr>
        <p:blipFill>
          <a:blip r:embed="rId3" cstate="print"/>
          <a:stretch>
            <a:fillRect/>
          </a:stretch>
        </p:blipFill>
        <p:spPr>
          <a:xfrm>
            <a:off x="898593" y="1905000"/>
            <a:ext cx="7353686" cy="2966663"/>
          </a:xfrm>
          <a:prstGeom prst="rect">
            <a:avLst/>
          </a:prstGeom>
        </p:spPr>
      </p:pic>
      <p:sp>
        <p:nvSpPr>
          <p:cNvPr id="7" name="Content Placeholder 6">
            <a:extLst>
              <a:ext uri="{FF2B5EF4-FFF2-40B4-BE49-F238E27FC236}">
                <a16:creationId xmlns:a16="http://schemas.microsoft.com/office/drawing/2014/main" id="{024CF9A8-A78F-4FC6-A0B1-C57025AFE7F6}"/>
              </a:ext>
            </a:extLst>
          </p:cNvPr>
          <p:cNvSpPr>
            <a:spLocks noGrp="1"/>
          </p:cNvSpPr>
          <p:nvPr>
            <p:ph sz="quarter" idx="15"/>
          </p:nvPr>
        </p:nvSpPr>
        <p:spPr>
          <a:xfrm>
            <a:off x="457200" y="5715000"/>
            <a:ext cx="8229600" cy="381000"/>
          </a:xfrm>
        </p:spPr>
        <p:txBody>
          <a:bodyPr/>
          <a:lstStyle/>
          <a:p>
            <a:pPr marL="0" indent="0">
              <a:buNone/>
            </a:pPr>
            <a:r>
              <a:rPr lang="en-US" dirty="0"/>
              <a:t>Exhibit 6.5 shows factors that determine ethical and unethical behavior.</a:t>
            </a:r>
          </a:p>
        </p:txBody>
      </p:sp>
    </p:spTree>
    <p:extLst>
      <p:ext uri="{BB962C8B-B14F-4D97-AF65-F5344CB8AC3E}">
        <p14:creationId xmlns:p14="http://schemas.microsoft.com/office/powerpoint/2010/main" val="63838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Stage of Moral Development</a:t>
            </a:r>
          </a:p>
        </p:txBody>
      </p:sp>
      <p:sp>
        <p:nvSpPr>
          <p:cNvPr id="3" name="Content Placeholder 2"/>
          <p:cNvSpPr>
            <a:spLocks noGrp="1"/>
          </p:cNvSpPr>
          <p:nvPr>
            <p:ph idx="1"/>
          </p:nvPr>
        </p:nvSpPr>
        <p:spPr>
          <a:xfrm>
            <a:off x="457200" y="1078992"/>
            <a:ext cx="8229600" cy="1828800"/>
          </a:xfrm>
        </p:spPr>
        <p:txBody>
          <a:bodyPr/>
          <a:lstStyle/>
          <a:p>
            <a:r>
              <a:rPr lang="en-US" sz="2400" dirty="0">
                <a:latin typeface="Arial" pitchFamily="34" charset="0"/>
                <a:cs typeface="Arial" pitchFamily="34" charset="0"/>
              </a:rPr>
              <a:t>Preconventional level</a:t>
            </a:r>
          </a:p>
          <a:p>
            <a:r>
              <a:rPr lang="en-US" sz="2400" dirty="0">
                <a:latin typeface="Arial" pitchFamily="34" charset="0"/>
                <a:cs typeface="Arial" pitchFamily="34" charset="0"/>
              </a:rPr>
              <a:t>Conventional level</a:t>
            </a:r>
          </a:p>
          <a:p>
            <a:r>
              <a:rPr lang="en-US" sz="2400" dirty="0">
                <a:latin typeface="Arial" pitchFamily="34" charset="0"/>
                <a:cs typeface="Arial" pitchFamily="34" charset="0"/>
              </a:rPr>
              <a:t>Principled level</a:t>
            </a:r>
            <a:endParaRPr lang="en-US" sz="2800" dirty="0"/>
          </a:p>
        </p:txBody>
      </p:sp>
    </p:spTree>
    <p:extLst>
      <p:ext uri="{BB962C8B-B14F-4D97-AF65-F5344CB8AC3E}">
        <p14:creationId xmlns:p14="http://schemas.microsoft.com/office/powerpoint/2010/main" val="160016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
            <a:ext cx="8229600" cy="664952"/>
          </a:xfrm>
        </p:spPr>
        <p:txBody>
          <a:bodyPr/>
          <a:lstStyle/>
          <a:p>
            <a:r>
              <a:rPr lang="en-US" dirty="0"/>
              <a:t>Exhibit 6.6 Stages of Moral Development</a:t>
            </a:r>
          </a:p>
        </p:txBody>
      </p:sp>
      <p:pic>
        <p:nvPicPr>
          <p:cNvPr id="9" name="Picture 3" descr="A chart shows the stages in moral development.&#10;Long description is available in notes,&#10;press F6">
            <a:extLst>
              <a:ext uri="{FF2B5EF4-FFF2-40B4-BE49-F238E27FC236}">
                <a16:creationId xmlns:a16="http://schemas.microsoft.com/office/drawing/2014/main" id="{10072E25-02E6-40C4-B5EE-42CEE35E4C8A}"/>
              </a:ext>
            </a:extLst>
          </p:cNvPr>
          <p:cNvPicPr>
            <a:picLocks noGrp="1" noChangeAspect="1" noChangeArrowheads="1"/>
          </p:cNvPicPr>
          <p:nvPr>
            <p:ph type="pic" sz="quarter" idx="14"/>
          </p:nvPr>
        </p:nvPicPr>
        <p:blipFill>
          <a:blip r:embed="rId3" cstate="print"/>
          <a:stretch>
            <a:fillRect/>
          </a:stretch>
        </p:blipFill>
        <p:spPr bwMode="auto">
          <a:xfrm>
            <a:off x="607223" y="1801543"/>
            <a:ext cx="7939078" cy="2694257"/>
          </a:xfrm>
          <a:prstGeom prst="rect">
            <a:avLst/>
          </a:prstGeom>
        </p:spPr>
      </p:pic>
      <p:sp>
        <p:nvSpPr>
          <p:cNvPr id="6" name="Content Placeholder 5">
            <a:extLst>
              <a:ext uri="{FF2B5EF4-FFF2-40B4-BE49-F238E27FC236}">
                <a16:creationId xmlns:a16="http://schemas.microsoft.com/office/drawing/2014/main" id="{9C6974B7-A5CA-4D83-97FE-85732E1A93D7}"/>
              </a:ext>
            </a:extLst>
          </p:cNvPr>
          <p:cNvSpPr>
            <a:spLocks noGrp="1"/>
          </p:cNvSpPr>
          <p:nvPr>
            <p:ph sz="quarter" idx="15"/>
          </p:nvPr>
        </p:nvSpPr>
        <p:spPr>
          <a:xfrm>
            <a:off x="457200" y="5791200"/>
            <a:ext cx="8229600" cy="304800"/>
          </a:xfrm>
        </p:spPr>
        <p:txBody>
          <a:bodyPr/>
          <a:lstStyle/>
          <a:p>
            <a:pPr marL="0" indent="0">
              <a:buNone/>
            </a:pPr>
            <a:r>
              <a:rPr lang="en-US" dirty="0"/>
              <a:t>Exhibit 6.6 shows the three levels and six stages of moral development.</a:t>
            </a:r>
          </a:p>
        </p:txBody>
      </p:sp>
    </p:spTree>
    <p:extLst>
      <p:ext uri="{BB962C8B-B14F-4D97-AF65-F5344CB8AC3E}">
        <p14:creationId xmlns:p14="http://schemas.microsoft.com/office/powerpoint/2010/main" val="134582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Individual Characteristics</a:t>
            </a:r>
          </a:p>
        </p:txBody>
      </p:sp>
      <p:sp>
        <p:nvSpPr>
          <p:cNvPr id="3" name="Content Placeholder 2"/>
          <p:cNvSpPr>
            <a:spLocks noGrp="1"/>
          </p:cNvSpPr>
          <p:nvPr>
            <p:ph idx="1"/>
          </p:nvPr>
        </p:nvSpPr>
        <p:spPr>
          <a:xfrm>
            <a:off x="457200" y="1066800"/>
            <a:ext cx="8229600" cy="1752600"/>
          </a:xfrm>
        </p:spPr>
        <p:txBody>
          <a:bodyPr/>
          <a:lstStyle/>
          <a:p>
            <a:r>
              <a:rPr lang="en-US" sz="2400" dirty="0">
                <a:latin typeface="Arial" pitchFamily="34" charset="0"/>
                <a:cs typeface="Arial" pitchFamily="34" charset="0"/>
              </a:rPr>
              <a:t>Values</a:t>
            </a:r>
          </a:p>
          <a:p>
            <a:r>
              <a:rPr lang="en-US" sz="2400" dirty="0">
                <a:latin typeface="Arial" pitchFamily="34" charset="0"/>
                <a:cs typeface="Arial" pitchFamily="34" charset="0"/>
              </a:rPr>
              <a:t>Ego strength</a:t>
            </a:r>
          </a:p>
          <a:p>
            <a:r>
              <a:rPr lang="en-US" sz="2400" dirty="0">
                <a:latin typeface="Arial" pitchFamily="34" charset="0"/>
                <a:cs typeface="Arial" pitchFamily="34" charset="0"/>
              </a:rPr>
              <a:t>Locus of control</a:t>
            </a:r>
            <a:endParaRPr lang="en-US" sz="2800" dirty="0"/>
          </a:p>
        </p:txBody>
      </p:sp>
    </p:spTree>
    <p:extLst>
      <p:ext uri="{BB962C8B-B14F-4D97-AF65-F5344CB8AC3E}">
        <p14:creationId xmlns:p14="http://schemas.microsoft.com/office/powerpoint/2010/main" val="31153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Structural Variables</a:t>
            </a:r>
          </a:p>
        </p:txBody>
      </p:sp>
      <p:sp>
        <p:nvSpPr>
          <p:cNvPr id="3" name="Content Placeholder 2"/>
          <p:cNvSpPr>
            <a:spLocks noGrp="1"/>
          </p:cNvSpPr>
          <p:nvPr>
            <p:ph idx="1"/>
          </p:nvPr>
        </p:nvSpPr>
        <p:spPr>
          <a:xfrm>
            <a:off x="457200" y="1066801"/>
            <a:ext cx="8229600" cy="2286000"/>
          </a:xfrm>
        </p:spPr>
        <p:txBody>
          <a:bodyPr/>
          <a:lstStyle/>
          <a:p>
            <a:r>
              <a:rPr lang="en-US" sz="2400" dirty="0"/>
              <a:t>Ethical behavior can be influenced by:</a:t>
            </a:r>
          </a:p>
          <a:p>
            <a:pPr lvl="1"/>
            <a:r>
              <a:rPr lang="en-US" sz="2400" dirty="0"/>
              <a:t>An organization’s structural design</a:t>
            </a:r>
          </a:p>
          <a:p>
            <a:pPr lvl="1"/>
            <a:r>
              <a:rPr lang="en-US" sz="2400" dirty="0"/>
              <a:t>Goals</a:t>
            </a:r>
          </a:p>
          <a:p>
            <a:pPr lvl="1"/>
            <a:r>
              <a:rPr lang="en-US" sz="2400" dirty="0"/>
              <a:t>Performance appraisal system</a:t>
            </a:r>
          </a:p>
          <a:p>
            <a:pPr lvl="1"/>
            <a:r>
              <a:rPr lang="en-US" sz="2400" dirty="0"/>
              <a:t>Reward allocation</a:t>
            </a:r>
          </a:p>
        </p:txBody>
      </p:sp>
    </p:spTree>
    <p:extLst>
      <p:ext uri="{BB962C8B-B14F-4D97-AF65-F5344CB8AC3E}">
        <p14:creationId xmlns:p14="http://schemas.microsoft.com/office/powerpoint/2010/main" val="25196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99028"/>
          </a:xfrm>
        </p:spPr>
        <p:txBody>
          <a:bodyPr anchor="t"/>
          <a:lstStyle/>
          <a:p>
            <a:r>
              <a:rPr lang="en-US" dirty="0"/>
              <a:t>Exhibit 6.7 Issue Intensity</a:t>
            </a:r>
          </a:p>
        </p:txBody>
      </p:sp>
      <p:pic>
        <p:nvPicPr>
          <p:cNvPr id="8" name="Picture Placeholder 7" descr="A web diagram shows the six characteristics determine issue intensity.&#10;Long description is available in notes,&#10;press F6">
            <a:extLst>
              <a:ext uri="{FF2B5EF4-FFF2-40B4-BE49-F238E27FC236}">
                <a16:creationId xmlns:a16="http://schemas.microsoft.com/office/drawing/2014/main" id="{691BB402-D37C-41C0-B13E-7CC3D5E6C7B4}"/>
              </a:ext>
            </a:extLst>
          </p:cNvPr>
          <p:cNvPicPr>
            <a:picLocks noGrp="1" noChangeAspect="1"/>
          </p:cNvPicPr>
          <p:nvPr>
            <p:ph type="pic" sz="quarter" idx="14"/>
          </p:nvPr>
        </p:nvPicPr>
        <p:blipFill>
          <a:blip r:embed="rId3" cstate="print"/>
          <a:stretch>
            <a:fillRect/>
          </a:stretch>
        </p:blipFill>
        <p:spPr>
          <a:xfrm>
            <a:off x="1290045" y="1105466"/>
            <a:ext cx="6580550" cy="3809789"/>
          </a:xfrm>
          <a:prstGeom prst="rect">
            <a:avLst/>
          </a:prstGeom>
        </p:spPr>
      </p:pic>
      <p:sp>
        <p:nvSpPr>
          <p:cNvPr id="7" name="Content Placeholder 6">
            <a:extLst>
              <a:ext uri="{FF2B5EF4-FFF2-40B4-BE49-F238E27FC236}">
                <a16:creationId xmlns:a16="http://schemas.microsoft.com/office/drawing/2014/main" id="{3407CD7B-BD67-47E9-836B-C9F29A33529A}"/>
              </a:ext>
            </a:extLst>
          </p:cNvPr>
          <p:cNvSpPr>
            <a:spLocks noGrp="1"/>
          </p:cNvSpPr>
          <p:nvPr>
            <p:ph sz="quarter" idx="15"/>
          </p:nvPr>
        </p:nvSpPr>
        <p:spPr>
          <a:xfrm>
            <a:off x="457200" y="5257800"/>
            <a:ext cx="8229600" cy="838200"/>
          </a:xfrm>
        </p:spPr>
        <p:txBody>
          <a:bodyPr/>
          <a:lstStyle/>
          <a:p>
            <a:pPr marL="0" indent="0">
              <a:buNone/>
            </a:pPr>
            <a:r>
              <a:rPr lang="en-US" dirty="0"/>
              <a:t>As Exhibit 6.7 shows, six characteristics determine issue intensity or how important an ethical issue is to an individual: greatness of harm, consensus of wrong, probability of harm, immediacy of consequences, proximity to victim(s), and concentration of effect.</a:t>
            </a:r>
          </a:p>
        </p:txBody>
      </p:sp>
    </p:spTree>
    <p:extLst>
      <p:ext uri="{BB962C8B-B14F-4D97-AF65-F5344CB8AC3E}">
        <p14:creationId xmlns:p14="http://schemas.microsoft.com/office/powerpoint/2010/main" val="144266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Issue Intensity</a:t>
            </a:r>
          </a:p>
        </p:txBody>
      </p:sp>
      <p:sp>
        <p:nvSpPr>
          <p:cNvPr id="3" name="Content Placeholder 2"/>
          <p:cNvSpPr>
            <a:spLocks noGrp="1"/>
          </p:cNvSpPr>
          <p:nvPr>
            <p:ph idx="1"/>
          </p:nvPr>
        </p:nvSpPr>
        <p:spPr>
          <a:xfrm>
            <a:off x="457200" y="1066800"/>
            <a:ext cx="8229600" cy="4525963"/>
          </a:xfrm>
        </p:spPr>
        <p:txBody>
          <a:bodyPr/>
          <a:lstStyle/>
          <a:p>
            <a:r>
              <a:rPr lang="en-US" sz="2400" dirty="0"/>
              <a:t>The six factors suggest that:</a:t>
            </a:r>
          </a:p>
          <a:p>
            <a:pPr lvl="1">
              <a:spcBef>
                <a:spcPts val="400"/>
              </a:spcBef>
            </a:pPr>
            <a:r>
              <a:rPr lang="en-US" sz="2400" dirty="0"/>
              <a:t>the larger the number of people harmed</a:t>
            </a:r>
          </a:p>
          <a:p>
            <a:pPr lvl="1">
              <a:spcBef>
                <a:spcPts val="400"/>
              </a:spcBef>
            </a:pPr>
            <a:r>
              <a:rPr lang="en-US" sz="2400" dirty="0"/>
              <a:t>the more agreement that the action is wrong</a:t>
            </a:r>
          </a:p>
          <a:p>
            <a:pPr lvl="1">
              <a:spcBef>
                <a:spcPts val="400"/>
              </a:spcBef>
            </a:pPr>
            <a:r>
              <a:rPr lang="en-US" sz="2400" dirty="0"/>
              <a:t>the greater the likelihood that the action will cause harm</a:t>
            </a:r>
          </a:p>
          <a:p>
            <a:pPr lvl="1">
              <a:spcBef>
                <a:spcPts val="400"/>
              </a:spcBef>
            </a:pPr>
            <a:r>
              <a:rPr lang="en-US" sz="2400" dirty="0"/>
              <a:t>the more immediately the consequences of the action will be felt</a:t>
            </a:r>
          </a:p>
          <a:p>
            <a:pPr lvl="1">
              <a:spcBef>
                <a:spcPts val="400"/>
              </a:spcBef>
            </a:pPr>
            <a:r>
              <a:rPr lang="en-US" sz="2400" dirty="0"/>
              <a:t>the closer the person feels to the victim</a:t>
            </a:r>
          </a:p>
          <a:p>
            <a:pPr lvl="1">
              <a:spcBef>
                <a:spcPts val="400"/>
              </a:spcBef>
            </a:pPr>
            <a:r>
              <a:rPr lang="en-US" sz="2400" dirty="0"/>
              <a:t>The more concentrated the effect of the action on the victim(s)</a:t>
            </a:r>
            <a:r>
              <a:rPr lang="is-IS" sz="2400" dirty="0"/>
              <a:t>…</a:t>
            </a:r>
            <a:endParaRPr lang="en-US" sz="2400" dirty="0"/>
          </a:p>
          <a:p>
            <a:pPr>
              <a:spcBef>
                <a:spcPts val="0"/>
              </a:spcBef>
            </a:pPr>
            <a:r>
              <a:rPr lang="en-US" sz="2400" dirty="0"/>
              <a:t>The greater the issue intensity or importance</a:t>
            </a:r>
          </a:p>
        </p:txBody>
      </p:sp>
    </p:spTree>
    <p:extLst>
      <p:ext uri="{BB962C8B-B14F-4D97-AF65-F5344CB8AC3E}">
        <p14:creationId xmlns:p14="http://schemas.microsoft.com/office/powerpoint/2010/main" val="144194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03200"/>
            <a:ext cx="8229600" cy="537952"/>
          </a:xfrm>
        </p:spPr>
        <p:txBody>
          <a:bodyPr/>
          <a:lstStyle/>
          <a:p>
            <a:r>
              <a:rPr lang="en-US" dirty="0"/>
              <a:t>Learning Objectives</a:t>
            </a:r>
          </a:p>
        </p:txBody>
      </p:sp>
      <p:sp>
        <p:nvSpPr>
          <p:cNvPr id="3" name="Content Placeholder 2"/>
          <p:cNvSpPr>
            <a:spLocks noGrp="1"/>
          </p:cNvSpPr>
          <p:nvPr>
            <p:ph idx="1"/>
          </p:nvPr>
        </p:nvSpPr>
        <p:spPr>
          <a:xfrm>
            <a:off x="457200" y="1066801"/>
            <a:ext cx="8229600" cy="3505199"/>
          </a:xfrm>
        </p:spPr>
        <p:txBody>
          <a:bodyPr/>
          <a:lstStyle/>
          <a:p>
            <a:pPr marL="514350" indent="-514350">
              <a:spcBef>
                <a:spcPts val="200"/>
              </a:spcBef>
              <a:buNone/>
            </a:pPr>
            <a:r>
              <a:rPr lang="en-US" sz="2400" b="1" dirty="0">
                <a:solidFill>
                  <a:srgbClr val="007FA3"/>
                </a:solidFill>
              </a:rPr>
              <a:t>6.1 </a:t>
            </a:r>
            <a:r>
              <a:rPr lang="en-US" sz="2400" b="1" dirty="0">
                <a:latin typeface="Arial" pitchFamily="34" charset="0"/>
                <a:cs typeface="Arial" pitchFamily="34" charset="0"/>
              </a:rPr>
              <a:t>Discuss </a:t>
            </a:r>
            <a:r>
              <a:rPr lang="en-US" sz="2400" dirty="0">
                <a:latin typeface="Arial" pitchFamily="34" charset="0"/>
                <a:cs typeface="Arial" pitchFamily="34" charset="0"/>
              </a:rPr>
              <a:t>what it means to be socially responsible and what factors influence that decision</a:t>
            </a:r>
            <a:r>
              <a:rPr lang="en-US" sz="2400" dirty="0"/>
              <a:t>.</a:t>
            </a:r>
          </a:p>
          <a:p>
            <a:pPr marL="512064" indent="-512064">
              <a:spcBef>
                <a:spcPts val="200"/>
              </a:spcBef>
              <a:buNone/>
            </a:pPr>
            <a:r>
              <a:rPr lang="en-US" sz="2400" b="1" dirty="0">
                <a:solidFill>
                  <a:srgbClr val="007FA3"/>
                </a:solidFill>
              </a:rPr>
              <a:t>6.2 </a:t>
            </a:r>
            <a:r>
              <a:rPr lang="en-US" sz="2400" b="1" dirty="0">
                <a:latin typeface="Arial" pitchFamily="34" charset="0"/>
                <a:cs typeface="Arial" pitchFamily="34" charset="0"/>
              </a:rPr>
              <a:t>Explain </a:t>
            </a:r>
            <a:r>
              <a:rPr lang="en-US" sz="2400" dirty="0">
                <a:latin typeface="Arial" pitchFamily="34" charset="0"/>
                <a:cs typeface="Arial" pitchFamily="34" charset="0"/>
              </a:rPr>
              <a:t>green management and how organizations can go green</a:t>
            </a:r>
            <a:r>
              <a:rPr lang="en-US" sz="2400" dirty="0"/>
              <a:t>.</a:t>
            </a:r>
          </a:p>
          <a:p>
            <a:pPr marL="512064" indent="-512064">
              <a:spcBef>
                <a:spcPts val="200"/>
              </a:spcBef>
              <a:buNone/>
            </a:pPr>
            <a:r>
              <a:rPr lang="en-US" sz="2400" b="1" dirty="0">
                <a:solidFill>
                  <a:srgbClr val="007FA3"/>
                </a:solidFill>
              </a:rPr>
              <a:t>6.3 </a:t>
            </a:r>
            <a:r>
              <a:rPr lang="en-US" sz="2400" b="1" dirty="0">
                <a:latin typeface="Arial" pitchFamily="34" charset="0"/>
                <a:cs typeface="Arial" pitchFamily="34" charset="0"/>
              </a:rPr>
              <a:t>Discuss </a:t>
            </a:r>
            <a:r>
              <a:rPr lang="en-US" sz="2400" dirty="0">
                <a:latin typeface="Arial" pitchFamily="34" charset="0"/>
                <a:cs typeface="Arial" pitchFamily="34" charset="0"/>
              </a:rPr>
              <a:t>the factors that lead to ethical and unethical behavior</a:t>
            </a:r>
            <a:r>
              <a:rPr lang="en-US" sz="2400" dirty="0"/>
              <a:t>.</a:t>
            </a:r>
          </a:p>
          <a:p>
            <a:pPr marL="512064" indent="-512064">
              <a:spcBef>
                <a:spcPts val="200"/>
              </a:spcBef>
              <a:buNone/>
            </a:pPr>
            <a:r>
              <a:rPr lang="en-US" sz="2400" b="1" dirty="0">
                <a:solidFill>
                  <a:srgbClr val="007FA3"/>
                </a:solidFill>
              </a:rPr>
              <a:t>6.4 </a:t>
            </a:r>
            <a:r>
              <a:rPr lang="en-US" sz="2400" b="1" dirty="0">
                <a:latin typeface="Arial" pitchFamily="34" charset="0"/>
                <a:cs typeface="Arial" pitchFamily="34" charset="0"/>
              </a:rPr>
              <a:t>Describe </a:t>
            </a:r>
            <a:r>
              <a:rPr lang="en-US" sz="2400" dirty="0">
                <a:latin typeface="Arial" pitchFamily="34" charset="0"/>
                <a:cs typeface="Arial" pitchFamily="34" charset="0"/>
              </a:rPr>
              <a:t>management’s role in encouraging ethical behavior</a:t>
            </a:r>
            <a:r>
              <a:rPr lang="en-US" sz="2400" dirty="0"/>
              <a:t>.</a:t>
            </a:r>
          </a:p>
          <a:p>
            <a:pPr marL="512064" indent="-512064">
              <a:spcBef>
                <a:spcPts val="200"/>
              </a:spcBef>
              <a:buNone/>
            </a:pPr>
            <a:r>
              <a:rPr lang="en-US" sz="2400" b="1" dirty="0">
                <a:solidFill>
                  <a:srgbClr val="007FA3"/>
                </a:solidFill>
              </a:rPr>
              <a:t>6.5 </a:t>
            </a:r>
            <a:r>
              <a:rPr lang="en-US" sz="2400" b="1" dirty="0">
                <a:latin typeface="Arial" pitchFamily="34" charset="0"/>
                <a:cs typeface="Arial" pitchFamily="34" charset="0"/>
              </a:rPr>
              <a:t>Discuss </a:t>
            </a:r>
            <a:r>
              <a:rPr lang="en-US" sz="2400" dirty="0">
                <a:latin typeface="Arial" pitchFamily="34" charset="0"/>
                <a:cs typeface="Arial" pitchFamily="34" charset="0"/>
              </a:rPr>
              <a:t>current social responsibility and ethics issues</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Ethics in an International Context</a:t>
            </a:r>
          </a:p>
        </p:txBody>
      </p:sp>
      <p:sp>
        <p:nvSpPr>
          <p:cNvPr id="3" name="Content Placeholder 2"/>
          <p:cNvSpPr>
            <a:spLocks noGrp="1"/>
          </p:cNvSpPr>
          <p:nvPr>
            <p:ph idx="1"/>
          </p:nvPr>
        </p:nvSpPr>
        <p:spPr>
          <a:xfrm>
            <a:off x="457200" y="1066800"/>
            <a:ext cx="8229600" cy="1714500"/>
          </a:xfrm>
        </p:spPr>
        <p:txBody>
          <a:bodyPr/>
          <a:lstStyle/>
          <a:p>
            <a:r>
              <a:rPr lang="en-US" sz="2400" dirty="0"/>
              <a:t>Ethical standards are not universal</a:t>
            </a:r>
          </a:p>
          <a:p>
            <a:r>
              <a:rPr lang="en-US" sz="2400" dirty="0"/>
              <a:t>Foreign Corrupt Practices Act</a:t>
            </a:r>
          </a:p>
          <a:p>
            <a:r>
              <a:rPr lang="en-US" sz="2400" dirty="0"/>
              <a:t>United Nations Global Contract</a:t>
            </a:r>
            <a:endParaRPr lang="en-US" sz="2800" dirty="0"/>
          </a:p>
        </p:txBody>
      </p:sp>
    </p:spTree>
    <p:extLst>
      <p:ext uri="{BB962C8B-B14F-4D97-AF65-F5344CB8AC3E}">
        <p14:creationId xmlns:p14="http://schemas.microsoft.com/office/powerpoint/2010/main" val="138053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792"/>
            <a:ext cx="8229600" cy="474452"/>
          </a:xfrm>
        </p:spPr>
        <p:txBody>
          <a:bodyPr/>
          <a:lstStyle/>
          <a:p>
            <a:r>
              <a:rPr lang="en-US" sz="2400" dirty="0"/>
              <a:t>Exhibit 6.8 The Ten Principles of the UN Global Compact </a:t>
            </a:r>
            <a:r>
              <a:rPr lang="en-US" sz="1600" b="0" dirty="0"/>
              <a:t>(1 of 2)</a:t>
            </a:r>
          </a:p>
        </p:txBody>
      </p:sp>
      <p:graphicFrame>
        <p:nvGraphicFramePr>
          <p:cNvPr id="6" name="Table 5" descr="Headers: Principle Number, Principle Text"/>
          <p:cNvGraphicFramePr>
            <a:graphicFrameLocks noGrp="1"/>
          </p:cNvGraphicFramePr>
          <p:nvPr>
            <p:extLst>
              <p:ext uri="{D42A27DB-BD31-4B8C-83A1-F6EECF244321}">
                <p14:modId xmlns:p14="http://schemas.microsoft.com/office/powerpoint/2010/main" val="3180947432"/>
              </p:ext>
            </p:extLst>
          </p:nvPr>
        </p:nvGraphicFramePr>
        <p:xfrm>
          <a:off x="457200" y="914400"/>
          <a:ext cx="8229600" cy="4310708"/>
        </p:xfrm>
        <a:graphic>
          <a:graphicData uri="http://schemas.openxmlformats.org/drawingml/2006/table">
            <a:tbl>
              <a:tblPr firstRow="1" bandRow="1">
                <a:tableStyleId>{3B4B98B0-60AC-42C2-AFA5-B58CD77FA1E5}</a:tableStyleId>
              </a:tblPr>
              <a:tblGrid>
                <a:gridCol w="1836964">
                  <a:extLst>
                    <a:ext uri="{9D8B030D-6E8A-4147-A177-3AD203B41FA5}">
                      <a16:colId xmlns:a16="http://schemas.microsoft.com/office/drawing/2014/main" val="20000"/>
                    </a:ext>
                  </a:extLst>
                </a:gridCol>
                <a:gridCol w="6392636">
                  <a:extLst>
                    <a:ext uri="{9D8B030D-6E8A-4147-A177-3AD203B41FA5}">
                      <a16:colId xmlns:a16="http://schemas.microsoft.com/office/drawing/2014/main" val="20001"/>
                    </a:ext>
                  </a:extLst>
                </a:gridCol>
              </a:tblGrid>
              <a:tr h="315985">
                <a:tc>
                  <a:txBody>
                    <a:bodyPr/>
                    <a:lstStyle/>
                    <a:p>
                      <a:r>
                        <a:rPr lang="en-US" sz="1600" dirty="0">
                          <a:solidFill>
                            <a:schemeClr val="bg1"/>
                          </a:solidFill>
                        </a:rPr>
                        <a:t>Principle</a:t>
                      </a:r>
                      <a:r>
                        <a:rPr lang="en-US" sz="1600" dirty="0"/>
                        <a:t> </a:t>
                      </a:r>
                      <a:r>
                        <a:rPr lang="en-US" sz="1600" dirty="0">
                          <a:solidFill>
                            <a:schemeClr val="bg1"/>
                          </a:solidFill>
                        </a:rPr>
                        <a:t>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Principle 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95729">
                <a:tc>
                  <a:txBody>
                    <a:bodyPr/>
                    <a:lstStyle/>
                    <a:p>
                      <a:r>
                        <a:rPr lang="en-US" sz="1600" dirty="0"/>
                        <a:t>Human Rights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653108">
                <a:tc>
                  <a:txBody>
                    <a:bodyPr/>
                    <a:lstStyle/>
                    <a:p>
                      <a:r>
                        <a:rPr lang="en-US" sz="1600" dirty="0"/>
                        <a:t>Principle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Business should support and respect the protection of internationally proclaimed human rights within their sphere of influence; and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0">
                <a:tc>
                  <a:txBody>
                    <a:bodyPr/>
                    <a:lstStyle/>
                    <a:p>
                      <a:r>
                        <a:rPr lang="en-US" sz="1600" dirty="0"/>
                        <a:t>Principle</a:t>
                      </a:r>
                      <a:r>
                        <a:rPr lang="en-US" sz="1600" baseline="0" dirty="0"/>
                        <a:t> 2</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Make sure they are not complicit in human rights abuses. </a:t>
                      </a:r>
                      <a:endParaRPr lang="en-US" sz="1600" dirty="0"/>
                    </a:p>
                    <a:p>
                      <a:endParaRPr lang="en-US" sz="1600" dirty="0">
                        <a:solidFill>
                          <a:srgbClr val="DBD6E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0">
                <a:tc>
                  <a:txBody>
                    <a:bodyPr/>
                    <a:lstStyle/>
                    <a:p>
                      <a:r>
                        <a:rPr lang="en-US" sz="1600" dirty="0"/>
                        <a:t>Labor Standards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54381">
                <a:tc>
                  <a:txBody>
                    <a:bodyPr/>
                    <a:lstStyle/>
                    <a:p>
                      <a:r>
                        <a:rPr lang="en-US" sz="1600" dirty="0"/>
                        <a:t>Principle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Business should uphold the freedom of association and the effective recognition of the right to collective bargaining;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90182">
                <a:tc>
                  <a:txBody>
                    <a:bodyPr/>
                    <a:lstStyle/>
                    <a:p>
                      <a:r>
                        <a:rPr lang="en-US" sz="1600" dirty="0"/>
                        <a:t>Principle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elimination of all forms of forced and compulsory labor;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95729">
                <a:tc>
                  <a:txBody>
                    <a:bodyPr/>
                    <a:lstStyle/>
                    <a:p>
                      <a:r>
                        <a:rPr lang="en-US" sz="1600" dirty="0"/>
                        <a:t>Principle</a:t>
                      </a:r>
                      <a:r>
                        <a:rPr lang="en-US" sz="1600" baseline="0" dirty="0"/>
                        <a:t> 5</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effective abolition of child labor; and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461825">
                <a:tc>
                  <a:txBody>
                    <a:bodyPr/>
                    <a:lstStyle/>
                    <a:p>
                      <a:r>
                        <a:rPr lang="en-US" sz="1600" dirty="0"/>
                        <a:t>Principle 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elimination of discrimination in respect to employment and occupation.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
        <p:nvSpPr>
          <p:cNvPr id="7" name="Content Placeholder 6">
            <a:extLst>
              <a:ext uri="{FF2B5EF4-FFF2-40B4-BE49-F238E27FC236}">
                <a16:creationId xmlns:a16="http://schemas.microsoft.com/office/drawing/2014/main" id="{D4860065-9282-456B-AA19-7E8D54C0B583}"/>
              </a:ext>
            </a:extLst>
          </p:cNvPr>
          <p:cNvSpPr>
            <a:spLocks noGrp="1"/>
          </p:cNvSpPr>
          <p:nvPr>
            <p:ph sz="quarter" idx="15"/>
          </p:nvPr>
        </p:nvSpPr>
        <p:spPr>
          <a:xfrm>
            <a:off x="457200" y="5334000"/>
            <a:ext cx="8229600" cy="762000"/>
          </a:xfrm>
        </p:spPr>
        <p:txBody>
          <a:bodyPr/>
          <a:lstStyle/>
          <a:p>
            <a:pPr marL="0" indent="0">
              <a:buNone/>
            </a:pPr>
            <a:r>
              <a:rPr lang="en-US" dirty="0"/>
              <a:t>Exhibit 6.8 shows the UN Global Compact, which asks companies to embrace, support, and enact, within their sphere of </a:t>
            </a:r>
            <a:r>
              <a:rPr lang="en-US" dirty="0" err="1"/>
              <a:t>infuence</a:t>
            </a:r>
            <a:r>
              <a:rPr lang="en-US" dirty="0"/>
              <a:t>, a set of core values in the areas of human rights, labor standards, the environment, and anti-corruption.</a:t>
            </a:r>
          </a:p>
        </p:txBody>
      </p:sp>
    </p:spTree>
    <p:extLst>
      <p:ext uri="{BB962C8B-B14F-4D97-AF65-F5344CB8AC3E}">
        <p14:creationId xmlns:p14="http://schemas.microsoft.com/office/powerpoint/2010/main" val="191686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9480"/>
          </a:xfrm>
        </p:spPr>
        <p:txBody>
          <a:bodyPr/>
          <a:lstStyle/>
          <a:p>
            <a:r>
              <a:rPr lang="en-US" sz="2800" dirty="0"/>
              <a:t>Exhibit 6.8 The Ten Principles of the </a:t>
            </a:r>
            <a:r>
              <a:rPr lang="en-US" sz="2800" spc="-300" dirty="0"/>
              <a:t>U </a:t>
            </a:r>
            <a:r>
              <a:rPr lang="en-US" sz="2800" dirty="0"/>
              <a:t>N Global Compact </a:t>
            </a:r>
            <a:r>
              <a:rPr lang="en-US" sz="1800" b="0" dirty="0"/>
              <a:t>(2 of 2)</a:t>
            </a:r>
            <a:endParaRPr lang="en-US" sz="1800" dirty="0"/>
          </a:p>
        </p:txBody>
      </p:sp>
      <p:graphicFrame>
        <p:nvGraphicFramePr>
          <p:cNvPr id="6" name="Table 5" descr="Headers: Principle Number, Principle Text"/>
          <p:cNvGraphicFramePr>
            <a:graphicFrameLocks noGrp="1"/>
          </p:cNvGraphicFramePr>
          <p:nvPr>
            <p:extLst>
              <p:ext uri="{D42A27DB-BD31-4B8C-83A1-F6EECF244321}">
                <p14:modId xmlns:p14="http://schemas.microsoft.com/office/powerpoint/2010/main" val="2027919272"/>
              </p:ext>
            </p:extLst>
          </p:nvPr>
        </p:nvGraphicFramePr>
        <p:xfrm>
          <a:off x="457200" y="1288132"/>
          <a:ext cx="8229600" cy="3869084"/>
        </p:xfrm>
        <a:graphic>
          <a:graphicData uri="http://schemas.openxmlformats.org/drawingml/2006/table">
            <a:tbl>
              <a:tblPr firstRow="1" bandRow="1">
                <a:tableStyleId>{3B4B98B0-60AC-42C2-AFA5-B58CD77FA1E5}</a:tableStyleId>
              </a:tblPr>
              <a:tblGrid>
                <a:gridCol w="1836964">
                  <a:extLst>
                    <a:ext uri="{9D8B030D-6E8A-4147-A177-3AD203B41FA5}">
                      <a16:colId xmlns:a16="http://schemas.microsoft.com/office/drawing/2014/main" val="20000"/>
                    </a:ext>
                  </a:extLst>
                </a:gridCol>
                <a:gridCol w="6392636">
                  <a:extLst>
                    <a:ext uri="{9D8B030D-6E8A-4147-A177-3AD203B41FA5}">
                      <a16:colId xmlns:a16="http://schemas.microsoft.com/office/drawing/2014/main" val="20001"/>
                    </a:ext>
                  </a:extLst>
                </a:gridCol>
              </a:tblGrid>
              <a:tr h="465015">
                <a:tc>
                  <a:txBody>
                    <a:bodyPr/>
                    <a:lstStyle/>
                    <a:p>
                      <a:r>
                        <a:rPr lang="en-US" sz="1600" dirty="0">
                          <a:solidFill>
                            <a:schemeClr val="bg1"/>
                          </a:solidFill>
                        </a:rPr>
                        <a:t>Principle Number</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Principle Text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35280">
                <a:tc>
                  <a:txBody>
                    <a:bodyPr/>
                    <a:lstStyle/>
                    <a:p>
                      <a:r>
                        <a:rPr lang="en-US" sz="1600" dirty="0"/>
                        <a:t>Environment</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609600">
                <a:tc>
                  <a:txBody>
                    <a:bodyPr/>
                    <a:lstStyle/>
                    <a:p>
                      <a:r>
                        <a:rPr lang="en-US" sz="1600" dirty="0"/>
                        <a:t>Principle 7</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600" kern="1200" dirty="0">
                          <a:solidFill>
                            <a:schemeClr val="tx1"/>
                          </a:solidFill>
                          <a:effectLst/>
                          <a:latin typeface="+mn-lt"/>
                          <a:ea typeface="+mn-ea"/>
                          <a:cs typeface="+mn-cs"/>
                        </a:rPr>
                        <a:t>Business should support a precautionary approach to environmental challenges; </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609600">
                <a:tc>
                  <a:txBody>
                    <a:bodyPr/>
                    <a:lstStyle/>
                    <a:p>
                      <a:r>
                        <a:rPr lang="en-US" sz="1600" dirty="0"/>
                        <a:t>Principle</a:t>
                      </a:r>
                      <a:r>
                        <a:rPr lang="en-US" sz="1600" baseline="0" dirty="0"/>
                        <a:t> 8</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600" kern="1200" dirty="0">
                          <a:solidFill>
                            <a:schemeClr val="tx1"/>
                          </a:solidFill>
                          <a:effectLst/>
                          <a:latin typeface="+mn-lt"/>
                          <a:ea typeface="+mn-ea"/>
                          <a:cs typeface="+mn-cs"/>
                        </a:rPr>
                        <a:t>Undertake initiatives to promote greater environmental responsibility; and </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668684">
                <a:tc>
                  <a:txBody>
                    <a:bodyPr/>
                    <a:lstStyle/>
                    <a:p>
                      <a:r>
                        <a:rPr lang="en-US" sz="1600" dirty="0"/>
                        <a:t>Principle 9</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Encourage the development and diffusion of environmentally friendly technologies. </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98116">
                <a:tc>
                  <a:txBody>
                    <a:bodyPr/>
                    <a:lstStyle/>
                    <a:p>
                      <a:r>
                        <a:rPr lang="en-US" sz="1600" dirty="0"/>
                        <a:t>Anti-Corruption</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668684">
                <a:tc>
                  <a:txBody>
                    <a:bodyPr/>
                    <a:lstStyle/>
                    <a:p>
                      <a:r>
                        <a:rPr lang="en-US" sz="1600" dirty="0"/>
                        <a:t>Principle 10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600" kern="1200" dirty="0">
                          <a:solidFill>
                            <a:schemeClr val="tx1"/>
                          </a:solidFill>
                          <a:effectLst/>
                          <a:latin typeface="+mn-lt"/>
                          <a:ea typeface="+mn-ea"/>
                          <a:cs typeface="+mn-cs"/>
                        </a:rPr>
                        <a:t>Business should work against corruption in all its forms, including extortion and bribery. </a:t>
                      </a:r>
                      <a:endParaRPr lang="en-US" sz="16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
        <p:nvSpPr>
          <p:cNvPr id="8" name="Content Placeholder 7">
            <a:extLst>
              <a:ext uri="{FF2B5EF4-FFF2-40B4-BE49-F238E27FC236}">
                <a16:creationId xmlns:a16="http://schemas.microsoft.com/office/drawing/2014/main" id="{5D0821BA-53C1-458E-AC01-A80DE5FDDC84}"/>
              </a:ext>
            </a:extLst>
          </p:cNvPr>
          <p:cNvSpPr>
            <a:spLocks noGrp="1"/>
          </p:cNvSpPr>
          <p:nvPr>
            <p:ph idx="13"/>
          </p:nvPr>
        </p:nvSpPr>
        <p:spPr>
          <a:xfrm>
            <a:off x="457200" y="5306568"/>
            <a:ext cx="8229600" cy="762000"/>
          </a:xfrm>
        </p:spPr>
        <p:txBody>
          <a:bodyPr/>
          <a:lstStyle/>
          <a:p>
            <a:pPr marL="0" indent="0">
              <a:buNone/>
            </a:pPr>
            <a:r>
              <a:rPr lang="en-US" dirty="0"/>
              <a:t>Exhibit 6.8 shows the UN Global Compact, which asks companies to embrace, support, and enact, within their sphere of </a:t>
            </a:r>
            <a:r>
              <a:rPr lang="en-US" dirty="0" err="1"/>
              <a:t>infuence</a:t>
            </a:r>
            <a:r>
              <a:rPr lang="en-US" dirty="0"/>
              <a:t>, a set of core values in the areas of human rights, labor standards, the environment, and anti-corruption.</a:t>
            </a:r>
          </a:p>
        </p:txBody>
      </p:sp>
    </p:spTree>
    <p:extLst>
      <p:ext uri="{BB962C8B-B14F-4D97-AF65-F5344CB8AC3E}">
        <p14:creationId xmlns:p14="http://schemas.microsoft.com/office/powerpoint/2010/main" val="154023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Employee Selection</a:t>
            </a:r>
          </a:p>
        </p:txBody>
      </p:sp>
      <p:sp>
        <p:nvSpPr>
          <p:cNvPr id="3" name="Content Placeholder 2"/>
          <p:cNvSpPr>
            <a:spLocks noGrp="1"/>
          </p:cNvSpPr>
          <p:nvPr>
            <p:ph idx="1"/>
          </p:nvPr>
        </p:nvSpPr>
        <p:spPr>
          <a:xfrm>
            <a:off x="457200" y="1066800"/>
            <a:ext cx="8229600" cy="3200400"/>
          </a:xfrm>
        </p:spPr>
        <p:txBody>
          <a:bodyPr/>
          <a:lstStyle/>
          <a:p>
            <a:r>
              <a:rPr lang="en-US" sz="2400" dirty="0"/>
              <a:t>Some firms do pre-employment integrity testing to weed out applicants that are likely to be dishonest or engage in other undesirable workplace behaviors</a:t>
            </a:r>
          </a:p>
          <a:p>
            <a:r>
              <a:rPr lang="en-US" sz="2400" dirty="0"/>
              <a:t>Firms need to state that background checks will be conducted and references contacted</a:t>
            </a:r>
          </a:p>
          <a:p>
            <a:r>
              <a:rPr lang="en-US" sz="2400" dirty="0"/>
              <a:t>Use the interview to pose ethical questions to determine the applicant’s integrity</a:t>
            </a:r>
          </a:p>
        </p:txBody>
      </p:sp>
    </p:spTree>
    <p:extLst>
      <p:ext uri="{BB962C8B-B14F-4D97-AF65-F5344CB8AC3E}">
        <p14:creationId xmlns:p14="http://schemas.microsoft.com/office/powerpoint/2010/main" val="271125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Codes of Ethics and Decision Rules</a:t>
            </a:r>
          </a:p>
        </p:txBody>
      </p:sp>
      <p:sp>
        <p:nvSpPr>
          <p:cNvPr id="3" name="Content Placeholder 2"/>
          <p:cNvSpPr>
            <a:spLocks noGrp="1"/>
          </p:cNvSpPr>
          <p:nvPr>
            <p:ph idx="1"/>
          </p:nvPr>
        </p:nvSpPr>
        <p:spPr>
          <a:xfrm>
            <a:off x="457200" y="1066800"/>
            <a:ext cx="8229600" cy="2667000"/>
          </a:xfrm>
        </p:spPr>
        <p:txBody>
          <a:bodyPr/>
          <a:lstStyle/>
          <a:p>
            <a:r>
              <a:rPr lang="en-US" sz="2400" b="1" dirty="0"/>
              <a:t>Code of ethics</a:t>
            </a:r>
            <a:r>
              <a:rPr lang="en-US" sz="2400" dirty="0"/>
              <a:t>: a formal statement of an organization’s primary values and the ethical rules it expects its employees to follow</a:t>
            </a:r>
          </a:p>
          <a:p>
            <a:r>
              <a:rPr lang="en-US" sz="2400" dirty="0"/>
              <a:t>The effectiveness of a code of ethics depends heavily on whether management supports them and how employees that violate the codes are treated</a:t>
            </a:r>
          </a:p>
        </p:txBody>
      </p:sp>
    </p:spTree>
    <p:extLst>
      <p:ext uri="{BB962C8B-B14F-4D97-AF65-F5344CB8AC3E}">
        <p14:creationId xmlns:p14="http://schemas.microsoft.com/office/powerpoint/2010/main" val="122448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Developing Codes of Ethics</a:t>
            </a:r>
          </a:p>
        </p:txBody>
      </p:sp>
      <p:sp>
        <p:nvSpPr>
          <p:cNvPr id="3" name="Content Placeholder 2"/>
          <p:cNvSpPr>
            <a:spLocks noGrp="1"/>
          </p:cNvSpPr>
          <p:nvPr>
            <p:ph idx="1"/>
          </p:nvPr>
        </p:nvSpPr>
        <p:spPr>
          <a:xfrm>
            <a:off x="457200" y="1066800"/>
            <a:ext cx="8229600" cy="4525963"/>
          </a:xfrm>
        </p:spPr>
        <p:txBody>
          <a:bodyPr/>
          <a:lstStyle/>
          <a:p>
            <a:r>
              <a:rPr lang="en-US" sz="2400" dirty="0"/>
              <a:t>Organizational leaders should model appropriate behavior and reward those who act ethically.</a:t>
            </a:r>
          </a:p>
          <a:p>
            <a:r>
              <a:rPr lang="en-US" sz="2400" dirty="0"/>
              <a:t>Managers should reaffirm the importance of the ethics code and discipline those who break it</a:t>
            </a:r>
          </a:p>
          <a:p>
            <a:r>
              <a:rPr lang="en-US" sz="2400" dirty="0"/>
              <a:t>Stakeholders should be considered as an ethics code is developed or improved</a:t>
            </a:r>
          </a:p>
          <a:p>
            <a:r>
              <a:rPr lang="en-US" sz="2400" dirty="0"/>
              <a:t>Managers should communicate and reinforce the ethics code regularly</a:t>
            </a:r>
          </a:p>
          <a:p>
            <a:r>
              <a:rPr lang="en-US" sz="2400" dirty="0"/>
              <a:t>Managers should use the five-step process to guide employees when faced with ethical dilemmas</a:t>
            </a:r>
          </a:p>
        </p:txBody>
      </p:sp>
    </p:spTree>
    <p:extLst>
      <p:ext uri="{BB962C8B-B14F-4D97-AF65-F5344CB8AC3E}">
        <p14:creationId xmlns:p14="http://schemas.microsoft.com/office/powerpoint/2010/main" val="666961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Leadership at the Top</a:t>
            </a:r>
          </a:p>
        </p:txBody>
      </p:sp>
      <p:sp>
        <p:nvSpPr>
          <p:cNvPr id="3" name="Content Placeholder 2"/>
          <p:cNvSpPr>
            <a:spLocks noGrp="1"/>
          </p:cNvSpPr>
          <p:nvPr>
            <p:ph idx="1"/>
          </p:nvPr>
        </p:nvSpPr>
        <p:spPr>
          <a:xfrm>
            <a:off x="457200" y="1066800"/>
            <a:ext cx="8229600" cy="2285999"/>
          </a:xfrm>
        </p:spPr>
        <p:txBody>
          <a:bodyPr/>
          <a:lstStyle/>
          <a:p>
            <a:r>
              <a:rPr lang="en-US" sz="2400" dirty="0"/>
              <a:t>Doing business ethically requires a commitment from managers at all levels, but especially the top level because:</a:t>
            </a:r>
          </a:p>
          <a:p>
            <a:pPr lvl="1"/>
            <a:r>
              <a:rPr lang="en-US" sz="2400" dirty="0"/>
              <a:t>they uphold the shared values and set the cultural tone</a:t>
            </a:r>
          </a:p>
          <a:p>
            <a:pPr lvl="1"/>
            <a:r>
              <a:rPr lang="en-US" sz="2400" dirty="0"/>
              <a:t>they’re role models in both words and actions</a:t>
            </a:r>
          </a:p>
        </p:txBody>
      </p:sp>
    </p:spTree>
    <p:extLst>
      <p:ext uri="{BB962C8B-B14F-4D97-AF65-F5344CB8AC3E}">
        <p14:creationId xmlns:p14="http://schemas.microsoft.com/office/powerpoint/2010/main" val="11904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Job Goals and Performance Appraisal</a:t>
            </a:r>
          </a:p>
        </p:txBody>
      </p:sp>
      <p:sp>
        <p:nvSpPr>
          <p:cNvPr id="3" name="Content Placeholder 2"/>
          <p:cNvSpPr>
            <a:spLocks noGrp="1"/>
          </p:cNvSpPr>
          <p:nvPr>
            <p:ph idx="1"/>
          </p:nvPr>
        </p:nvSpPr>
        <p:spPr>
          <a:xfrm>
            <a:off x="457200" y="1066800"/>
            <a:ext cx="8229600" cy="1371600"/>
          </a:xfrm>
        </p:spPr>
        <p:txBody>
          <a:bodyPr/>
          <a:lstStyle/>
          <a:p>
            <a:r>
              <a:rPr lang="en-US" sz="2400" dirty="0"/>
              <a:t>Under the stress of unrealistic goals, otherwise ethical employees may feel they have no choice but to do whatever is necessary to meet those goals.</a:t>
            </a:r>
          </a:p>
        </p:txBody>
      </p:sp>
    </p:spTree>
    <p:extLst>
      <p:ext uri="{BB962C8B-B14F-4D97-AF65-F5344CB8AC3E}">
        <p14:creationId xmlns:p14="http://schemas.microsoft.com/office/powerpoint/2010/main" val="435140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Ethics Training</a:t>
            </a:r>
          </a:p>
        </p:txBody>
      </p:sp>
      <p:sp>
        <p:nvSpPr>
          <p:cNvPr id="3" name="Content Placeholder 2"/>
          <p:cNvSpPr>
            <a:spLocks noGrp="1"/>
          </p:cNvSpPr>
          <p:nvPr>
            <p:ph idx="1"/>
          </p:nvPr>
        </p:nvSpPr>
        <p:spPr>
          <a:xfrm>
            <a:off x="457200" y="1066800"/>
            <a:ext cx="8229600" cy="1219200"/>
          </a:xfrm>
        </p:spPr>
        <p:txBody>
          <a:bodyPr/>
          <a:lstStyle/>
          <a:p>
            <a:r>
              <a:rPr lang="en-US" sz="2400" dirty="0"/>
              <a:t>More organizations are setting up seminars, workshops, and similar ethics training programs to encourage ethical behavior.</a:t>
            </a:r>
            <a:endParaRPr lang="en-US" sz="2000" dirty="0"/>
          </a:p>
        </p:txBody>
      </p:sp>
    </p:spTree>
    <p:extLst>
      <p:ext uri="{BB962C8B-B14F-4D97-AF65-F5344CB8AC3E}">
        <p14:creationId xmlns:p14="http://schemas.microsoft.com/office/powerpoint/2010/main" val="179831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Independent Social Audits</a:t>
            </a:r>
          </a:p>
        </p:txBody>
      </p:sp>
      <p:sp>
        <p:nvSpPr>
          <p:cNvPr id="3" name="Content Placeholder 2"/>
          <p:cNvSpPr>
            <a:spLocks noGrp="1"/>
          </p:cNvSpPr>
          <p:nvPr>
            <p:ph idx="1"/>
          </p:nvPr>
        </p:nvSpPr>
        <p:spPr>
          <a:xfrm>
            <a:off x="457200" y="1066800"/>
            <a:ext cx="8229600" cy="1219200"/>
          </a:xfrm>
        </p:spPr>
        <p:txBody>
          <a:bodyPr/>
          <a:lstStyle/>
          <a:p>
            <a:r>
              <a:rPr lang="en-US" sz="2400" b="1" dirty="0">
                <a:cs typeface="Arial"/>
              </a:rPr>
              <a:t>Independent social audits</a:t>
            </a:r>
            <a:r>
              <a:rPr lang="en-US" sz="2400" dirty="0">
                <a:cs typeface="Arial"/>
              </a:rPr>
              <a:t>: evaluate decisions and management practices in terms of the organization’s code of ethics</a:t>
            </a:r>
            <a:endParaRPr lang="en-US" sz="2000" dirty="0"/>
          </a:p>
        </p:txBody>
      </p:sp>
    </p:spTree>
    <p:extLst>
      <p:ext uri="{BB962C8B-B14F-4D97-AF65-F5344CB8AC3E}">
        <p14:creationId xmlns:p14="http://schemas.microsoft.com/office/powerpoint/2010/main" val="209827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03237"/>
          </a:xfrm>
        </p:spPr>
        <p:txBody>
          <a:bodyPr/>
          <a:lstStyle/>
          <a:p>
            <a:r>
              <a:rPr lang="en-US" sz="2800" dirty="0"/>
              <a:t>From Obligations to Responsiveness to Responsibility</a:t>
            </a:r>
          </a:p>
        </p:txBody>
      </p:sp>
      <p:sp>
        <p:nvSpPr>
          <p:cNvPr id="3" name="Content Placeholder 2"/>
          <p:cNvSpPr>
            <a:spLocks noGrp="1"/>
          </p:cNvSpPr>
          <p:nvPr>
            <p:ph idx="1"/>
          </p:nvPr>
        </p:nvSpPr>
        <p:spPr>
          <a:xfrm>
            <a:off x="457200" y="1066800"/>
            <a:ext cx="8229600" cy="2286000"/>
          </a:xfrm>
        </p:spPr>
        <p:txBody>
          <a:bodyPr/>
          <a:lstStyle/>
          <a:p>
            <a:r>
              <a:rPr lang="en-US" sz="2400" b="1" dirty="0"/>
              <a:t>Social obligation</a:t>
            </a:r>
            <a:r>
              <a:rPr lang="en-US" sz="2400" dirty="0"/>
              <a:t>: when a firm engages in social actions because of its obligation to meet certain economic and legal responsibilities</a:t>
            </a:r>
          </a:p>
          <a:p>
            <a:r>
              <a:rPr lang="en-US" sz="2400" b="1" dirty="0"/>
              <a:t>Classical view</a:t>
            </a:r>
            <a:r>
              <a:rPr lang="en-US" sz="2400" dirty="0"/>
              <a:t>: the view that management’s only social responsibility is to maximize profits</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00"/>
            <a:ext cx="8229600" cy="580815"/>
          </a:xfrm>
        </p:spPr>
        <p:txBody>
          <a:bodyPr/>
          <a:lstStyle/>
          <a:p>
            <a:r>
              <a:rPr lang="en-US" sz="2800" dirty="0"/>
              <a:t>Protection of Employees Who Raise Ethical Issues</a:t>
            </a:r>
          </a:p>
        </p:txBody>
      </p:sp>
      <p:sp>
        <p:nvSpPr>
          <p:cNvPr id="3" name="Content Placeholder 2"/>
          <p:cNvSpPr>
            <a:spLocks noGrp="1"/>
          </p:cNvSpPr>
          <p:nvPr>
            <p:ph idx="1"/>
          </p:nvPr>
        </p:nvSpPr>
        <p:spPr>
          <a:xfrm>
            <a:off x="457200" y="1066800"/>
            <a:ext cx="8229600" cy="2971800"/>
          </a:xfrm>
        </p:spPr>
        <p:txBody>
          <a:bodyPr/>
          <a:lstStyle/>
          <a:p>
            <a:r>
              <a:rPr lang="en-US" sz="2400" b="1" dirty="0"/>
              <a:t>Whistle-blower</a:t>
            </a:r>
            <a:r>
              <a:rPr lang="en-US" sz="2400" dirty="0"/>
              <a:t>: individual who raises ethical concerns or issues to others</a:t>
            </a:r>
          </a:p>
          <a:p>
            <a:pPr lvl="1"/>
            <a:r>
              <a:rPr lang="en-US" sz="2400" dirty="0"/>
              <a:t>Currently 22 federal statutes protecting whistle-blowers</a:t>
            </a:r>
          </a:p>
          <a:p>
            <a:pPr lvl="1"/>
            <a:r>
              <a:rPr lang="en-US" sz="2400" dirty="0"/>
              <a:t>Managers retaliating against whistle-blowers could face a ten-year prison sentence</a:t>
            </a:r>
          </a:p>
          <a:p>
            <a:pPr lvl="1"/>
            <a:r>
              <a:rPr lang="en-US" sz="2400" dirty="0"/>
              <a:t>OSHA has proposed that anti-retaliation programs have the 5 key elements discussed next</a:t>
            </a:r>
          </a:p>
        </p:txBody>
      </p:sp>
    </p:spTree>
    <p:extLst>
      <p:ext uri="{BB962C8B-B14F-4D97-AF65-F5344CB8AC3E}">
        <p14:creationId xmlns:p14="http://schemas.microsoft.com/office/powerpoint/2010/main" val="198458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BA54-2378-447A-85E8-217B623233E2}"/>
              </a:ext>
            </a:extLst>
          </p:cNvPr>
          <p:cNvSpPr>
            <a:spLocks noGrp="1"/>
          </p:cNvSpPr>
          <p:nvPr>
            <p:ph type="title"/>
          </p:nvPr>
        </p:nvSpPr>
        <p:spPr>
          <a:xfrm>
            <a:off x="457200" y="127000"/>
            <a:ext cx="8229600" cy="609600"/>
          </a:xfrm>
        </p:spPr>
        <p:txBody>
          <a:bodyPr/>
          <a:lstStyle/>
          <a:p>
            <a:r>
              <a:rPr lang="en-US" spc="-400" dirty="0"/>
              <a:t>O S H </a:t>
            </a:r>
            <a:r>
              <a:rPr lang="en-US" dirty="0"/>
              <a:t>A Anti-Retaliation Program Elements</a:t>
            </a:r>
          </a:p>
        </p:txBody>
      </p:sp>
      <p:sp>
        <p:nvSpPr>
          <p:cNvPr id="3" name="Content Placeholder 2">
            <a:extLst>
              <a:ext uri="{FF2B5EF4-FFF2-40B4-BE49-F238E27FC236}">
                <a16:creationId xmlns:a16="http://schemas.microsoft.com/office/drawing/2014/main" id="{152A4606-AFA0-43F4-8EB9-5B9316FBBFE8}"/>
              </a:ext>
            </a:extLst>
          </p:cNvPr>
          <p:cNvSpPr>
            <a:spLocks noGrp="1"/>
          </p:cNvSpPr>
          <p:nvPr>
            <p:ph idx="1"/>
          </p:nvPr>
        </p:nvSpPr>
        <p:spPr>
          <a:xfrm>
            <a:off x="457200" y="1066800"/>
            <a:ext cx="8229600" cy="4953000"/>
          </a:xfrm>
        </p:spPr>
        <p:txBody>
          <a:bodyPr/>
          <a:lstStyle/>
          <a:p>
            <a:pPr marL="457200" indent="-457200">
              <a:buFont typeface="+mj-lt"/>
              <a:buAutoNum type="arabicPeriod"/>
            </a:pPr>
            <a:r>
              <a:rPr lang="en-US" sz="2400" b="1" dirty="0"/>
              <a:t>Management Commitment</a:t>
            </a:r>
            <a:r>
              <a:rPr lang="en-US" sz="2400" dirty="0"/>
              <a:t>: Management needs to demonstrate it is committed to addressing concerns</a:t>
            </a:r>
          </a:p>
          <a:p>
            <a:pPr marL="457200" indent="-457200">
              <a:buFont typeface="+mj-lt"/>
              <a:buAutoNum type="arabicPeriod"/>
            </a:pPr>
            <a:r>
              <a:rPr lang="en-US" sz="2400" b="1" dirty="0"/>
              <a:t>Compliance Concern Response System</a:t>
            </a:r>
            <a:r>
              <a:rPr lang="en-US" sz="2400" dirty="0"/>
              <a:t>: Need to have established procedures for confidential reporting</a:t>
            </a:r>
          </a:p>
          <a:p>
            <a:pPr marL="457200" indent="-457200">
              <a:buFont typeface="+mj-lt"/>
              <a:buAutoNum type="arabicPeriod"/>
            </a:pPr>
            <a:r>
              <a:rPr lang="en-US" sz="2400" b="1" dirty="0"/>
              <a:t>Anti-Retaliation Response System</a:t>
            </a:r>
            <a:r>
              <a:rPr lang="en-US" sz="2400" dirty="0"/>
              <a:t>: Need clearly designated channels that bypass managers accused of retaliation</a:t>
            </a:r>
          </a:p>
          <a:p>
            <a:pPr marL="457200" indent="-457200">
              <a:buFont typeface="+mj-lt"/>
              <a:buAutoNum type="arabicPeriod"/>
            </a:pPr>
            <a:r>
              <a:rPr lang="en-US" sz="2400" b="1" dirty="0"/>
              <a:t>Anti-Retaliation Training</a:t>
            </a:r>
            <a:r>
              <a:rPr lang="en-US" sz="2400" dirty="0"/>
              <a:t>: All employees need to be trained about the law</a:t>
            </a:r>
          </a:p>
          <a:p>
            <a:pPr marL="457200" indent="-457200">
              <a:buFont typeface="+mj-lt"/>
              <a:buAutoNum type="arabicPeriod"/>
            </a:pPr>
            <a:r>
              <a:rPr lang="en-US" sz="2400" b="1" dirty="0"/>
              <a:t>Program Oversight</a:t>
            </a:r>
            <a:r>
              <a:rPr lang="en-US" sz="2400" dirty="0"/>
              <a:t>: The program needs rigorous oversight in the form of monitoring processes</a:t>
            </a:r>
          </a:p>
        </p:txBody>
      </p:sp>
    </p:spTree>
    <p:extLst>
      <p:ext uri="{BB962C8B-B14F-4D97-AF65-F5344CB8AC3E}">
        <p14:creationId xmlns:p14="http://schemas.microsoft.com/office/powerpoint/2010/main" val="4193390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Social Entrepreneurship</a:t>
            </a:r>
          </a:p>
        </p:txBody>
      </p:sp>
      <p:sp>
        <p:nvSpPr>
          <p:cNvPr id="3" name="Content Placeholder 2"/>
          <p:cNvSpPr>
            <a:spLocks noGrp="1"/>
          </p:cNvSpPr>
          <p:nvPr>
            <p:ph idx="1"/>
          </p:nvPr>
        </p:nvSpPr>
        <p:spPr>
          <a:xfrm>
            <a:off x="457200" y="1066800"/>
            <a:ext cx="8229600" cy="1523999"/>
          </a:xfrm>
        </p:spPr>
        <p:txBody>
          <a:bodyPr/>
          <a:lstStyle/>
          <a:p>
            <a:r>
              <a:rPr lang="en-US" sz="2400" b="1" dirty="0"/>
              <a:t>Social entrepreneur</a:t>
            </a:r>
            <a:r>
              <a:rPr lang="en-US" sz="2400" dirty="0"/>
              <a:t>: an individual or organization that seeks out opportunities to improve society by using practical, innovative, and sustainable approaches</a:t>
            </a:r>
          </a:p>
        </p:txBody>
      </p:sp>
    </p:spTree>
    <p:extLst>
      <p:ext uri="{BB962C8B-B14F-4D97-AF65-F5344CB8AC3E}">
        <p14:creationId xmlns:p14="http://schemas.microsoft.com/office/powerpoint/2010/main" val="119290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4FA-B16A-49DD-B660-B5672C109CC0}"/>
              </a:ext>
            </a:extLst>
          </p:cNvPr>
          <p:cNvSpPr>
            <a:spLocks noGrp="1"/>
          </p:cNvSpPr>
          <p:nvPr>
            <p:ph type="title"/>
          </p:nvPr>
        </p:nvSpPr>
        <p:spPr>
          <a:xfrm>
            <a:off x="457200" y="152400"/>
            <a:ext cx="8229600" cy="580815"/>
          </a:xfrm>
        </p:spPr>
        <p:txBody>
          <a:bodyPr/>
          <a:lstStyle/>
          <a:p>
            <a:r>
              <a:rPr lang="en-US" dirty="0"/>
              <a:t>Social Media and Social Responsibility</a:t>
            </a:r>
          </a:p>
        </p:txBody>
      </p:sp>
      <p:sp>
        <p:nvSpPr>
          <p:cNvPr id="3" name="Content Placeholder 2">
            <a:extLst>
              <a:ext uri="{FF2B5EF4-FFF2-40B4-BE49-F238E27FC236}">
                <a16:creationId xmlns:a16="http://schemas.microsoft.com/office/drawing/2014/main" id="{FE3FF1E5-E48D-404E-9DEE-435675690BBD}"/>
              </a:ext>
            </a:extLst>
          </p:cNvPr>
          <p:cNvSpPr>
            <a:spLocks noGrp="1"/>
          </p:cNvSpPr>
          <p:nvPr>
            <p:ph idx="1"/>
          </p:nvPr>
        </p:nvSpPr>
        <p:spPr>
          <a:xfrm>
            <a:off x="457200" y="1066801"/>
            <a:ext cx="8229600" cy="4267200"/>
          </a:xfrm>
        </p:spPr>
        <p:txBody>
          <a:bodyPr/>
          <a:lstStyle/>
          <a:p>
            <a:r>
              <a:rPr lang="en-US" sz="2400" dirty="0"/>
              <a:t>Social media has a growing impact on everyone</a:t>
            </a:r>
          </a:p>
          <a:p>
            <a:r>
              <a:rPr lang="en-US" sz="2400" dirty="0"/>
              <a:t>It has been recognized as a tool managers can use to communicate and promote socially responsible actions</a:t>
            </a:r>
          </a:p>
          <a:p>
            <a:r>
              <a:rPr lang="en-US" sz="2400" dirty="0"/>
              <a:t>Some research shows it can enhance a company’s reputation</a:t>
            </a:r>
          </a:p>
          <a:p>
            <a:r>
              <a:rPr lang="en-US" sz="2400" dirty="0"/>
              <a:t>Currently one of the best ways for an organization to promote transparency</a:t>
            </a:r>
          </a:p>
          <a:p>
            <a:r>
              <a:rPr lang="en-US" sz="2400" dirty="0"/>
              <a:t>Provides a means to shape an organization’s image or reputation</a:t>
            </a:r>
          </a:p>
        </p:txBody>
      </p:sp>
    </p:spTree>
    <p:extLst>
      <p:ext uri="{BB962C8B-B14F-4D97-AF65-F5344CB8AC3E}">
        <p14:creationId xmlns:p14="http://schemas.microsoft.com/office/powerpoint/2010/main" val="1666244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Corporate Philanthropy</a:t>
            </a:r>
          </a:p>
        </p:txBody>
      </p:sp>
      <p:sp>
        <p:nvSpPr>
          <p:cNvPr id="3" name="Content Placeholder 2"/>
          <p:cNvSpPr>
            <a:spLocks noGrp="1"/>
          </p:cNvSpPr>
          <p:nvPr>
            <p:ph idx="1"/>
          </p:nvPr>
        </p:nvSpPr>
        <p:spPr>
          <a:xfrm>
            <a:off x="457200" y="1066801"/>
            <a:ext cx="8229600" cy="3276599"/>
          </a:xfrm>
        </p:spPr>
        <p:txBody>
          <a:bodyPr/>
          <a:lstStyle/>
          <a:p>
            <a:pPr eaLnBrk="0" hangingPunct="0">
              <a:spcBef>
                <a:spcPct val="20000"/>
              </a:spcBef>
            </a:pPr>
            <a:r>
              <a:rPr lang="en-US" sz="2400" b="1" dirty="0"/>
              <a:t>Corporate philanthropy:</a:t>
            </a:r>
            <a:r>
              <a:rPr lang="en-US" sz="2400" dirty="0"/>
              <a:t> can be an effective way for companies to address societal problems</a:t>
            </a:r>
          </a:p>
          <a:p>
            <a:pPr marL="829818" lvl="1" indent="-342900" eaLnBrk="0" hangingPunct="0">
              <a:spcBef>
                <a:spcPct val="20000"/>
              </a:spcBef>
            </a:pPr>
            <a:r>
              <a:rPr lang="en-US" sz="2400" dirty="0"/>
              <a:t>Walmart, Google, and ExxonMobil are in the top 10 most charitable companies</a:t>
            </a:r>
          </a:p>
          <a:p>
            <a:pPr marL="829818" lvl="1" indent="-342900" eaLnBrk="0" hangingPunct="0">
              <a:spcBef>
                <a:spcPct val="20000"/>
              </a:spcBef>
            </a:pPr>
            <a:r>
              <a:rPr lang="en-US" sz="2400" dirty="0"/>
              <a:t>Philanthropy is good for employee morale and increases the firm’s ability to attract top talent</a:t>
            </a:r>
          </a:p>
          <a:p>
            <a:pPr marL="829818" lvl="1" indent="-342900" eaLnBrk="0" hangingPunct="0">
              <a:spcBef>
                <a:spcPct val="20000"/>
              </a:spcBef>
            </a:pPr>
            <a:r>
              <a:rPr lang="en-US" sz="2400" dirty="0"/>
              <a:t>55% of online consumers indicated they would pay more for a product to support philanthropy  </a:t>
            </a:r>
          </a:p>
        </p:txBody>
      </p:sp>
    </p:spTree>
    <p:extLst>
      <p:ext uri="{BB962C8B-B14F-4D97-AF65-F5344CB8AC3E}">
        <p14:creationId xmlns:p14="http://schemas.microsoft.com/office/powerpoint/2010/main" val="99856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6.1</a:t>
            </a:r>
          </a:p>
        </p:txBody>
      </p:sp>
      <p:sp>
        <p:nvSpPr>
          <p:cNvPr id="3" name="Content Placeholder 2"/>
          <p:cNvSpPr>
            <a:spLocks noGrp="1"/>
          </p:cNvSpPr>
          <p:nvPr>
            <p:ph idx="1"/>
          </p:nvPr>
        </p:nvSpPr>
        <p:spPr>
          <a:xfrm>
            <a:off x="457200" y="1066800"/>
            <a:ext cx="8229600" cy="2971800"/>
          </a:xfrm>
        </p:spPr>
        <p:txBody>
          <a:bodyPr/>
          <a:lstStyle/>
          <a:p>
            <a:r>
              <a:rPr lang="en-US" sz="2400" b="1" dirty="0">
                <a:cs typeface="Arial"/>
              </a:rPr>
              <a:t>Discuss what it means to be socially responsible and what factors influence that decision</a:t>
            </a:r>
            <a:r>
              <a:rPr lang="en-US" sz="2400" b="1" dirty="0"/>
              <a:t>.</a:t>
            </a:r>
          </a:p>
          <a:p>
            <a:pPr lvl="1"/>
            <a:r>
              <a:rPr lang="en-US" sz="2400" dirty="0">
                <a:cs typeface="Arial"/>
              </a:rPr>
              <a:t>Social obligation: a firm engages in social actions because of its obligation to meet certain economic and legal responsibilities</a:t>
            </a:r>
          </a:p>
          <a:p>
            <a:pPr lvl="1"/>
            <a:r>
              <a:rPr lang="en-US" sz="2400" dirty="0">
                <a:cs typeface="Arial"/>
              </a:rPr>
              <a:t>Social responsiveness—when a firm engages in social actions in response to some popular social need</a:t>
            </a:r>
            <a:endParaRPr lang="en-US" sz="2400" dirty="0"/>
          </a:p>
        </p:txBody>
      </p:sp>
    </p:spTree>
    <p:extLst>
      <p:ext uri="{BB962C8B-B14F-4D97-AF65-F5344CB8AC3E}">
        <p14:creationId xmlns:p14="http://schemas.microsoft.com/office/powerpoint/2010/main" val="184606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6.2</a:t>
            </a:r>
          </a:p>
        </p:txBody>
      </p:sp>
      <p:sp>
        <p:nvSpPr>
          <p:cNvPr id="3" name="Content Placeholder 2"/>
          <p:cNvSpPr>
            <a:spLocks noGrp="1"/>
          </p:cNvSpPr>
          <p:nvPr>
            <p:ph idx="1"/>
          </p:nvPr>
        </p:nvSpPr>
        <p:spPr>
          <a:xfrm>
            <a:off x="457200" y="1066800"/>
            <a:ext cx="8229600" cy="3200400"/>
          </a:xfrm>
        </p:spPr>
        <p:txBody>
          <a:bodyPr/>
          <a:lstStyle/>
          <a:p>
            <a:r>
              <a:rPr lang="en-US" sz="2400" b="1" dirty="0">
                <a:cs typeface="Arial"/>
              </a:rPr>
              <a:t>Explain green management and how organizations can go green</a:t>
            </a:r>
            <a:r>
              <a:rPr lang="en-US" sz="2400" b="1" dirty="0"/>
              <a:t>.</a:t>
            </a:r>
          </a:p>
          <a:p>
            <a:pPr lvl="1"/>
            <a:r>
              <a:rPr lang="en-US" sz="2400" dirty="0"/>
              <a:t>Different approaches</a:t>
            </a:r>
          </a:p>
          <a:p>
            <a:pPr lvl="2"/>
            <a:r>
              <a:rPr lang="en-US" sz="2400" dirty="0"/>
              <a:t>Legal or light green approach</a:t>
            </a:r>
          </a:p>
          <a:p>
            <a:pPr lvl="2"/>
            <a:r>
              <a:rPr lang="en-US" sz="2400" dirty="0"/>
              <a:t>Market approach</a:t>
            </a:r>
          </a:p>
          <a:p>
            <a:pPr lvl="2"/>
            <a:r>
              <a:rPr lang="en-US" sz="2400" dirty="0"/>
              <a:t>Stakeholder approach</a:t>
            </a:r>
          </a:p>
          <a:p>
            <a:pPr lvl="2"/>
            <a:r>
              <a:rPr lang="en-US" sz="2400" dirty="0"/>
              <a:t>Activist or dark green approach</a:t>
            </a:r>
          </a:p>
        </p:txBody>
      </p:sp>
    </p:spTree>
    <p:extLst>
      <p:ext uri="{BB962C8B-B14F-4D97-AF65-F5344CB8AC3E}">
        <p14:creationId xmlns:p14="http://schemas.microsoft.com/office/powerpoint/2010/main" val="801051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6.3</a:t>
            </a:r>
          </a:p>
        </p:txBody>
      </p:sp>
      <p:sp>
        <p:nvSpPr>
          <p:cNvPr id="3" name="Content Placeholder 2"/>
          <p:cNvSpPr>
            <a:spLocks noGrp="1"/>
          </p:cNvSpPr>
          <p:nvPr>
            <p:ph idx="1"/>
          </p:nvPr>
        </p:nvSpPr>
        <p:spPr>
          <a:xfrm>
            <a:off x="457200" y="1066801"/>
            <a:ext cx="8229600" cy="3962400"/>
          </a:xfrm>
        </p:spPr>
        <p:txBody>
          <a:bodyPr/>
          <a:lstStyle/>
          <a:p>
            <a:r>
              <a:rPr lang="en-US" sz="2400" b="1" dirty="0">
                <a:cs typeface="Arial"/>
              </a:rPr>
              <a:t>Discuss the factors that lead to ethical and unethical behavior</a:t>
            </a:r>
            <a:r>
              <a:rPr lang="en-US" sz="2400" b="1" dirty="0"/>
              <a:t>.</a:t>
            </a:r>
          </a:p>
          <a:p>
            <a:pPr lvl="1" eaLnBrk="0" hangingPunct="0">
              <a:spcBef>
                <a:spcPct val="20000"/>
              </a:spcBef>
              <a:buClr>
                <a:schemeClr val="bg2"/>
              </a:buClr>
            </a:pPr>
            <a:r>
              <a:rPr lang="en-US" sz="2400" dirty="0">
                <a:cs typeface="Arial"/>
              </a:rPr>
              <a:t>Factors that affect ethical and unethical behavior include:</a:t>
            </a:r>
          </a:p>
          <a:p>
            <a:pPr lvl="2"/>
            <a:r>
              <a:rPr lang="en-US" sz="2400" dirty="0"/>
              <a:t>An individual’s level of moral development</a:t>
            </a:r>
          </a:p>
          <a:p>
            <a:pPr lvl="2"/>
            <a:r>
              <a:rPr lang="en-US" sz="2400" dirty="0"/>
              <a:t>Individual characteristics</a:t>
            </a:r>
          </a:p>
          <a:p>
            <a:pPr lvl="2"/>
            <a:r>
              <a:rPr lang="en-US" sz="2400" dirty="0"/>
              <a:t>Structural variables</a:t>
            </a:r>
          </a:p>
          <a:p>
            <a:pPr lvl="2"/>
            <a:r>
              <a:rPr lang="en-US" sz="2400" dirty="0"/>
              <a:t>Organizational culture</a:t>
            </a:r>
          </a:p>
          <a:p>
            <a:pPr lvl="2"/>
            <a:r>
              <a:rPr lang="en-US" sz="2400" dirty="0"/>
              <a:t>Issue intensity</a:t>
            </a:r>
          </a:p>
        </p:txBody>
      </p:sp>
    </p:spTree>
    <p:extLst>
      <p:ext uri="{BB962C8B-B14F-4D97-AF65-F5344CB8AC3E}">
        <p14:creationId xmlns:p14="http://schemas.microsoft.com/office/powerpoint/2010/main" val="1133076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6.4</a:t>
            </a:r>
          </a:p>
        </p:txBody>
      </p:sp>
      <p:sp>
        <p:nvSpPr>
          <p:cNvPr id="3" name="Content Placeholder 2"/>
          <p:cNvSpPr>
            <a:spLocks noGrp="1"/>
          </p:cNvSpPr>
          <p:nvPr>
            <p:ph idx="1"/>
          </p:nvPr>
        </p:nvSpPr>
        <p:spPr>
          <a:xfrm>
            <a:off x="457200" y="1066801"/>
            <a:ext cx="8229600" cy="3657600"/>
          </a:xfrm>
        </p:spPr>
        <p:txBody>
          <a:bodyPr/>
          <a:lstStyle/>
          <a:p>
            <a:r>
              <a:rPr lang="en-US" sz="2400" b="1" dirty="0">
                <a:cs typeface="Arial"/>
              </a:rPr>
              <a:t>Describe management’s role in encouraging ethical behavior</a:t>
            </a:r>
            <a:r>
              <a:rPr lang="en-US" sz="2400" b="1" dirty="0"/>
              <a:t>.</a:t>
            </a:r>
          </a:p>
          <a:p>
            <a:pPr lvl="1"/>
            <a:r>
              <a:rPr lang="en-US" sz="2400" dirty="0">
                <a:cs typeface="Arial"/>
              </a:rPr>
              <a:t>The behavior of managers is the single most important influence on an individual’s decision to act ethically or unethically</a:t>
            </a:r>
            <a:r>
              <a:rPr lang="en-US" sz="2400" dirty="0"/>
              <a:t>.</a:t>
            </a:r>
          </a:p>
          <a:p>
            <a:pPr lvl="1"/>
            <a:r>
              <a:rPr lang="en-US" sz="2400" dirty="0"/>
              <a:t>Nonprogrammed decisions are unique decisions that require a custom-made solution and are used when the problems are new or unusual (unstructured) and for which information is ambiguous or incomplete.</a:t>
            </a:r>
          </a:p>
        </p:txBody>
      </p:sp>
    </p:spTree>
    <p:extLst>
      <p:ext uri="{BB962C8B-B14F-4D97-AF65-F5344CB8AC3E}">
        <p14:creationId xmlns:p14="http://schemas.microsoft.com/office/powerpoint/2010/main" val="469394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892"/>
            <a:ext cx="8229600" cy="660400"/>
          </a:xfrm>
        </p:spPr>
        <p:txBody>
          <a:bodyPr anchor="ctr"/>
          <a:lstStyle/>
          <a:p>
            <a:r>
              <a:rPr lang="en-US" dirty="0"/>
              <a:t>Review Learning Objective 6.5</a:t>
            </a:r>
          </a:p>
        </p:txBody>
      </p:sp>
      <p:sp>
        <p:nvSpPr>
          <p:cNvPr id="3" name="Content Placeholder 2"/>
          <p:cNvSpPr>
            <a:spLocks noGrp="1"/>
          </p:cNvSpPr>
          <p:nvPr>
            <p:ph idx="1"/>
          </p:nvPr>
        </p:nvSpPr>
        <p:spPr>
          <a:xfrm>
            <a:off x="457200" y="1066800"/>
            <a:ext cx="8229600" cy="3810000"/>
          </a:xfrm>
        </p:spPr>
        <p:txBody>
          <a:bodyPr/>
          <a:lstStyle/>
          <a:p>
            <a:r>
              <a:rPr lang="en-US" sz="2400" b="1" dirty="0">
                <a:cs typeface="Arial"/>
              </a:rPr>
              <a:t>Discuss current social responsibility and ethics issues</a:t>
            </a:r>
            <a:r>
              <a:rPr lang="en-US" sz="2400" b="1" dirty="0"/>
              <a:t>.</a:t>
            </a:r>
          </a:p>
          <a:p>
            <a:pPr lvl="1"/>
            <a:r>
              <a:rPr lang="en-US" sz="2400" dirty="0">
                <a:cs typeface="Arial"/>
              </a:rPr>
              <a:t>Firms should adopt policies to protect whistle-blowers</a:t>
            </a:r>
            <a:r>
              <a:rPr lang="en-US" sz="2400" dirty="0"/>
              <a:t>.</a:t>
            </a:r>
          </a:p>
          <a:p>
            <a:pPr lvl="1"/>
            <a:r>
              <a:rPr lang="en-US" sz="2400" dirty="0">
                <a:cs typeface="Arial"/>
              </a:rPr>
              <a:t>Social entrepreneurship has the potential to solve numerous global problems.</a:t>
            </a:r>
          </a:p>
          <a:p>
            <a:pPr lvl="1"/>
            <a:r>
              <a:rPr lang="en-US" sz="2400" dirty="0">
                <a:cs typeface="Arial"/>
              </a:rPr>
              <a:t>Social media is a good way to communicate socially responsible actions.</a:t>
            </a:r>
          </a:p>
          <a:p>
            <a:pPr lvl="1"/>
            <a:r>
              <a:rPr lang="en-US" sz="2400" dirty="0">
                <a:cs typeface="Arial"/>
              </a:rPr>
              <a:t>Corporate philanthropy has benefits to society and the firm.</a:t>
            </a:r>
          </a:p>
        </p:txBody>
      </p:sp>
    </p:spTree>
    <p:extLst>
      <p:ext uri="{BB962C8B-B14F-4D97-AF65-F5344CB8AC3E}">
        <p14:creationId xmlns:p14="http://schemas.microsoft.com/office/powerpoint/2010/main" val="49837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64952"/>
          </a:xfrm>
        </p:spPr>
        <p:txBody>
          <a:bodyPr/>
          <a:lstStyle/>
          <a:p>
            <a:r>
              <a:rPr lang="en-US" dirty="0"/>
              <a:t>The Socioeconomic View</a:t>
            </a:r>
          </a:p>
        </p:txBody>
      </p:sp>
      <p:sp>
        <p:nvSpPr>
          <p:cNvPr id="3" name="Content Placeholder 2"/>
          <p:cNvSpPr>
            <a:spLocks noGrp="1"/>
          </p:cNvSpPr>
          <p:nvPr>
            <p:ph idx="1"/>
          </p:nvPr>
        </p:nvSpPr>
        <p:spPr>
          <a:xfrm>
            <a:off x="457200" y="1066800"/>
            <a:ext cx="8229600" cy="3505200"/>
          </a:xfrm>
        </p:spPr>
        <p:txBody>
          <a:bodyPr/>
          <a:lstStyle/>
          <a:p>
            <a:r>
              <a:rPr lang="en-US" sz="2400" b="1" dirty="0"/>
              <a:t>Socioeconomic view</a:t>
            </a:r>
            <a:r>
              <a:rPr lang="en-US" sz="2400" dirty="0"/>
              <a:t>: the view that managers’ social responsibilities go beyond making profits to include protecting and improving society’s welfare</a:t>
            </a:r>
          </a:p>
          <a:p>
            <a:r>
              <a:rPr lang="en-US" sz="2400" b="1" dirty="0"/>
              <a:t>Social responsiveness</a:t>
            </a:r>
            <a:r>
              <a:rPr lang="en-US" sz="2400" dirty="0"/>
              <a:t>: when a company engages in social actions in response to some popular social need</a:t>
            </a:r>
          </a:p>
          <a:p>
            <a:r>
              <a:rPr lang="en-US" sz="2400" b="1" dirty="0"/>
              <a:t>Social responsibility</a:t>
            </a:r>
            <a:r>
              <a:rPr lang="en-US" sz="2400" dirty="0"/>
              <a:t>: A business’s intention, beyond its legal and economic obligations, to do the right things and act in ways that are good for society</a:t>
            </a:r>
          </a:p>
        </p:txBody>
      </p:sp>
    </p:spTree>
    <p:extLst>
      <p:ext uri="{BB962C8B-B14F-4D97-AF65-F5344CB8AC3E}">
        <p14:creationId xmlns:p14="http://schemas.microsoft.com/office/powerpoint/2010/main" val="1053921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676"/>
            <a:ext cx="8229600" cy="398252"/>
          </a:xfrm>
        </p:spPr>
        <p:txBody>
          <a:bodyPr anchor="ctr"/>
          <a:lstStyle/>
          <a:p>
            <a:r>
              <a:rPr lang="en-US" sz="2400" dirty="0"/>
              <a:t>Exhibit 6.1 Arguments For and Against Social Responsibility</a:t>
            </a:r>
          </a:p>
        </p:txBody>
      </p:sp>
      <p:pic>
        <p:nvPicPr>
          <p:cNvPr id="11" name="Picture 2" descr="A chart shows arguments for and against social responsibility.&#10;Long description is available in notes,&#10;press F6">
            <a:extLst>
              <a:ext uri="{FF2B5EF4-FFF2-40B4-BE49-F238E27FC236}">
                <a16:creationId xmlns:a16="http://schemas.microsoft.com/office/drawing/2014/main" id="{4A7F9758-331E-4233-A5AF-67FCFF1D82B0}"/>
              </a:ext>
            </a:extLst>
          </p:cNvPr>
          <p:cNvPicPr>
            <a:picLocks noGrp="1" noChangeAspect="1" noChangeArrowheads="1"/>
          </p:cNvPicPr>
          <p:nvPr>
            <p:ph type="pic" sz="quarter" idx="14"/>
          </p:nvPr>
        </p:nvPicPr>
        <p:blipFill>
          <a:blip r:embed="rId3" cstate="print"/>
          <a:stretch>
            <a:fillRect/>
          </a:stretch>
        </p:blipFill>
        <p:spPr bwMode="auto">
          <a:xfrm>
            <a:off x="2826267" y="859327"/>
            <a:ext cx="3496297" cy="4779473"/>
          </a:xfrm>
          <a:prstGeom prst="rect">
            <a:avLst/>
          </a:prstGeom>
        </p:spPr>
      </p:pic>
      <p:sp>
        <p:nvSpPr>
          <p:cNvPr id="8" name="Content Placeholder 7">
            <a:extLst>
              <a:ext uri="{FF2B5EF4-FFF2-40B4-BE49-F238E27FC236}">
                <a16:creationId xmlns:a16="http://schemas.microsoft.com/office/drawing/2014/main" id="{E8A76A29-231E-4FD2-ACB1-9E7F5B2E449A}"/>
              </a:ext>
            </a:extLst>
          </p:cNvPr>
          <p:cNvSpPr>
            <a:spLocks noGrp="1"/>
          </p:cNvSpPr>
          <p:nvPr>
            <p:ph sz="quarter" idx="15"/>
          </p:nvPr>
        </p:nvSpPr>
        <p:spPr>
          <a:xfrm>
            <a:off x="457200" y="5773948"/>
            <a:ext cx="8229600" cy="322052"/>
          </a:xfrm>
        </p:spPr>
        <p:txBody>
          <a:bodyPr/>
          <a:lstStyle/>
          <a:p>
            <a:pPr marL="0" indent="0">
              <a:buNone/>
            </a:pPr>
            <a:r>
              <a:rPr lang="en-US" dirty="0"/>
              <a:t>Exhibit 6.1 outlines arguments for and against social involvement.</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04932"/>
          </a:xfrm>
        </p:spPr>
        <p:txBody>
          <a:bodyPr/>
          <a:lstStyle/>
          <a:p>
            <a:r>
              <a:rPr lang="en-US" sz="2800" dirty="0"/>
              <a:t>Social Responsibility Versus Social Responsiveness</a:t>
            </a:r>
          </a:p>
        </p:txBody>
      </p:sp>
      <p:sp>
        <p:nvSpPr>
          <p:cNvPr id="7" name="Content Placeholder 6">
            <a:extLst>
              <a:ext uri="{FF2B5EF4-FFF2-40B4-BE49-F238E27FC236}">
                <a16:creationId xmlns:a16="http://schemas.microsoft.com/office/drawing/2014/main" id="{5A00A433-42D1-4DC7-8A03-725C3E483DB2}"/>
              </a:ext>
            </a:extLst>
          </p:cNvPr>
          <p:cNvSpPr>
            <a:spLocks noGrp="1"/>
          </p:cNvSpPr>
          <p:nvPr>
            <p:ph idx="1"/>
          </p:nvPr>
        </p:nvSpPr>
        <p:spPr>
          <a:xfrm>
            <a:off x="457200" y="1066800"/>
            <a:ext cx="8229600" cy="381000"/>
          </a:xfrm>
        </p:spPr>
        <p:txBody>
          <a:bodyPr/>
          <a:lstStyle/>
          <a:p>
            <a:pPr marL="0" indent="0">
              <a:spcBef>
                <a:spcPts val="0"/>
              </a:spcBef>
              <a:buNone/>
            </a:pPr>
            <a:r>
              <a:rPr lang="en-US" sz="2000" b="1" dirty="0"/>
              <a:t>Exhibit 6.2 </a:t>
            </a:r>
            <a:r>
              <a:rPr lang="en-US" sz="2000" dirty="0"/>
              <a:t>Social Responsibility Versus Social Responsiveness</a:t>
            </a:r>
          </a:p>
        </p:txBody>
      </p:sp>
      <p:sp>
        <p:nvSpPr>
          <p:cNvPr id="8" name="Content Placeholder 7">
            <a:extLst>
              <a:ext uri="{FF2B5EF4-FFF2-40B4-BE49-F238E27FC236}">
                <a16:creationId xmlns:a16="http://schemas.microsoft.com/office/drawing/2014/main" id="{F128ABD8-0615-4E33-89A1-EBF1E46D1502}"/>
              </a:ext>
            </a:extLst>
          </p:cNvPr>
          <p:cNvSpPr>
            <a:spLocks noGrp="1"/>
          </p:cNvSpPr>
          <p:nvPr>
            <p:ph idx="13"/>
          </p:nvPr>
        </p:nvSpPr>
        <p:spPr>
          <a:xfrm>
            <a:off x="457200" y="5334000"/>
            <a:ext cx="8229600" cy="762000"/>
          </a:xfrm>
        </p:spPr>
        <p:txBody>
          <a:bodyPr/>
          <a:lstStyle/>
          <a:p>
            <a:pPr marL="0" indent="0">
              <a:buNone/>
            </a:pPr>
            <a:r>
              <a:rPr lang="en-US" i="1" dirty="0"/>
              <a:t>Source: </a:t>
            </a:r>
            <a:r>
              <a:rPr lang="en-US" dirty="0"/>
              <a:t>Adapted from Steven L. </a:t>
            </a:r>
            <a:r>
              <a:rPr lang="en-US" dirty="0" err="1"/>
              <a:t>Wartick</a:t>
            </a:r>
            <a:r>
              <a:rPr lang="en-US" dirty="0"/>
              <a:t> and Philip L. Cochran, “The Evolution of the Corporate Social Performance Model,” </a:t>
            </a:r>
            <a:r>
              <a:rPr lang="en-US" i="1" dirty="0"/>
              <a:t>Academy of Management Review </a:t>
            </a:r>
            <a:r>
              <a:rPr lang="en-US" dirty="0"/>
              <a:t>(October 1985): p. 766</a:t>
            </a:r>
            <a:r>
              <a:rPr lang="en-US" i="1" dirty="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33396099"/>
              </p:ext>
            </p:extLst>
          </p:nvPr>
        </p:nvGraphicFramePr>
        <p:xfrm>
          <a:off x="454152" y="2133600"/>
          <a:ext cx="8229600" cy="160020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1707977409"/>
                    </a:ext>
                  </a:extLst>
                </a:gridCol>
                <a:gridCol w="2743200">
                  <a:extLst>
                    <a:ext uri="{9D8B030D-6E8A-4147-A177-3AD203B41FA5}">
                      <a16:colId xmlns:a16="http://schemas.microsoft.com/office/drawing/2014/main" val="367618188"/>
                    </a:ext>
                  </a:extLst>
                </a:gridCol>
                <a:gridCol w="2743200">
                  <a:extLst>
                    <a:ext uri="{9D8B030D-6E8A-4147-A177-3AD203B41FA5}">
                      <a16:colId xmlns:a16="http://schemas.microsoft.com/office/drawing/2014/main" val="3451632884"/>
                    </a:ext>
                  </a:extLst>
                </a:gridCol>
              </a:tblGrid>
              <a:tr h="380504">
                <a:tc>
                  <a:txBody>
                    <a:bodyPr/>
                    <a:lstStyle/>
                    <a:p>
                      <a:r>
                        <a:rPr lang="en-US" dirty="0">
                          <a:solidFill>
                            <a:schemeClr val="bg2"/>
                          </a:solidFill>
                        </a:rPr>
                        <a:t>Blank</a:t>
                      </a:r>
                      <a:endParaRPr lang="en-IN" dirty="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bg1"/>
                          </a:solidFill>
                          <a:latin typeface="+mn-lt"/>
                          <a:ea typeface="+mn-ea"/>
                          <a:cs typeface="+mn-cs"/>
                        </a:rPr>
                        <a:t>Social </a:t>
                      </a:r>
                      <a:r>
                        <a:rPr lang="en-US" sz="1800" b="1" i="0" u="sng" strike="noStrike" kern="1200" baseline="0" dirty="0">
                          <a:solidFill>
                            <a:schemeClr val="bg1"/>
                          </a:solidFill>
                          <a:latin typeface="+mn-lt"/>
                          <a:ea typeface="+mn-ea"/>
                          <a:cs typeface="+mn-cs"/>
                        </a:rPr>
                        <a:t>Responsibility</a:t>
                      </a:r>
                      <a:endParaRPr lang="en-US" sz="1800" u="sng"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bg1"/>
                          </a:solidFill>
                          <a:latin typeface="+mn-lt"/>
                          <a:ea typeface="+mn-ea"/>
                          <a:cs typeface="+mn-cs"/>
                        </a:rPr>
                        <a:t>Social </a:t>
                      </a:r>
                      <a:r>
                        <a:rPr lang="en-US" sz="1800" b="1" i="0" u="sng" strike="noStrike" kern="1200" baseline="0" dirty="0">
                          <a:solidFill>
                            <a:schemeClr val="bg1"/>
                          </a:solidFill>
                          <a:latin typeface="+mn-lt"/>
                          <a:ea typeface="+mn-ea"/>
                          <a:cs typeface="+mn-cs"/>
                        </a:rPr>
                        <a:t>Responsiveness</a:t>
                      </a:r>
                      <a:endParaRPr lang="en-US" sz="1800" u="sng"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66098824"/>
                  </a:ext>
                </a:extLst>
              </a:tr>
              <a:tr h="12196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Major consideration</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Focus</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Emphasis</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Decision framework</a:t>
                      </a:r>
                      <a:endParaRPr lang="en-US" sz="1800" dirty="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Ethical</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Ends</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Obligation</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Long-term</a:t>
                      </a:r>
                      <a:endParaRPr lang="en-US" sz="1800" dirty="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Pragmatic</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Means</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Responses</a:t>
                      </a:r>
                      <a:endParaRPr lang="en-US" sz="18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Medium- and short-term</a:t>
                      </a:r>
                      <a:endParaRPr lang="en-US" sz="1800" dirty="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302511608"/>
                  </a:ext>
                </a:extLst>
              </a:tr>
            </a:tbl>
          </a:graphicData>
        </a:graphic>
      </p:graphicFrame>
    </p:spTree>
    <p:extLst>
      <p:ext uri="{BB962C8B-B14F-4D97-AF65-F5344CB8AC3E}">
        <p14:creationId xmlns:p14="http://schemas.microsoft.com/office/powerpoint/2010/main" val="96571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Green Management and Sustainability</a:t>
            </a:r>
          </a:p>
        </p:txBody>
      </p:sp>
      <p:sp>
        <p:nvSpPr>
          <p:cNvPr id="3" name="Content Placeholder 2"/>
          <p:cNvSpPr>
            <a:spLocks noGrp="1"/>
          </p:cNvSpPr>
          <p:nvPr>
            <p:ph idx="1"/>
          </p:nvPr>
        </p:nvSpPr>
        <p:spPr>
          <a:xfrm>
            <a:off x="457200" y="1066800"/>
            <a:ext cx="8229600" cy="838200"/>
          </a:xfrm>
        </p:spPr>
        <p:txBody>
          <a:bodyPr/>
          <a:lstStyle/>
          <a:p>
            <a:r>
              <a:rPr lang="en-US" sz="2400" b="1" dirty="0">
                <a:latin typeface="Arial" pitchFamily="34" charset="0"/>
                <a:cs typeface="Arial" pitchFamily="34" charset="0"/>
              </a:rPr>
              <a:t>Green management: </a:t>
            </a:r>
            <a:r>
              <a:rPr lang="en-US" sz="2400" dirty="0"/>
              <a:t>managers consider the impact of their organization on the natural environment</a:t>
            </a:r>
          </a:p>
        </p:txBody>
      </p:sp>
    </p:spTree>
    <p:extLst>
      <p:ext uri="{BB962C8B-B14F-4D97-AF65-F5344CB8AC3E}">
        <p14:creationId xmlns:p14="http://schemas.microsoft.com/office/powerpoint/2010/main" val="156309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How Organizations Go Green</a:t>
            </a:r>
          </a:p>
        </p:txBody>
      </p:sp>
      <p:sp>
        <p:nvSpPr>
          <p:cNvPr id="3" name="Content Placeholder 2"/>
          <p:cNvSpPr>
            <a:spLocks noGrp="1"/>
          </p:cNvSpPr>
          <p:nvPr>
            <p:ph idx="1"/>
          </p:nvPr>
        </p:nvSpPr>
        <p:spPr>
          <a:xfrm>
            <a:off x="457200" y="1066800"/>
            <a:ext cx="8229600" cy="2209800"/>
          </a:xfrm>
        </p:spPr>
        <p:txBody>
          <a:bodyPr/>
          <a:lstStyle/>
          <a:p>
            <a:r>
              <a:rPr lang="en-US" sz="2400" dirty="0">
                <a:latin typeface="Arial" pitchFamily="34" charset="0"/>
                <a:cs typeface="Arial" pitchFamily="34" charset="0"/>
              </a:rPr>
              <a:t>Legal (light green) approach</a:t>
            </a:r>
          </a:p>
          <a:p>
            <a:r>
              <a:rPr lang="en-US" sz="2400" dirty="0">
                <a:latin typeface="Arial" pitchFamily="34" charset="0"/>
                <a:cs typeface="Arial" pitchFamily="34" charset="0"/>
              </a:rPr>
              <a:t>Market approach</a:t>
            </a:r>
          </a:p>
          <a:p>
            <a:r>
              <a:rPr lang="en-US" sz="2400" dirty="0">
                <a:latin typeface="Arial" pitchFamily="34" charset="0"/>
                <a:cs typeface="Arial" pitchFamily="34" charset="0"/>
              </a:rPr>
              <a:t>Stakeholder approach</a:t>
            </a:r>
          </a:p>
          <a:p>
            <a:r>
              <a:rPr lang="en-US" sz="2400" dirty="0">
                <a:latin typeface="Arial" pitchFamily="34" charset="0"/>
                <a:cs typeface="Arial" pitchFamily="34" charset="0"/>
              </a:rPr>
              <a:t>Activist approach</a:t>
            </a:r>
          </a:p>
        </p:txBody>
      </p:sp>
    </p:spTree>
    <p:extLst>
      <p:ext uri="{BB962C8B-B14F-4D97-AF65-F5344CB8AC3E}">
        <p14:creationId xmlns:p14="http://schemas.microsoft.com/office/powerpoint/2010/main" val="5192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92"/>
            <a:ext cx="8229600" cy="664952"/>
          </a:xfrm>
        </p:spPr>
        <p:txBody>
          <a:bodyPr/>
          <a:lstStyle/>
          <a:p>
            <a:r>
              <a:rPr lang="en-US" dirty="0"/>
              <a:t>Exhibit 6.3 Green Approaches</a:t>
            </a:r>
          </a:p>
        </p:txBody>
      </p:sp>
      <p:pic>
        <p:nvPicPr>
          <p:cNvPr id="8" name="Picture Placeholder 7" descr="A chart shows a shades-of-green model to describe the different environmental approaches that organizations can take.&#10;Long description is available in notes,&#10;press F6">
            <a:extLst>
              <a:ext uri="{FF2B5EF4-FFF2-40B4-BE49-F238E27FC236}">
                <a16:creationId xmlns:a16="http://schemas.microsoft.com/office/drawing/2014/main" id="{E969A468-E370-40C9-84FC-55B646203C49}"/>
              </a:ext>
            </a:extLst>
          </p:cNvPr>
          <p:cNvPicPr>
            <a:picLocks noGrp="1" noChangeAspect="1"/>
          </p:cNvPicPr>
          <p:nvPr>
            <p:ph type="pic" sz="quarter" idx="14"/>
          </p:nvPr>
        </p:nvPicPr>
        <p:blipFill>
          <a:blip r:embed="rId3" cstate="print"/>
          <a:stretch>
            <a:fillRect/>
          </a:stretch>
        </p:blipFill>
        <p:spPr>
          <a:xfrm>
            <a:off x="536958" y="1752600"/>
            <a:ext cx="8081327" cy="2751591"/>
          </a:xfrm>
          <a:prstGeom prst="rect">
            <a:avLst/>
          </a:prstGeom>
        </p:spPr>
      </p:pic>
      <p:sp>
        <p:nvSpPr>
          <p:cNvPr id="6" name="Content Placeholder 5">
            <a:extLst>
              <a:ext uri="{FF2B5EF4-FFF2-40B4-BE49-F238E27FC236}">
                <a16:creationId xmlns:a16="http://schemas.microsoft.com/office/drawing/2014/main" id="{84492F5E-B689-4723-A5BC-47085340FC64}"/>
              </a:ext>
            </a:extLst>
          </p:cNvPr>
          <p:cNvSpPr>
            <a:spLocks noGrp="1"/>
          </p:cNvSpPr>
          <p:nvPr>
            <p:ph sz="quarter" idx="15"/>
          </p:nvPr>
        </p:nvSpPr>
        <p:spPr>
          <a:xfrm>
            <a:off x="457200" y="5486400"/>
            <a:ext cx="8077200" cy="609600"/>
          </a:xfrm>
        </p:spPr>
        <p:txBody>
          <a:bodyPr/>
          <a:lstStyle/>
          <a:p>
            <a:pPr marL="0" indent="0">
              <a:buNone/>
            </a:pPr>
            <a:r>
              <a:rPr lang="en-US" dirty="0"/>
              <a:t>Exhibit 6.3 uses the terms </a:t>
            </a:r>
            <a:r>
              <a:rPr lang="en-US" i="1" dirty="0"/>
              <a:t>shades of green </a:t>
            </a:r>
            <a:r>
              <a:rPr lang="en-US" dirty="0"/>
              <a:t>to describe the different environmental approaches that organizations may take.</a:t>
            </a:r>
          </a:p>
        </p:txBody>
      </p:sp>
    </p:spTree>
    <p:extLst>
      <p:ext uri="{BB962C8B-B14F-4D97-AF65-F5344CB8AC3E}">
        <p14:creationId xmlns:p14="http://schemas.microsoft.com/office/powerpoint/2010/main" val="6308394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169</TotalTime>
  <Words>6621</Words>
  <Application>Microsoft Office PowerPoint</Application>
  <PresentationFormat>On-screen Show (4:3)</PresentationFormat>
  <Paragraphs>394</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Times New Roman</vt:lpstr>
      <vt:lpstr>Verdana</vt:lpstr>
      <vt:lpstr>Wingdings</vt:lpstr>
      <vt:lpstr>508 Lecture</vt:lpstr>
      <vt:lpstr>Management</vt:lpstr>
      <vt:lpstr>Learning Objectives</vt:lpstr>
      <vt:lpstr>From Obligations to Responsiveness to Responsibility</vt:lpstr>
      <vt:lpstr>The Socioeconomic View</vt:lpstr>
      <vt:lpstr>Exhibit 6.1 Arguments For and Against Social Responsibility</vt:lpstr>
      <vt:lpstr>Social Responsibility Versus Social Responsiveness</vt:lpstr>
      <vt:lpstr>Green Management and Sustainability</vt:lpstr>
      <vt:lpstr>How Organizations Go Green</vt:lpstr>
      <vt:lpstr>Exhibit 6.3 Green Approaches</vt:lpstr>
      <vt:lpstr>Evaluating Green Management Actions</vt:lpstr>
      <vt:lpstr>Managers and Ethical Behavior</vt:lpstr>
      <vt:lpstr>Exhibit 6.4 Helping You Make Ethical Decisions</vt:lpstr>
      <vt:lpstr>Exhibit 6.5 Factors that Determine Ethical and Unethical Behavior</vt:lpstr>
      <vt:lpstr>Stage of Moral Development</vt:lpstr>
      <vt:lpstr>Exhibit 6.6 Stages of Moral Development</vt:lpstr>
      <vt:lpstr>Individual Characteristics</vt:lpstr>
      <vt:lpstr>Structural Variables</vt:lpstr>
      <vt:lpstr>Exhibit 6.7 Issue Intensity</vt:lpstr>
      <vt:lpstr>Issue Intensity</vt:lpstr>
      <vt:lpstr>Ethics in an International Context</vt:lpstr>
      <vt:lpstr>Exhibit 6.8 The Ten Principles of the UN Global Compact (1 of 2)</vt:lpstr>
      <vt:lpstr>Exhibit 6.8 The Ten Principles of the U N Global Compact (2 of 2)</vt:lpstr>
      <vt:lpstr>Employee Selection</vt:lpstr>
      <vt:lpstr>Codes of Ethics and Decision Rules</vt:lpstr>
      <vt:lpstr>Developing Codes of Ethics</vt:lpstr>
      <vt:lpstr>Leadership at the Top</vt:lpstr>
      <vt:lpstr>Job Goals and Performance Appraisal</vt:lpstr>
      <vt:lpstr>Ethics Training</vt:lpstr>
      <vt:lpstr>Independent Social Audits</vt:lpstr>
      <vt:lpstr>Protection of Employees Who Raise Ethical Issues</vt:lpstr>
      <vt:lpstr>O S H A Anti-Retaliation Program Elements</vt:lpstr>
      <vt:lpstr>Social Entrepreneurship</vt:lpstr>
      <vt:lpstr>Social Media and Social Responsibility</vt:lpstr>
      <vt:lpstr>Corporate Philanthropy</vt:lpstr>
      <vt:lpstr>Review Learning Objective 6.1</vt:lpstr>
      <vt:lpstr>Review Learning Objective 6.2</vt:lpstr>
      <vt:lpstr>Review Learning Objective 6.3</vt:lpstr>
      <vt:lpstr>Review Learning Objective 6.4</vt:lpstr>
      <vt:lpstr>Review Learning Objective 6.5</vt:lpstr>
    </vt:vector>
  </TitlesOfParts>
  <Manager/>
  <Company>Pearson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Fifteenth Edition, Chapter 6, Managing Social Responsibility and Ethics</dc:title>
  <dc:subject/>
  <dc:creator>Stephen P. Robbins and Mary Coulter</dc:creator>
  <cp:keywords>Management</cp:keywords>
  <dc:description/>
  <cp:lastModifiedBy>Rakshit, Nikhil</cp:lastModifiedBy>
  <cp:revision>737</cp:revision>
  <dcterms:created xsi:type="dcterms:W3CDTF">2014-07-14T20:04:21Z</dcterms:created>
  <dcterms:modified xsi:type="dcterms:W3CDTF">2020-05-21T10:36:08Z</dcterms:modified>
  <cp:category/>
</cp:coreProperties>
</file>