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9" r:id="rId1"/>
  </p:sldMasterIdLst>
  <p:notesMasterIdLst>
    <p:notesMasterId r:id="rId28"/>
  </p:notesMasterIdLst>
  <p:handoutMasterIdLst>
    <p:handoutMasterId r:id="rId29"/>
  </p:handoutMasterIdLst>
  <p:sldIdLst>
    <p:sldId id="257" r:id="rId2"/>
    <p:sldId id="335" r:id="rId3"/>
    <p:sldId id="338" r:id="rId4"/>
    <p:sldId id="339" r:id="rId5"/>
    <p:sldId id="341" r:id="rId6"/>
    <p:sldId id="342" r:id="rId7"/>
    <p:sldId id="344" r:id="rId8"/>
    <p:sldId id="345" r:id="rId9"/>
    <p:sldId id="346" r:id="rId10"/>
    <p:sldId id="348" r:id="rId11"/>
    <p:sldId id="350" r:id="rId12"/>
    <p:sldId id="399" r:id="rId13"/>
    <p:sldId id="351" r:id="rId14"/>
    <p:sldId id="400" r:id="rId15"/>
    <p:sldId id="401" r:id="rId16"/>
    <p:sldId id="357" r:id="rId17"/>
    <p:sldId id="402" r:id="rId18"/>
    <p:sldId id="363" r:id="rId19"/>
    <p:sldId id="403" r:id="rId20"/>
    <p:sldId id="366" r:id="rId21"/>
    <p:sldId id="374" r:id="rId22"/>
    <p:sldId id="410" r:id="rId23"/>
    <p:sldId id="388" r:id="rId24"/>
    <p:sldId id="411" r:id="rId25"/>
    <p:sldId id="412" r:id="rId26"/>
    <p:sldId id="391" r:id="rId27"/>
  </p:sldIdLst>
  <p:sldSz cx="9144000" cy="6858000" type="screen4x3"/>
  <p:notesSz cx="7010400" cy="92964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54134" autoAdjust="0"/>
  </p:normalViewPr>
  <p:slideViewPr>
    <p:cSldViewPr>
      <p:cViewPr varScale="1">
        <p:scale>
          <a:sx n="36" d="100"/>
          <a:sy n="36" d="100"/>
        </p:scale>
        <p:origin x="21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a:p>
        </p:txBody>
      </p:sp>
    </p:spTree>
    <p:extLst>
      <p:ext uri="{BB962C8B-B14F-4D97-AF65-F5344CB8AC3E}">
        <p14:creationId xmlns:p14="http://schemas.microsoft.com/office/powerpoint/2010/main" val="54145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10</a:t>
            </a:fld>
            <a:endParaRPr lang="en-US" dirty="0"/>
          </a:p>
        </p:txBody>
      </p:sp>
    </p:spTree>
    <p:extLst>
      <p:ext uri="{BB962C8B-B14F-4D97-AF65-F5344CB8AC3E}">
        <p14:creationId xmlns:p14="http://schemas.microsoft.com/office/powerpoint/2010/main" val="2646117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11</a:t>
            </a:fld>
            <a:endParaRPr lang="en-US" dirty="0"/>
          </a:p>
        </p:txBody>
      </p:sp>
    </p:spTree>
    <p:extLst>
      <p:ext uri="{BB962C8B-B14F-4D97-AF65-F5344CB8AC3E}">
        <p14:creationId xmlns:p14="http://schemas.microsoft.com/office/powerpoint/2010/main" val="82138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12</a:t>
            </a:fld>
            <a:endParaRPr lang="en-US" dirty="0"/>
          </a:p>
        </p:txBody>
      </p:sp>
    </p:spTree>
    <p:extLst>
      <p:ext uri="{BB962C8B-B14F-4D97-AF65-F5344CB8AC3E}">
        <p14:creationId xmlns:p14="http://schemas.microsoft.com/office/powerpoint/2010/main" val="218875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13</a:t>
            </a:fld>
            <a:endParaRPr lang="en-US" dirty="0"/>
          </a:p>
        </p:txBody>
      </p:sp>
    </p:spTree>
    <p:extLst>
      <p:ext uri="{BB962C8B-B14F-4D97-AF65-F5344CB8AC3E}">
        <p14:creationId xmlns:p14="http://schemas.microsoft.com/office/powerpoint/2010/main" val="200515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14</a:t>
            </a:fld>
            <a:endParaRPr lang="en-US" dirty="0"/>
          </a:p>
        </p:txBody>
      </p:sp>
    </p:spTree>
    <p:extLst>
      <p:ext uri="{BB962C8B-B14F-4D97-AF65-F5344CB8AC3E}">
        <p14:creationId xmlns:p14="http://schemas.microsoft.com/office/powerpoint/2010/main" val="56675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15</a:t>
            </a:fld>
            <a:endParaRPr lang="en-US" dirty="0"/>
          </a:p>
        </p:txBody>
      </p:sp>
    </p:spTree>
    <p:extLst>
      <p:ext uri="{BB962C8B-B14F-4D97-AF65-F5344CB8AC3E}">
        <p14:creationId xmlns:p14="http://schemas.microsoft.com/office/powerpoint/2010/main" val="1302778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sz="1050" b="1" dirty="0"/>
              <a:t>Brainstorming</a:t>
            </a:r>
            <a:r>
              <a:rPr lang="en-US" sz="1050" dirty="0"/>
              <a:t> is a technique by which a group attempts to generate ideas or find a solution for a specific problem by amassing ideas spontaneously and without judgment. An experienced facilitator should run the brainstorming session.</a:t>
            </a:r>
          </a:p>
          <a:p>
            <a:pPr marL="174708" indent="-174708">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dirty="0"/>
              <a:t>The </a:t>
            </a:r>
            <a:r>
              <a:rPr lang="en-US" sz="1050" b="1" dirty="0"/>
              <a:t>Delphi Technique</a:t>
            </a:r>
            <a:r>
              <a:rPr lang="en-US" sz="1050" dirty="0"/>
              <a:t> is used to derive a consensus among a panel of experts who make predictions about future developments. Provides independent and anonymous input regarding future events. Uses repeated rounds of questioning and written responses and avoids the biasing effects possible in oral methods, such as brainstorming.</a:t>
            </a:r>
          </a:p>
          <a:p>
            <a:pPr marL="174708" indent="-174708">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b="1" dirty="0"/>
              <a:t>Interviewing</a:t>
            </a:r>
            <a:r>
              <a:rPr lang="en-US" sz="1050" dirty="0"/>
              <a:t> is a fact-finding technique for collecting information in face-to-face, phone, e-mail, or instant-messaging discussions. Interviewing people with similar project experience is an important tool for identifying potential risks.</a:t>
            </a:r>
          </a:p>
          <a:p>
            <a:pPr marL="174708" indent="-174708">
              <a:spcBef>
                <a:spcPct val="100000"/>
              </a:spcBef>
              <a:buFont typeface="Arial" panose="020B0604020202020204" pitchFamily="34" charset="0"/>
              <a:buChar char="•"/>
            </a:pPr>
            <a:endParaRPr lang="en-US" sz="1050" dirty="0"/>
          </a:p>
          <a:p>
            <a:pPr marL="174708" indent="-174708">
              <a:spcBef>
                <a:spcPct val="100000"/>
              </a:spcBef>
              <a:buFont typeface="Arial" panose="020B0604020202020204" pitchFamily="34" charset="0"/>
              <a:buChar char="•"/>
            </a:pPr>
            <a:r>
              <a:rPr lang="en-US" sz="1050" b="1" dirty="0"/>
              <a:t>SWOT analysis </a:t>
            </a:r>
            <a:r>
              <a:rPr lang="en-US" sz="1050" dirty="0"/>
              <a:t>(strengths, weaknesses, opportunities, and threats) can also be used during risk identification. Helps identify the broad negative and positive risks that apply to a project.</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16</a:t>
            </a:fld>
            <a:endParaRPr lang="en-US" dirty="0"/>
          </a:p>
        </p:txBody>
      </p:sp>
    </p:spTree>
    <p:extLst>
      <p:ext uri="{BB962C8B-B14F-4D97-AF65-F5344CB8AC3E}">
        <p14:creationId xmlns:p14="http://schemas.microsoft.com/office/powerpoint/2010/main" val="1109513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17</a:t>
            </a:fld>
            <a:endParaRPr lang="en-US" dirty="0"/>
          </a:p>
        </p:txBody>
      </p:sp>
    </p:spTree>
    <p:extLst>
      <p:ext uri="{BB962C8B-B14F-4D97-AF65-F5344CB8AC3E}">
        <p14:creationId xmlns:p14="http://schemas.microsoft.com/office/powerpoint/2010/main" val="1958247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18</a:t>
            </a:fld>
            <a:endParaRPr lang="en-US" dirty="0"/>
          </a:p>
        </p:txBody>
      </p:sp>
    </p:spTree>
    <p:extLst>
      <p:ext uri="{BB962C8B-B14F-4D97-AF65-F5344CB8AC3E}">
        <p14:creationId xmlns:p14="http://schemas.microsoft.com/office/powerpoint/2010/main" val="738438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19</a:t>
            </a:fld>
            <a:endParaRPr lang="en-US" dirty="0"/>
          </a:p>
        </p:txBody>
      </p:sp>
    </p:spTree>
    <p:extLst>
      <p:ext uri="{BB962C8B-B14F-4D97-AF65-F5344CB8AC3E}">
        <p14:creationId xmlns:p14="http://schemas.microsoft.com/office/powerpoint/2010/main" val="251072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a:t>
            </a:fld>
            <a:endParaRPr lang="en-US" dirty="0"/>
          </a:p>
        </p:txBody>
      </p:sp>
    </p:spTree>
    <p:extLst>
      <p:ext uri="{BB962C8B-B14F-4D97-AF65-F5344CB8AC3E}">
        <p14:creationId xmlns:p14="http://schemas.microsoft.com/office/powerpoint/2010/main" val="592812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Probability/impact matrixes</a:t>
            </a:r>
          </a:p>
          <a:p>
            <a:r>
              <a:rPr lang="en-US" dirty="0"/>
              <a:t>Lists relative probability of a risk occurring on one side of a matrix or axis on a chart and the relative impact of the risk occurring </a:t>
            </a:r>
          </a:p>
          <a:p>
            <a:pPr lvl="1"/>
            <a:r>
              <a:rPr lang="en-US" dirty="0"/>
              <a:t>List the risks and then label each one as high, medium, or low in terms of its probability of occurrence and its impact if it did occur</a:t>
            </a:r>
          </a:p>
          <a:p>
            <a:r>
              <a:rPr lang="en-US" dirty="0"/>
              <a:t>Calculates risk factors</a:t>
            </a:r>
          </a:p>
          <a:p>
            <a:pPr lvl="1"/>
            <a:r>
              <a:rPr lang="en-US" dirty="0"/>
              <a:t>Numbers that represent the overall risk of specific events based on their probability of occurring and the consequences to the project if they do occur</a:t>
            </a:r>
          </a:p>
          <a:p>
            <a:pPr lvl="1"/>
            <a:endParaRPr lang="en-US" dirty="0"/>
          </a:p>
          <a:p>
            <a:pPr lvl="1"/>
            <a:endParaRPr lang="en-US" dirty="0"/>
          </a:p>
          <a:p>
            <a:pPr lvl="0"/>
            <a:r>
              <a:rPr lang="en-US" b="1" dirty="0"/>
              <a:t>Top Ten Risk Item Tracking</a:t>
            </a:r>
          </a:p>
          <a:p>
            <a:r>
              <a:rPr lang="en-US" dirty="0"/>
              <a:t>Qualitative risk analysis tool that helps to identify risks and maintain an awareness of risks throughout the life of a project</a:t>
            </a:r>
          </a:p>
          <a:p>
            <a:pPr lvl="1"/>
            <a:r>
              <a:rPr lang="en-US" dirty="0"/>
              <a:t>Involves establishing a periodic review of the top ten project risk items</a:t>
            </a:r>
          </a:p>
          <a:p>
            <a:pPr lvl="1"/>
            <a:r>
              <a:rPr lang="en-US" dirty="0"/>
              <a:t>Includes the current ranking, previous ranking, number of times the risk appears on the list over a period of time, and a summary of progress made in resolving the risk item</a:t>
            </a:r>
          </a:p>
          <a:p>
            <a:r>
              <a:rPr lang="en-US" dirty="0"/>
              <a:t>A watch list is a list of risks that are low priority, but are still identified as potential risks</a:t>
            </a:r>
          </a:p>
          <a:p>
            <a:pPr lvl="1"/>
            <a:r>
              <a:rPr lang="en-US" dirty="0"/>
              <a:t>Qualitative analysis can also identify risks that should be evaluated quantitatively</a:t>
            </a:r>
          </a:p>
          <a:p>
            <a:pPr lvl="0"/>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20</a:t>
            </a:fld>
            <a:endParaRPr lang="en-US" dirty="0"/>
          </a:p>
        </p:txBody>
      </p:sp>
    </p:spTree>
    <p:extLst>
      <p:ext uri="{BB962C8B-B14F-4D97-AF65-F5344CB8AC3E}">
        <p14:creationId xmlns:p14="http://schemas.microsoft.com/office/powerpoint/2010/main" val="2892202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t>A decision tree </a:t>
            </a:r>
            <a:r>
              <a:rPr lang="en-US" sz="1100" dirty="0"/>
              <a:t>is a diagramming analysis technique used to help select the best course of action in situations in which future outcomes are uncertain</a:t>
            </a:r>
          </a:p>
          <a:p>
            <a:pPr lvl="1"/>
            <a:r>
              <a:rPr lang="en-US" sz="1100" dirty="0"/>
              <a:t>Estimated monetary value (EMV) is the product of a risk event probability and the risk event’s monetary value</a:t>
            </a:r>
          </a:p>
          <a:p>
            <a:pPr lvl="2"/>
            <a:r>
              <a:rPr lang="en-US" sz="1100" dirty="0"/>
              <a:t>You can draw a decision tree to help find the EMV </a:t>
            </a:r>
          </a:p>
          <a:p>
            <a:pPr lvl="2"/>
            <a:endParaRPr lang="en-US" sz="1100" dirty="0"/>
          </a:p>
          <a:p>
            <a:r>
              <a:rPr lang="en-US" sz="1100" b="1" dirty="0"/>
              <a:t>Simulation</a:t>
            </a:r>
            <a:r>
              <a:rPr lang="en-US" sz="1100" dirty="0"/>
              <a:t> uses a representation or model of a system to analyze the expected behavior or performance of the system</a:t>
            </a:r>
          </a:p>
          <a:p>
            <a:pPr lvl="1"/>
            <a:r>
              <a:rPr lang="en-US" sz="1100" dirty="0"/>
              <a:t>Monte Carlo analysis simulates a model’s outcome many times to provide a statistical distribution of the calculated results</a:t>
            </a:r>
          </a:p>
          <a:p>
            <a:pPr lvl="2"/>
            <a:r>
              <a:rPr lang="en-US" sz="1100" dirty="0"/>
              <a:t>Predict the probability of finishing by a certain date or the probability that the cost will be equal to or less than a certain value</a:t>
            </a:r>
          </a:p>
          <a:p>
            <a:pPr lvl="2"/>
            <a:r>
              <a:rPr lang="en-US" sz="1100" dirty="0"/>
              <a:t>You can use several different types of distribution functions when performing a Monte Carlo analysis</a:t>
            </a:r>
          </a:p>
          <a:p>
            <a:pPr lvl="2"/>
            <a:endParaRPr lang="en-US" sz="1100" dirty="0"/>
          </a:p>
          <a:p>
            <a:r>
              <a:rPr lang="en-US" sz="1100" b="1" dirty="0"/>
              <a:t>Sensitivity analysis </a:t>
            </a:r>
            <a:r>
              <a:rPr lang="en-US" sz="1100" dirty="0"/>
              <a:t>is used to show the effects of changing one or more variables on an outcome</a:t>
            </a:r>
          </a:p>
          <a:p>
            <a:pPr lvl="1"/>
            <a:r>
              <a:rPr lang="en-US" sz="1100" dirty="0"/>
              <a:t>For example, many people use it to determine what the monthly payments for a loan will be given different interest rates or periods of the loan</a:t>
            </a:r>
          </a:p>
          <a:p>
            <a:r>
              <a:rPr lang="en-US" sz="1100" dirty="0"/>
              <a:t>            Spreadsheet software, such as Microsoft Excel, is a common tool for performing sensitivity analysis</a:t>
            </a:r>
          </a:p>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21</a:t>
            </a:fld>
            <a:endParaRPr lang="en-US" dirty="0"/>
          </a:p>
        </p:txBody>
      </p:sp>
    </p:spTree>
    <p:extLst>
      <p:ext uri="{BB962C8B-B14F-4D97-AF65-F5344CB8AC3E}">
        <p14:creationId xmlns:p14="http://schemas.microsoft.com/office/powerpoint/2010/main" val="822684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22</a:t>
            </a:fld>
            <a:endParaRPr lang="en-US" dirty="0"/>
          </a:p>
        </p:txBody>
      </p:sp>
    </p:spTree>
    <p:extLst>
      <p:ext uri="{BB962C8B-B14F-4D97-AF65-F5344CB8AC3E}">
        <p14:creationId xmlns:p14="http://schemas.microsoft.com/office/powerpoint/2010/main" val="3028433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23</a:t>
            </a:fld>
            <a:endParaRPr lang="en-US" dirty="0"/>
          </a:p>
        </p:txBody>
      </p:sp>
    </p:spTree>
    <p:extLst>
      <p:ext uri="{BB962C8B-B14F-4D97-AF65-F5344CB8AC3E}">
        <p14:creationId xmlns:p14="http://schemas.microsoft.com/office/powerpoint/2010/main" val="1176066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24</a:t>
            </a:fld>
            <a:endParaRPr lang="en-US" dirty="0"/>
          </a:p>
        </p:txBody>
      </p:sp>
    </p:spTree>
    <p:extLst>
      <p:ext uri="{BB962C8B-B14F-4D97-AF65-F5344CB8AC3E}">
        <p14:creationId xmlns:p14="http://schemas.microsoft.com/office/powerpoint/2010/main" val="2805035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25</a:t>
            </a:fld>
            <a:endParaRPr lang="en-US" dirty="0"/>
          </a:p>
        </p:txBody>
      </p:sp>
    </p:spTree>
    <p:extLst>
      <p:ext uri="{BB962C8B-B14F-4D97-AF65-F5344CB8AC3E}">
        <p14:creationId xmlns:p14="http://schemas.microsoft.com/office/powerpoint/2010/main" val="4269075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26</a:t>
            </a:fld>
            <a:endParaRPr lang="en-US" dirty="0"/>
          </a:p>
        </p:txBody>
      </p:sp>
    </p:spTree>
    <p:extLst>
      <p:ext uri="{BB962C8B-B14F-4D97-AF65-F5344CB8AC3E}">
        <p14:creationId xmlns:p14="http://schemas.microsoft.com/office/powerpoint/2010/main" val="21020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a:t>
            </a:fld>
            <a:endParaRPr lang="en-US" dirty="0"/>
          </a:p>
        </p:txBody>
      </p:sp>
    </p:spTree>
    <p:extLst>
      <p:ext uri="{BB962C8B-B14F-4D97-AF65-F5344CB8AC3E}">
        <p14:creationId xmlns:p14="http://schemas.microsoft.com/office/powerpoint/2010/main" val="4237926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a:t>
            </a:fld>
            <a:endParaRPr lang="en-US" dirty="0"/>
          </a:p>
        </p:txBody>
      </p:sp>
    </p:spTree>
    <p:extLst>
      <p:ext uri="{BB962C8B-B14F-4D97-AF65-F5344CB8AC3E}">
        <p14:creationId xmlns:p14="http://schemas.microsoft.com/office/powerpoint/2010/main" val="1544057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5</a:t>
            </a:fld>
            <a:endParaRPr lang="en-US" dirty="0"/>
          </a:p>
        </p:txBody>
      </p:sp>
    </p:spTree>
    <p:extLst>
      <p:ext uri="{BB962C8B-B14F-4D97-AF65-F5344CB8AC3E}">
        <p14:creationId xmlns:p14="http://schemas.microsoft.com/office/powerpoint/2010/main" val="103404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6</a:t>
            </a:fld>
            <a:endParaRPr lang="en-US" dirty="0"/>
          </a:p>
        </p:txBody>
      </p:sp>
    </p:spTree>
    <p:extLst>
      <p:ext uri="{BB962C8B-B14F-4D97-AF65-F5344CB8AC3E}">
        <p14:creationId xmlns:p14="http://schemas.microsoft.com/office/powerpoint/2010/main" val="897682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7</a:t>
            </a:fld>
            <a:endParaRPr lang="en-US" dirty="0"/>
          </a:p>
        </p:txBody>
      </p:sp>
    </p:spTree>
    <p:extLst>
      <p:ext uri="{BB962C8B-B14F-4D97-AF65-F5344CB8AC3E}">
        <p14:creationId xmlns:p14="http://schemas.microsoft.com/office/powerpoint/2010/main" val="1374538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8</a:t>
            </a:fld>
            <a:endParaRPr lang="en-US" dirty="0"/>
          </a:p>
        </p:txBody>
      </p:sp>
    </p:spTree>
    <p:extLst>
      <p:ext uri="{BB962C8B-B14F-4D97-AF65-F5344CB8AC3E}">
        <p14:creationId xmlns:p14="http://schemas.microsoft.com/office/powerpoint/2010/main" val="3173490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9</a:t>
            </a:fld>
            <a:endParaRPr lang="en-US" dirty="0"/>
          </a:p>
        </p:txBody>
      </p:sp>
    </p:spTree>
    <p:extLst>
      <p:ext uri="{BB962C8B-B14F-4D97-AF65-F5344CB8AC3E}">
        <p14:creationId xmlns:p14="http://schemas.microsoft.com/office/powerpoint/2010/main" val="227438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629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5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336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68766405"/>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50557612"/>
      </p:ext>
    </p:extLst>
  </p:cSld>
  <p:clrMapOvr>
    <a:masterClrMapping/>
  </p:clrMapOvr>
  <p:extLst>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168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9403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630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955211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dirty="0"/>
              <a:t>Chapter 11:</a:t>
            </a:r>
            <a:br>
              <a:rPr lang="en-US" dirty="0"/>
            </a:br>
            <a:r>
              <a:rPr lang="en-US" dirty="0"/>
              <a:t>Project Risk Management</a:t>
            </a:r>
          </a:p>
        </p:txBody>
      </p:sp>
      <p:sp>
        <p:nvSpPr>
          <p:cNvPr id="3" name="Subtitle 2"/>
          <p:cNvSpPr>
            <a:spLocks noGrp="1"/>
          </p:cNvSpPr>
          <p:nvPr>
            <p:ph type="subTitle" idx="1"/>
          </p:nvPr>
        </p:nvSpPr>
        <p:spPr/>
        <p:txBody>
          <a:bodyPr/>
          <a:lstStyle/>
          <a:p>
            <a:pPr lvl="0"/>
            <a:r>
              <a:rPr lang="en-US" b="1" dirty="0">
                <a:solidFill>
                  <a:srgbClr val="006198"/>
                </a:solidFill>
                <a:effectLst>
                  <a:outerShdw blurRad="38100" dist="38100" dir="2700000" algn="tl">
                    <a:srgbClr val="FFFFFF"/>
                  </a:outerShdw>
                </a:effectLst>
                <a:latin typeface="Arial Rounded MT Bold" pitchFamily="34" charset="0"/>
              </a:rPr>
              <a:t>Information Technology Project Management, Ninth Edition</a:t>
            </a:r>
          </a:p>
          <a:p>
            <a:pPr lvl="0"/>
            <a:r>
              <a:rPr lang="en-US" dirty="0">
                <a:solidFill>
                  <a:srgbClr val="004978"/>
                </a:solidFill>
              </a:rPr>
              <a:t>Note: See the text itself for full citations</a:t>
            </a:r>
            <a:endParaRPr lang="en-US" b="1" dirty="0">
              <a:solidFill>
                <a:srgbClr val="006198"/>
              </a:solidFill>
              <a:effectLst>
                <a:outerShdw blurRad="38100" dist="38100" dir="2700000" algn="tl">
                  <a:srgbClr val="FFFFFF"/>
                </a:outerShdw>
              </a:effectLst>
              <a:latin typeface="Arial Rounded MT Bold" pitchFamily="34" charset="0"/>
            </a:endParaRPr>
          </a:p>
          <a:p>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dirty="0"/>
              <a:t>Planning Risk Management (1 of 3)</a:t>
            </a:r>
          </a:p>
        </p:txBody>
      </p:sp>
      <p:sp>
        <p:nvSpPr>
          <p:cNvPr id="27651" name="Rectangle 3"/>
          <p:cNvSpPr>
            <a:spLocks noGrp="1" noChangeArrowheads="1"/>
          </p:cNvSpPr>
          <p:nvPr>
            <p:ph idx="1"/>
          </p:nvPr>
        </p:nvSpPr>
        <p:spPr/>
        <p:txBody>
          <a:bodyPr/>
          <a:lstStyle/>
          <a:p>
            <a:r>
              <a:rPr lang="en-US" dirty="0"/>
              <a:t>Main output of this process is a </a:t>
            </a:r>
            <a:r>
              <a:rPr lang="en-US" b="1" dirty="0"/>
              <a:t>risk management plan </a:t>
            </a:r>
          </a:p>
          <a:p>
            <a:pPr lvl="1"/>
            <a:r>
              <a:rPr lang="en-US" dirty="0"/>
              <a:t>Documents the procedures for managing risk throughout a project</a:t>
            </a:r>
          </a:p>
          <a:p>
            <a:pPr lvl="1"/>
            <a:endParaRPr lang="en-US" dirty="0"/>
          </a:p>
          <a:p>
            <a:r>
              <a:rPr lang="en-US" dirty="0"/>
              <a:t>The project </a:t>
            </a:r>
            <a:r>
              <a:rPr lang="en-US" b="1" dirty="0"/>
              <a:t>team should review project documents as well as corporate risk management policies, risk categories, lessons-learned reports from past projects, and templates for creating a risk management plan</a:t>
            </a:r>
          </a:p>
          <a:p>
            <a:pPr lvl="1"/>
            <a:endParaRPr lang="en-US" dirty="0"/>
          </a:p>
          <a:p>
            <a:pPr lvl="1"/>
            <a:r>
              <a:rPr lang="en-US" dirty="0"/>
              <a:t>It is also important to review the risk tolerances of various stakeholders</a:t>
            </a:r>
          </a:p>
        </p:txBody>
      </p:sp>
      <p:sp>
        <p:nvSpPr>
          <p:cNvPr id="276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Management (2 of 3)</a:t>
            </a:r>
          </a:p>
        </p:txBody>
      </p:sp>
      <p:sp>
        <p:nvSpPr>
          <p:cNvPr id="29699" name="Rectangle 3"/>
          <p:cNvSpPr>
            <a:spLocks noGrp="1" noChangeArrowheads="1"/>
          </p:cNvSpPr>
          <p:nvPr>
            <p:ph idx="1"/>
          </p:nvPr>
        </p:nvSpPr>
        <p:spPr>
          <a:xfrm>
            <a:off x="628650" y="1690689"/>
            <a:ext cx="7886700" cy="4486274"/>
          </a:xfrm>
        </p:spPr>
        <p:txBody>
          <a:bodyPr/>
          <a:lstStyle/>
          <a:p>
            <a:r>
              <a:rPr lang="en-US" dirty="0"/>
              <a:t>Additional plans</a:t>
            </a:r>
          </a:p>
          <a:p>
            <a:pPr lvl="1"/>
            <a:r>
              <a:rPr lang="en-US" b="1" dirty="0"/>
              <a:t>Contingency plans: predefined actions that the project team will take if an identified risk event occurs</a:t>
            </a:r>
          </a:p>
          <a:p>
            <a:pPr marL="342900" lvl="1" indent="0">
              <a:buNone/>
            </a:pPr>
            <a:endParaRPr lang="en-US" dirty="0"/>
          </a:p>
          <a:p>
            <a:pPr lvl="1"/>
            <a:r>
              <a:rPr lang="en-US" b="1" dirty="0"/>
              <a:t>Fallback plans</a:t>
            </a:r>
            <a:r>
              <a:rPr lang="en-US" dirty="0"/>
              <a:t>: developed for risks that have a high impact on meeting project objectives, and are </a:t>
            </a:r>
            <a:r>
              <a:rPr lang="en-US" b="1" dirty="0"/>
              <a:t>put into effect if attempts to reduce the risk are not effective</a:t>
            </a:r>
          </a:p>
          <a:p>
            <a:pPr lvl="1"/>
            <a:endParaRPr lang="en-US" dirty="0"/>
          </a:p>
          <a:p>
            <a:pPr lvl="1"/>
            <a:r>
              <a:rPr lang="en-US" b="1" dirty="0"/>
              <a:t>Contingency reserves or allowances</a:t>
            </a:r>
            <a:r>
              <a:rPr lang="en-US" dirty="0"/>
              <a:t>: funds included in the cost baseline that can be used to </a:t>
            </a:r>
            <a:r>
              <a:rPr lang="en-US" b="1" dirty="0"/>
              <a:t>mitigate cost or schedule overruns if known risks occur</a:t>
            </a:r>
          </a:p>
          <a:p>
            <a:pPr lvl="1"/>
            <a:endParaRPr lang="en-US" dirty="0"/>
          </a:p>
          <a:p>
            <a:pPr lvl="1"/>
            <a:r>
              <a:rPr lang="en-US" b="1" dirty="0"/>
              <a:t>Management reserves</a:t>
            </a:r>
            <a:r>
              <a:rPr lang="en-US" dirty="0"/>
              <a:t>: funds held for </a:t>
            </a:r>
            <a:r>
              <a:rPr lang="en-US" b="1" dirty="0"/>
              <a:t>unknown risks </a:t>
            </a:r>
            <a:r>
              <a:rPr lang="en-US" dirty="0"/>
              <a:t>that are used for management control purposes</a:t>
            </a:r>
          </a:p>
        </p:txBody>
      </p:sp>
      <p:sp>
        <p:nvSpPr>
          <p:cNvPr id="2970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Planning Risk Management (3 of 3)</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64544281"/>
              </p:ext>
            </p:extLst>
          </p:nvPr>
        </p:nvGraphicFramePr>
        <p:xfrm>
          <a:off x="568743" y="1025449"/>
          <a:ext cx="8006513" cy="4673600"/>
        </p:xfrm>
        <a:graphic>
          <a:graphicData uri="http://schemas.openxmlformats.org/drawingml/2006/table">
            <a:tbl>
              <a:tblPr firstRow="1" bandRow="1">
                <a:tableStyleId>{5C22544A-7EE6-4342-B048-85BDC9FD1C3A}</a:tableStyleId>
              </a:tblPr>
              <a:tblGrid>
                <a:gridCol w="2112074">
                  <a:extLst>
                    <a:ext uri="{9D8B030D-6E8A-4147-A177-3AD203B41FA5}">
                      <a16:colId xmlns:a16="http://schemas.microsoft.com/office/drawing/2014/main" val="1223947794"/>
                    </a:ext>
                  </a:extLst>
                </a:gridCol>
                <a:gridCol w="5894439">
                  <a:extLst>
                    <a:ext uri="{9D8B030D-6E8A-4147-A177-3AD203B41FA5}">
                      <a16:colId xmlns:a16="http://schemas.microsoft.com/office/drawing/2014/main" val="3677561090"/>
                    </a:ext>
                  </a:extLst>
                </a:gridCol>
              </a:tblGrid>
              <a:tr h="370840">
                <a:tc>
                  <a:txBody>
                    <a:bodyPr/>
                    <a:lstStyle/>
                    <a:p>
                      <a:r>
                        <a:rPr lang="en-US" dirty="0"/>
                        <a:t>Topic</a:t>
                      </a:r>
                    </a:p>
                  </a:txBody>
                  <a:tcPr/>
                </a:tc>
                <a:tc>
                  <a:txBody>
                    <a:bodyPr/>
                    <a:lstStyle/>
                    <a:p>
                      <a:r>
                        <a:rPr lang="en-US" dirty="0"/>
                        <a:t>Questions to Answer</a:t>
                      </a:r>
                    </a:p>
                  </a:txBody>
                  <a:tcPr/>
                </a:tc>
                <a:extLst>
                  <a:ext uri="{0D108BD9-81ED-4DB2-BD59-A6C34878D82A}">
                    <a16:rowId xmlns:a16="http://schemas.microsoft.com/office/drawing/2014/main" val="2231001142"/>
                  </a:ext>
                </a:extLst>
              </a:tr>
              <a:tr h="370840">
                <a:tc>
                  <a:txBody>
                    <a:bodyPr/>
                    <a:lstStyle/>
                    <a:p>
                      <a:r>
                        <a:rPr lang="en-US" dirty="0"/>
                        <a:t>Methodology</a:t>
                      </a:r>
                    </a:p>
                  </a:txBody>
                  <a:tcPr/>
                </a:tc>
                <a:tc>
                  <a:txBody>
                    <a:bodyPr/>
                    <a:lstStyle/>
                    <a:p>
                      <a:r>
                        <a:rPr lang="en-US" dirty="0"/>
                        <a:t>How will risk management be performed on this project?</a:t>
                      </a:r>
                      <a:r>
                        <a:rPr lang="en-US" baseline="0" dirty="0"/>
                        <a:t> </a:t>
                      </a:r>
                      <a:r>
                        <a:rPr lang="en-US" dirty="0"/>
                        <a:t>What tools and data sources are available and applicable?</a:t>
                      </a:r>
                    </a:p>
                  </a:txBody>
                  <a:tcPr/>
                </a:tc>
                <a:extLst>
                  <a:ext uri="{0D108BD9-81ED-4DB2-BD59-A6C34878D82A}">
                    <a16:rowId xmlns:a16="http://schemas.microsoft.com/office/drawing/2014/main" val="4168830128"/>
                  </a:ext>
                </a:extLst>
              </a:tr>
              <a:tr h="370840">
                <a:tc>
                  <a:txBody>
                    <a:bodyPr/>
                    <a:lstStyle/>
                    <a:p>
                      <a:r>
                        <a:rPr lang="en-US" dirty="0"/>
                        <a:t>Roles and responsibilities</a:t>
                      </a:r>
                    </a:p>
                  </a:txBody>
                  <a:tcPr/>
                </a:tc>
                <a:tc>
                  <a:txBody>
                    <a:bodyPr/>
                    <a:lstStyle/>
                    <a:p>
                      <a:r>
                        <a:rPr lang="en-US" dirty="0"/>
                        <a:t>Which people are responsible for implementing specific</a:t>
                      </a:r>
                      <a:r>
                        <a:rPr lang="en-US" baseline="0" dirty="0"/>
                        <a:t> </a:t>
                      </a:r>
                      <a:r>
                        <a:rPr lang="en-US" dirty="0"/>
                        <a:t>tasks and providing deliverables related to risk</a:t>
                      </a:r>
                      <a:r>
                        <a:rPr lang="en-US" baseline="0" dirty="0"/>
                        <a:t> </a:t>
                      </a:r>
                      <a:r>
                        <a:rPr lang="en-US" dirty="0"/>
                        <a:t>management?</a:t>
                      </a:r>
                    </a:p>
                  </a:txBody>
                  <a:tcPr/>
                </a:tc>
                <a:extLst>
                  <a:ext uri="{0D108BD9-81ED-4DB2-BD59-A6C34878D82A}">
                    <a16:rowId xmlns:a16="http://schemas.microsoft.com/office/drawing/2014/main" val="3444349498"/>
                  </a:ext>
                </a:extLst>
              </a:tr>
              <a:tr h="370840">
                <a:tc>
                  <a:txBody>
                    <a:bodyPr/>
                    <a:lstStyle/>
                    <a:p>
                      <a:r>
                        <a:rPr lang="en-US" dirty="0"/>
                        <a:t>Budget and schedule</a:t>
                      </a:r>
                    </a:p>
                  </a:txBody>
                  <a:tcPr/>
                </a:tc>
                <a:tc>
                  <a:txBody>
                    <a:bodyPr/>
                    <a:lstStyle/>
                    <a:p>
                      <a:r>
                        <a:rPr lang="en-US" dirty="0"/>
                        <a:t>What are the estimated costs and schedules for performing</a:t>
                      </a:r>
                      <a:r>
                        <a:rPr lang="en-US" baseline="0" dirty="0"/>
                        <a:t> </a:t>
                      </a:r>
                      <a:r>
                        <a:rPr lang="en-US" dirty="0"/>
                        <a:t>risk-related activities?</a:t>
                      </a:r>
                    </a:p>
                  </a:txBody>
                  <a:tcPr/>
                </a:tc>
                <a:extLst>
                  <a:ext uri="{0D108BD9-81ED-4DB2-BD59-A6C34878D82A}">
                    <a16:rowId xmlns:a16="http://schemas.microsoft.com/office/drawing/2014/main" val="569988794"/>
                  </a:ext>
                </a:extLst>
              </a:tr>
              <a:tr h="370840">
                <a:tc>
                  <a:txBody>
                    <a:bodyPr/>
                    <a:lstStyle/>
                    <a:p>
                      <a:r>
                        <a:rPr lang="en-US" dirty="0"/>
                        <a:t>Risk categories</a:t>
                      </a:r>
                    </a:p>
                  </a:txBody>
                  <a:tcPr/>
                </a:tc>
                <a:tc>
                  <a:txBody>
                    <a:bodyPr/>
                    <a:lstStyle/>
                    <a:p>
                      <a:r>
                        <a:rPr lang="en-US" dirty="0"/>
                        <a:t>What are the main categories of risks that should be</a:t>
                      </a:r>
                      <a:r>
                        <a:rPr lang="en-US" baseline="0" dirty="0"/>
                        <a:t> </a:t>
                      </a:r>
                      <a:r>
                        <a:rPr lang="en-US" dirty="0"/>
                        <a:t>addressed on this project? Is there a risk breakdown</a:t>
                      </a:r>
                      <a:r>
                        <a:rPr lang="en-US" baseline="0" dirty="0"/>
                        <a:t> </a:t>
                      </a:r>
                      <a:r>
                        <a:rPr lang="en-US" dirty="0"/>
                        <a:t>structure for the project? (See the information on risk</a:t>
                      </a:r>
                    </a:p>
                    <a:p>
                      <a:r>
                        <a:rPr lang="en-US" dirty="0"/>
                        <a:t>breakdown structures later in this chapter.)</a:t>
                      </a:r>
                    </a:p>
                  </a:txBody>
                  <a:tcPr/>
                </a:tc>
                <a:extLst>
                  <a:ext uri="{0D108BD9-81ED-4DB2-BD59-A6C34878D82A}">
                    <a16:rowId xmlns:a16="http://schemas.microsoft.com/office/drawing/2014/main" val="1198460781"/>
                  </a:ext>
                </a:extLst>
              </a:tr>
              <a:tr h="370840">
                <a:tc>
                  <a:txBody>
                    <a:bodyPr/>
                    <a:lstStyle/>
                    <a:p>
                      <a:r>
                        <a:rPr lang="en-US" dirty="0"/>
                        <a:t>Risk probability and impact</a:t>
                      </a:r>
                    </a:p>
                  </a:txBody>
                  <a:tcPr/>
                </a:tc>
                <a:tc>
                  <a:txBody>
                    <a:bodyPr/>
                    <a:lstStyle/>
                    <a:p>
                      <a:r>
                        <a:rPr lang="en-US" dirty="0"/>
                        <a:t>How will the probabilities and impacts of risk items be</a:t>
                      </a:r>
                      <a:r>
                        <a:rPr lang="en-US" baseline="0" dirty="0"/>
                        <a:t> </a:t>
                      </a:r>
                      <a:r>
                        <a:rPr lang="en-US" dirty="0"/>
                        <a:t>assessed? What scoring and interpretation methods will</a:t>
                      </a:r>
                      <a:r>
                        <a:rPr lang="en-US" baseline="0" dirty="0"/>
                        <a:t> </a:t>
                      </a:r>
                      <a:r>
                        <a:rPr lang="en-US" dirty="0"/>
                        <a:t>be used for the qualitative and quantitative analysis of</a:t>
                      </a:r>
                      <a:r>
                        <a:rPr lang="en-US" baseline="0" dirty="0"/>
                        <a:t> </a:t>
                      </a:r>
                      <a:r>
                        <a:rPr lang="en-US" dirty="0"/>
                        <a:t>risks? How will the probability and impact matrix be</a:t>
                      </a:r>
                      <a:r>
                        <a:rPr lang="en-US" baseline="0" dirty="0"/>
                        <a:t> </a:t>
                      </a:r>
                      <a:r>
                        <a:rPr lang="en-US" dirty="0"/>
                        <a:t>developed?</a:t>
                      </a:r>
                    </a:p>
                  </a:txBody>
                  <a:tcPr/>
                </a:tc>
                <a:extLst>
                  <a:ext uri="{0D108BD9-81ED-4DB2-BD59-A6C34878D82A}">
                    <a16:rowId xmlns:a16="http://schemas.microsoft.com/office/drawing/2014/main" val="1093031775"/>
                  </a:ext>
                </a:extLst>
              </a:tr>
              <a:tr h="370840">
                <a:tc>
                  <a:txBody>
                    <a:bodyPr/>
                    <a:lstStyle/>
                    <a:p>
                      <a:r>
                        <a:rPr lang="en-US" dirty="0"/>
                        <a:t>Revised stakeholders’</a:t>
                      </a:r>
                    </a:p>
                    <a:p>
                      <a:r>
                        <a:rPr lang="en-US" dirty="0"/>
                        <a:t>tolerances</a:t>
                      </a:r>
                    </a:p>
                  </a:txBody>
                  <a:tcPr/>
                </a:tc>
                <a:tc>
                  <a:txBody>
                    <a:bodyPr/>
                    <a:lstStyle/>
                    <a:p>
                      <a:r>
                        <a:rPr lang="en-US" dirty="0"/>
                        <a:t>Have stakeholders’ tolerances for risk changed? How will</a:t>
                      </a:r>
                      <a:r>
                        <a:rPr lang="en-US" baseline="0" dirty="0"/>
                        <a:t> </a:t>
                      </a:r>
                      <a:r>
                        <a:rPr lang="en-US" dirty="0"/>
                        <a:t>those changes affect the project?</a:t>
                      </a:r>
                    </a:p>
                  </a:txBody>
                  <a:tcPr/>
                </a:tc>
                <a:extLst>
                  <a:ext uri="{0D108BD9-81ED-4DB2-BD59-A6C34878D82A}">
                    <a16:rowId xmlns:a16="http://schemas.microsoft.com/office/drawing/2014/main" val="2580755885"/>
                  </a:ext>
                </a:extLst>
              </a:tr>
              <a:tr h="370840">
                <a:tc>
                  <a:txBody>
                    <a:bodyPr/>
                    <a:lstStyle/>
                    <a:p>
                      <a:r>
                        <a:rPr lang="en-US" dirty="0"/>
                        <a:t>Tracking</a:t>
                      </a:r>
                    </a:p>
                  </a:txBody>
                  <a:tcPr/>
                </a:tc>
                <a:tc>
                  <a:txBody>
                    <a:bodyPr/>
                    <a:lstStyle/>
                    <a:p>
                      <a:r>
                        <a:rPr lang="en-US" dirty="0"/>
                        <a:t>How will the team track risk management activities? How</a:t>
                      </a:r>
                      <a:r>
                        <a:rPr lang="en-US" baseline="0" dirty="0"/>
                        <a:t> </a:t>
                      </a:r>
                      <a:r>
                        <a:rPr lang="en-US" dirty="0"/>
                        <a:t>will lessons learned be documented and shared? How will</a:t>
                      </a:r>
                      <a:r>
                        <a:rPr lang="en-US" baseline="0" dirty="0"/>
                        <a:t> </a:t>
                      </a:r>
                      <a:r>
                        <a:rPr lang="en-US" dirty="0"/>
                        <a:t>risk management processes be audited?</a:t>
                      </a:r>
                    </a:p>
                  </a:txBody>
                  <a:tcPr/>
                </a:tc>
                <a:extLst>
                  <a:ext uri="{0D108BD9-81ED-4DB2-BD59-A6C34878D82A}">
                    <a16:rowId xmlns:a16="http://schemas.microsoft.com/office/drawing/2014/main" val="1152219970"/>
                  </a:ext>
                </a:extLst>
              </a:tr>
              <a:tr h="370840">
                <a:tc>
                  <a:txBody>
                    <a:bodyPr/>
                    <a:lstStyle/>
                    <a:p>
                      <a:r>
                        <a:rPr lang="en-US" dirty="0"/>
                        <a:t>Risk documentation</a:t>
                      </a:r>
                    </a:p>
                  </a:txBody>
                  <a:tcPr/>
                </a:tc>
                <a:tc>
                  <a:txBody>
                    <a:bodyPr/>
                    <a:lstStyle/>
                    <a:p>
                      <a:r>
                        <a:rPr lang="en-US" dirty="0"/>
                        <a:t>What reporting formats and processes will be used for risk</a:t>
                      </a:r>
                      <a:r>
                        <a:rPr lang="en-US" baseline="0" dirty="0"/>
                        <a:t> </a:t>
                      </a:r>
                      <a:r>
                        <a:rPr lang="en-US" dirty="0"/>
                        <a:t>management activities?</a:t>
                      </a:r>
                    </a:p>
                  </a:txBody>
                  <a:tcPr/>
                </a:tc>
                <a:extLst>
                  <a:ext uri="{0D108BD9-81ED-4DB2-BD59-A6C34878D82A}">
                    <a16:rowId xmlns:a16="http://schemas.microsoft.com/office/drawing/2014/main" val="3053615675"/>
                  </a:ext>
                </a:extLst>
              </a:tr>
            </a:tbl>
          </a:graphicData>
        </a:graphic>
      </p:graphicFrame>
      <p:sp>
        <p:nvSpPr>
          <p:cNvPr id="4" name="Rectangle 3"/>
          <p:cNvSpPr/>
          <p:nvPr/>
        </p:nvSpPr>
        <p:spPr>
          <a:xfrm>
            <a:off x="628650" y="5699049"/>
            <a:ext cx="7584656" cy="430887"/>
          </a:xfrm>
          <a:prstGeom prst="rect">
            <a:avLst/>
          </a:prstGeom>
        </p:spPr>
        <p:txBody>
          <a:bodyPr wrap="square">
            <a:spAutoFit/>
          </a:bodyPr>
          <a:lstStyle/>
          <a:p>
            <a:r>
              <a:rPr lang="en-US" dirty="0"/>
              <a:t>Table 11-2 Topics addressed in a risk management plan</a:t>
            </a:r>
          </a:p>
        </p:txBody>
      </p:sp>
      <p:sp>
        <p:nvSpPr>
          <p:cNvPr id="2970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0277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(1 of 3)</a:t>
            </a:r>
          </a:p>
        </p:txBody>
      </p:sp>
      <p:sp>
        <p:nvSpPr>
          <p:cNvPr id="30723" name="Rectangle 3"/>
          <p:cNvSpPr>
            <a:spLocks noGrp="1" noChangeArrowheads="1"/>
          </p:cNvSpPr>
          <p:nvPr>
            <p:ph idx="1"/>
          </p:nvPr>
        </p:nvSpPr>
        <p:spPr>
          <a:xfrm>
            <a:off x="628650" y="1524000"/>
            <a:ext cx="7886700" cy="4641164"/>
          </a:xfrm>
        </p:spPr>
        <p:txBody>
          <a:bodyPr/>
          <a:lstStyle/>
          <a:p>
            <a:r>
              <a:rPr lang="en-US" dirty="0"/>
              <a:t>Several studies show that IT projects share some common sources of risk</a:t>
            </a:r>
          </a:p>
          <a:p>
            <a:pPr lvl="1"/>
            <a:r>
              <a:rPr lang="en-US" dirty="0"/>
              <a:t>The Standish Group developed an IT success potential scoring sheet based on potential risks</a:t>
            </a:r>
          </a:p>
          <a:p>
            <a:pPr lvl="1"/>
            <a:endParaRPr lang="en-US" dirty="0"/>
          </a:p>
          <a:p>
            <a:r>
              <a:rPr lang="en-US" dirty="0"/>
              <a:t>Other broad categories of risk help identify potential risks</a:t>
            </a:r>
          </a:p>
          <a:p>
            <a:pPr lvl="1"/>
            <a:r>
              <a:rPr lang="en-US" b="1" dirty="0"/>
              <a:t>Market risk</a:t>
            </a:r>
          </a:p>
          <a:p>
            <a:pPr lvl="1"/>
            <a:r>
              <a:rPr lang="en-US" b="1" dirty="0"/>
              <a:t>Financial risk</a:t>
            </a:r>
          </a:p>
          <a:p>
            <a:pPr lvl="1"/>
            <a:r>
              <a:rPr lang="en-US" b="1" dirty="0"/>
              <a:t>Technology risk</a:t>
            </a:r>
          </a:p>
          <a:p>
            <a:pPr lvl="1"/>
            <a:r>
              <a:rPr lang="en-US" b="1" dirty="0"/>
              <a:t>People risk</a:t>
            </a:r>
          </a:p>
          <a:p>
            <a:pPr lvl="1"/>
            <a:r>
              <a:rPr lang="en-US" b="1" dirty="0"/>
              <a:t>Structure/process risk</a:t>
            </a:r>
          </a:p>
          <a:p>
            <a:pPr lvl="1"/>
            <a:endParaRPr lang="en-US" b="1" dirty="0"/>
          </a:p>
          <a:p>
            <a:r>
              <a:rPr lang="en-US" dirty="0"/>
              <a:t>A risk breakdown structure is a hierarchy of potential risk categories for a project</a:t>
            </a:r>
          </a:p>
          <a:p>
            <a:pPr lvl="1"/>
            <a:endParaRPr lang="en-US" dirty="0"/>
          </a:p>
          <a:p>
            <a:pPr lvl="1"/>
            <a:endParaRPr lang="en-US" dirty="0"/>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(2 of 3)</a:t>
            </a:r>
          </a:p>
        </p:txBody>
      </p:sp>
      <p:pic>
        <p:nvPicPr>
          <p:cNvPr id="2" name="Picture 1" descr="Image illustrates a breakdown structure for an IT proje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905000"/>
            <a:ext cx="6201520" cy="3421380"/>
          </a:xfrm>
          <a:prstGeom prst="rect">
            <a:avLst/>
          </a:prstGeom>
        </p:spPr>
      </p:pic>
      <p:sp>
        <p:nvSpPr>
          <p:cNvPr id="3072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1819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Common Sources of Risk on IT Projects (3 of 3)</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25847806"/>
              </p:ext>
            </p:extLst>
          </p:nvPr>
        </p:nvGraphicFramePr>
        <p:xfrm>
          <a:off x="604069" y="836555"/>
          <a:ext cx="8082731" cy="4497445"/>
        </p:xfrm>
        <a:graphic>
          <a:graphicData uri="http://schemas.openxmlformats.org/drawingml/2006/table">
            <a:tbl>
              <a:tblPr firstRow="1" bandRow="1">
                <a:tableStyleId>{5C22544A-7EE6-4342-B048-85BDC9FD1C3A}</a:tableStyleId>
              </a:tblPr>
              <a:tblGrid>
                <a:gridCol w="1411410">
                  <a:extLst>
                    <a:ext uri="{9D8B030D-6E8A-4147-A177-3AD203B41FA5}">
                      <a16:colId xmlns:a16="http://schemas.microsoft.com/office/drawing/2014/main" val="3999090192"/>
                    </a:ext>
                  </a:extLst>
                </a:gridCol>
                <a:gridCol w="6671321">
                  <a:extLst>
                    <a:ext uri="{9D8B030D-6E8A-4147-A177-3AD203B41FA5}">
                      <a16:colId xmlns:a16="http://schemas.microsoft.com/office/drawing/2014/main" val="2064636848"/>
                    </a:ext>
                  </a:extLst>
                </a:gridCol>
              </a:tblGrid>
              <a:tr h="348606">
                <a:tc>
                  <a:txBody>
                    <a:bodyPr/>
                    <a:lstStyle/>
                    <a:p>
                      <a:r>
                        <a:rPr lang="en-US" dirty="0"/>
                        <a:t>Knowledge Area</a:t>
                      </a:r>
                    </a:p>
                  </a:txBody>
                  <a:tcPr/>
                </a:tc>
                <a:tc>
                  <a:txBody>
                    <a:bodyPr/>
                    <a:lstStyle/>
                    <a:p>
                      <a:r>
                        <a:rPr lang="en-US" dirty="0"/>
                        <a:t>Risk Conditions</a:t>
                      </a:r>
                    </a:p>
                  </a:txBody>
                  <a:tcPr/>
                </a:tc>
                <a:extLst>
                  <a:ext uri="{0D108BD9-81ED-4DB2-BD59-A6C34878D82A}">
                    <a16:rowId xmlns:a16="http://schemas.microsoft.com/office/drawing/2014/main" val="489509523"/>
                  </a:ext>
                </a:extLst>
              </a:tr>
              <a:tr h="502311">
                <a:tc>
                  <a:txBody>
                    <a:bodyPr/>
                    <a:lstStyle/>
                    <a:p>
                      <a:r>
                        <a:rPr lang="en-US" dirty="0"/>
                        <a:t>Integration</a:t>
                      </a:r>
                    </a:p>
                  </a:txBody>
                  <a:tcPr/>
                </a:tc>
                <a:tc>
                  <a:txBody>
                    <a:bodyPr/>
                    <a:lstStyle/>
                    <a:p>
                      <a:r>
                        <a:rPr lang="en-US" dirty="0"/>
                        <a:t>Inadequate planning; poor resource allocation; poor integration</a:t>
                      </a:r>
                      <a:r>
                        <a:rPr lang="en-US" baseline="0" dirty="0"/>
                        <a:t> </a:t>
                      </a:r>
                      <a:r>
                        <a:rPr lang="en-US" dirty="0"/>
                        <a:t>management; lack of post-project review</a:t>
                      </a:r>
                    </a:p>
                  </a:txBody>
                  <a:tcPr/>
                </a:tc>
                <a:extLst>
                  <a:ext uri="{0D108BD9-81ED-4DB2-BD59-A6C34878D82A}">
                    <a16:rowId xmlns:a16="http://schemas.microsoft.com/office/drawing/2014/main" val="2782684606"/>
                  </a:ext>
                </a:extLst>
              </a:tr>
              <a:tr h="348606">
                <a:tc>
                  <a:txBody>
                    <a:bodyPr/>
                    <a:lstStyle/>
                    <a:p>
                      <a:r>
                        <a:rPr lang="en-US" dirty="0"/>
                        <a:t>Scope</a:t>
                      </a:r>
                    </a:p>
                  </a:txBody>
                  <a:tcPr/>
                </a:tc>
                <a:tc>
                  <a:txBody>
                    <a:bodyPr/>
                    <a:lstStyle/>
                    <a:p>
                      <a:r>
                        <a:rPr lang="en-US" dirty="0"/>
                        <a:t>Poor definition of scope or work packages; incomplete definition</a:t>
                      </a:r>
                    </a:p>
                  </a:txBody>
                  <a:tcPr/>
                </a:tc>
                <a:extLst>
                  <a:ext uri="{0D108BD9-81ED-4DB2-BD59-A6C34878D82A}">
                    <a16:rowId xmlns:a16="http://schemas.microsoft.com/office/drawing/2014/main" val="305383120"/>
                  </a:ext>
                </a:extLst>
              </a:tr>
              <a:tr h="502311">
                <a:tc>
                  <a:txBody>
                    <a:bodyPr/>
                    <a:lstStyle/>
                    <a:p>
                      <a:r>
                        <a:rPr lang="en-US" dirty="0"/>
                        <a:t>Time</a:t>
                      </a:r>
                    </a:p>
                  </a:txBody>
                  <a:tcPr/>
                </a:tc>
                <a:tc>
                  <a:txBody>
                    <a:bodyPr/>
                    <a:lstStyle/>
                    <a:p>
                      <a:r>
                        <a:rPr lang="en-US" dirty="0"/>
                        <a:t>Errors in estimating time or resource availability; errors in determining</a:t>
                      </a:r>
                      <a:r>
                        <a:rPr lang="en-US" baseline="0" dirty="0"/>
                        <a:t> </a:t>
                      </a:r>
                      <a:r>
                        <a:rPr lang="en-US" dirty="0"/>
                        <a:t>the critical path; poor allocation and management of float;</a:t>
                      </a:r>
                      <a:r>
                        <a:rPr lang="en-US" baseline="0" dirty="0"/>
                        <a:t> </a:t>
                      </a:r>
                      <a:r>
                        <a:rPr lang="en-US" dirty="0"/>
                        <a:t>early release of competitive products</a:t>
                      </a:r>
                    </a:p>
                  </a:txBody>
                  <a:tcPr/>
                </a:tc>
                <a:extLst>
                  <a:ext uri="{0D108BD9-81ED-4DB2-BD59-A6C34878D82A}">
                    <a16:rowId xmlns:a16="http://schemas.microsoft.com/office/drawing/2014/main" val="185792894"/>
                  </a:ext>
                </a:extLst>
              </a:tr>
              <a:tr h="348606">
                <a:tc>
                  <a:txBody>
                    <a:bodyPr/>
                    <a:lstStyle/>
                    <a:p>
                      <a:r>
                        <a:rPr lang="en-US" dirty="0"/>
                        <a:t>Cost</a:t>
                      </a:r>
                    </a:p>
                  </a:txBody>
                  <a:tcPr/>
                </a:tc>
                <a:tc>
                  <a:txBody>
                    <a:bodyPr/>
                    <a:lstStyle/>
                    <a:p>
                      <a:r>
                        <a:rPr lang="en-US" dirty="0"/>
                        <a:t>Estimating errors; inadequate productivity, cost, change, or</a:t>
                      </a:r>
                      <a:r>
                        <a:rPr lang="en-US" baseline="0" dirty="0"/>
                        <a:t> c</a:t>
                      </a:r>
                      <a:r>
                        <a:rPr lang="en-US" dirty="0"/>
                        <a:t>ontingency</a:t>
                      </a:r>
                    </a:p>
                  </a:txBody>
                  <a:tcPr/>
                </a:tc>
                <a:extLst>
                  <a:ext uri="{0D108BD9-81ED-4DB2-BD59-A6C34878D82A}">
                    <a16:rowId xmlns:a16="http://schemas.microsoft.com/office/drawing/2014/main" val="2507006862"/>
                  </a:ext>
                </a:extLst>
              </a:tr>
              <a:tr h="502311">
                <a:tc>
                  <a:txBody>
                    <a:bodyPr/>
                    <a:lstStyle/>
                    <a:p>
                      <a:r>
                        <a:rPr lang="en-US" dirty="0"/>
                        <a:t>Quality</a:t>
                      </a:r>
                    </a:p>
                  </a:txBody>
                  <a:tcPr/>
                </a:tc>
                <a:tc>
                  <a:txBody>
                    <a:bodyPr/>
                    <a:lstStyle/>
                    <a:p>
                      <a:r>
                        <a:rPr lang="en-US" dirty="0"/>
                        <a:t>Poor attitude toward quality; substandard design, materials, and</a:t>
                      </a:r>
                      <a:r>
                        <a:rPr lang="en-US" baseline="0" dirty="0"/>
                        <a:t> </a:t>
                      </a:r>
                      <a:r>
                        <a:rPr lang="en-US" dirty="0"/>
                        <a:t>workmanship; inadequate quality assurance program</a:t>
                      </a:r>
                    </a:p>
                  </a:txBody>
                  <a:tcPr/>
                </a:tc>
                <a:extLst>
                  <a:ext uri="{0D108BD9-81ED-4DB2-BD59-A6C34878D82A}">
                    <a16:rowId xmlns:a16="http://schemas.microsoft.com/office/drawing/2014/main" val="3877011161"/>
                  </a:ext>
                </a:extLst>
              </a:tr>
              <a:tr h="502311">
                <a:tc>
                  <a:txBody>
                    <a:bodyPr/>
                    <a:lstStyle/>
                    <a:p>
                      <a:r>
                        <a:rPr lang="en-US" dirty="0"/>
                        <a:t>Human resource</a:t>
                      </a:r>
                    </a:p>
                  </a:txBody>
                  <a:tcPr/>
                </a:tc>
                <a:tc>
                  <a:txBody>
                    <a:bodyPr/>
                    <a:lstStyle/>
                    <a:p>
                      <a:r>
                        <a:rPr lang="en-US" dirty="0"/>
                        <a:t>Poor conflict management; poor project organization and definition</a:t>
                      </a:r>
                      <a:r>
                        <a:rPr lang="en-US" baseline="0" dirty="0"/>
                        <a:t> </a:t>
                      </a:r>
                      <a:r>
                        <a:rPr lang="en-US" dirty="0"/>
                        <a:t>of responsibilities; absence of leadership</a:t>
                      </a:r>
                    </a:p>
                  </a:txBody>
                  <a:tcPr/>
                </a:tc>
                <a:extLst>
                  <a:ext uri="{0D108BD9-81ED-4DB2-BD59-A6C34878D82A}">
                    <a16:rowId xmlns:a16="http://schemas.microsoft.com/office/drawing/2014/main" val="1083115850"/>
                  </a:ext>
                </a:extLst>
              </a:tr>
              <a:tr h="348606">
                <a:tc>
                  <a:txBody>
                    <a:bodyPr/>
                    <a:lstStyle/>
                    <a:p>
                      <a:r>
                        <a:rPr lang="en-US" dirty="0"/>
                        <a:t>Communications</a:t>
                      </a:r>
                    </a:p>
                  </a:txBody>
                  <a:tcPr/>
                </a:tc>
                <a:tc>
                  <a:txBody>
                    <a:bodyPr/>
                    <a:lstStyle/>
                    <a:p>
                      <a:r>
                        <a:rPr lang="en-US" dirty="0"/>
                        <a:t>Carelessness in planning or communicating</a:t>
                      </a:r>
                    </a:p>
                  </a:txBody>
                  <a:tcPr/>
                </a:tc>
                <a:extLst>
                  <a:ext uri="{0D108BD9-81ED-4DB2-BD59-A6C34878D82A}">
                    <a16:rowId xmlns:a16="http://schemas.microsoft.com/office/drawing/2014/main" val="2557276551"/>
                  </a:ext>
                </a:extLst>
              </a:tr>
              <a:tr h="348606">
                <a:tc>
                  <a:txBody>
                    <a:bodyPr/>
                    <a:lstStyle/>
                    <a:p>
                      <a:r>
                        <a:rPr lang="en-US" dirty="0"/>
                        <a:t>Risk</a:t>
                      </a:r>
                    </a:p>
                  </a:txBody>
                  <a:tcPr/>
                </a:tc>
                <a:tc>
                  <a:txBody>
                    <a:bodyPr/>
                    <a:lstStyle/>
                    <a:p>
                      <a:r>
                        <a:rPr lang="en-US" dirty="0"/>
                        <a:t>Ignoring risk; unclear analysis of risk; poor insurance management</a:t>
                      </a:r>
                    </a:p>
                  </a:txBody>
                  <a:tcPr/>
                </a:tc>
                <a:extLst>
                  <a:ext uri="{0D108BD9-81ED-4DB2-BD59-A6C34878D82A}">
                    <a16:rowId xmlns:a16="http://schemas.microsoft.com/office/drawing/2014/main" val="98630385"/>
                  </a:ext>
                </a:extLst>
              </a:tr>
              <a:tr h="348606">
                <a:tc>
                  <a:txBody>
                    <a:bodyPr/>
                    <a:lstStyle/>
                    <a:p>
                      <a:r>
                        <a:rPr lang="en-US" dirty="0"/>
                        <a:t>Procurement</a:t>
                      </a:r>
                    </a:p>
                  </a:txBody>
                  <a:tcPr/>
                </a:tc>
                <a:tc>
                  <a:txBody>
                    <a:bodyPr/>
                    <a:lstStyle/>
                    <a:p>
                      <a:r>
                        <a:rPr lang="en-US" dirty="0"/>
                        <a:t>Unenforceable conditions or contract clauses; adversarial relations</a:t>
                      </a:r>
                    </a:p>
                  </a:txBody>
                  <a:tcPr/>
                </a:tc>
                <a:extLst>
                  <a:ext uri="{0D108BD9-81ED-4DB2-BD59-A6C34878D82A}">
                    <a16:rowId xmlns:a16="http://schemas.microsoft.com/office/drawing/2014/main" val="3477560905"/>
                  </a:ext>
                </a:extLst>
              </a:tr>
              <a:tr h="394129">
                <a:tc>
                  <a:txBody>
                    <a:bodyPr/>
                    <a:lstStyle/>
                    <a:p>
                      <a:r>
                        <a:rPr lang="en-US" dirty="0"/>
                        <a:t>Stakeholders</a:t>
                      </a:r>
                    </a:p>
                  </a:txBody>
                  <a:tcPr/>
                </a:tc>
                <a:tc>
                  <a:txBody>
                    <a:bodyPr/>
                    <a:lstStyle/>
                    <a:p>
                      <a:r>
                        <a:rPr lang="en-US" dirty="0"/>
                        <a:t>Lack of consultation with key stakeholder; poor sponsor</a:t>
                      </a:r>
                      <a:r>
                        <a:rPr lang="en-US" baseline="0" dirty="0"/>
                        <a:t> e</a:t>
                      </a:r>
                      <a:r>
                        <a:rPr lang="en-US" dirty="0"/>
                        <a:t>ngagement</a:t>
                      </a:r>
                    </a:p>
                  </a:txBody>
                  <a:tcPr/>
                </a:tc>
                <a:extLst>
                  <a:ext uri="{0D108BD9-81ED-4DB2-BD59-A6C34878D82A}">
                    <a16:rowId xmlns:a16="http://schemas.microsoft.com/office/drawing/2014/main" val="2191427825"/>
                  </a:ext>
                </a:extLst>
              </a:tr>
            </a:tbl>
          </a:graphicData>
        </a:graphic>
      </p:graphicFrame>
      <p:sp>
        <p:nvSpPr>
          <p:cNvPr id="3" name="Rectangle 2"/>
          <p:cNvSpPr/>
          <p:nvPr/>
        </p:nvSpPr>
        <p:spPr>
          <a:xfrm>
            <a:off x="628650" y="5334000"/>
            <a:ext cx="7724775" cy="769441"/>
          </a:xfrm>
          <a:prstGeom prst="rect">
            <a:avLst/>
          </a:prstGeom>
        </p:spPr>
        <p:txBody>
          <a:bodyPr wrap="square">
            <a:spAutoFit/>
          </a:bodyPr>
          <a:lstStyle/>
          <a:p>
            <a:r>
              <a:rPr lang="en-US" dirty="0"/>
              <a:t>Table 11-3 Potential negative risk conditions associated with each knowledge area. *Source: R.M. Wideman</a:t>
            </a:r>
          </a:p>
        </p:txBody>
      </p:sp>
      <p:sp>
        <p:nvSpPr>
          <p:cNvPr id="30725"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r>
              <a:rPr lang="en-US" dirty="0"/>
              <a:t>.</a:t>
            </a:r>
          </a:p>
        </p:txBody>
      </p:sp>
    </p:spTree>
    <p:extLst>
      <p:ext uri="{BB962C8B-B14F-4D97-AF65-F5344CB8AC3E}">
        <p14:creationId xmlns:p14="http://schemas.microsoft.com/office/powerpoint/2010/main" val="373138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Identifying Risks (1 of 2)</a:t>
            </a:r>
          </a:p>
        </p:txBody>
      </p:sp>
      <p:sp>
        <p:nvSpPr>
          <p:cNvPr id="36867" name="Rectangle 3"/>
          <p:cNvSpPr>
            <a:spLocks noGrp="1" noChangeArrowheads="1"/>
          </p:cNvSpPr>
          <p:nvPr>
            <p:ph idx="1"/>
          </p:nvPr>
        </p:nvSpPr>
        <p:spPr/>
        <p:txBody>
          <a:bodyPr/>
          <a:lstStyle/>
          <a:p>
            <a:r>
              <a:rPr lang="en-US" b="1" dirty="0"/>
              <a:t>Understanding what potential events might hurt or enhance a particular project</a:t>
            </a:r>
          </a:p>
          <a:p>
            <a:pPr lvl="1"/>
            <a:r>
              <a:rPr lang="en-US" dirty="0"/>
              <a:t>You cannot manage risks if you do not identify them first</a:t>
            </a:r>
          </a:p>
          <a:p>
            <a:pPr lvl="1"/>
            <a:endParaRPr lang="en-US" dirty="0"/>
          </a:p>
          <a:p>
            <a:r>
              <a:rPr lang="en-US" dirty="0"/>
              <a:t>Another consideration is the </a:t>
            </a:r>
            <a:r>
              <a:rPr lang="en-US" b="1" dirty="0"/>
              <a:t>likelihood</a:t>
            </a:r>
            <a:r>
              <a:rPr lang="en-US" dirty="0"/>
              <a:t> of advanced discovery</a:t>
            </a:r>
          </a:p>
          <a:p>
            <a:pPr lvl="1"/>
            <a:r>
              <a:rPr lang="en-US" dirty="0"/>
              <a:t>Often viewed at a program level rather than a project level</a:t>
            </a:r>
          </a:p>
          <a:p>
            <a:pPr lvl="1"/>
            <a:endParaRPr lang="en-US" dirty="0"/>
          </a:p>
          <a:p>
            <a:r>
              <a:rPr lang="en-US" dirty="0"/>
              <a:t>Suggestions for identifying risks: tools and techniques </a:t>
            </a:r>
          </a:p>
          <a:p>
            <a:pPr lvl="1"/>
            <a:r>
              <a:rPr lang="en-US" dirty="0"/>
              <a:t>Brainstorming</a:t>
            </a:r>
          </a:p>
          <a:p>
            <a:pPr lvl="1"/>
            <a:r>
              <a:rPr lang="en-US" dirty="0"/>
              <a:t>The Delphi Technique</a:t>
            </a:r>
          </a:p>
          <a:p>
            <a:pPr lvl="1"/>
            <a:r>
              <a:rPr lang="en-US" dirty="0"/>
              <a:t>Interviewing</a:t>
            </a:r>
          </a:p>
          <a:p>
            <a:pPr lvl="1"/>
            <a:r>
              <a:rPr lang="en-US" dirty="0"/>
              <a:t>SWOT analysis</a:t>
            </a:r>
          </a:p>
        </p:txBody>
      </p:sp>
      <p:sp>
        <p:nvSpPr>
          <p:cNvPr id="368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(1 of 3)</a:t>
            </a:r>
          </a:p>
        </p:txBody>
      </p:sp>
      <p:sp>
        <p:nvSpPr>
          <p:cNvPr id="43011" name="Rectangle 3"/>
          <p:cNvSpPr>
            <a:spLocks noGrp="1" noChangeArrowheads="1"/>
          </p:cNvSpPr>
          <p:nvPr>
            <p:ph idx="1"/>
          </p:nvPr>
        </p:nvSpPr>
        <p:spPr/>
        <p:txBody>
          <a:bodyPr/>
          <a:lstStyle/>
          <a:p>
            <a:r>
              <a:rPr lang="en-US" dirty="0"/>
              <a:t>Risk register contents</a:t>
            </a:r>
          </a:p>
          <a:p>
            <a:pPr lvl="1"/>
            <a:r>
              <a:rPr lang="en-US" b="1" dirty="0"/>
              <a:t>Identification number </a:t>
            </a:r>
            <a:r>
              <a:rPr lang="en-US" dirty="0"/>
              <a:t>for each risk event</a:t>
            </a:r>
          </a:p>
          <a:p>
            <a:pPr lvl="1"/>
            <a:r>
              <a:rPr lang="en-US" b="1" dirty="0"/>
              <a:t>Rank</a:t>
            </a:r>
            <a:r>
              <a:rPr lang="en-US" dirty="0"/>
              <a:t> for each risk event</a:t>
            </a:r>
          </a:p>
          <a:p>
            <a:pPr lvl="1"/>
            <a:r>
              <a:rPr lang="en-US" b="1" dirty="0"/>
              <a:t>Name</a:t>
            </a:r>
            <a:r>
              <a:rPr lang="en-US" dirty="0"/>
              <a:t> of each risk event</a:t>
            </a:r>
          </a:p>
          <a:p>
            <a:pPr lvl="1"/>
            <a:r>
              <a:rPr lang="en-US" b="1" dirty="0"/>
              <a:t>Description</a:t>
            </a:r>
            <a:r>
              <a:rPr lang="en-US" dirty="0"/>
              <a:t> of each risk event</a:t>
            </a:r>
          </a:p>
          <a:p>
            <a:pPr lvl="1"/>
            <a:r>
              <a:rPr lang="en-US" b="1" dirty="0"/>
              <a:t>Category </a:t>
            </a:r>
            <a:r>
              <a:rPr lang="en-US" dirty="0"/>
              <a:t>under which each risk event falls</a:t>
            </a:r>
          </a:p>
          <a:p>
            <a:pPr lvl="1"/>
            <a:r>
              <a:rPr lang="en-US" b="1" dirty="0"/>
              <a:t>Root cause </a:t>
            </a:r>
            <a:r>
              <a:rPr lang="en-US" dirty="0"/>
              <a:t>of each risk</a:t>
            </a:r>
          </a:p>
          <a:p>
            <a:pPr lvl="1"/>
            <a:r>
              <a:rPr lang="en-US" b="1" dirty="0"/>
              <a:t>Triggers</a:t>
            </a:r>
            <a:r>
              <a:rPr lang="en-US" dirty="0"/>
              <a:t> for each risk; indicators or symptoms of actual risk events</a:t>
            </a:r>
          </a:p>
          <a:p>
            <a:pPr lvl="1"/>
            <a:r>
              <a:rPr lang="en-US" b="1" dirty="0"/>
              <a:t>Potential responses </a:t>
            </a:r>
            <a:r>
              <a:rPr lang="en-US" dirty="0"/>
              <a:t>to each risk</a:t>
            </a:r>
          </a:p>
          <a:p>
            <a:pPr lvl="1"/>
            <a:r>
              <a:rPr lang="en-US" b="1" dirty="0"/>
              <a:t>Risk owner </a:t>
            </a:r>
            <a:r>
              <a:rPr lang="en-US" dirty="0"/>
              <a:t>or person who will own or take responsibility for each risk</a:t>
            </a:r>
          </a:p>
          <a:p>
            <a:pPr lvl="1"/>
            <a:r>
              <a:rPr lang="en-US" b="1" dirty="0"/>
              <a:t>Probability</a:t>
            </a:r>
            <a:r>
              <a:rPr lang="en-US" dirty="0"/>
              <a:t> and </a:t>
            </a:r>
            <a:r>
              <a:rPr lang="en-US" b="1" dirty="0"/>
              <a:t>impact </a:t>
            </a:r>
            <a:r>
              <a:rPr lang="en-US" dirty="0"/>
              <a:t>of each risk occurring</a:t>
            </a:r>
          </a:p>
          <a:p>
            <a:pPr lvl="1"/>
            <a:r>
              <a:rPr lang="en-US" b="1" dirty="0"/>
              <a:t>Status</a:t>
            </a:r>
            <a:r>
              <a:rPr lang="en-US" dirty="0"/>
              <a:t> of each risk</a:t>
            </a:r>
          </a:p>
          <a:p>
            <a:pPr lvl="1"/>
            <a:endParaRPr lang="en-US" dirty="0"/>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2910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(2 of 3) </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2255892718"/>
              </p:ext>
            </p:extLst>
          </p:nvPr>
        </p:nvGraphicFramePr>
        <p:xfrm>
          <a:off x="607868" y="2414844"/>
          <a:ext cx="8218750" cy="1508760"/>
        </p:xfrm>
        <a:graphic>
          <a:graphicData uri="http://schemas.openxmlformats.org/drawingml/2006/table">
            <a:tbl>
              <a:tblPr firstRow="1" bandRow="1">
                <a:tableStyleId>{5C22544A-7EE6-4342-B048-85BDC9FD1C3A}</a:tableStyleId>
              </a:tblPr>
              <a:tblGrid>
                <a:gridCol w="486595">
                  <a:extLst>
                    <a:ext uri="{9D8B030D-6E8A-4147-A177-3AD203B41FA5}">
                      <a16:colId xmlns:a16="http://schemas.microsoft.com/office/drawing/2014/main" val="2505686690"/>
                    </a:ext>
                  </a:extLst>
                </a:gridCol>
                <a:gridCol w="503835">
                  <a:extLst>
                    <a:ext uri="{9D8B030D-6E8A-4147-A177-3AD203B41FA5}">
                      <a16:colId xmlns:a16="http://schemas.microsoft.com/office/drawing/2014/main" val="3876591815"/>
                    </a:ext>
                  </a:extLst>
                </a:gridCol>
                <a:gridCol w="453148">
                  <a:extLst>
                    <a:ext uri="{9D8B030D-6E8A-4147-A177-3AD203B41FA5}">
                      <a16:colId xmlns:a16="http://schemas.microsoft.com/office/drawing/2014/main" val="3634639921"/>
                    </a:ext>
                  </a:extLst>
                </a:gridCol>
                <a:gridCol w="842416">
                  <a:extLst>
                    <a:ext uri="{9D8B030D-6E8A-4147-A177-3AD203B41FA5}">
                      <a16:colId xmlns:a16="http://schemas.microsoft.com/office/drawing/2014/main" val="600033992"/>
                    </a:ext>
                  </a:extLst>
                </a:gridCol>
                <a:gridCol w="681355">
                  <a:extLst>
                    <a:ext uri="{9D8B030D-6E8A-4147-A177-3AD203B41FA5}">
                      <a16:colId xmlns:a16="http://schemas.microsoft.com/office/drawing/2014/main" val="1752816799"/>
                    </a:ext>
                  </a:extLst>
                </a:gridCol>
                <a:gridCol w="743418">
                  <a:extLst>
                    <a:ext uri="{9D8B030D-6E8A-4147-A177-3AD203B41FA5}">
                      <a16:colId xmlns:a16="http://schemas.microsoft.com/office/drawing/2014/main" val="1108986903"/>
                    </a:ext>
                  </a:extLst>
                </a:gridCol>
                <a:gridCol w="743418">
                  <a:extLst>
                    <a:ext uri="{9D8B030D-6E8A-4147-A177-3AD203B41FA5}">
                      <a16:colId xmlns:a16="http://schemas.microsoft.com/office/drawing/2014/main" val="3640227374"/>
                    </a:ext>
                  </a:extLst>
                </a:gridCol>
                <a:gridCol w="743418">
                  <a:extLst>
                    <a:ext uri="{9D8B030D-6E8A-4147-A177-3AD203B41FA5}">
                      <a16:colId xmlns:a16="http://schemas.microsoft.com/office/drawing/2014/main" val="1984739339"/>
                    </a:ext>
                  </a:extLst>
                </a:gridCol>
                <a:gridCol w="743418">
                  <a:extLst>
                    <a:ext uri="{9D8B030D-6E8A-4147-A177-3AD203B41FA5}">
                      <a16:colId xmlns:a16="http://schemas.microsoft.com/office/drawing/2014/main" val="1535526502"/>
                    </a:ext>
                  </a:extLst>
                </a:gridCol>
                <a:gridCol w="790893">
                  <a:extLst>
                    <a:ext uri="{9D8B030D-6E8A-4147-A177-3AD203B41FA5}">
                      <a16:colId xmlns:a16="http://schemas.microsoft.com/office/drawing/2014/main" val="3455736920"/>
                    </a:ext>
                  </a:extLst>
                </a:gridCol>
                <a:gridCol w="743418">
                  <a:extLst>
                    <a:ext uri="{9D8B030D-6E8A-4147-A177-3AD203B41FA5}">
                      <a16:colId xmlns:a16="http://schemas.microsoft.com/office/drawing/2014/main" val="591515266"/>
                    </a:ext>
                  </a:extLst>
                </a:gridCol>
                <a:gridCol w="743418">
                  <a:extLst>
                    <a:ext uri="{9D8B030D-6E8A-4147-A177-3AD203B41FA5}">
                      <a16:colId xmlns:a16="http://schemas.microsoft.com/office/drawing/2014/main" val="1901474018"/>
                    </a:ext>
                  </a:extLst>
                </a:gridCol>
              </a:tblGrid>
              <a:tr h="370840">
                <a:tc>
                  <a:txBody>
                    <a:bodyPr/>
                    <a:lstStyle/>
                    <a:p>
                      <a:r>
                        <a:rPr lang="en-US" sz="1000" dirty="0"/>
                        <a:t>No.</a:t>
                      </a:r>
                    </a:p>
                  </a:txBody>
                  <a:tcPr/>
                </a:tc>
                <a:tc>
                  <a:txBody>
                    <a:bodyPr/>
                    <a:lstStyle/>
                    <a:p>
                      <a:r>
                        <a:rPr lang="en-US" sz="1000" dirty="0"/>
                        <a:t>Rank</a:t>
                      </a:r>
                    </a:p>
                  </a:txBody>
                  <a:tcPr/>
                </a:tc>
                <a:tc>
                  <a:txBody>
                    <a:bodyPr/>
                    <a:lstStyle/>
                    <a:p>
                      <a:r>
                        <a:rPr lang="en-US" sz="1000" dirty="0"/>
                        <a:t>Risk</a:t>
                      </a:r>
                    </a:p>
                  </a:txBody>
                  <a:tcPr/>
                </a:tc>
                <a:tc>
                  <a:txBody>
                    <a:bodyPr/>
                    <a:lstStyle/>
                    <a:p>
                      <a:r>
                        <a:rPr lang="en-US" sz="1000" dirty="0"/>
                        <a:t>Description</a:t>
                      </a:r>
                    </a:p>
                  </a:txBody>
                  <a:tcPr/>
                </a:tc>
                <a:tc>
                  <a:txBody>
                    <a:bodyPr/>
                    <a:lstStyle/>
                    <a:p>
                      <a:r>
                        <a:rPr lang="en-US" sz="1000" dirty="0"/>
                        <a:t>Category</a:t>
                      </a:r>
                    </a:p>
                  </a:txBody>
                  <a:tcPr/>
                </a:tc>
                <a:tc>
                  <a:txBody>
                    <a:bodyPr/>
                    <a:lstStyle/>
                    <a:p>
                      <a:r>
                        <a:rPr lang="en-US" sz="1000" dirty="0"/>
                        <a:t>Root Cause</a:t>
                      </a:r>
                    </a:p>
                  </a:txBody>
                  <a:tcPr/>
                </a:tc>
                <a:tc>
                  <a:txBody>
                    <a:bodyPr/>
                    <a:lstStyle/>
                    <a:p>
                      <a:r>
                        <a:rPr lang="en-US" sz="1000" dirty="0"/>
                        <a:t>Triggers</a:t>
                      </a:r>
                    </a:p>
                  </a:txBody>
                  <a:tcPr/>
                </a:tc>
                <a:tc>
                  <a:txBody>
                    <a:bodyPr/>
                    <a:lstStyle/>
                    <a:p>
                      <a:r>
                        <a:rPr lang="en-US" sz="1000" dirty="0"/>
                        <a:t>Potential Responses</a:t>
                      </a:r>
                    </a:p>
                  </a:txBody>
                  <a:tcPr/>
                </a:tc>
                <a:tc>
                  <a:txBody>
                    <a:bodyPr/>
                    <a:lstStyle/>
                    <a:p>
                      <a:r>
                        <a:rPr lang="en-US" sz="1000" dirty="0"/>
                        <a:t>Risk Owner</a:t>
                      </a:r>
                    </a:p>
                  </a:txBody>
                  <a:tcPr/>
                </a:tc>
                <a:tc>
                  <a:txBody>
                    <a:bodyPr/>
                    <a:lstStyle/>
                    <a:p>
                      <a:r>
                        <a:rPr lang="en-US" sz="1000" dirty="0"/>
                        <a:t>Probability</a:t>
                      </a:r>
                    </a:p>
                  </a:txBody>
                  <a:tcPr/>
                </a:tc>
                <a:tc>
                  <a:txBody>
                    <a:bodyPr/>
                    <a:lstStyle/>
                    <a:p>
                      <a:r>
                        <a:rPr lang="en-US" sz="1000" dirty="0"/>
                        <a:t>Impact</a:t>
                      </a:r>
                    </a:p>
                  </a:txBody>
                  <a:tcPr/>
                </a:tc>
                <a:tc>
                  <a:txBody>
                    <a:bodyPr/>
                    <a:lstStyle/>
                    <a:p>
                      <a:r>
                        <a:rPr lang="en-US" sz="1000" dirty="0"/>
                        <a:t>Status</a:t>
                      </a:r>
                    </a:p>
                  </a:txBody>
                  <a:tcPr/>
                </a:tc>
                <a:extLst>
                  <a:ext uri="{0D108BD9-81ED-4DB2-BD59-A6C34878D82A}">
                    <a16:rowId xmlns:a16="http://schemas.microsoft.com/office/drawing/2014/main" val="1772635112"/>
                  </a:ext>
                </a:extLst>
              </a:tr>
              <a:tr h="370840">
                <a:tc>
                  <a:txBody>
                    <a:bodyPr/>
                    <a:lstStyle/>
                    <a:p>
                      <a:r>
                        <a:rPr lang="en-US" sz="1000" dirty="0"/>
                        <a:t>R44</a:t>
                      </a:r>
                    </a:p>
                  </a:txBody>
                  <a:tcPr/>
                </a:tc>
                <a:tc>
                  <a:txBody>
                    <a:bodyPr/>
                    <a:lstStyle/>
                    <a:p>
                      <a:r>
                        <a:rPr lang="en-US" sz="1000" dirty="0"/>
                        <a:t>1</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933313664"/>
                  </a:ext>
                </a:extLst>
              </a:tr>
              <a:tr h="370840">
                <a:tc>
                  <a:txBody>
                    <a:bodyPr/>
                    <a:lstStyle/>
                    <a:p>
                      <a:r>
                        <a:rPr lang="en-US" sz="1000" dirty="0"/>
                        <a:t>R21</a:t>
                      </a:r>
                    </a:p>
                  </a:txBody>
                  <a:tcPr/>
                </a:tc>
                <a:tc>
                  <a:txBody>
                    <a:bodyPr/>
                    <a:lstStyle/>
                    <a:p>
                      <a:r>
                        <a:rPr lang="en-US" sz="1000" dirty="0"/>
                        <a:t>2</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4050897370"/>
                  </a:ext>
                </a:extLst>
              </a:tr>
              <a:tr h="370840">
                <a:tc>
                  <a:txBody>
                    <a:bodyPr/>
                    <a:lstStyle/>
                    <a:p>
                      <a:r>
                        <a:rPr lang="en-US" sz="1000" dirty="0"/>
                        <a:t>R7</a:t>
                      </a:r>
                    </a:p>
                  </a:txBody>
                  <a:tcPr/>
                </a:tc>
                <a:tc>
                  <a:txBody>
                    <a:bodyPr/>
                    <a:lstStyle/>
                    <a:p>
                      <a:r>
                        <a:rPr lang="en-US" sz="1000" dirty="0"/>
                        <a:t>3</a:t>
                      </a:r>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extLst>
                  <a:ext uri="{0D108BD9-81ED-4DB2-BD59-A6C34878D82A}">
                    <a16:rowId xmlns:a16="http://schemas.microsoft.com/office/drawing/2014/main" val="3419966001"/>
                  </a:ext>
                </a:extLst>
              </a:tr>
            </a:tbl>
          </a:graphicData>
        </a:graphic>
      </p:graphicFrame>
      <p:sp>
        <p:nvSpPr>
          <p:cNvPr id="3" name="Rectangle 2"/>
          <p:cNvSpPr/>
          <p:nvPr/>
        </p:nvSpPr>
        <p:spPr>
          <a:xfrm>
            <a:off x="513838" y="3923604"/>
            <a:ext cx="4058162" cy="430887"/>
          </a:xfrm>
          <a:prstGeom prst="rect">
            <a:avLst/>
          </a:prstGeom>
        </p:spPr>
        <p:txBody>
          <a:bodyPr wrap="none">
            <a:spAutoFit/>
          </a:bodyPr>
          <a:lstStyle/>
          <a:p>
            <a:r>
              <a:rPr lang="en-US" dirty="0"/>
              <a:t>Table 11-4 Sample risk register</a:t>
            </a:r>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The Risk Register (3 of 3)</a:t>
            </a:r>
          </a:p>
        </p:txBody>
      </p:sp>
      <p:sp>
        <p:nvSpPr>
          <p:cNvPr id="43011" name="Rectangle 3"/>
          <p:cNvSpPr>
            <a:spLocks noGrp="1" noChangeArrowheads="1"/>
          </p:cNvSpPr>
          <p:nvPr>
            <p:ph idx="1"/>
          </p:nvPr>
        </p:nvSpPr>
        <p:spPr/>
        <p:txBody>
          <a:bodyPr/>
          <a:lstStyle/>
          <a:p>
            <a:r>
              <a:rPr lang="en-US" sz="2800" dirty="0"/>
              <a:t>Risk report contents</a:t>
            </a:r>
          </a:p>
          <a:p>
            <a:pPr lvl="1"/>
            <a:r>
              <a:rPr lang="en-US" sz="2400" b="1" dirty="0"/>
              <a:t>Sources</a:t>
            </a:r>
            <a:r>
              <a:rPr lang="en-US" sz="2400" dirty="0"/>
              <a:t> of overall project risk</a:t>
            </a:r>
          </a:p>
          <a:p>
            <a:pPr lvl="1"/>
            <a:r>
              <a:rPr lang="en-US" sz="2400" dirty="0"/>
              <a:t>Important drivers of overall project </a:t>
            </a:r>
            <a:r>
              <a:rPr lang="en-US" sz="2400" b="1" dirty="0"/>
              <a:t>risk exposure</a:t>
            </a:r>
          </a:p>
          <a:p>
            <a:pPr lvl="1"/>
            <a:r>
              <a:rPr lang="en-US" sz="2400" b="1" dirty="0"/>
              <a:t>Summary</a:t>
            </a:r>
            <a:r>
              <a:rPr lang="en-US" sz="2400" dirty="0"/>
              <a:t> information on </a:t>
            </a:r>
            <a:r>
              <a:rPr lang="en-US" sz="2400" b="1" dirty="0"/>
              <a:t>risk events</a:t>
            </a:r>
          </a:p>
          <a:p>
            <a:endParaRPr lang="en-US" dirty="0"/>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6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a:t>Learning Objectives </a:t>
            </a:r>
          </a:p>
        </p:txBody>
      </p:sp>
      <p:sp>
        <p:nvSpPr>
          <p:cNvPr id="12291" name="Rectangle 3"/>
          <p:cNvSpPr>
            <a:spLocks noGrp="1" noChangeArrowheads="1"/>
          </p:cNvSpPr>
          <p:nvPr>
            <p:ph idx="1"/>
          </p:nvPr>
        </p:nvSpPr>
        <p:spPr>
          <a:xfrm>
            <a:off x="628650" y="838201"/>
            <a:ext cx="7886700" cy="4724400"/>
          </a:xfrm>
        </p:spPr>
        <p:txBody>
          <a:bodyPr>
            <a:noAutofit/>
          </a:bodyPr>
          <a:lstStyle/>
          <a:p>
            <a:r>
              <a:rPr lang="en-US" sz="1800" dirty="0"/>
              <a:t>Explain the concept of risk as it relates to project management, and list the advantages of managing project risks according to best practices</a:t>
            </a:r>
          </a:p>
          <a:p>
            <a:r>
              <a:rPr lang="en-US" sz="1800" dirty="0"/>
              <a:t>Discuss the elements of planning risk management and the contents of a risk management plan</a:t>
            </a:r>
          </a:p>
          <a:p>
            <a:r>
              <a:rPr lang="en-US" sz="1800" dirty="0"/>
              <a:t>List common sources of risks on information technology (IT) projects</a:t>
            </a:r>
          </a:p>
          <a:p>
            <a:r>
              <a:rPr lang="en-US" sz="1800" dirty="0"/>
              <a:t>Describe the process of identifying risks and create a risk register and risk report</a:t>
            </a:r>
          </a:p>
          <a:p>
            <a:r>
              <a:rPr lang="en-US" sz="1800" dirty="0"/>
              <a:t>Discuss qualitative risk analysis and explain how to calculate risk factors, create probability/impact matrixes, and apply the Top Ten Risk Item Tracking technique to rank risks</a:t>
            </a:r>
          </a:p>
          <a:p>
            <a:r>
              <a:rPr lang="en-US" sz="1800" dirty="0"/>
              <a:t>Explain quantitative risk analysis and how to apply decision trees, simulation, and sensitivity analysis to quantify risks</a:t>
            </a:r>
          </a:p>
          <a:p>
            <a:r>
              <a:rPr lang="en-US" sz="1800" dirty="0"/>
              <a:t>Provide examples of using different risk response planning strategies to address both negative and positive risks</a:t>
            </a:r>
          </a:p>
          <a:p>
            <a:r>
              <a:rPr lang="en-US" sz="1800" dirty="0"/>
              <a:t>Discuss how to monitor risks</a:t>
            </a:r>
          </a:p>
          <a:p>
            <a:r>
              <a:rPr lang="en-US" sz="1800" dirty="0"/>
              <a:t>Describe how software can assist in project risk management</a:t>
            </a:r>
          </a:p>
          <a:p>
            <a:r>
              <a:rPr lang="en-US" sz="1800" dirty="0"/>
              <a:t>Discuss considerations for agile/adaptive environments</a:t>
            </a:r>
          </a:p>
          <a:p>
            <a:endParaRPr lang="en-US" sz="1800" dirty="0"/>
          </a:p>
          <a:p>
            <a:pPr marL="0" indent="0">
              <a:buNone/>
            </a:pPr>
            <a:endParaRPr lang="en-US" dirty="0"/>
          </a:p>
        </p:txBody>
      </p:sp>
      <p:sp>
        <p:nvSpPr>
          <p:cNvPr id="122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Performing Qualitative Risk Analysis</a:t>
            </a:r>
          </a:p>
        </p:txBody>
      </p:sp>
      <p:sp>
        <p:nvSpPr>
          <p:cNvPr id="46083" name="Rectangle 3"/>
          <p:cNvSpPr>
            <a:spLocks noGrp="1" noChangeArrowheads="1"/>
          </p:cNvSpPr>
          <p:nvPr>
            <p:ph idx="1"/>
          </p:nvPr>
        </p:nvSpPr>
        <p:spPr/>
        <p:txBody>
          <a:bodyPr>
            <a:normAutofit/>
          </a:bodyPr>
          <a:lstStyle/>
          <a:p>
            <a:r>
              <a:rPr lang="en-US" sz="2800" dirty="0"/>
              <a:t>Assess the </a:t>
            </a:r>
            <a:r>
              <a:rPr lang="en-US" sz="2800" b="1" dirty="0"/>
              <a:t>likelihood and impact </a:t>
            </a:r>
            <a:r>
              <a:rPr lang="en-US" sz="2800" dirty="0"/>
              <a:t>of identified risks to determine their magnitude and priority</a:t>
            </a:r>
          </a:p>
          <a:p>
            <a:endParaRPr lang="en-US" sz="2800" dirty="0"/>
          </a:p>
          <a:p>
            <a:r>
              <a:rPr lang="en-US" sz="2800" dirty="0"/>
              <a:t>Risk quantification tools and techniques  </a:t>
            </a:r>
          </a:p>
          <a:p>
            <a:pPr lvl="1"/>
            <a:r>
              <a:rPr lang="en-US" sz="2800" dirty="0"/>
              <a:t>Probability/impact matrixes</a:t>
            </a:r>
          </a:p>
          <a:p>
            <a:pPr lvl="1"/>
            <a:r>
              <a:rPr lang="en-US" sz="2800" dirty="0"/>
              <a:t>The Top Ten Risk Item Tracking</a:t>
            </a:r>
          </a:p>
          <a:p>
            <a:pPr lvl="1"/>
            <a:r>
              <a:rPr lang="en-US" sz="2800" dirty="0"/>
              <a:t>Expert judgment</a:t>
            </a:r>
          </a:p>
        </p:txBody>
      </p:sp>
      <p:sp>
        <p:nvSpPr>
          <p:cNvPr id="4608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Performing Quantitative Risk Analysis</a:t>
            </a:r>
          </a:p>
        </p:txBody>
      </p:sp>
      <p:sp>
        <p:nvSpPr>
          <p:cNvPr id="53251" name="Rectangle 3"/>
          <p:cNvSpPr>
            <a:spLocks noGrp="1" noChangeArrowheads="1"/>
          </p:cNvSpPr>
          <p:nvPr>
            <p:ph idx="1"/>
          </p:nvPr>
        </p:nvSpPr>
        <p:spPr/>
        <p:txBody>
          <a:bodyPr>
            <a:normAutofit/>
          </a:bodyPr>
          <a:lstStyle/>
          <a:p>
            <a:r>
              <a:rPr lang="en-US" sz="2800" dirty="0"/>
              <a:t>Often follows qualitative risk analysis, but both can be done together</a:t>
            </a:r>
          </a:p>
          <a:p>
            <a:pPr lvl="1"/>
            <a:r>
              <a:rPr lang="en-US" sz="2400" dirty="0"/>
              <a:t>Large, complex projects involving leading edge technologies often require extensive quantitative risk analysis</a:t>
            </a:r>
          </a:p>
          <a:p>
            <a:r>
              <a:rPr lang="en-US" sz="2800" dirty="0"/>
              <a:t>Main techniques </a:t>
            </a:r>
          </a:p>
          <a:p>
            <a:pPr lvl="1"/>
            <a:r>
              <a:rPr lang="en-US" sz="2400" dirty="0"/>
              <a:t>Decision tree analysis</a:t>
            </a:r>
          </a:p>
          <a:p>
            <a:pPr lvl="1"/>
            <a:r>
              <a:rPr lang="en-US" sz="2400" dirty="0"/>
              <a:t>Simulation</a:t>
            </a:r>
          </a:p>
          <a:p>
            <a:pPr lvl="1"/>
            <a:r>
              <a:rPr lang="en-US" sz="2400" dirty="0"/>
              <a:t>Sensitivity analysis</a:t>
            </a:r>
          </a:p>
        </p:txBody>
      </p:sp>
      <p:sp>
        <p:nvSpPr>
          <p:cNvPr id="5325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Planning Risk Responses (1 of 3)</a:t>
            </a:r>
          </a:p>
        </p:txBody>
      </p:sp>
      <p:sp>
        <p:nvSpPr>
          <p:cNvPr id="62467" name="Rectangle 3"/>
          <p:cNvSpPr>
            <a:spLocks noGrp="1" noChangeArrowheads="1"/>
          </p:cNvSpPr>
          <p:nvPr>
            <p:ph idx="1"/>
          </p:nvPr>
        </p:nvSpPr>
        <p:spPr/>
        <p:txBody>
          <a:bodyPr/>
          <a:lstStyle/>
          <a:p>
            <a:r>
              <a:rPr lang="en-US" b="1" dirty="0"/>
              <a:t>After identifying and quantifying risk</a:t>
            </a:r>
            <a:r>
              <a:rPr lang="en-US" dirty="0"/>
              <a:t>s, the organization </a:t>
            </a:r>
            <a:r>
              <a:rPr lang="en-US" b="1" dirty="0"/>
              <a:t>must decide how to respond to them</a:t>
            </a:r>
          </a:p>
          <a:p>
            <a:pPr lvl="1"/>
            <a:r>
              <a:rPr lang="en-US" dirty="0"/>
              <a:t>Basic </a:t>
            </a:r>
            <a:r>
              <a:rPr lang="en-US" b="1" dirty="0"/>
              <a:t>response strategies for negative risks</a:t>
            </a:r>
          </a:p>
          <a:p>
            <a:pPr lvl="2"/>
            <a:r>
              <a:rPr lang="en-US" dirty="0"/>
              <a:t>Risk </a:t>
            </a:r>
            <a:r>
              <a:rPr lang="en-US" b="1" dirty="0"/>
              <a:t>avoidance</a:t>
            </a:r>
          </a:p>
          <a:p>
            <a:pPr lvl="2"/>
            <a:r>
              <a:rPr lang="en-US" dirty="0"/>
              <a:t>Risk </a:t>
            </a:r>
            <a:r>
              <a:rPr lang="en-US" b="1" dirty="0"/>
              <a:t>acceptance</a:t>
            </a:r>
          </a:p>
          <a:p>
            <a:pPr lvl="2"/>
            <a:r>
              <a:rPr lang="en-US" dirty="0"/>
              <a:t>Risk </a:t>
            </a:r>
            <a:r>
              <a:rPr lang="en-US" b="1" dirty="0"/>
              <a:t>transference</a:t>
            </a:r>
          </a:p>
          <a:p>
            <a:pPr lvl="2"/>
            <a:r>
              <a:rPr lang="en-US" dirty="0"/>
              <a:t>Risk </a:t>
            </a:r>
            <a:r>
              <a:rPr lang="en-US" b="1" dirty="0"/>
              <a:t>mitigation</a:t>
            </a:r>
          </a:p>
          <a:p>
            <a:pPr lvl="2"/>
            <a:r>
              <a:rPr lang="en-US" dirty="0"/>
              <a:t>Risk </a:t>
            </a:r>
            <a:r>
              <a:rPr lang="en-US" b="1" dirty="0"/>
              <a:t>escalation </a:t>
            </a:r>
          </a:p>
          <a:p>
            <a:pPr lvl="1"/>
            <a:r>
              <a:rPr lang="en-US" dirty="0"/>
              <a:t>Basic </a:t>
            </a:r>
            <a:r>
              <a:rPr lang="en-US" b="1" dirty="0"/>
              <a:t>response strategies for positive risks</a:t>
            </a:r>
          </a:p>
          <a:p>
            <a:pPr lvl="2"/>
            <a:r>
              <a:rPr lang="en-US" dirty="0"/>
              <a:t>Risk </a:t>
            </a:r>
            <a:r>
              <a:rPr lang="en-US" b="1" dirty="0"/>
              <a:t>exploitation</a:t>
            </a:r>
          </a:p>
          <a:p>
            <a:pPr lvl="2"/>
            <a:r>
              <a:rPr lang="en-US" dirty="0"/>
              <a:t>Risk </a:t>
            </a:r>
            <a:r>
              <a:rPr lang="en-US" b="1" dirty="0"/>
              <a:t>sharing</a:t>
            </a:r>
          </a:p>
          <a:p>
            <a:pPr lvl="2"/>
            <a:r>
              <a:rPr lang="en-US" dirty="0"/>
              <a:t>Risk </a:t>
            </a:r>
            <a:r>
              <a:rPr lang="en-US" b="1" dirty="0"/>
              <a:t>enhancement</a:t>
            </a:r>
          </a:p>
          <a:p>
            <a:pPr lvl="2"/>
            <a:r>
              <a:rPr lang="en-US" dirty="0"/>
              <a:t>Risk </a:t>
            </a:r>
            <a:r>
              <a:rPr lang="en-US" b="1" dirty="0"/>
              <a:t>acceptance</a:t>
            </a:r>
          </a:p>
          <a:p>
            <a:pPr lvl="2"/>
            <a:r>
              <a:rPr lang="en-US" dirty="0"/>
              <a:t>Risk </a:t>
            </a:r>
            <a:r>
              <a:rPr lang="en-US" b="1" dirty="0"/>
              <a:t>escalation </a:t>
            </a:r>
          </a:p>
          <a:p>
            <a:pPr lvl="2"/>
            <a:endParaRPr lang="en-US" dirty="0"/>
          </a:p>
        </p:txBody>
      </p:sp>
      <p:sp>
        <p:nvSpPr>
          <p:cNvPr id="6246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49934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Implementing Risk Responses</a:t>
            </a:r>
          </a:p>
        </p:txBody>
      </p:sp>
      <p:sp>
        <p:nvSpPr>
          <p:cNvPr id="67587" name="Rectangle 3"/>
          <p:cNvSpPr>
            <a:spLocks noGrp="1" noChangeArrowheads="1"/>
          </p:cNvSpPr>
          <p:nvPr>
            <p:ph idx="1"/>
          </p:nvPr>
        </p:nvSpPr>
        <p:spPr/>
        <p:txBody>
          <a:bodyPr>
            <a:normAutofit/>
          </a:bodyPr>
          <a:lstStyle/>
          <a:p>
            <a:r>
              <a:rPr lang="en-US" sz="2800" b="1" dirty="0"/>
              <a:t>Main executing process </a:t>
            </a:r>
            <a:r>
              <a:rPr lang="en-US" sz="2800" dirty="0"/>
              <a:t>performed as part of project risk management is implementing risk responses </a:t>
            </a:r>
          </a:p>
          <a:p>
            <a:pPr lvl="1"/>
            <a:r>
              <a:rPr lang="en-US" sz="2800" dirty="0"/>
              <a:t>Key outputs </a:t>
            </a:r>
          </a:p>
          <a:p>
            <a:pPr lvl="2"/>
            <a:r>
              <a:rPr lang="en-US" sz="2800" b="1" dirty="0"/>
              <a:t>Change requests </a:t>
            </a:r>
          </a:p>
          <a:p>
            <a:pPr lvl="2"/>
            <a:r>
              <a:rPr lang="en-US" sz="2800" b="1" dirty="0"/>
              <a:t>Project documents updates </a:t>
            </a:r>
          </a:p>
        </p:txBody>
      </p:sp>
      <p:sp>
        <p:nvSpPr>
          <p:cNvPr id="675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Risks</a:t>
            </a:r>
          </a:p>
        </p:txBody>
      </p:sp>
      <p:sp>
        <p:nvSpPr>
          <p:cNvPr id="3" name="Content Placeholder 2"/>
          <p:cNvSpPr>
            <a:spLocks noGrp="1"/>
          </p:cNvSpPr>
          <p:nvPr>
            <p:ph idx="1"/>
          </p:nvPr>
        </p:nvSpPr>
        <p:spPr/>
        <p:txBody>
          <a:bodyPr/>
          <a:lstStyle/>
          <a:p>
            <a:r>
              <a:rPr lang="en-US" dirty="0"/>
              <a:t>Involves </a:t>
            </a:r>
            <a:r>
              <a:rPr lang="en-US" b="1" dirty="0"/>
              <a:t>ensuring the appropriate risk responses are performed</a:t>
            </a:r>
            <a:r>
              <a:rPr lang="en-US" dirty="0"/>
              <a:t>, </a:t>
            </a:r>
            <a:r>
              <a:rPr lang="en-US" b="1" dirty="0"/>
              <a:t>tracking identified risks, identifying and analyzing new ris</a:t>
            </a:r>
            <a:r>
              <a:rPr lang="en-US" dirty="0"/>
              <a:t>k, and </a:t>
            </a:r>
            <a:r>
              <a:rPr lang="en-US" b="1" dirty="0"/>
              <a:t>evaluating effectiveness of risk management throughout the entire project</a:t>
            </a:r>
          </a:p>
          <a:p>
            <a:pPr lvl="1"/>
            <a:r>
              <a:rPr lang="en-US" dirty="0"/>
              <a:t>Project risk management does not stop with the initial risk analysis</a:t>
            </a:r>
          </a:p>
          <a:p>
            <a:pPr lvl="1"/>
            <a:endParaRPr lang="en-US" dirty="0"/>
          </a:p>
          <a:p>
            <a:r>
              <a:rPr lang="en-US" dirty="0"/>
              <a:t>Carrying out individual risk management plans involves monitoring risks based on defined milestones and making decisions regarding risks and their response strategies</a:t>
            </a:r>
          </a:p>
          <a:p>
            <a:pPr lvl="1"/>
            <a:r>
              <a:rPr lang="en-US" dirty="0"/>
              <a:t>Project teams sometimes use workarounds—unplanned responses to risk events—when they do not have contingency plans in place</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0374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normAutofit/>
          </a:bodyPr>
          <a:lstStyle/>
          <a:p>
            <a:r>
              <a:rPr lang="en-US" sz="2800" dirty="0"/>
              <a:t>All types of projects should share knowledge related to risks as quickly as possible and keep documents up to date</a:t>
            </a:r>
          </a:p>
          <a:p>
            <a:endParaRPr lang="en-US" sz="2800" dirty="0"/>
          </a:p>
          <a:p>
            <a:pPr lvl="1"/>
            <a:r>
              <a:rPr lang="en-US" sz="2400" b="1" dirty="0"/>
              <a:t>Risk is considered during each iteration for agile/adaptive projects</a:t>
            </a:r>
            <a:r>
              <a:rPr lang="en-US" sz="2400" dirty="0"/>
              <a:t>, which does elevate its importance</a:t>
            </a:r>
          </a:p>
          <a:p>
            <a:pPr lvl="1"/>
            <a:r>
              <a:rPr lang="en-US" sz="2400" b="1" dirty="0"/>
              <a:t>Changing priorities can be addressed more easily by changing the product backlo</a:t>
            </a:r>
            <a:r>
              <a:rPr lang="en-US" sz="2400" dirty="0"/>
              <a:t>g for each iteration</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7381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Chapter Summary</a:t>
            </a:r>
          </a:p>
        </p:txBody>
      </p:sp>
      <p:sp>
        <p:nvSpPr>
          <p:cNvPr id="70659" name="Rectangle 3"/>
          <p:cNvSpPr>
            <a:spLocks noGrp="1" noChangeArrowheads="1"/>
          </p:cNvSpPr>
          <p:nvPr>
            <p:ph idx="1"/>
          </p:nvPr>
        </p:nvSpPr>
        <p:spPr>
          <a:xfrm>
            <a:off x="628650" y="1825625"/>
            <a:ext cx="8134350" cy="4351338"/>
          </a:xfrm>
        </p:spPr>
        <p:txBody>
          <a:bodyPr>
            <a:noAutofit/>
          </a:bodyPr>
          <a:lstStyle/>
          <a:p>
            <a:r>
              <a:rPr lang="en-US" dirty="0"/>
              <a:t>Risk is an uncertainty that can have a negative or positive effect on meeting project objectives</a:t>
            </a:r>
          </a:p>
          <a:p>
            <a:pPr lvl="1"/>
            <a:r>
              <a:rPr lang="en-US" dirty="0"/>
              <a:t>Many organizations do a poor job of project risk management, if they do any at all</a:t>
            </a:r>
          </a:p>
          <a:p>
            <a:pPr lvl="1"/>
            <a:r>
              <a:rPr lang="en-US" dirty="0"/>
              <a:t>Successful organizations realize the value of good project risk management</a:t>
            </a:r>
          </a:p>
          <a:p>
            <a:r>
              <a:rPr lang="en-US" dirty="0"/>
              <a:t>Risk management is an investment</a:t>
            </a:r>
          </a:p>
          <a:p>
            <a:pPr lvl="1"/>
            <a:r>
              <a:rPr lang="en-US" dirty="0"/>
              <a:t>Costs are associated with identifying risks, analyzing those risks, and establishing plans to address them</a:t>
            </a:r>
          </a:p>
          <a:p>
            <a:r>
              <a:rPr lang="en-US" dirty="0"/>
              <a:t>Implementing risk responses involves putting the appropriate risk response plans into action</a:t>
            </a:r>
          </a:p>
          <a:p>
            <a:pPr lvl="1"/>
            <a:r>
              <a:rPr lang="en-US" dirty="0"/>
              <a:t>Monitoring risks involves monitoring implementation of risk response plans, tracking identified risks, identifying and analyzing new risks, and evaluating effectiveness of risk management throughout the entire project</a:t>
            </a:r>
          </a:p>
        </p:txBody>
      </p:sp>
      <p:sp>
        <p:nvSpPr>
          <p:cNvPr id="7066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The Importance of Project Risk Management (1 of 7)</a:t>
            </a:r>
          </a:p>
        </p:txBody>
      </p:sp>
      <p:sp>
        <p:nvSpPr>
          <p:cNvPr id="15363" name="Rectangle 3"/>
          <p:cNvSpPr>
            <a:spLocks noGrp="1" noChangeArrowheads="1"/>
          </p:cNvSpPr>
          <p:nvPr>
            <p:ph idx="1"/>
          </p:nvPr>
        </p:nvSpPr>
        <p:spPr/>
        <p:txBody>
          <a:bodyPr/>
          <a:lstStyle/>
          <a:p>
            <a:r>
              <a:rPr lang="en-US" dirty="0"/>
              <a:t>Project risk management is the art and science of </a:t>
            </a:r>
            <a:r>
              <a:rPr lang="en-US" b="1" dirty="0"/>
              <a:t>identifying</a:t>
            </a:r>
            <a:r>
              <a:rPr lang="en-US" dirty="0"/>
              <a:t>, </a:t>
            </a:r>
            <a:r>
              <a:rPr lang="en-US" b="1" dirty="0"/>
              <a:t>analyzing</a:t>
            </a:r>
            <a:r>
              <a:rPr lang="en-US" dirty="0"/>
              <a:t>, and </a:t>
            </a:r>
            <a:r>
              <a:rPr lang="en-US" b="1" dirty="0"/>
              <a:t>responding to </a:t>
            </a:r>
            <a:r>
              <a:rPr lang="en-US" dirty="0"/>
              <a:t>risk throughout the life of a project and in the best interests of meeting project objectives</a:t>
            </a:r>
          </a:p>
          <a:p>
            <a:endParaRPr lang="en-US" dirty="0"/>
          </a:p>
          <a:p>
            <a:pPr lvl="1"/>
            <a:r>
              <a:rPr lang="en-US" dirty="0"/>
              <a:t>Risk management is </a:t>
            </a:r>
            <a:r>
              <a:rPr lang="en-US" b="1" dirty="0"/>
              <a:t>often overlooked in projects</a:t>
            </a:r>
            <a:r>
              <a:rPr lang="en-US" dirty="0"/>
              <a:t>, but it can </a:t>
            </a:r>
            <a:r>
              <a:rPr lang="en-US" b="1" dirty="0"/>
              <a:t>help improve project success</a:t>
            </a:r>
            <a:r>
              <a:rPr lang="en-US" dirty="0"/>
              <a:t> by helping </a:t>
            </a:r>
            <a:r>
              <a:rPr lang="en-US" b="1" dirty="0"/>
              <a:t>select good project</a:t>
            </a:r>
            <a:r>
              <a:rPr lang="en-US" dirty="0"/>
              <a:t>s, </a:t>
            </a:r>
            <a:r>
              <a:rPr lang="en-US" b="1" dirty="0"/>
              <a:t>determining project scop</a:t>
            </a:r>
            <a:r>
              <a:rPr lang="en-US" dirty="0"/>
              <a:t>e, and </a:t>
            </a:r>
            <a:r>
              <a:rPr lang="en-US" b="1" dirty="0"/>
              <a:t>developing realistic estimates</a:t>
            </a:r>
          </a:p>
        </p:txBody>
      </p:sp>
      <p:sp>
        <p:nvSpPr>
          <p:cNvPr id="15365"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a:t>The Importance of Project Risk Management (2 of 7)</a:t>
            </a:r>
          </a:p>
        </p:txBody>
      </p:sp>
      <p:sp>
        <p:nvSpPr>
          <p:cNvPr id="16387" name="Rectangle 3"/>
          <p:cNvSpPr>
            <a:spLocks noGrp="1" noChangeArrowheads="1"/>
          </p:cNvSpPr>
          <p:nvPr>
            <p:ph idx="1"/>
          </p:nvPr>
        </p:nvSpPr>
        <p:spPr/>
        <p:txBody>
          <a:bodyPr/>
          <a:lstStyle/>
          <a:p>
            <a:r>
              <a:rPr lang="en-US" dirty="0"/>
              <a:t>Research shows a </a:t>
            </a:r>
            <a:r>
              <a:rPr lang="en-US" b="1" dirty="0"/>
              <a:t>need to improve project risk management</a:t>
            </a:r>
          </a:p>
          <a:p>
            <a:endParaRPr lang="en-US" b="1" dirty="0"/>
          </a:p>
          <a:p>
            <a:pPr lvl="1"/>
            <a:r>
              <a:rPr lang="en-US" dirty="0"/>
              <a:t>Study by Ibbs and Kwak shows </a:t>
            </a:r>
            <a:r>
              <a:rPr lang="en-US" b="1" dirty="0"/>
              <a:t>risk management has the lowest maturity rating of all (10) knowledge areas</a:t>
            </a:r>
          </a:p>
          <a:p>
            <a:pPr lvl="1"/>
            <a:endParaRPr lang="en-US" b="1" dirty="0"/>
          </a:p>
          <a:p>
            <a:pPr lvl="1"/>
            <a:r>
              <a:rPr lang="en-US" dirty="0"/>
              <a:t>A similar survey was completed with software development companies in Mauritius, South Africa, and </a:t>
            </a:r>
            <a:r>
              <a:rPr lang="en-US" b="1" dirty="0"/>
              <a:t>risk management also had the lowest maturity</a:t>
            </a:r>
          </a:p>
          <a:p>
            <a:pPr lvl="1"/>
            <a:endParaRPr lang="en-US" b="1" dirty="0"/>
          </a:p>
          <a:p>
            <a:pPr lvl="1"/>
            <a:r>
              <a:rPr lang="en-US" dirty="0"/>
              <a:t>KLCI study shows the benefits of following good software risk management practices</a:t>
            </a:r>
          </a:p>
        </p:txBody>
      </p:sp>
      <p:sp>
        <p:nvSpPr>
          <p:cNvPr id="16389"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The Importance of Project Risk Management (3 of 7)</a:t>
            </a:r>
          </a:p>
        </p:txBody>
      </p:sp>
      <p:pic>
        <p:nvPicPr>
          <p:cNvPr id="2" name="Picture 1" descr="Image displays main benefits from software risk management practices cited by survey responde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8487" y="1371600"/>
            <a:ext cx="5167026" cy="4606611"/>
          </a:xfrm>
          <a:prstGeom prst="rect">
            <a:avLst/>
          </a:prstGeom>
        </p:spPr>
      </p:pic>
      <p:sp>
        <p:nvSpPr>
          <p:cNvPr id="18437" name="Footer Placeholder 7"/>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The Importance of Project Risk Management (4 of 7)</a:t>
            </a:r>
          </a:p>
        </p:txBody>
      </p:sp>
      <p:sp>
        <p:nvSpPr>
          <p:cNvPr id="19459" name="Rectangle 3"/>
          <p:cNvSpPr>
            <a:spLocks noGrp="1" noChangeArrowheads="1"/>
          </p:cNvSpPr>
          <p:nvPr>
            <p:ph idx="1"/>
          </p:nvPr>
        </p:nvSpPr>
        <p:spPr>
          <a:xfrm>
            <a:off x="628650" y="1371600"/>
            <a:ext cx="7886700" cy="4805363"/>
          </a:xfrm>
        </p:spPr>
        <p:txBody>
          <a:bodyPr/>
          <a:lstStyle/>
          <a:p>
            <a:r>
              <a:rPr lang="en-US" dirty="0"/>
              <a:t>A dictionary definition of risk is “</a:t>
            </a:r>
            <a:r>
              <a:rPr lang="en-US" b="1" dirty="0"/>
              <a:t>the possibility of loss or injury</a:t>
            </a:r>
            <a:r>
              <a:rPr lang="en-US" dirty="0"/>
              <a:t>”</a:t>
            </a:r>
          </a:p>
          <a:p>
            <a:endParaRPr lang="en-US" dirty="0"/>
          </a:p>
          <a:p>
            <a:pPr lvl="1"/>
            <a:r>
              <a:rPr lang="en-US" dirty="0"/>
              <a:t>General definition of a project risk: </a:t>
            </a:r>
            <a:r>
              <a:rPr lang="en-US" b="1" dirty="0"/>
              <a:t>an uncertainty that can have a negative or positive effect on meeting project objectives</a:t>
            </a:r>
          </a:p>
          <a:p>
            <a:pPr marL="342900" lvl="1" indent="0">
              <a:buNone/>
            </a:pPr>
            <a:endParaRPr lang="en-US" b="1" dirty="0"/>
          </a:p>
          <a:p>
            <a:pPr lvl="1"/>
            <a:r>
              <a:rPr lang="en-US" b="1" dirty="0"/>
              <a:t>Managing negative risks </a:t>
            </a:r>
            <a:r>
              <a:rPr lang="en-US" dirty="0"/>
              <a:t>involves a number of possible actions that project managers can take to </a:t>
            </a:r>
            <a:r>
              <a:rPr lang="en-US" b="1" dirty="0"/>
              <a:t>avoid, lessen, change, or accept </a:t>
            </a:r>
            <a:r>
              <a:rPr lang="en-US" dirty="0"/>
              <a:t>the potential effects of risks on their projects</a:t>
            </a:r>
          </a:p>
          <a:p>
            <a:pPr lvl="1"/>
            <a:endParaRPr lang="en-US" dirty="0"/>
          </a:p>
          <a:p>
            <a:pPr lvl="1"/>
            <a:r>
              <a:rPr lang="en-US" b="1" dirty="0"/>
              <a:t>Positive risk management </a:t>
            </a:r>
            <a:r>
              <a:rPr lang="en-US" dirty="0"/>
              <a:t>is like </a:t>
            </a:r>
            <a:r>
              <a:rPr lang="en-US" b="1" dirty="0"/>
              <a:t>investing in opportunities</a:t>
            </a:r>
          </a:p>
          <a:p>
            <a:pPr lvl="1"/>
            <a:endParaRPr lang="en-US" dirty="0"/>
          </a:p>
          <a:p>
            <a:r>
              <a:rPr lang="en-US" dirty="0"/>
              <a:t>The goal of project risk management is to </a:t>
            </a:r>
            <a:r>
              <a:rPr lang="en-US" b="1" dirty="0"/>
              <a:t>minimize potential negative risks while maximizing potential positive risks</a:t>
            </a:r>
          </a:p>
          <a:p>
            <a:pPr lvl="1"/>
            <a:endParaRPr lang="en-US" dirty="0"/>
          </a:p>
        </p:txBody>
      </p:sp>
      <p:sp>
        <p:nvSpPr>
          <p:cNvPr id="1946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The Importance of Project Risk Management (5 of 7)</a:t>
            </a:r>
          </a:p>
        </p:txBody>
      </p:sp>
      <p:sp>
        <p:nvSpPr>
          <p:cNvPr id="22531" name="Rectangle 3"/>
          <p:cNvSpPr>
            <a:spLocks noGrp="1" noChangeArrowheads="1"/>
          </p:cNvSpPr>
          <p:nvPr>
            <p:ph idx="1"/>
          </p:nvPr>
        </p:nvSpPr>
        <p:spPr/>
        <p:txBody>
          <a:bodyPr/>
          <a:lstStyle/>
          <a:p>
            <a:r>
              <a:rPr lang="en-US" b="1" dirty="0"/>
              <a:t>Risk utility </a:t>
            </a:r>
            <a:r>
              <a:rPr lang="en-US" dirty="0"/>
              <a:t>is the </a:t>
            </a:r>
            <a:r>
              <a:rPr lang="en-US" b="1" dirty="0"/>
              <a:t>amount of satisfaction or pleasure received from a potential payoff</a:t>
            </a:r>
          </a:p>
          <a:p>
            <a:endParaRPr lang="en-US" dirty="0"/>
          </a:p>
          <a:p>
            <a:pPr lvl="1"/>
            <a:r>
              <a:rPr lang="en-US" b="1" dirty="0"/>
              <a:t>Utility rises at a decreasing rate </a:t>
            </a:r>
            <a:r>
              <a:rPr lang="en-US" dirty="0"/>
              <a:t>for people who are </a:t>
            </a:r>
            <a:r>
              <a:rPr lang="en-US" b="1" dirty="0"/>
              <a:t>risk-averse</a:t>
            </a:r>
          </a:p>
          <a:p>
            <a:pPr lvl="1"/>
            <a:endParaRPr lang="en-US" dirty="0"/>
          </a:p>
          <a:p>
            <a:pPr lvl="1"/>
            <a:r>
              <a:rPr lang="en-US" dirty="0"/>
              <a:t>Those who are </a:t>
            </a:r>
            <a:r>
              <a:rPr lang="en-US" b="1" dirty="0"/>
              <a:t>risk-seeking have a higher tolerance for risk </a:t>
            </a:r>
            <a:r>
              <a:rPr lang="en-US" dirty="0"/>
              <a:t>and their satisfaction increases when more payoff is at stake</a:t>
            </a:r>
          </a:p>
          <a:p>
            <a:pPr lvl="1"/>
            <a:endParaRPr lang="en-US" dirty="0"/>
          </a:p>
          <a:p>
            <a:pPr lvl="1"/>
            <a:r>
              <a:rPr lang="en-US" b="1" dirty="0"/>
              <a:t>Risk-neutral approach achieves a balance between risk and  </a:t>
            </a:r>
          </a:p>
        </p:txBody>
      </p:sp>
      <p:sp>
        <p:nvSpPr>
          <p:cNvPr id="2253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The Importance of Project Risk Management (6 of 7)</a:t>
            </a:r>
          </a:p>
        </p:txBody>
      </p:sp>
      <p:pic>
        <p:nvPicPr>
          <p:cNvPr id="2" name="Picture 1" descr="Image illustrates the basic difference between risk-averse, risk-neutral, and risk-seeking preferenc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981200"/>
            <a:ext cx="5766054" cy="2804160"/>
          </a:xfrm>
          <a:prstGeom prst="rect">
            <a:avLst/>
          </a:prstGeom>
        </p:spPr>
      </p:pic>
      <p:sp>
        <p:nvSpPr>
          <p:cNvPr id="2355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The Importance of Project Risk Management (7 of 7)</a:t>
            </a:r>
          </a:p>
        </p:txBody>
      </p:sp>
      <p:sp>
        <p:nvSpPr>
          <p:cNvPr id="24579" name="Rectangle 3"/>
          <p:cNvSpPr>
            <a:spLocks noGrp="1" noChangeArrowheads="1"/>
          </p:cNvSpPr>
          <p:nvPr>
            <p:ph idx="1"/>
          </p:nvPr>
        </p:nvSpPr>
        <p:spPr>
          <a:xfrm>
            <a:off x="628650" y="914400"/>
            <a:ext cx="7886700" cy="5262563"/>
          </a:xfrm>
        </p:spPr>
        <p:txBody>
          <a:bodyPr>
            <a:noAutofit/>
          </a:bodyPr>
          <a:lstStyle/>
          <a:p>
            <a:r>
              <a:rPr lang="en-US" sz="2000" dirty="0"/>
              <a:t>Project risk management processes</a:t>
            </a:r>
          </a:p>
          <a:p>
            <a:pPr lvl="1"/>
            <a:r>
              <a:rPr lang="en-US" sz="2000" b="1" dirty="0"/>
              <a:t>Planning risk management</a:t>
            </a:r>
            <a:r>
              <a:rPr lang="en-US" sz="2000" dirty="0"/>
              <a:t>: deciding how to approach and plan the risk management activities for the project</a:t>
            </a:r>
          </a:p>
          <a:p>
            <a:pPr lvl="1"/>
            <a:r>
              <a:rPr lang="en-US" sz="2000" b="1" dirty="0"/>
              <a:t>Identifying risks</a:t>
            </a:r>
            <a:r>
              <a:rPr lang="en-US" sz="2000" dirty="0"/>
              <a:t>: determining which risks are likely to affect a project and documenting the characteristics of each</a:t>
            </a:r>
          </a:p>
          <a:p>
            <a:pPr lvl="1"/>
            <a:r>
              <a:rPr lang="en-US" sz="2000" b="1" dirty="0"/>
              <a:t>Performing qualitative risk analysis</a:t>
            </a:r>
            <a:r>
              <a:rPr lang="en-US" sz="2000" dirty="0"/>
              <a:t>: prioritizing risks based on their probability and impact of occurrence</a:t>
            </a:r>
          </a:p>
          <a:p>
            <a:pPr lvl="1"/>
            <a:r>
              <a:rPr lang="en-US" sz="2000" b="1" dirty="0"/>
              <a:t>Performing quantitative risk analysis</a:t>
            </a:r>
            <a:r>
              <a:rPr lang="en-US" sz="2000" dirty="0"/>
              <a:t>: numerically estimating the effects of risks on project objectives</a:t>
            </a:r>
          </a:p>
          <a:p>
            <a:pPr lvl="1"/>
            <a:r>
              <a:rPr lang="en-US" sz="2000" b="1" dirty="0"/>
              <a:t>Planning risk responses</a:t>
            </a:r>
            <a:r>
              <a:rPr lang="en-US" sz="2000" dirty="0"/>
              <a:t>: taking steps to enhance opportunities and reduce threats to meeting project objectives</a:t>
            </a:r>
          </a:p>
          <a:p>
            <a:pPr lvl="1"/>
            <a:r>
              <a:rPr lang="en-US" sz="2000" b="1" dirty="0"/>
              <a:t>Implementing risk responses</a:t>
            </a:r>
            <a:r>
              <a:rPr lang="en-US" sz="2000" dirty="0"/>
              <a:t>: implementing the risk response plans</a:t>
            </a:r>
          </a:p>
          <a:p>
            <a:pPr lvl="1"/>
            <a:r>
              <a:rPr lang="en-US" sz="2000" b="1" dirty="0"/>
              <a:t>Monitoring risk</a:t>
            </a:r>
            <a:r>
              <a:rPr lang="en-US" sz="2000" dirty="0"/>
              <a:t>: monitoring identified and residual risks, identifying new risks, carrying out risk response plans, and evaluating the effectiveness of risk strategies throughout the life of the project</a:t>
            </a:r>
          </a:p>
          <a:p>
            <a:pPr lvl="1"/>
            <a:endParaRPr lang="en-US" dirty="0"/>
          </a:p>
          <a:p>
            <a:pPr lvl="1"/>
            <a:endParaRPr lang="en-US" dirty="0"/>
          </a:p>
        </p:txBody>
      </p:sp>
      <p:sp>
        <p:nvSpPr>
          <p:cNvPr id="2458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3858</Words>
  <Application>Microsoft Office PowerPoint</Application>
  <PresentationFormat>On-screen Show (4:3)</PresentationFormat>
  <Paragraphs>317</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Rounded MT Bold</vt:lpstr>
      <vt:lpstr>Open Sans</vt:lpstr>
      <vt:lpstr>Open Sans Regular</vt:lpstr>
      <vt:lpstr>Summer Font</vt:lpstr>
      <vt:lpstr>Times New Roman</vt:lpstr>
      <vt:lpstr>Brand_PPT_Template_SIMPLIFIED_SD</vt:lpstr>
      <vt:lpstr>Chapter 11: Project Risk Management</vt:lpstr>
      <vt:lpstr>Learning Objectives </vt:lpstr>
      <vt:lpstr>The Importance of Project Risk Management (1 of 7)</vt:lpstr>
      <vt:lpstr>The Importance of Project Risk Management (2 of 7)</vt:lpstr>
      <vt:lpstr>The Importance of Project Risk Management (3 of 7)</vt:lpstr>
      <vt:lpstr>The Importance of Project Risk Management (4 of 7)</vt:lpstr>
      <vt:lpstr>The Importance of Project Risk Management (5 of 7)</vt:lpstr>
      <vt:lpstr>The Importance of Project Risk Management (6 of 7)</vt:lpstr>
      <vt:lpstr>The Importance of Project Risk Management (7 of 7)</vt:lpstr>
      <vt:lpstr>Planning Risk Management (1 of 3)</vt:lpstr>
      <vt:lpstr>Planning Risk Management (2 of 3)</vt:lpstr>
      <vt:lpstr>Planning Risk Management (3 of 3)</vt:lpstr>
      <vt:lpstr>Common Sources of Risk on IT Projects (1 of 3)</vt:lpstr>
      <vt:lpstr>Common Sources of Risk on IT Projects (2 of 3)</vt:lpstr>
      <vt:lpstr>Common Sources of Risk on IT Projects (3 of 3)</vt:lpstr>
      <vt:lpstr>Identifying Risks (1 of 2)</vt:lpstr>
      <vt:lpstr>The Risk Register (1 of 3)</vt:lpstr>
      <vt:lpstr>The Risk Register (2 of 3) </vt:lpstr>
      <vt:lpstr>The Risk Register (3 of 3)</vt:lpstr>
      <vt:lpstr>Performing Qualitative Risk Analysis</vt:lpstr>
      <vt:lpstr>Performing Quantitative Risk Analysis</vt:lpstr>
      <vt:lpstr>Planning Risk Responses (1 of 3)</vt:lpstr>
      <vt:lpstr>Implementing Risk Responses</vt:lpstr>
      <vt:lpstr>Monitoring Risks</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2018-06-04T21:10:10Z</dcterms:created>
  <dcterms:modified xsi:type="dcterms:W3CDTF">2025-06-09T17:18:46Z</dcterms:modified>
</cp:coreProperties>
</file>