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g"/>
  <Override PartName="/ppt/media/image3.jpg" ContentType="image/jpg"/>
  <Override PartName="/ppt/media/image4.jpg" ContentType="image/jpg"/>
  <Override PartName="/ppt/media/image6.jpg" ContentType="image/jpg"/>
  <Override PartName="/ppt/media/image8.jpg" ContentType="image/jpg"/>
  <Override PartName="/ppt/media/image9.jpg" ContentType="image/jpg"/>
  <Override PartName="/ppt/notesSlides/notesSlide1.xml" ContentType="application/vnd.openxmlformats-officedocument.presentationml.notesSlide+xml"/>
  <Override PartName="/ppt/media/image10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7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10" autoAdjust="0"/>
  </p:normalViewPr>
  <p:slideViewPr>
    <p:cSldViewPr>
      <p:cViewPr varScale="1">
        <p:scale>
          <a:sx n="55" d="100"/>
          <a:sy n="55" d="100"/>
        </p:scale>
        <p:origin x="160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5D04C-9B52-4EF8-9274-EB2390F1DD32}" type="datetimeFigureOut">
              <a:rPr lang="en-PK" smtClean="0"/>
              <a:t>11/03/2025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B2A1B-0800-4238-A8DC-0EE88DE1F65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8808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Instant gratification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immediate desire to feel satisfaction……</a:t>
            </a:r>
          </a:p>
          <a:p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The anchoring effect is a cognitive bias that </a:t>
            </a:r>
            <a:r>
              <a:rPr lang="en-US" b="1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describes the common human tendency to rely too heavily on the first piece of information offered</a:t>
            </a:r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i="0" dirty="0">
              <a:solidFill>
                <a:srgbClr val="040C28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Framing…..</a:t>
            </a:r>
            <a:r>
              <a:rPr lang="en-US" b="1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 the basic structure that surrounds and supports something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…..</a:t>
            </a:r>
          </a:p>
          <a:p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A sunk cost is </a:t>
            </a:r>
            <a:r>
              <a:rPr lang="en-US" b="1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an expense that cannot be recovered</a:t>
            </a:r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…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…</a:t>
            </a:r>
          </a:p>
          <a:p>
            <a:r>
              <a:rPr lang="en-US" b="0" i="0" dirty="0" err="1">
                <a:solidFill>
                  <a:srgbClr val="E8E8E8"/>
                </a:solidFill>
                <a:effectLst/>
                <a:latin typeface="Arial" panose="020B0604020202020204" pitchFamily="34" charset="0"/>
              </a:rPr>
              <a:t>Handsight</a:t>
            </a:r>
            <a:r>
              <a:rPr lang="en-US" b="0" i="0" dirty="0">
                <a:solidFill>
                  <a:srgbClr val="E8E8E8"/>
                </a:solidFill>
                <a:effectLst/>
                <a:latin typeface="Arial" panose="020B0604020202020204" pitchFamily="34" charset="0"/>
              </a:rPr>
              <a:t> : understanding of a situation or event only after it has happened or developed…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………</a:t>
            </a:r>
          </a:p>
          <a:p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Overconfidence:</a:t>
            </a:r>
            <a:r>
              <a:rPr lang="en-US" b="0" i="0" dirty="0" err="1">
                <a:solidFill>
                  <a:srgbClr val="E8E8E8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US" b="0" i="0" dirty="0">
                <a:solidFill>
                  <a:srgbClr val="E8E8E8"/>
                </a:solidFill>
                <a:effectLst/>
                <a:latin typeface="Arial" panose="020B0604020202020204" pitchFamily="34" charset="0"/>
              </a:rPr>
              <a:t> quality of being too confident; excessive confidence.</a:t>
            </a:r>
          </a:p>
          <a:p>
            <a:r>
              <a:rPr lang="en-US" b="0" i="0" dirty="0">
                <a:solidFill>
                  <a:srgbClr val="E8E8E8"/>
                </a:solidFill>
                <a:effectLst/>
                <a:latin typeface="Arial" panose="020B0604020202020204" pitchFamily="34" charset="0"/>
              </a:rPr>
              <a:t>Self </a:t>
            </a:r>
            <a:r>
              <a:rPr lang="en-US" b="0" i="0" dirty="0" err="1">
                <a:solidFill>
                  <a:srgbClr val="E8E8E8"/>
                </a:solidFill>
                <a:effectLst/>
                <a:latin typeface="Arial" panose="020B0604020202020204" pitchFamily="34" charset="0"/>
              </a:rPr>
              <a:t>serving:having</a:t>
            </a:r>
            <a:r>
              <a:rPr lang="en-US" b="0" i="0" dirty="0">
                <a:solidFill>
                  <a:srgbClr val="E8E8E8"/>
                </a:solidFill>
                <a:effectLst/>
                <a:latin typeface="Arial" panose="020B0604020202020204" pitchFamily="34" charset="0"/>
              </a:rPr>
              <a:t> concern for one's own welfare and interests before those of others…………</a:t>
            </a:r>
            <a:endParaRPr lang="en-US" b="0" i="0" dirty="0">
              <a:solidFill>
                <a:srgbClr val="040C28"/>
              </a:solidFill>
              <a:effectLst/>
              <a:latin typeface="Google Sans"/>
            </a:endParaRPr>
          </a:p>
          <a:p>
            <a:endParaRPr lang="en-US" b="0" i="0" dirty="0">
              <a:solidFill>
                <a:srgbClr val="040C28"/>
              </a:solidFill>
              <a:effectLst/>
              <a:latin typeface="Google Sans"/>
            </a:endParaRP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B2A1B-0800-4238-A8DC-0EE88DE1F651}" type="slidenum">
              <a:rPr lang="en-PK" smtClean="0"/>
              <a:t>32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041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93980">
              <a:lnSpc>
                <a:spcPct val="100000"/>
              </a:lnSpc>
              <a:spcBef>
                <a:spcPts val="105"/>
              </a:spcBef>
            </a:pPr>
            <a:r>
              <a:rPr lang="en-US"/>
              <a:t>Copyright</a:t>
            </a:r>
            <a:r>
              <a:rPr lang="en-US" spc="-60"/>
              <a:t> </a:t>
            </a:r>
            <a:r>
              <a:rPr lang="en-US"/>
              <a:t>©</a:t>
            </a:r>
            <a:r>
              <a:rPr lang="en-US" spc="-55"/>
              <a:t> </a:t>
            </a:r>
            <a:r>
              <a:rPr lang="en-US"/>
              <a:t>2021</a:t>
            </a:r>
            <a:r>
              <a:rPr lang="en-US" spc="-50"/>
              <a:t> </a:t>
            </a:r>
            <a:r>
              <a:rPr lang="en-US"/>
              <a:t>Pearson</a:t>
            </a:r>
            <a:r>
              <a:rPr lang="en-US" spc="-55"/>
              <a:t> </a:t>
            </a:r>
            <a:r>
              <a:rPr lang="en-US"/>
              <a:t>Education</a:t>
            </a:r>
            <a:r>
              <a:rPr lang="en-US" spc="-55"/>
              <a:t> </a:t>
            </a:r>
            <a:r>
              <a:rPr lang="en-US" spc="-20"/>
              <a:t>Ltd.</a:t>
            </a:r>
            <a:endParaRPr lang="en-US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60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93980">
              <a:lnSpc>
                <a:spcPct val="100000"/>
              </a:lnSpc>
              <a:spcBef>
                <a:spcPts val="105"/>
              </a:spcBef>
            </a:pPr>
            <a:r>
              <a:rPr lang="en-US"/>
              <a:t>Copyright</a:t>
            </a:r>
            <a:r>
              <a:rPr lang="en-US" spc="-60"/>
              <a:t> </a:t>
            </a:r>
            <a:r>
              <a:rPr lang="en-US"/>
              <a:t>©</a:t>
            </a:r>
            <a:r>
              <a:rPr lang="en-US" spc="-55"/>
              <a:t> </a:t>
            </a:r>
            <a:r>
              <a:rPr lang="en-US"/>
              <a:t>2021</a:t>
            </a:r>
            <a:r>
              <a:rPr lang="en-US" spc="-50"/>
              <a:t> </a:t>
            </a:r>
            <a:r>
              <a:rPr lang="en-US"/>
              <a:t>Pearson</a:t>
            </a:r>
            <a:r>
              <a:rPr lang="en-US" spc="-55"/>
              <a:t> </a:t>
            </a:r>
            <a:r>
              <a:rPr lang="en-US"/>
              <a:t>Education</a:t>
            </a:r>
            <a:r>
              <a:rPr lang="en-US" spc="-55"/>
              <a:t> </a:t>
            </a:r>
            <a:r>
              <a:rPr lang="en-US" spc="-20"/>
              <a:t>Ltd.</a:t>
            </a:r>
            <a:endParaRPr lang="en-US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2859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93980">
              <a:lnSpc>
                <a:spcPct val="100000"/>
              </a:lnSpc>
              <a:spcBef>
                <a:spcPts val="105"/>
              </a:spcBef>
            </a:pPr>
            <a:r>
              <a:rPr lang="en-US"/>
              <a:t>Copyright</a:t>
            </a:r>
            <a:r>
              <a:rPr lang="en-US" spc="-60"/>
              <a:t> </a:t>
            </a:r>
            <a:r>
              <a:rPr lang="en-US"/>
              <a:t>©</a:t>
            </a:r>
            <a:r>
              <a:rPr lang="en-US" spc="-55"/>
              <a:t> </a:t>
            </a:r>
            <a:r>
              <a:rPr lang="en-US"/>
              <a:t>2021</a:t>
            </a:r>
            <a:r>
              <a:rPr lang="en-US" spc="-50"/>
              <a:t> </a:t>
            </a:r>
            <a:r>
              <a:rPr lang="en-US"/>
              <a:t>Pearson</a:t>
            </a:r>
            <a:r>
              <a:rPr lang="en-US" spc="-55"/>
              <a:t> </a:t>
            </a:r>
            <a:r>
              <a:rPr lang="en-US"/>
              <a:t>Education</a:t>
            </a:r>
            <a:r>
              <a:rPr lang="en-US" spc="-55"/>
              <a:t> </a:t>
            </a:r>
            <a:r>
              <a:rPr lang="en-US" spc="-20"/>
              <a:t>Ltd.</a:t>
            </a:r>
            <a:endParaRPr lang="en-US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012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500" y="172339"/>
            <a:ext cx="5139690" cy="548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007EA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398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32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93980">
              <a:lnSpc>
                <a:spcPct val="100000"/>
              </a:lnSpc>
              <a:spcBef>
                <a:spcPts val="105"/>
              </a:spcBef>
            </a:pPr>
            <a:r>
              <a:rPr lang="en-US"/>
              <a:t>Copyright</a:t>
            </a:r>
            <a:r>
              <a:rPr lang="en-US" spc="-60"/>
              <a:t> </a:t>
            </a:r>
            <a:r>
              <a:rPr lang="en-US"/>
              <a:t>©</a:t>
            </a:r>
            <a:r>
              <a:rPr lang="en-US" spc="-55"/>
              <a:t> </a:t>
            </a:r>
            <a:r>
              <a:rPr lang="en-US"/>
              <a:t>2021</a:t>
            </a:r>
            <a:r>
              <a:rPr lang="en-US" spc="-50"/>
              <a:t> </a:t>
            </a:r>
            <a:r>
              <a:rPr lang="en-US"/>
              <a:t>Pearson</a:t>
            </a:r>
            <a:r>
              <a:rPr lang="en-US" spc="-55"/>
              <a:t> </a:t>
            </a:r>
            <a:r>
              <a:rPr lang="en-US"/>
              <a:t>Education</a:t>
            </a:r>
            <a:r>
              <a:rPr lang="en-US" spc="-55"/>
              <a:t> </a:t>
            </a:r>
            <a:r>
              <a:rPr lang="en-US" spc="-20"/>
              <a:t>Ltd.</a:t>
            </a:r>
            <a:endParaRPr lang="en-US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7119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93980">
              <a:lnSpc>
                <a:spcPct val="100000"/>
              </a:lnSpc>
              <a:spcBef>
                <a:spcPts val="105"/>
              </a:spcBef>
            </a:pPr>
            <a:r>
              <a:rPr lang="en-US"/>
              <a:t>Copyright</a:t>
            </a:r>
            <a:r>
              <a:rPr lang="en-US" spc="-60"/>
              <a:t> </a:t>
            </a:r>
            <a:r>
              <a:rPr lang="en-US"/>
              <a:t>©</a:t>
            </a:r>
            <a:r>
              <a:rPr lang="en-US" spc="-55"/>
              <a:t> </a:t>
            </a:r>
            <a:r>
              <a:rPr lang="en-US"/>
              <a:t>2021</a:t>
            </a:r>
            <a:r>
              <a:rPr lang="en-US" spc="-50"/>
              <a:t> </a:t>
            </a:r>
            <a:r>
              <a:rPr lang="en-US"/>
              <a:t>Pearson</a:t>
            </a:r>
            <a:r>
              <a:rPr lang="en-US" spc="-55"/>
              <a:t> </a:t>
            </a:r>
            <a:r>
              <a:rPr lang="en-US"/>
              <a:t>Education</a:t>
            </a:r>
            <a:r>
              <a:rPr lang="en-US" spc="-55"/>
              <a:t> </a:t>
            </a:r>
            <a:r>
              <a:rPr lang="en-US" spc="-20"/>
              <a:t>Ltd.</a:t>
            </a:r>
            <a:endParaRPr lang="en-US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2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93980">
              <a:lnSpc>
                <a:spcPct val="100000"/>
              </a:lnSpc>
              <a:spcBef>
                <a:spcPts val="105"/>
              </a:spcBef>
            </a:pPr>
            <a:r>
              <a:rPr lang="en-US"/>
              <a:t>Copyright</a:t>
            </a:r>
            <a:r>
              <a:rPr lang="en-US" spc="-60"/>
              <a:t> </a:t>
            </a:r>
            <a:r>
              <a:rPr lang="en-US"/>
              <a:t>©</a:t>
            </a:r>
            <a:r>
              <a:rPr lang="en-US" spc="-55"/>
              <a:t> </a:t>
            </a:r>
            <a:r>
              <a:rPr lang="en-US"/>
              <a:t>2021</a:t>
            </a:r>
            <a:r>
              <a:rPr lang="en-US" spc="-50"/>
              <a:t> </a:t>
            </a:r>
            <a:r>
              <a:rPr lang="en-US"/>
              <a:t>Pearson</a:t>
            </a:r>
            <a:r>
              <a:rPr lang="en-US" spc="-55"/>
              <a:t> </a:t>
            </a:r>
            <a:r>
              <a:rPr lang="en-US"/>
              <a:t>Education</a:t>
            </a:r>
            <a:r>
              <a:rPr lang="en-US" spc="-55"/>
              <a:t> </a:t>
            </a:r>
            <a:r>
              <a:rPr lang="en-US" spc="-20"/>
              <a:t>Ltd.</a:t>
            </a:r>
            <a:endParaRPr lang="en-US" spc="-2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934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93980">
              <a:lnSpc>
                <a:spcPct val="100000"/>
              </a:lnSpc>
              <a:spcBef>
                <a:spcPts val="105"/>
              </a:spcBef>
            </a:pPr>
            <a:r>
              <a:rPr lang="en-US"/>
              <a:t>Copyright</a:t>
            </a:r>
            <a:r>
              <a:rPr lang="en-US" spc="-60"/>
              <a:t> </a:t>
            </a:r>
            <a:r>
              <a:rPr lang="en-US"/>
              <a:t>©</a:t>
            </a:r>
            <a:r>
              <a:rPr lang="en-US" spc="-55"/>
              <a:t> </a:t>
            </a:r>
            <a:r>
              <a:rPr lang="en-US"/>
              <a:t>2021</a:t>
            </a:r>
            <a:r>
              <a:rPr lang="en-US" spc="-50"/>
              <a:t> </a:t>
            </a:r>
            <a:r>
              <a:rPr lang="en-US"/>
              <a:t>Pearson</a:t>
            </a:r>
            <a:r>
              <a:rPr lang="en-US" spc="-55"/>
              <a:t> </a:t>
            </a:r>
            <a:r>
              <a:rPr lang="en-US"/>
              <a:t>Education</a:t>
            </a:r>
            <a:r>
              <a:rPr lang="en-US" spc="-55"/>
              <a:t> </a:t>
            </a:r>
            <a:r>
              <a:rPr lang="en-US" spc="-20"/>
              <a:t>Ltd.</a:t>
            </a:r>
            <a:endParaRPr lang="en-US" spc="-2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720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93980">
              <a:lnSpc>
                <a:spcPct val="100000"/>
              </a:lnSpc>
              <a:spcBef>
                <a:spcPts val="105"/>
              </a:spcBef>
            </a:pPr>
            <a:r>
              <a:rPr lang="en-US"/>
              <a:t>Copyright</a:t>
            </a:r>
            <a:r>
              <a:rPr lang="en-US" spc="-60"/>
              <a:t> </a:t>
            </a:r>
            <a:r>
              <a:rPr lang="en-US"/>
              <a:t>©</a:t>
            </a:r>
            <a:r>
              <a:rPr lang="en-US" spc="-55"/>
              <a:t> </a:t>
            </a:r>
            <a:r>
              <a:rPr lang="en-US"/>
              <a:t>2021</a:t>
            </a:r>
            <a:r>
              <a:rPr lang="en-US" spc="-50"/>
              <a:t> </a:t>
            </a:r>
            <a:r>
              <a:rPr lang="en-US"/>
              <a:t>Pearson</a:t>
            </a:r>
            <a:r>
              <a:rPr lang="en-US" spc="-55"/>
              <a:t> </a:t>
            </a:r>
            <a:r>
              <a:rPr lang="en-US"/>
              <a:t>Education</a:t>
            </a:r>
            <a:r>
              <a:rPr lang="en-US" spc="-55"/>
              <a:t> </a:t>
            </a:r>
            <a:r>
              <a:rPr lang="en-US" spc="-20"/>
              <a:t>Ltd.</a:t>
            </a:r>
            <a:endParaRPr lang="en-US" spc="-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0452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93980">
              <a:lnSpc>
                <a:spcPct val="100000"/>
              </a:lnSpc>
              <a:spcBef>
                <a:spcPts val="105"/>
              </a:spcBef>
            </a:pPr>
            <a:r>
              <a:rPr lang="en-US"/>
              <a:t>Copyright</a:t>
            </a:r>
            <a:r>
              <a:rPr lang="en-US" spc="-60"/>
              <a:t> </a:t>
            </a:r>
            <a:r>
              <a:rPr lang="en-US"/>
              <a:t>©</a:t>
            </a:r>
            <a:r>
              <a:rPr lang="en-US" spc="-55"/>
              <a:t> </a:t>
            </a:r>
            <a:r>
              <a:rPr lang="en-US"/>
              <a:t>2021</a:t>
            </a:r>
            <a:r>
              <a:rPr lang="en-US" spc="-50"/>
              <a:t> </a:t>
            </a:r>
            <a:r>
              <a:rPr lang="en-US"/>
              <a:t>Pearson</a:t>
            </a:r>
            <a:r>
              <a:rPr lang="en-US" spc="-55"/>
              <a:t> </a:t>
            </a:r>
            <a:r>
              <a:rPr lang="en-US"/>
              <a:t>Education</a:t>
            </a:r>
            <a:r>
              <a:rPr lang="en-US" spc="-55"/>
              <a:t> </a:t>
            </a:r>
            <a:r>
              <a:rPr lang="en-US" spc="-20"/>
              <a:t>Ltd.</a:t>
            </a:r>
            <a:endParaRPr lang="en-US" spc="-2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2636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93980">
              <a:lnSpc>
                <a:spcPct val="100000"/>
              </a:lnSpc>
              <a:spcBef>
                <a:spcPts val="105"/>
              </a:spcBef>
            </a:pPr>
            <a:r>
              <a:rPr lang="en-US"/>
              <a:t>Copyright</a:t>
            </a:r>
            <a:r>
              <a:rPr lang="en-US" spc="-60"/>
              <a:t> </a:t>
            </a:r>
            <a:r>
              <a:rPr lang="en-US"/>
              <a:t>©</a:t>
            </a:r>
            <a:r>
              <a:rPr lang="en-US" spc="-55"/>
              <a:t> </a:t>
            </a:r>
            <a:r>
              <a:rPr lang="en-US"/>
              <a:t>2021</a:t>
            </a:r>
            <a:r>
              <a:rPr lang="en-US" spc="-50"/>
              <a:t> </a:t>
            </a:r>
            <a:r>
              <a:rPr lang="en-US"/>
              <a:t>Pearson</a:t>
            </a:r>
            <a:r>
              <a:rPr lang="en-US" spc="-55"/>
              <a:t> </a:t>
            </a:r>
            <a:r>
              <a:rPr lang="en-US"/>
              <a:t>Education</a:t>
            </a:r>
            <a:r>
              <a:rPr lang="en-US" spc="-55"/>
              <a:t> </a:t>
            </a:r>
            <a:r>
              <a:rPr lang="en-US" spc="-20"/>
              <a:t>Ltd.</a:t>
            </a:r>
            <a:endParaRPr lang="en-US" spc="-2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3679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93980">
              <a:lnSpc>
                <a:spcPct val="100000"/>
              </a:lnSpc>
              <a:spcBef>
                <a:spcPts val="105"/>
              </a:spcBef>
            </a:pPr>
            <a:r>
              <a:rPr lang="en-US"/>
              <a:t>Copyright</a:t>
            </a:r>
            <a:r>
              <a:rPr lang="en-US" spc="-60"/>
              <a:t> </a:t>
            </a:r>
            <a:r>
              <a:rPr lang="en-US"/>
              <a:t>©</a:t>
            </a:r>
            <a:r>
              <a:rPr lang="en-US" spc="-55"/>
              <a:t> </a:t>
            </a:r>
            <a:r>
              <a:rPr lang="en-US"/>
              <a:t>2021</a:t>
            </a:r>
            <a:r>
              <a:rPr lang="en-US" spc="-50"/>
              <a:t> </a:t>
            </a:r>
            <a:r>
              <a:rPr lang="en-US"/>
              <a:t>Pearson</a:t>
            </a:r>
            <a:r>
              <a:rPr lang="en-US" spc="-55"/>
              <a:t> </a:t>
            </a:r>
            <a:r>
              <a:rPr lang="en-US"/>
              <a:t>Education</a:t>
            </a:r>
            <a:r>
              <a:rPr lang="en-US" spc="-55"/>
              <a:t> </a:t>
            </a:r>
            <a:r>
              <a:rPr lang="en-US" spc="-20"/>
              <a:t>Ltd.</a:t>
            </a:r>
            <a:endParaRPr lang="en-US" spc="-2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2593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93980">
              <a:lnSpc>
                <a:spcPct val="100000"/>
              </a:lnSpc>
              <a:spcBef>
                <a:spcPts val="105"/>
              </a:spcBef>
            </a:pPr>
            <a:r>
              <a:rPr lang="en-US"/>
              <a:t>Copyright</a:t>
            </a:r>
            <a:r>
              <a:rPr lang="en-US" spc="-60"/>
              <a:t> </a:t>
            </a:r>
            <a:r>
              <a:rPr lang="en-US"/>
              <a:t>©</a:t>
            </a:r>
            <a:r>
              <a:rPr lang="en-US" spc="-55"/>
              <a:t> </a:t>
            </a:r>
            <a:r>
              <a:rPr lang="en-US"/>
              <a:t>2021</a:t>
            </a:r>
            <a:r>
              <a:rPr lang="en-US" spc="-50"/>
              <a:t> </a:t>
            </a:r>
            <a:r>
              <a:rPr lang="en-US"/>
              <a:t>Pearson</a:t>
            </a:r>
            <a:r>
              <a:rPr lang="en-US" spc="-55"/>
              <a:t> </a:t>
            </a:r>
            <a:r>
              <a:rPr lang="en-US"/>
              <a:t>Education</a:t>
            </a:r>
            <a:r>
              <a:rPr lang="en-US" spc="-55"/>
              <a:t> </a:t>
            </a:r>
            <a:r>
              <a:rPr lang="en-US" spc="-20"/>
              <a:t>Ltd.</a:t>
            </a:r>
            <a:endParaRPr lang="en-US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90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7622" y="176452"/>
            <a:ext cx="496824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315" y="271231"/>
            <a:ext cx="3582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7EA2"/>
                </a:solidFill>
                <a:latin typeface="Arial"/>
                <a:cs typeface="Arial"/>
              </a:rPr>
              <a:t>Fifteenth</a:t>
            </a:r>
            <a:r>
              <a:rPr sz="2000" spc="-60" dirty="0">
                <a:solidFill>
                  <a:srgbClr val="007EA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EA2"/>
                </a:solidFill>
                <a:latin typeface="Arial"/>
                <a:cs typeface="Arial"/>
              </a:rPr>
              <a:t>Edition,</a:t>
            </a:r>
            <a:r>
              <a:rPr sz="2000" spc="-55" dirty="0">
                <a:solidFill>
                  <a:srgbClr val="007EA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EA2"/>
                </a:solidFill>
                <a:latin typeface="Arial"/>
                <a:cs typeface="Arial"/>
              </a:rPr>
              <a:t>Global</a:t>
            </a:r>
            <a:r>
              <a:rPr sz="2000" spc="-60" dirty="0">
                <a:solidFill>
                  <a:srgbClr val="007EA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7EA2"/>
                </a:solidFill>
                <a:latin typeface="Arial"/>
                <a:cs typeface="Arial"/>
              </a:rPr>
              <a:t>Edition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9300" y="2692336"/>
            <a:ext cx="2213610" cy="249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Chapter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2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80"/>
              </a:spcBef>
            </a:pPr>
            <a:r>
              <a:rPr sz="2200" dirty="0">
                <a:latin typeface="Arial"/>
                <a:cs typeface="Arial"/>
              </a:rPr>
              <a:t>Making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Decisions</a:t>
            </a:r>
            <a:endParaRPr lang="en-US" sz="2200" spc="-1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80"/>
              </a:spcBef>
            </a:pPr>
            <a:endParaRPr lang="en-US" sz="2200" spc="-1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80"/>
              </a:spcBef>
            </a:pPr>
            <a:endParaRPr sz="22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425" y="1391624"/>
            <a:ext cx="3809517" cy="48903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671684"/>
            <a:ext cx="7711440" cy="108091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3495" algn="ctr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solidFill>
                  <a:srgbClr val="FF0000"/>
                </a:solidFill>
              </a:rPr>
              <a:t>Decision-</a:t>
            </a:r>
            <a:r>
              <a:rPr sz="3200" b="1" dirty="0">
                <a:solidFill>
                  <a:srgbClr val="FF0000"/>
                </a:solidFill>
              </a:rPr>
              <a:t>Making</a:t>
            </a:r>
            <a:r>
              <a:rPr sz="3200" b="1" spc="-60" dirty="0">
                <a:solidFill>
                  <a:srgbClr val="FF0000"/>
                </a:solidFill>
              </a:rPr>
              <a:t> </a:t>
            </a:r>
            <a:r>
              <a:rPr sz="3200" b="1" dirty="0">
                <a:solidFill>
                  <a:srgbClr val="FF0000"/>
                </a:solidFill>
              </a:rPr>
              <a:t>Process</a:t>
            </a:r>
            <a:r>
              <a:rPr sz="3200" b="1" spc="-30" dirty="0">
                <a:solidFill>
                  <a:srgbClr val="FF0000"/>
                </a:solidFill>
              </a:rPr>
              <a:t> </a:t>
            </a:r>
            <a:r>
              <a:rPr sz="3200" b="1" dirty="0">
                <a:solidFill>
                  <a:srgbClr val="FF0000"/>
                </a:solidFill>
              </a:rPr>
              <a:t>Step</a:t>
            </a:r>
            <a:r>
              <a:rPr sz="3200" b="1" spc="-35" dirty="0">
                <a:solidFill>
                  <a:srgbClr val="FF0000"/>
                </a:solidFill>
              </a:rPr>
              <a:t> </a:t>
            </a:r>
            <a:r>
              <a:rPr sz="3200" b="1" dirty="0">
                <a:solidFill>
                  <a:srgbClr val="FF0000"/>
                </a:solidFill>
              </a:rPr>
              <a:t>4:</a:t>
            </a:r>
            <a:r>
              <a:rPr sz="3200" b="1" spc="-35" dirty="0">
                <a:solidFill>
                  <a:srgbClr val="FF0000"/>
                </a:solidFill>
              </a:rPr>
              <a:t> </a:t>
            </a:r>
            <a:r>
              <a:rPr sz="3200" b="1" spc="-20" dirty="0">
                <a:solidFill>
                  <a:srgbClr val="FF0000"/>
                </a:solidFill>
              </a:rPr>
              <a:t>Develop</a:t>
            </a:r>
            <a:r>
              <a:rPr sz="3200" b="1" spc="-160" dirty="0">
                <a:solidFill>
                  <a:srgbClr val="FF0000"/>
                </a:solidFill>
              </a:rPr>
              <a:t> </a:t>
            </a:r>
            <a:r>
              <a:rPr sz="3200" b="1" spc="-10" dirty="0">
                <a:solidFill>
                  <a:srgbClr val="FF0000"/>
                </a:solidFill>
              </a:rPr>
              <a:t>Alternatives</a:t>
            </a:r>
            <a:endParaRPr sz="3200" b="1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2209800"/>
            <a:ext cx="7459345" cy="150368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600"/>
              </a:spcBef>
              <a:buClr>
                <a:srgbClr val="007EA2"/>
              </a:buClr>
              <a:buChar char="•"/>
              <a:tabLst>
                <a:tab pos="267970" algn="l"/>
              </a:tabLst>
            </a:pPr>
            <a:r>
              <a:rPr sz="2400" dirty="0">
                <a:latin typeface="Arial"/>
                <a:cs typeface="Arial"/>
              </a:rPr>
              <a:t>List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viable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alternatives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could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solve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problem.</a:t>
            </a:r>
            <a:endParaRPr sz="2400" dirty="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spcBef>
                <a:spcPts val="1495"/>
              </a:spcBef>
              <a:buClr>
                <a:srgbClr val="007EA2"/>
              </a:buClr>
              <a:buChar char="•"/>
              <a:tabLst>
                <a:tab pos="268605" algn="l"/>
              </a:tabLst>
            </a:pPr>
            <a:r>
              <a:rPr sz="2400" spc="-20" dirty="0">
                <a:latin typeface="Arial"/>
                <a:cs typeface="Arial"/>
              </a:rPr>
              <a:t>Example: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Amanda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identifies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eight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laptops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possible </a:t>
            </a:r>
            <a:r>
              <a:rPr sz="2400" dirty="0">
                <a:latin typeface="Arial"/>
                <a:cs typeface="Arial"/>
              </a:rPr>
              <a:t>choices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(shown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Exhibit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2.3).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473" y="6378642"/>
            <a:ext cx="916305" cy="278765"/>
            <a:chOff x="457473" y="6378642"/>
            <a:chExt cx="916305" cy="278765"/>
          </a:xfrm>
        </p:grpSpPr>
        <p:sp>
          <p:nvSpPr>
            <p:cNvPr id="3" name="object 3"/>
            <p:cNvSpPr/>
            <p:nvPr/>
          </p:nvSpPr>
          <p:spPr>
            <a:xfrm>
              <a:off x="750963" y="6453720"/>
              <a:ext cx="622935" cy="130175"/>
            </a:xfrm>
            <a:custGeom>
              <a:avLst/>
              <a:gdLst/>
              <a:ahLst/>
              <a:cxnLst/>
              <a:rect l="l" t="t" r="r" b="b"/>
              <a:pathLst>
                <a:path w="622935" h="130175">
                  <a:moveTo>
                    <a:pt x="106553" y="37439"/>
                  </a:moveTo>
                  <a:lnTo>
                    <a:pt x="101600" y="18834"/>
                  </a:lnTo>
                  <a:lnTo>
                    <a:pt x="88811" y="7391"/>
                  </a:lnTo>
                  <a:lnTo>
                    <a:pt x="85001" y="6121"/>
                  </a:lnTo>
                  <a:lnTo>
                    <a:pt x="84594" y="5994"/>
                  </a:lnTo>
                  <a:lnTo>
                    <a:pt x="84594" y="37439"/>
                  </a:lnTo>
                  <a:lnTo>
                    <a:pt x="83439" y="50850"/>
                  </a:lnTo>
                  <a:lnTo>
                    <a:pt x="83375" y="51638"/>
                  </a:lnTo>
                  <a:lnTo>
                    <a:pt x="78651" y="62153"/>
                  </a:lnTo>
                  <a:lnTo>
                    <a:pt x="68795" y="68681"/>
                  </a:lnTo>
                  <a:lnTo>
                    <a:pt x="52197" y="70916"/>
                  </a:lnTo>
                  <a:lnTo>
                    <a:pt x="38150" y="70916"/>
                  </a:lnTo>
                  <a:lnTo>
                    <a:pt x="38150" y="6121"/>
                  </a:lnTo>
                  <a:lnTo>
                    <a:pt x="53276" y="6121"/>
                  </a:lnTo>
                  <a:lnTo>
                    <a:pt x="69710" y="8890"/>
                  </a:lnTo>
                  <a:lnTo>
                    <a:pt x="79184" y="16116"/>
                  </a:lnTo>
                  <a:lnTo>
                    <a:pt x="83540" y="26174"/>
                  </a:lnTo>
                  <a:lnTo>
                    <a:pt x="84594" y="37439"/>
                  </a:lnTo>
                  <a:lnTo>
                    <a:pt x="84594" y="5994"/>
                  </a:lnTo>
                  <a:lnTo>
                    <a:pt x="78473" y="3962"/>
                  </a:lnTo>
                  <a:lnTo>
                    <a:pt x="71310" y="1600"/>
                  </a:lnTo>
                  <a:lnTo>
                    <a:pt x="52197" y="0"/>
                  </a:lnTo>
                  <a:lnTo>
                    <a:pt x="1079" y="0"/>
                  </a:lnTo>
                  <a:lnTo>
                    <a:pt x="0" y="1079"/>
                  </a:lnTo>
                  <a:lnTo>
                    <a:pt x="0" y="3962"/>
                  </a:lnTo>
                  <a:lnTo>
                    <a:pt x="1079" y="5041"/>
                  </a:lnTo>
                  <a:lnTo>
                    <a:pt x="6121" y="6121"/>
                  </a:lnTo>
                  <a:lnTo>
                    <a:pt x="17995" y="3962"/>
                  </a:lnTo>
                  <a:lnTo>
                    <a:pt x="17995" y="117716"/>
                  </a:lnTo>
                  <a:lnTo>
                    <a:pt x="15113" y="122758"/>
                  </a:lnTo>
                  <a:lnTo>
                    <a:pt x="1079" y="123482"/>
                  </a:lnTo>
                  <a:lnTo>
                    <a:pt x="0" y="123482"/>
                  </a:lnTo>
                  <a:lnTo>
                    <a:pt x="0" y="127800"/>
                  </a:lnTo>
                  <a:lnTo>
                    <a:pt x="1079" y="128524"/>
                  </a:lnTo>
                  <a:lnTo>
                    <a:pt x="57238" y="128524"/>
                  </a:lnTo>
                  <a:lnTo>
                    <a:pt x="57238" y="123482"/>
                  </a:lnTo>
                  <a:lnTo>
                    <a:pt x="56515" y="123482"/>
                  </a:lnTo>
                  <a:lnTo>
                    <a:pt x="41402" y="122758"/>
                  </a:lnTo>
                  <a:lnTo>
                    <a:pt x="38150" y="118440"/>
                  </a:lnTo>
                  <a:lnTo>
                    <a:pt x="38150" y="77038"/>
                  </a:lnTo>
                  <a:lnTo>
                    <a:pt x="51473" y="77038"/>
                  </a:lnTo>
                  <a:lnTo>
                    <a:pt x="64998" y="76250"/>
                  </a:lnTo>
                  <a:lnTo>
                    <a:pt x="76847" y="73888"/>
                  </a:lnTo>
                  <a:lnTo>
                    <a:pt x="84556" y="70916"/>
                  </a:lnTo>
                  <a:lnTo>
                    <a:pt x="86804" y="70053"/>
                  </a:lnTo>
                  <a:lnTo>
                    <a:pt x="94678" y="64795"/>
                  </a:lnTo>
                  <a:lnTo>
                    <a:pt x="100787" y="57899"/>
                  </a:lnTo>
                  <a:lnTo>
                    <a:pt x="104394" y="50850"/>
                  </a:lnTo>
                  <a:lnTo>
                    <a:pt x="106108" y="43954"/>
                  </a:lnTo>
                  <a:lnTo>
                    <a:pt x="106553" y="37439"/>
                  </a:lnTo>
                  <a:close/>
                </a:path>
                <a:path w="622935" h="130175">
                  <a:moveTo>
                    <a:pt x="185089" y="67652"/>
                  </a:moveTo>
                  <a:lnTo>
                    <a:pt x="165950" y="39357"/>
                  </a:lnTo>
                  <a:lnTo>
                    <a:pt x="165950" y="70916"/>
                  </a:lnTo>
                  <a:lnTo>
                    <a:pt x="125996" y="70916"/>
                  </a:lnTo>
                  <a:lnTo>
                    <a:pt x="128346" y="57937"/>
                  </a:lnTo>
                  <a:lnTo>
                    <a:pt x="132651" y="48336"/>
                  </a:lnTo>
                  <a:lnTo>
                    <a:pt x="138734" y="42481"/>
                  </a:lnTo>
                  <a:lnTo>
                    <a:pt x="138404" y="42481"/>
                  </a:lnTo>
                  <a:lnTo>
                    <a:pt x="146875" y="40322"/>
                  </a:lnTo>
                  <a:lnTo>
                    <a:pt x="152996" y="40322"/>
                  </a:lnTo>
                  <a:lnTo>
                    <a:pt x="165950" y="70916"/>
                  </a:lnTo>
                  <a:lnTo>
                    <a:pt x="165950" y="39357"/>
                  </a:lnTo>
                  <a:lnTo>
                    <a:pt x="164020" y="38303"/>
                  </a:lnTo>
                  <a:lnTo>
                    <a:pt x="156540" y="36068"/>
                  </a:lnTo>
                  <a:lnTo>
                    <a:pt x="147955" y="35280"/>
                  </a:lnTo>
                  <a:lnTo>
                    <a:pt x="131597" y="39090"/>
                  </a:lnTo>
                  <a:lnTo>
                    <a:pt x="118071" y="49504"/>
                  </a:lnTo>
                  <a:lnTo>
                    <a:pt x="108864" y="65049"/>
                  </a:lnTo>
                  <a:lnTo>
                    <a:pt x="105473" y="84239"/>
                  </a:lnTo>
                  <a:lnTo>
                    <a:pt x="108712" y="102412"/>
                  </a:lnTo>
                  <a:lnTo>
                    <a:pt x="117665" y="116776"/>
                  </a:lnTo>
                  <a:lnTo>
                    <a:pt x="131140" y="126212"/>
                  </a:lnTo>
                  <a:lnTo>
                    <a:pt x="147955" y="129603"/>
                  </a:lnTo>
                  <a:lnTo>
                    <a:pt x="161899" y="127584"/>
                  </a:lnTo>
                  <a:lnTo>
                    <a:pt x="172300" y="122364"/>
                  </a:lnTo>
                  <a:lnTo>
                    <a:pt x="174129" y="120599"/>
                  </a:lnTo>
                  <a:lnTo>
                    <a:pt x="179793" y="115176"/>
                  </a:lnTo>
                  <a:lnTo>
                    <a:pt x="185039" y="107276"/>
                  </a:lnTo>
                  <a:lnTo>
                    <a:pt x="185039" y="105473"/>
                  </a:lnTo>
                  <a:lnTo>
                    <a:pt x="184315" y="105473"/>
                  </a:lnTo>
                  <a:lnTo>
                    <a:pt x="184315" y="104394"/>
                  </a:lnTo>
                  <a:lnTo>
                    <a:pt x="182156" y="104394"/>
                  </a:lnTo>
                  <a:lnTo>
                    <a:pt x="181076" y="105473"/>
                  </a:lnTo>
                  <a:lnTo>
                    <a:pt x="175348" y="111645"/>
                  </a:lnTo>
                  <a:lnTo>
                    <a:pt x="169595" y="116420"/>
                  </a:lnTo>
                  <a:lnTo>
                    <a:pt x="163093" y="119507"/>
                  </a:lnTo>
                  <a:lnTo>
                    <a:pt x="155155" y="120599"/>
                  </a:lnTo>
                  <a:lnTo>
                    <a:pt x="144348" y="118579"/>
                  </a:lnTo>
                  <a:lnTo>
                    <a:pt x="134632" y="112014"/>
                  </a:lnTo>
                  <a:lnTo>
                    <a:pt x="127609" y="100101"/>
                  </a:lnTo>
                  <a:lnTo>
                    <a:pt x="124917" y="82080"/>
                  </a:lnTo>
                  <a:lnTo>
                    <a:pt x="124917" y="77038"/>
                  </a:lnTo>
                  <a:lnTo>
                    <a:pt x="185039" y="77038"/>
                  </a:lnTo>
                  <a:lnTo>
                    <a:pt x="185077" y="70916"/>
                  </a:lnTo>
                  <a:lnTo>
                    <a:pt x="185089" y="67652"/>
                  </a:lnTo>
                  <a:close/>
                </a:path>
                <a:path w="622935" h="130175">
                  <a:moveTo>
                    <a:pt x="278638" y="123482"/>
                  </a:moveTo>
                  <a:lnTo>
                    <a:pt x="277558" y="122770"/>
                  </a:lnTo>
                  <a:lnTo>
                    <a:pt x="277558" y="121678"/>
                  </a:lnTo>
                  <a:lnTo>
                    <a:pt x="270713" y="121678"/>
                  </a:lnTo>
                  <a:lnTo>
                    <a:pt x="268554" y="120599"/>
                  </a:lnTo>
                  <a:lnTo>
                    <a:pt x="266750" y="119519"/>
                  </a:lnTo>
                  <a:lnTo>
                    <a:pt x="265671" y="116636"/>
                  </a:lnTo>
                  <a:lnTo>
                    <a:pt x="265671" y="114477"/>
                  </a:lnTo>
                  <a:lnTo>
                    <a:pt x="265671" y="82080"/>
                  </a:lnTo>
                  <a:lnTo>
                    <a:pt x="265671" y="63715"/>
                  </a:lnTo>
                  <a:lnTo>
                    <a:pt x="263588" y="51854"/>
                  </a:lnTo>
                  <a:lnTo>
                    <a:pt x="257429" y="43294"/>
                  </a:lnTo>
                  <a:lnTo>
                    <a:pt x="253746" y="41402"/>
                  </a:lnTo>
                  <a:lnTo>
                    <a:pt x="247294" y="38112"/>
                  </a:lnTo>
                  <a:lnTo>
                    <a:pt x="233273" y="36360"/>
                  </a:lnTo>
                  <a:lnTo>
                    <a:pt x="218998" y="38112"/>
                  </a:lnTo>
                  <a:lnTo>
                    <a:pt x="219608" y="38112"/>
                  </a:lnTo>
                  <a:lnTo>
                    <a:pt x="209016" y="42443"/>
                  </a:lnTo>
                  <a:lnTo>
                    <a:pt x="201726" y="48971"/>
                  </a:lnTo>
                  <a:lnTo>
                    <a:pt x="199072" y="56883"/>
                  </a:lnTo>
                  <a:lnTo>
                    <a:pt x="199072" y="62636"/>
                  </a:lnTo>
                  <a:lnTo>
                    <a:pt x="203390" y="67678"/>
                  </a:lnTo>
                  <a:lnTo>
                    <a:pt x="208432" y="67678"/>
                  </a:lnTo>
                  <a:lnTo>
                    <a:pt x="211315" y="68757"/>
                  </a:lnTo>
                  <a:lnTo>
                    <a:pt x="215277" y="66954"/>
                  </a:lnTo>
                  <a:lnTo>
                    <a:pt x="222478" y="59753"/>
                  </a:lnTo>
                  <a:lnTo>
                    <a:pt x="221399" y="53644"/>
                  </a:lnTo>
                  <a:lnTo>
                    <a:pt x="216382" y="46494"/>
                  </a:lnTo>
                  <a:lnTo>
                    <a:pt x="219240" y="43561"/>
                  </a:lnTo>
                  <a:lnTo>
                    <a:pt x="225361" y="41402"/>
                  </a:lnTo>
                  <a:lnTo>
                    <a:pt x="232562" y="41402"/>
                  </a:lnTo>
                  <a:lnTo>
                    <a:pt x="248399" y="75958"/>
                  </a:lnTo>
                  <a:lnTo>
                    <a:pt x="248399" y="82080"/>
                  </a:lnTo>
                  <a:lnTo>
                    <a:pt x="248399" y="108356"/>
                  </a:lnTo>
                  <a:lnTo>
                    <a:pt x="245516" y="111239"/>
                  </a:lnTo>
                  <a:lnTo>
                    <a:pt x="238315" y="120599"/>
                  </a:lnTo>
                  <a:lnTo>
                    <a:pt x="217436" y="120599"/>
                  </a:lnTo>
                  <a:lnTo>
                    <a:pt x="215277" y="111239"/>
                  </a:lnTo>
                  <a:lnTo>
                    <a:pt x="215277" y="104394"/>
                  </a:lnTo>
                  <a:lnTo>
                    <a:pt x="217055" y="96913"/>
                  </a:lnTo>
                  <a:lnTo>
                    <a:pt x="222783" y="90957"/>
                  </a:lnTo>
                  <a:lnTo>
                    <a:pt x="233045" y="86131"/>
                  </a:lnTo>
                  <a:lnTo>
                    <a:pt x="248399" y="82080"/>
                  </a:lnTo>
                  <a:lnTo>
                    <a:pt x="248399" y="75958"/>
                  </a:lnTo>
                  <a:lnTo>
                    <a:pt x="245516" y="75958"/>
                  </a:lnTo>
                  <a:lnTo>
                    <a:pt x="243357" y="77038"/>
                  </a:lnTo>
                  <a:lnTo>
                    <a:pt x="238315" y="78117"/>
                  </a:lnTo>
                  <a:lnTo>
                    <a:pt x="200152" y="92163"/>
                  </a:lnTo>
                  <a:lnTo>
                    <a:pt x="196202" y="99364"/>
                  </a:lnTo>
                  <a:lnTo>
                    <a:pt x="196202" y="108356"/>
                  </a:lnTo>
                  <a:lnTo>
                    <a:pt x="197434" y="115938"/>
                  </a:lnTo>
                  <a:lnTo>
                    <a:pt x="201498" y="122770"/>
                  </a:lnTo>
                  <a:lnTo>
                    <a:pt x="209092" y="127800"/>
                  </a:lnTo>
                  <a:lnTo>
                    <a:pt x="209537" y="127800"/>
                  </a:lnTo>
                  <a:lnTo>
                    <a:pt x="220319" y="129603"/>
                  </a:lnTo>
                  <a:lnTo>
                    <a:pt x="227685" y="128663"/>
                  </a:lnTo>
                  <a:lnTo>
                    <a:pt x="234759" y="125831"/>
                  </a:lnTo>
                  <a:lnTo>
                    <a:pt x="241617" y="121107"/>
                  </a:lnTo>
                  <a:lnTo>
                    <a:pt x="242125" y="120599"/>
                  </a:lnTo>
                  <a:lnTo>
                    <a:pt x="248399" y="114477"/>
                  </a:lnTo>
                  <a:lnTo>
                    <a:pt x="248932" y="119519"/>
                  </a:lnTo>
                  <a:lnTo>
                    <a:pt x="249047" y="120599"/>
                  </a:lnTo>
                  <a:lnTo>
                    <a:pt x="249161" y="121678"/>
                  </a:lnTo>
                  <a:lnTo>
                    <a:pt x="249275" y="122770"/>
                  </a:lnTo>
                  <a:lnTo>
                    <a:pt x="249351" y="123482"/>
                  </a:lnTo>
                  <a:lnTo>
                    <a:pt x="249478" y="124561"/>
                  </a:lnTo>
                  <a:lnTo>
                    <a:pt x="253441" y="128524"/>
                  </a:lnTo>
                  <a:lnTo>
                    <a:pt x="268554" y="128524"/>
                  </a:lnTo>
                  <a:lnTo>
                    <a:pt x="271792" y="127800"/>
                  </a:lnTo>
                  <a:lnTo>
                    <a:pt x="276834" y="125641"/>
                  </a:lnTo>
                  <a:lnTo>
                    <a:pt x="277558" y="125641"/>
                  </a:lnTo>
                  <a:lnTo>
                    <a:pt x="278638" y="123482"/>
                  </a:lnTo>
                  <a:close/>
                </a:path>
                <a:path w="622935" h="130175">
                  <a:moveTo>
                    <a:pt x="354241" y="43561"/>
                  </a:moveTo>
                  <a:lnTo>
                    <a:pt x="350278" y="36360"/>
                  </a:lnTo>
                  <a:lnTo>
                    <a:pt x="339115" y="36360"/>
                  </a:lnTo>
                  <a:lnTo>
                    <a:pt x="331863" y="37439"/>
                  </a:lnTo>
                  <a:lnTo>
                    <a:pt x="332333" y="37439"/>
                  </a:lnTo>
                  <a:lnTo>
                    <a:pt x="326237" y="40411"/>
                  </a:lnTo>
                  <a:lnTo>
                    <a:pt x="320078" y="45783"/>
                  </a:lnTo>
                  <a:lnTo>
                    <a:pt x="313918" y="53644"/>
                  </a:lnTo>
                  <a:lnTo>
                    <a:pt x="313918" y="38519"/>
                  </a:lnTo>
                  <a:lnTo>
                    <a:pt x="312839" y="37439"/>
                  </a:lnTo>
                  <a:lnTo>
                    <a:pt x="287997" y="37439"/>
                  </a:lnTo>
                  <a:lnTo>
                    <a:pt x="286918" y="38519"/>
                  </a:lnTo>
                  <a:lnTo>
                    <a:pt x="286918" y="41402"/>
                  </a:lnTo>
                  <a:lnTo>
                    <a:pt x="287997" y="42481"/>
                  </a:lnTo>
                  <a:lnTo>
                    <a:pt x="295910" y="43561"/>
                  </a:lnTo>
                  <a:lnTo>
                    <a:pt x="296633" y="46443"/>
                  </a:lnTo>
                  <a:lnTo>
                    <a:pt x="296633" y="121678"/>
                  </a:lnTo>
                  <a:lnTo>
                    <a:pt x="295910" y="123482"/>
                  </a:lnTo>
                  <a:lnTo>
                    <a:pt x="288721" y="123482"/>
                  </a:lnTo>
                  <a:lnTo>
                    <a:pt x="286918" y="124561"/>
                  </a:lnTo>
                  <a:lnTo>
                    <a:pt x="286918" y="127800"/>
                  </a:lnTo>
                  <a:lnTo>
                    <a:pt x="287997" y="128524"/>
                  </a:lnTo>
                  <a:lnTo>
                    <a:pt x="326872" y="128524"/>
                  </a:lnTo>
                  <a:lnTo>
                    <a:pt x="326872" y="124561"/>
                  </a:lnTo>
                  <a:lnTo>
                    <a:pt x="326161" y="124561"/>
                  </a:lnTo>
                  <a:lnTo>
                    <a:pt x="317157" y="123482"/>
                  </a:lnTo>
                  <a:lnTo>
                    <a:pt x="314998" y="122758"/>
                  </a:lnTo>
                  <a:lnTo>
                    <a:pt x="314998" y="62636"/>
                  </a:lnTo>
                  <a:lnTo>
                    <a:pt x="320459" y="53644"/>
                  </a:lnTo>
                  <a:lnTo>
                    <a:pt x="321119" y="52565"/>
                  </a:lnTo>
                  <a:lnTo>
                    <a:pt x="325081" y="47523"/>
                  </a:lnTo>
                  <a:lnTo>
                    <a:pt x="332727" y="45783"/>
                  </a:lnTo>
                  <a:lnTo>
                    <a:pt x="332905" y="45783"/>
                  </a:lnTo>
                  <a:lnTo>
                    <a:pt x="331914" y="46443"/>
                  </a:lnTo>
                  <a:lnTo>
                    <a:pt x="331914" y="56883"/>
                  </a:lnTo>
                  <a:lnTo>
                    <a:pt x="336956" y="60833"/>
                  </a:lnTo>
                  <a:lnTo>
                    <a:pt x="350278" y="60833"/>
                  </a:lnTo>
                  <a:lnTo>
                    <a:pt x="354241" y="56883"/>
                  </a:lnTo>
                  <a:lnTo>
                    <a:pt x="354241" y="45783"/>
                  </a:lnTo>
                  <a:lnTo>
                    <a:pt x="354241" y="43561"/>
                  </a:lnTo>
                  <a:close/>
                </a:path>
                <a:path w="622935" h="130175">
                  <a:moveTo>
                    <a:pt x="423710" y="99364"/>
                  </a:moveTo>
                  <a:lnTo>
                    <a:pt x="396354" y="71996"/>
                  </a:lnTo>
                  <a:lnTo>
                    <a:pt x="395274" y="71996"/>
                  </a:lnTo>
                  <a:lnTo>
                    <a:pt x="385152" y="68605"/>
                  </a:lnTo>
                  <a:lnTo>
                    <a:pt x="378345" y="64846"/>
                  </a:lnTo>
                  <a:lnTo>
                    <a:pt x="374510" y="60617"/>
                  </a:lnTo>
                  <a:lnTo>
                    <a:pt x="373316" y="55803"/>
                  </a:lnTo>
                  <a:lnTo>
                    <a:pt x="373316" y="46443"/>
                  </a:lnTo>
                  <a:lnTo>
                    <a:pt x="379437" y="40322"/>
                  </a:lnTo>
                  <a:lnTo>
                    <a:pt x="389521" y="40322"/>
                  </a:lnTo>
                  <a:lnTo>
                    <a:pt x="415442" y="64846"/>
                  </a:lnTo>
                  <a:lnTo>
                    <a:pt x="415442" y="65874"/>
                  </a:lnTo>
                  <a:lnTo>
                    <a:pt x="418680" y="65874"/>
                  </a:lnTo>
                  <a:lnTo>
                    <a:pt x="419709" y="64846"/>
                  </a:lnTo>
                  <a:lnTo>
                    <a:pt x="419760" y="35280"/>
                  </a:lnTo>
                  <a:lnTo>
                    <a:pt x="416521" y="35280"/>
                  </a:lnTo>
                  <a:lnTo>
                    <a:pt x="416521" y="36360"/>
                  </a:lnTo>
                  <a:lnTo>
                    <a:pt x="415442" y="36360"/>
                  </a:lnTo>
                  <a:lnTo>
                    <a:pt x="412559" y="40322"/>
                  </a:lnTo>
                  <a:lnTo>
                    <a:pt x="407517" y="38519"/>
                  </a:lnTo>
                  <a:lnTo>
                    <a:pt x="400316" y="35280"/>
                  </a:lnTo>
                  <a:lnTo>
                    <a:pt x="392391" y="35280"/>
                  </a:lnTo>
                  <a:lnTo>
                    <a:pt x="379895" y="37452"/>
                  </a:lnTo>
                  <a:lnTo>
                    <a:pt x="369976" y="43434"/>
                  </a:lnTo>
                  <a:lnTo>
                    <a:pt x="363435" y="52451"/>
                  </a:lnTo>
                  <a:lnTo>
                    <a:pt x="361073" y="63715"/>
                  </a:lnTo>
                  <a:lnTo>
                    <a:pt x="362927" y="74104"/>
                  </a:lnTo>
                  <a:lnTo>
                    <a:pt x="368401" y="81457"/>
                  </a:lnTo>
                  <a:lnTo>
                    <a:pt x="377317" y="86512"/>
                  </a:lnTo>
                  <a:lnTo>
                    <a:pt x="389521" y="90004"/>
                  </a:lnTo>
                  <a:lnTo>
                    <a:pt x="400253" y="93853"/>
                  </a:lnTo>
                  <a:lnTo>
                    <a:pt x="407377" y="98107"/>
                  </a:lnTo>
                  <a:lnTo>
                    <a:pt x="411327" y="103162"/>
                  </a:lnTo>
                  <a:lnTo>
                    <a:pt x="412559" y="109435"/>
                  </a:lnTo>
                  <a:lnTo>
                    <a:pt x="412559" y="119519"/>
                  </a:lnTo>
                  <a:lnTo>
                    <a:pt x="402475" y="124561"/>
                  </a:lnTo>
                  <a:lnTo>
                    <a:pt x="395274" y="124561"/>
                  </a:lnTo>
                  <a:lnTo>
                    <a:pt x="387210" y="123482"/>
                  </a:lnTo>
                  <a:lnTo>
                    <a:pt x="386880" y="123482"/>
                  </a:lnTo>
                  <a:lnTo>
                    <a:pt x="379793" y="119253"/>
                  </a:lnTo>
                  <a:lnTo>
                    <a:pt x="372795" y="110896"/>
                  </a:lnTo>
                  <a:lnTo>
                    <a:pt x="364312" y="97193"/>
                  </a:lnTo>
                  <a:lnTo>
                    <a:pt x="364312" y="96113"/>
                  </a:lnTo>
                  <a:lnTo>
                    <a:pt x="361073" y="96113"/>
                  </a:lnTo>
                  <a:lnTo>
                    <a:pt x="360362" y="97193"/>
                  </a:lnTo>
                  <a:lnTo>
                    <a:pt x="360362" y="129603"/>
                  </a:lnTo>
                  <a:lnTo>
                    <a:pt x="364312" y="129603"/>
                  </a:lnTo>
                  <a:lnTo>
                    <a:pt x="364312" y="128524"/>
                  </a:lnTo>
                  <a:lnTo>
                    <a:pt x="370433" y="123482"/>
                  </a:lnTo>
                  <a:lnTo>
                    <a:pt x="376199" y="127800"/>
                  </a:lnTo>
                  <a:lnTo>
                    <a:pt x="386270" y="129603"/>
                  </a:lnTo>
                  <a:lnTo>
                    <a:pt x="402475" y="129603"/>
                  </a:lnTo>
                  <a:lnTo>
                    <a:pt x="410400" y="126720"/>
                  </a:lnTo>
                  <a:lnTo>
                    <a:pt x="412546" y="124561"/>
                  </a:lnTo>
                  <a:lnTo>
                    <a:pt x="421551" y="115557"/>
                  </a:lnTo>
                  <a:lnTo>
                    <a:pt x="423710" y="108356"/>
                  </a:lnTo>
                  <a:lnTo>
                    <a:pt x="423710" y="99364"/>
                  </a:lnTo>
                  <a:close/>
                </a:path>
                <a:path w="622935" h="130175">
                  <a:moveTo>
                    <a:pt x="523074" y="82080"/>
                  </a:moveTo>
                  <a:lnTo>
                    <a:pt x="519671" y="64604"/>
                  </a:lnTo>
                  <a:lnTo>
                    <a:pt x="519582" y="64147"/>
                  </a:lnTo>
                  <a:lnTo>
                    <a:pt x="510108" y="49377"/>
                  </a:lnTo>
                  <a:lnTo>
                    <a:pt x="510019" y="49237"/>
                  </a:lnTo>
                  <a:lnTo>
                    <a:pt x="503275" y="44437"/>
                  </a:lnTo>
                  <a:lnTo>
                    <a:pt x="503275" y="83159"/>
                  </a:lnTo>
                  <a:lnTo>
                    <a:pt x="501713" y="101511"/>
                  </a:lnTo>
                  <a:lnTo>
                    <a:pt x="497154" y="114401"/>
                  </a:lnTo>
                  <a:lnTo>
                    <a:pt x="489597" y="122047"/>
                  </a:lnTo>
                  <a:lnTo>
                    <a:pt x="479158" y="124561"/>
                  </a:lnTo>
                  <a:lnTo>
                    <a:pt x="467868" y="122047"/>
                  </a:lnTo>
                  <a:lnTo>
                    <a:pt x="459892" y="114401"/>
                  </a:lnTo>
                  <a:lnTo>
                    <a:pt x="455269" y="101815"/>
                  </a:lnTo>
                  <a:lnTo>
                    <a:pt x="455155" y="101511"/>
                  </a:lnTo>
                  <a:lnTo>
                    <a:pt x="455828" y="60680"/>
                  </a:lnTo>
                  <a:lnTo>
                    <a:pt x="476999" y="40322"/>
                  </a:lnTo>
                  <a:lnTo>
                    <a:pt x="488238" y="43027"/>
                  </a:lnTo>
                  <a:lnTo>
                    <a:pt x="496481" y="51079"/>
                  </a:lnTo>
                  <a:lnTo>
                    <a:pt x="501421" y="64147"/>
                  </a:lnTo>
                  <a:lnTo>
                    <a:pt x="501548" y="64604"/>
                  </a:lnTo>
                  <a:lnTo>
                    <a:pt x="503174" y="82080"/>
                  </a:lnTo>
                  <a:lnTo>
                    <a:pt x="503275" y="83159"/>
                  </a:lnTo>
                  <a:lnTo>
                    <a:pt x="503275" y="44437"/>
                  </a:lnTo>
                  <a:lnTo>
                    <a:pt x="497522" y="40322"/>
                  </a:lnTo>
                  <a:lnTo>
                    <a:pt x="495757" y="39077"/>
                  </a:lnTo>
                  <a:lnTo>
                    <a:pt x="478078" y="35280"/>
                  </a:lnTo>
                  <a:lnTo>
                    <a:pt x="460819" y="39077"/>
                  </a:lnTo>
                  <a:lnTo>
                    <a:pt x="446747" y="49377"/>
                  </a:lnTo>
                  <a:lnTo>
                    <a:pt x="437261" y="64604"/>
                  </a:lnTo>
                  <a:lnTo>
                    <a:pt x="433793" y="83159"/>
                  </a:lnTo>
                  <a:lnTo>
                    <a:pt x="437159" y="101511"/>
                  </a:lnTo>
                  <a:lnTo>
                    <a:pt x="446481" y="116243"/>
                  </a:lnTo>
                  <a:lnTo>
                    <a:pt x="460527" y="126047"/>
                  </a:lnTo>
                  <a:lnTo>
                    <a:pt x="478078" y="129603"/>
                  </a:lnTo>
                  <a:lnTo>
                    <a:pt x="494372" y="126288"/>
                  </a:lnTo>
                  <a:lnTo>
                    <a:pt x="496976" y="124561"/>
                  </a:lnTo>
                  <a:lnTo>
                    <a:pt x="508800" y="116776"/>
                  </a:lnTo>
                  <a:lnTo>
                    <a:pt x="519125" y="101815"/>
                  </a:lnTo>
                  <a:lnTo>
                    <a:pt x="523074" y="82080"/>
                  </a:lnTo>
                  <a:close/>
                </a:path>
                <a:path w="622935" h="130175">
                  <a:moveTo>
                    <a:pt x="622795" y="124561"/>
                  </a:moveTo>
                  <a:lnTo>
                    <a:pt x="621715" y="123482"/>
                  </a:lnTo>
                  <a:lnTo>
                    <a:pt x="612711" y="123482"/>
                  </a:lnTo>
                  <a:lnTo>
                    <a:pt x="611632" y="121678"/>
                  </a:lnTo>
                  <a:lnTo>
                    <a:pt x="611632" y="63715"/>
                  </a:lnTo>
                  <a:lnTo>
                    <a:pt x="609981" y="52158"/>
                  </a:lnTo>
                  <a:lnTo>
                    <a:pt x="606831" y="46443"/>
                  </a:lnTo>
                  <a:lnTo>
                    <a:pt x="605243" y="43561"/>
                  </a:lnTo>
                  <a:lnTo>
                    <a:pt x="597662" y="38214"/>
                  </a:lnTo>
                  <a:lnTo>
                    <a:pt x="587514" y="36360"/>
                  </a:lnTo>
                  <a:lnTo>
                    <a:pt x="571868" y="39230"/>
                  </a:lnTo>
                  <a:lnTo>
                    <a:pt x="562038" y="45542"/>
                  </a:lnTo>
                  <a:lnTo>
                    <a:pt x="556933" y="51866"/>
                  </a:lnTo>
                  <a:lnTo>
                    <a:pt x="555472" y="54724"/>
                  </a:lnTo>
                  <a:lnTo>
                    <a:pt x="555472" y="38519"/>
                  </a:lnTo>
                  <a:lnTo>
                    <a:pt x="553313" y="36360"/>
                  </a:lnTo>
                  <a:lnTo>
                    <a:pt x="529196" y="37439"/>
                  </a:lnTo>
                  <a:lnTo>
                    <a:pt x="528116" y="37439"/>
                  </a:lnTo>
                  <a:lnTo>
                    <a:pt x="527392" y="38519"/>
                  </a:lnTo>
                  <a:lnTo>
                    <a:pt x="527392" y="41402"/>
                  </a:lnTo>
                  <a:lnTo>
                    <a:pt x="528116" y="42481"/>
                  </a:lnTo>
                  <a:lnTo>
                    <a:pt x="536397" y="43561"/>
                  </a:lnTo>
                  <a:lnTo>
                    <a:pt x="537476" y="46443"/>
                  </a:lnTo>
                  <a:lnTo>
                    <a:pt x="537476" y="121678"/>
                  </a:lnTo>
                  <a:lnTo>
                    <a:pt x="536397" y="123482"/>
                  </a:lnTo>
                  <a:lnTo>
                    <a:pt x="527392" y="123482"/>
                  </a:lnTo>
                  <a:lnTo>
                    <a:pt x="527392" y="127800"/>
                  </a:lnTo>
                  <a:lnTo>
                    <a:pt x="528116" y="128524"/>
                  </a:lnTo>
                  <a:lnTo>
                    <a:pt x="563397" y="128524"/>
                  </a:lnTo>
                  <a:lnTo>
                    <a:pt x="564476" y="127800"/>
                  </a:lnTo>
                  <a:lnTo>
                    <a:pt x="564476" y="124561"/>
                  </a:lnTo>
                  <a:lnTo>
                    <a:pt x="563397" y="123482"/>
                  </a:lnTo>
                  <a:lnTo>
                    <a:pt x="556552" y="123482"/>
                  </a:lnTo>
                  <a:lnTo>
                    <a:pt x="555472" y="121678"/>
                  </a:lnTo>
                  <a:lnTo>
                    <a:pt x="555472" y="66954"/>
                  </a:lnTo>
                  <a:lnTo>
                    <a:pt x="557276" y="61925"/>
                  </a:lnTo>
                  <a:lnTo>
                    <a:pt x="559435" y="58674"/>
                  </a:lnTo>
                  <a:lnTo>
                    <a:pt x="562546" y="54724"/>
                  </a:lnTo>
                  <a:lnTo>
                    <a:pt x="563397" y="53644"/>
                  </a:lnTo>
                  <a:lnTo>
                    <a:pt x="569518" y="46443"/>
                  </a:lnTo>
                  <a:lnTo>
                    <a:pt x="577430" y="46443"/>
                  </a:lnTo>
                  <a:lnTo>
                    <a:pt x="585127" y="47663"/>
                  </a:lnTo>
                  <a:lnTo>
                    <a:pt x="590118" y="51536"/>
                  </a:lnTo>
                  <a:lnTo>
                    <a:pt x="592823" y="58445"/>
                  </a:lnTo>
                  <a:lnTo>
                    <a:pt x="593636" y="68757"/>
                  </a:lnTo>
                  <a:lnTo>
                    <a:pt x="593636" y="121678"/>
                  </a:lnTo>
                  <a:lnTo>
                    <a:pt x="592556" y="123482"/>
                  </a:lnTo>
                  <a:lnTo>
                    <a:pt x="585711" y="123482"/>
                  </a:lnTo>
                  <a:lnTo>
                    <a:pt x="584631" y="124561"/>
                  </a:lnTo>
                  <a:lnTo>
                    <a:pt x="584631" y="127800"/>
                  </a:lnTo>
                  <a:lnTo>
                    <a:pt x="585711" y="128524"/>
                  </a:lnTo>
                  <a:lnTo>
                    <a:pt x="621715" y="128524"/>
                  </a:lnTo>
                  <a:lnTo>
                    <a:pt x="622795" y="127800"/>
                  </a:lnTo>
                  <a:lnTo>
                    <a:pt x="622795" y="124561"/>
                  </a:lnTo>
                  <a:close/>
                </a:path>
              </a:pathLst>
            </a:custGeom>
            <a:solidFill>
              <a:srgbClr val="3D39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473" y="6378642"/>
              <a:ext cx="252095" cy="278765"/>
            </a:xfrm>
            <a:custGeom>
              <a:avLst/>
              <a:gdLst/>
              <a:ahLst/>
              <a:cxnLst/>
              <a:rect l="l" t="t" r="r" b="b"/>
              <a:pathLst>
                <a:path w="252095" h="278765">
                  <a:moveTo>
                    <a:pt x="114401" y="0"/>
                  </a:moveTo>
                  <a:lnTo>
                    <a:pt x="74092" y="12480"/>
                  </a:lnTo>
                  <a:lnTo>
                    <a:pt x="38847" y="39147"/>
                  </a:lnTo>
                  <a:lnTo>
                    <a:pt x="11968" y="80120"/>
                  </a:lnTo>
                  <a:lnTo>
                    <a:pt x="0" y="127191"/>
                  </a:lnTo>
                  <a:lnTo>
                    <a:pt x="2609" y="179969"/>
                  </a:lnTo>
                  <a:lnTo>
                    <a:pt x="20877" y="228901"/>
                  </a:lnTo>
                  <a:lnTo>
                    <a:pt x="55885" y="264435"/>
                  </a:lnTo>
                  <a:lnTo>
                    <a:pt x="102465" y="278306"/>
                  </a:lnTo>
                  <a:lnTo>
                    <a:pt x="150700" y="271185"/>
                  </a:lnTo>
                  <a:lnTo>
                    <a:pt x="194549" y="245301"/>
                  </a:lnTo>
                  <a:lnTo>
                    <a:pt x="227970" y="202878"/>
                  </a:lnTo>
                  <a:lnTo>
                    <a:pt x="246242" y="157463"/>
                  </a:lnTo>
                  <a:lnTo>
                    <a:pt x="251747" y="114158"/>
                  </a:lnTo>
                  <a:lnTo>
                    <a:pt x="245020" y="74984"/>
                  </a:lnTo>
                  <a:lnTo>
                    <a:pt x="226595" y="41963"/>
                  </a:lnTo>
                  <a:lnTo>
                    <a:pt x="197007" y="17115"/>
                  </a:lnTo>
                  <a:lnTo>
                    <a:pt x="156474" y="1585"/>
                  </a:lnTo>
                  <a:lnTo>
                    <a:pt x="114401" y="0"/>
                  </a:lnTo>
                  <a:close/>
                </a:path>
              </a:pathLst>
            </a:custGeom>
            <a:solidFill>
              <a:srgbClr val="097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325" y="6427444"/>
              <a:ext cx="167487" cy="18935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5794" y="253054"/>
            <a:ext cx="832104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400" b="1" dirty="0">
                <a:solidFill>
                  <a:srgbClr val="FF0000"/>
                </a:solidFill>
              </a:rPr>
              <a:t>Exhibit</a:t>
            </a:r>
            <a:r>
              <a:rPr sz="4400" b="1" spc="-70" dirty="0">
                <a:solidFill>
                  <a:srgbClr val="FF0000"/>
                </a:solidFill>
              </a:rPr>
              <a:t> </a:t>
            </a:r>
            <a:r>
              <a:rPr sz="4400" b="1" dirty="0">
                <a:solidFill>
                  <a:srgbClr val="FF0000"/>
                </a:solidFill>
              </a:rPr>
              <a:t>2.3</a:t>
            </a:r>
            <a:r>
              <a:rPr sz="4400" b="1" spc="-40" dirty="0">
                <a:solidFill>
                  <a:srgbClr val="FF0000"/>
                </a:solidFill>
              </a:rPr>
              <a:t> </a:t>
            </a:r>
            <a:r>
              <a:rPr sz="4400" b="1" spc="-20" dirty="0">
                <a:solidFill>
                  <a:srgbClr val="FF0000"/>
                </a:solidFill>
              </a:rPr>
              <a:t>Possible</a:t>
            </a:r>
            <a:r>
              <a:rPr sz="4400" b="1" spc="-195" dirty="0">
                <a:solidFill>
                  <a:srgbClr val="FF0000"/>
                </a:solidFill>
              </a:rPr>
              <a:t> </a:t>
            </a:r>
            <a:r>
              <a:rPr sz="4400" b="1" spc="-10" dirty="0">
                <a:solidFill>
                  <a:srgbClr val="FF0000"/>
                </a:solidFill>
              </a:rPr>
              <a:t>Alternatives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21995" y="1219314"/>
          <a:ext cx="8080372" cy="4627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7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72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59155">
                <a:tc>
                  <a:txBody>
                    <a:bodyPr/>
                    <a:lstStyle/>
                    <a:p>
                      <a:pPr marL="5308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Laptop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007EA2"/>
                    </a:solidFill>
                  </a:tcPr>
                </a:tc>
                <a:tc>
                  <a:txBody>
                    <a:bodyPr/>
                    <a:lstStyle/>
                    <a:p>
                      <a:pPr marL="218440" marR="226695" algn="ctr">
                        <a:lnSpc>
                          <a:spcPts val="2020"/>
                        </a:lnSpc>
                        <a:spcBef>
                          <a:spcPts val="37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Memory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Storage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007EA2"/>
                    </a:solidFill>
                  </a:tcPr>
                </a:tc>
                <a:tc>
                  <a:txBody>
                    <a:bodyPr/>
                    <a:lstStyle/>
                    <a:p>
                      <a:pPr marL="422909" marR="140335" indent="-189230">
                        <a:lnSpc>
                          <a:spcPts val="2020"/>
                        </a:lnSpc>
                        <a:spcBef>
                          <a:spcPts val="37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Battery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Life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007EA2"/>
                    </a:solidFill>
                  </a:tcPr>
                </a:tc>
                <a:tc>
                  <a:txBody>
                    <a:bodyPr/>
                    <a:lstStyle/>
                    <a:p>
                      <a:pPr marL="237490" marR="123825" indent="-90170">
                        <a:lnSpc>
                          <a:spcPts val="2020"/>
                        </a:lnSpc>
                        <a:spcBef>
                          <a:spcPts val="37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Carrying Weight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007EA2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Warranty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007EA2"/>
                    </a:solidFill>
                  </a:tcPr>
                </a:tc>
                <a:tc>
                  <a:txBody>
                    <a:bodyPr/>
                    <a:lstStyle/>
                    <a:p>
                      <a:pPr marL="184150" marR="189865" indent="-18415">
                        <a:lnSpc>
                          <a:spcPts val="2020"/>
                        </a:lnSpc>
                        <a:spcBef>
                          <a:spcPts val="37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Display Quality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007E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Acer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Aspire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D3E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marL="91440">
                        <a:lnSpc>
                          <a:spcPts val="2085"/>
                        </a:lnSpc>
                        <a:spcBef>
                          <a:spcPts val="3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Apple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MacBook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2085"/>
                        </a:lnSpc>
                        <a:spcBef>
                          <a:spcPts val="38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ts val="2085"/>
                        </a:lnSpc>
                        <a:spcBef>
                          <a:spcPts val="38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2085"/>
                        </a:lnSpc>
                        <a:spcBef>
                          <a:spcPts val="38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ts val="2085"/>
                        </a:lnSpc>
                        <a:spcBef>
                          <a:spcPts val="38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2085"/>
                        </a:lnSpc>
                        <a:spcBef>
                          <a:spcPts val="38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solidFill>
                      <a:srgbClr val="D3E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91440">
                        <a:lnSpc>
                          <a:spcPts val="1989"/>
                        </a:lnSpc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Pro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E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Dell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XPS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D3E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91440">
                        <a:lnSpc>
                          <a:spcPts val="2085"/>
                        </a:lnSpc>
                        <a:spcBef>
                          <a:spcPts val="39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Lenovo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2085"/>
                        </a:lnSpc>
                        <a:spcBef>
                          <a:spcPts val="39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ts val="2085"/>
                        </a:lnSpc>
                        <a:spcBef>
                          <a:spcPts val="39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2085"/>
                        </a:lnSpc>
                        <a:spcBef>
                          <a:spcPts val="39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2085"/>
                        </a:lnSpc>
                        <a:spcBef>
                          <a:spcPts val="39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2085"/>
                        </a:lnSpc>
                        <a:spcBef>
                          <a:spcPts val="39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solidFill>
                      <a:srgbClr val="D3E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91440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ThinkPad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E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Lenovo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Yoga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D3E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L="91440">
                        <a:lnSpc>
                          <a:spcPts val="2085"/>
                        </a:lnSpc>
                        <a:spcBef>
                          <a:spcPts val="103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Microsoft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2085"/>
                        </a:lnSpc>
                        <a:spcBef>
                          <a:spcPts val="103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ts val="2085"/>
                        </a:lnSpc>
                        <a:spcBef>
                          <a:spcPts val="103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2085"/>
                        </a:lnSpc>
                        <a:spcBef>
                          <a:spcPts val="103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2085"/>
                        </a:lnSpc>
                        <a:spcBef>
                          <a:spcPts val="103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2085"/>
                        </a:lnSpc>
                        <a:spcBef>
                          <a:spcPts val="103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solidFill>
                      <a:srgbClr val="D3E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91440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Surface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Book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E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91440">
                        <a:lnSpc>
                          <a:spcPts val="2085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Razer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Blade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2085"/>
                        </a:lnSpc>
                        <a:spcBef>
                          <a:spcPts val="19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ts val="2085"/>
                        </a:lnSpc>
                        <a:spcBef>
                          <a:spcPts val="19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2085"/>
                        </a:lnSpc>
                        <a:spcBef>
                          <a:spcPts val="19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2085"/>
                        </a:lnSpc>
                        <a:spcBef>
                          <a:spcPts val="19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2085"/>
                        </a:lnSpc>
                        <a:spcBef>
                          <a:spcPts val="19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D3E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91440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Stealth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E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-35960"/>
            <a:ext cx="7603490" cy="25051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5400" b="1" spc="-25" dirty="0">
                <a:solidFill>
                  <a:srgbClr val="FF0000"/>
                </a:solidFill>
              </a:rPr>
              <a:t>Decision-</a:t>
            </a:r>
            <a:r>
              <a:rPr sz="5400" b="1" dirty="0">
                <a:solidFill>
                  <a:srgbClr val="FF0000"/>
                </a:solidFill>
              </a:rPr>
              <a:t>Making</a:t>
            </a:r>
            <a:r>
              <a:rPr sz="5400" b="1" spc="-140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Process</a:t>
            </a:r>
            <a:r>
              <a:rPr sz="5400" b="1" spc="-80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Step</a:t>
            </a:r>
            <a:r>
              <a:rPr sz="5400" b="1" spc="-85" dirty="0">
                <a:solidFill>
                  <a:srgbClr val="FF0000"/>
                </a:solidFill>
              </a:rPr>
              <a:t> </a:t>
            </a:r>
            <a:r>
              <a:rPr sz="5400" b="1" spc="-20" dirty="0">
                <a:solidFill>
                  <a:srgbClr val="FF0000"/>
                </a:solidFill>
              </a:rPr>
              <a:t>5:</a:t>
            </a:r>
            <a:r>
              <a:rPr sz="5400" b="1" spc="-195" dirty="0">
                <a:solidFill>
                  <a:srgbClr val="FF0000"/>
                </a:solidFill>
              </a:rPr>
              <a:t> </a:t>
            </a:r>
            <a:r>
              <a:rPr sz="5400" b="1" spc="-10" dirty="0">
                <a:solidFill>
                  <a:srgbClr val="FF0000"/>
                </a:solidFill>
              </a:rPr>
              <a:t>Analyze </a:t>
            </a:r>
            <a:r>
              <a:rPr sz="5400" b="1" dirty="0">
                <a:solidFill>
                  <a:srgbClr val="FF0000"/>
                </a:solidFill>
              </a:rPr>
              <a:t>Alternatives</a:t>
            </a:r>
            <a:r>
              <a:rPr sz="5400" b="1" spc="-125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Step</a:t>
            </a:r>
            <a:r>
              <a:rPr sz="5400" b="1" spc="-80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6:</a:t>
            </a:r>
            <a:r>
              <a:rPr sz="5400" b="1" spc="-80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Select</a:t>
            </a:r>
            <a:r>
              <a:rPr sz="5400" b="1" spc="-75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an</a:t>
            </a:r>
            <a:r>
              <a:rPr sz="5400" b="1" spc="-215" dirty="0">
                <a:solidFill>
                  <a:srgbClr val="FF0000"/>
                </a:solidFill>
              </a:rPr>
              <a:t> </a:t>
            </a:r>
            <a:r>
              <a:rPr sz="5400" b="1" spc="-10" dirty="0">
                <a:solidFill>
                  <a:srgbClr val="FF0000"/>
                </a:solidFill>
              </a:rPr>
              <a:t>Alternative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64489" y="2801551"/>
            <a:ext cx="7543801" cy="402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477520" indent="-256540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Char char="•"/>
              <a:tabLst>
                <a:tab pos="268605" algn="l"/>
              </a:tabLst>
            </a:pPr>
            <a:r>
              <a:rPr sz="2400" dirty="0"/>
              <a:t>STEP</a:t>
            </a:r>
            <a:r>
              <a:rPr sz="2400" spc="-95" dirty="0"/>
              <a:t> </a:t>
            </a:r>
            <a:r>
              <a:rPr sz="2400" dirty="0"/>
              <a:t>5:</a:t>
            </a:r>
            <a:r>
              <a:rPr sz="2400" spc="-55" dirty="0"/>
              <a:t> </a:t>
            </a:r>
            <a:r>
              <a:rPr sz="2400" dirty="0"/>
              <a:t>Once</a:t>
            </a:r>
            <a:r>
              <a:rPr sz="2400" spc="-55" dirty="0"/>
              <a:t> </a:t>
            </a:r>
            <a:r>
              <a:rPr sz="2400" dirty="0"/>
              <a:t>you</a:t>
            </a:r>
            <a:r>
              <a:rPr sz="2400" spc="-60" dirty="0"/>
              <a:t> </a:t>
            </a:r>
            <a:r>
              <a:rPr sz="2400" dirty="0"/>
              <a:t>identify</a:t>
            </a:r>
            <a:r>
              <a:rPr sz="2400" spc="-50" dirty="0"/>
              <a:t> </a:t>
            </a:r>
            <a:r>
              <a:rPr sz="2400" dirty="0"/>
              <a:t>the</a:t>
            </a:r>
            <a:r>
              <a:rPr sz="2400" spc="-65" dirty="0"/>
              <a:t> </a:t>
            </a:r>
            <a:r>
              <a:rPr sz="2400" dirty="0"/>
              <a:t>alternatives</a:t>
            </a:r>
            <a:r>
              <a:rPr sz="2400" spc="-55" dirty="0"/>
              <a:t> </a:t>
            </a:r>
            <a:r>
              <a:rPr sz="2400" dirty="0"/>
              <a:t>you</a:t>
            </a:r>
            <a:r>
              <a:rPr sz="2400" spc="-60" dirty="0"/>
              <a:t> </a:t>
            </a:r>
            <a:r>
              <a:rPr sz="2400" dirty="0"/>
              <a:t>need</a:t>
            </a:r>
            <a:r>
              <a:rPr sz="2400" spc="-55" dirty="0"/>
              <a:t> </a:t>
            </a:r>
            <a:r>
              <a:rPr sz="2400" spc="-25" dirty="0"/>
              <a:t>to </a:t>
            </a:r>
            <a:r>
              <a:rPr sz="2400" dirty="0"/>
              <a:t>analyze</a:t>
            </a:r>
            <a:r>
              <a:rPr sz="2400" spc="-80" dirty="0"/>
              <a:t> </a:t>
            </a:r>
            <a:r>
              <a:rPr sz="2400" dirty="0"/>
              <a:t>them</a:t>
            </a:r>
            <a:r>
              <a:rPr sz="2400" spc="-70" dirty="0"/>
              <a:t> </a:t>
            </a:r>
            <a:r>
              <a:rPr sz="2400" dirty="0"/>
              <a:t>using</a:t>
            </a:r>
            <a:r>
              <a:rPr sz="2400" spc="-75" dirty="0"/>
              <a:t> </a:t>
            </a:r>
            <a:r>
              <a:rPr sz="2400" dirty="0"/>
              <a:t>the</a:t>
            </a:r>
            <a:r>
              <a:rPr sz="2400" spc="-75" dirty="0"/>
              <a:t> </a:t>
            </a:r>
            <a:r>
              <a:rPr sz="2400" dirty="0"/>
              <a:t>criteria</a:t>
            </a:r>
            <a:r>
              <a:rPr sz="2400" spc="-80" dirty="0"/>
              <a:t> </a:t>
            </a:r>
            <a:r>
              <a:rPr sz="2400" dirty="0"/>
              <a:t>established</a:t>
            </a:r>
            <a:r>
              <a:rPr sz="2400" spc="-75" dirty="0"/>
              <a:t> </a:t>
            </a:r>
            <a:r>
              <a:rPr sz="2400" dirty="0"/>
              <a:t>in</a:t>
            </a:r>
            <a:r>
              <a:rPr sz="2400" spc="-75" dirty="0"/>
              <a:t> </a:t>
            </a:r>
            <a:r>
              <a:rPr sz="2400" dirty="0"/>
              <a:t>Step</a:t>
            </a:r>
            <a:r>
              <a:rPr sz="2400" spc="-75" dirty="0"/>
              <a:t> </a:t>
            </a:r>
            <a:r>
              <a:rPr sz="2400" spc="-25" dirty="0"/>
              <a:t>2.</a:t>
            </a:r>
            <a:endParaRPr sz="2400" dirty="0"/>
          </a:p>
          <a:p>
            <a:pPr marL="268605" marR="5080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Char char="•"/>
              <a:tabLst>
                <a:tab pos="268605" algn="l"/>
              </a:tabLst>
            </a:pPr>
            <a:r>
              <a:rPr sz="2400" dirty="0"/>
              <a:t>STEP</a:t>
            </a:r>
            <a:r>
              <a:rPr sz="2400" spc="-105" dirty="0"/>
              <a:t> </a:t>
            </a:r>
            <a:r>
              <a:rPr sz="2400" dirty="0"/>
              <a:t>6:</a:t>
            </a:r>
            <a:r>
              <a:rPr sz="2400" spc="-60" dirty="0"/>
              <a:t> </a:t>
            </a:r>
            <a:r>
              <a:rPr sz="2400" dirty="0"/>
              <a:t>Choose</a:t>
            </a:r>
            <a:r>
              <a:rPr sz="2400" spc="-65" dirty="0"/>
              <a:t> </a:t>
            </a:r>
            <a:r>
              <a:rPr sz="2400" dirty="0"/>
              <a:t>the</a:t>
            </a:r>
            <a:r>
              <a:rPr sz="2400" spc="-65" dirty="0"/>
              <a:t> </a:t>
            </a:r>
            <a:r>
              <a:rPr sz="2400" dirty="0"/>
              <a:t>alternative</a:t>
            </a:r>
            <a:r>
              <a:rPr sz="2400" spc="-65" dirty="0"/>
              <a:t> </a:t>
            </a:r>
            <a:r>
              <a:rPr sz="2400" dirty="0"/>
              <a:t>that</a:t>
            </a:r>
            <a:r>
              <a:rPr sz="2400" spc="-65" dirty="0"/>
              <a:t> </a:t>
            </a:r>
            <a:r>
              <a:rPr sz="2400" dirty="0"/>
              <a:t>generates</a:t>
            </a:r>
            <a:r>
              <a:rPr sz="2400" spc="-65" dirty="0"/>
              <a:t> </a:t>
            </a:r>
            <a:r>
              <a:rPr sz="2400" dirty="0"/>
              <a:t>the</a:t>
            </a:r>
            <a:r>
              <a:rPr sz="2400" spc="-65" dirty="0"/>
              <a:t> </a:t>
            </a:r>
            <a:r>
              <a:rPr sz="2400" spc="-10" dirty="0"/>
              <a:t>highest </a:t>
            </a:r>
            <a:r>
              <a:rPr sz="2400" dirty="0"/>
              <a:t>total</a:t>
            </a:r>
            <a:r>
              <a:rPr sz="2400" spc="-40" dirty="0"/>
              <a:t> </a:t>
            </a:r>
            <a:r>
              <a:rPr sz="2400" dirty="0"/>
              <a:t>in</a:t>
            </a:r>
            <a:r>
              <a:rPr sz="2400" spc="-35" dirty="0"/>
              <a:t> </a:t>
            </a:r>
            <a:r>
              <a:rPr sz="2400" dirty="0"/>
              <a:t>Step</a:t>
            </a:r>
            <a:r>
              <a:rPr sz="2400" spc="-40" dirty="0"/>
              <a:t> </a:t>
            </a:r>
            <a:r>
              <a:rPr sz="2400" spc="-25" dirty="0"/>
              <a:t>5.</a:t>
            </a:r>
            <a:endParaRPr sz="24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473" y="6378642"/>
            <a:ext cx="916305" cy="278765"/>
            <a:chOff x="457473" y="6378642"/>
            <a:chExt cx="916305" cy="278765"/>
          </a:xfrm>
        </p:grpSpPr>
        <p:sp>
          <p:nvSpPr>
            <p:cNvPr id="3" name="object 3"/>
            <p:cNvSpPr/>
            <p:nvPr/>
          </p:nvSpPr>
          <p:spPr>
            <a:xfrm>
              <a:off x="750963" y="6453720"/>
              <a:ext cx="622935" cy="130175"/>
            </a:xfrm>
            <a:custGeom>
              <a:avLst/>
              <a:gdLst/>
              <a:ahLst/>
              <a:cxnLst/>
              <a:rect l="l" t="t" r="r" b="b"/>
              <a:pathLst>
                <a:path w="622935" h="130175">
                  <a:moveTo>
                    <a:pt x="106553" y="37439"/>
                  </a:moveTo>
                  <a:lnTo>
                    <a:pt x="101600" y="18834"/>
                  </a:lnTo>
                  <a:lnTo>
                    <a:pt x="88811" y="7391"/>
                  </a:lnTo>
                  <a:lnTo>
                    <a:pt x="85001" y="6121"/>
                  </a:lnTo>
                  <a:lnTo>
                    <a:pt x="84594" y="5994"/>
                  </a:lnTo>
                  <a:lnTo>
                    <a:pt x="84594" y="37439"/>
                  </a:lnTo>
                  <a:lnTo>
                    <a:pt x="83439" y="50850"/>
                  </a:lnTo>
                  <a:lnTo>
                    <a:pt x="83375" y="51638"/>
                  </a:lnTo>
                  <a:lnTo>
                    <a:pt x="78651" y="62153"/>
                  </a:lnTo>
                  <a:lnTo>
                    <a:pt x="68795" y="68681"/>
                  </a:lnTo>
                  <a:lnTo>
                    <a:pt x="52197" y="70916"/>
                  </a:lnTo>
                  <a:lnTo>
                    <a:pt x="38150" y="70916"/>
                  </a:lnTo>
                  <a:lnTo>
                    <a:pt x="38150" y="6121"/>
                  </a:lnTo>
                  <a:lnTo>
                    <a:pt x="53276" y="6121"/>
                  </a:lnTo>
                  <a:lnTo>
                    <a:pt x="69710" y="8890"/>
                  </a:lnTo>
                  <a:lnTo>
                    <a:pt x="79184" y="16116"/>
                  </a:lnTo>
                  <a:lnTo>
                    <a:pt x="83540" y="26174"/>
                  </a:lnTo>
                  <a:lnTo>
                    <a:pt x="84594" y="37439"/>
                  </a:lnTo>
                  <a:lnTo>
                    <a:pt x="84594" y="5994"/>
                  </a:lnTo>
                  <a:lnTo>
                    <a:pt x="78473" y="3962"/>
                  </a:lnTo>
                  <a:lnTo>
                    <a:pt x="71310" y="1600"/>
                  </a:lnTo>
                  <a:lnTo>
                    <a:pt x="52197" y="0"/>
                  </a:lnTo>
                  <a:lnTo>
                    <a:pt x="1079" y="0"/>
                  </a:lnTo>
                  <a:lnTo>
                    <a:pt x="0" y="1079"/>
                  </a:lnTo>
                  <a:lnTo>
                    <a:pt x="0" y="3962"/>
                  </a:lnTo>
                  <a:lnTo>
                    <a:pt x="1079" y="5041"/>
                  </a:lnTo>
                  <a:lnTo>
                    <a:pt x="6121" y="6121"/>
                  </a:lnTo>
                  <a:lnTo>
                    <a:pt x="17995" y="3962"/>
                  </a:lnTo>
                  <a:lnTo>
                    <a:pt x="17995" y="117716"/>
                  </a:lnTo>
                  <a:lnTo>
                    <a:pt x="15113" y="122758"/>
                  </a:lnTo>
                  <a:lnTo>
                    <a:pt x="1079" y="123482"/>
                  </a:lnTo>
                  <a:lnTo>
                    <a:pt x="0" y="123482"/>
                  </a:lnTo>
                  <a:lnTo>
                    <a:pt x="0" y="127800"/>
                  </a:lnTo>
                  <a:lnTo>
                    <a:pt x="1079" y="128524"/>
                  </a:lnTo>
                  <a:lnTo>
                    <a:pt x="57238" y="128524"/>
                  </a:lnTo>
                  <a:lnTo>
                    <a:pt x="57238" y="123482"/>
                  </a:lnTo>
                  <a:lnTo>
                    <a:pt x="56515" y="123482"/>
                  </a:lnTo>
                  <a:lnTo>
                    <a:pt x="41402" y="122758"/>
                  </a:lnTo>
                  <a:lnTo>
                    <a:pt x="38150" y="118440"/>
                  </a:lnTo>
                  <a:lnTo>
                    <a:pt x="38150" y="77038"/>
                  </a:lnTo>
                  <a:lnTo>
                    <a:pt x="51473" y="77038"/>
                  </a:lnTo>
                  <a:lnTo>
                    <a:pt x="64998" y="76250"/>
                  </a:lnTo>
                  <a:lnTo>
                    <a:pt x="76847" y="73888"/>
                  </a:lnTo>
                  <a:lnTo>
                    <a:pt x="84556" y="70916"/>
                  </a:lnTo>
                  <a:lnTo>
                    <a:pt x="86804" y="70053"/>
                  </a:lnTo>
                  <a:lnTo>
                    <a:pt x="94678" y="64795"/>
                  </a:lnTo>
                  <a:lnTo>
                    <a:pt x="100787" y="57899"/>
                  </a:lnTo>
                  <a:lnTo>
                    <a:pt x="104394" y="50850"/>
                  </a:lnTo>
                  <a:lnTo>
                    <a:pt x="106108" y="43954"/>
                  </a:lnTo>
                  <a:lnTo>
                    <a:pt x="106553" y="37439"/>
                  </a:lnTo>
                  <a:close/>
                </a:path>
                <a:path w="622935" h="130175">
                  <a:moveTo>
                    <a:pt x="185089" y="67652"/>
                  </a:moveTo>
                  <a:lnTo>
                    <a:pt x="165950" y="39357"/>
                  </a:lnTo>
                  <a:lnTo>
                    <a:pt x="165950" y="70916"/>
                  </a:lnTo>
                  <a:lnTo>
                    <a:pt x="125996" y="70916"/>
                  </a:lnTo>
                  <a:lnTo>
                    <a:pt x="128346" y="57937"/>
                  </a:lnTo>
                  <a:lnTo>
                    <a:pt x="132651" y="48336"/>
                  </a:lnTo>
                  <a:lnTo>
                    <a:pt x="138734" y="42481"/>
                  </a:lnTo>
                  <a:lnTo>
                    <a:pt x="138404" y="42481"/>
                  </a:lnTo>
                  <a:lnTo>
                    <a:pt x="146875" y="40322"/>
                  </a:lnTo>
                  <a:lnTo>
                    <a:pt x="152996" y="40322"/>
                  </a:lnTo>
                  <a:lnTo>
                    <a:pt x="165950" y="70916"/>
                  </a:lnTo>
                  <a:lnTo>
                    <a:pt x="165950" y="39357"/>
                  </a:lnTo>
                  <a:lnTo>
                    <a:pt x="164020" y="38303"/>
                  </a:lnTo>
                  <a:lnTo>
                    <a:pt x="156540" y="36068"/>
                  </a:lnTo>
                  <a:lnTo>
                    <a:pt x="147955" y="35280"/>
                  </a:lnTo>
                  <a:lnTo>
                    <a:pt x="131597" y="39090"/>
                  </a:lnTo>
                  <a:lnTo>
                    <a:pt x="118071" y="49504"/>
                  </a:lnTo>
                  <a:lnTo>
                    <a:pt x="108864" y="65049"/>
                  </a:lnTo>
                  <a:lnTo>
                    <a:pt x="105473" y="84239"/>
                  </a:lnTo>
                  <a:lnTo>
                    <a:pt x="108712" y="102412"/>
                  </a:lnTo>
                  <a:lnTo>
                    <a:pt x="117665" y="116776"/>
                  </a:lnTo>
                  <a:lnTo>
                    <a:pt x="131140" y="126212"/>
                  </a:lnTo>
                  <a:lnTo>
                    <a:pt x="147955" y="129603"/>
                  </a:lnTo>
                  <a:lnTo>
                    <a:pt x="161899" y="127584"/>
                  </a:lnTo>
                  <a:lnTo>
                    <a:pt x="172300" y="122364"/>
                  </a:lnTo>
                  <a:lnTo>
                    <a:pt x="174129" y="120599"/>
                  </a:lnTo>
                  <a:lnTo>
                    <a:pt x="179793" y="115176"/>
                  </a:lnTo>
                  <a:lnTo>
                    <a:pt x="185039" y="107276"/>
                  </a:lnTo>
                  <a:lnTo>
                    <a:pt x="185039" y="105473"/>
                  </a:lnTo>
                  <a:lnTo>
                    <a:pt x="184315" y="105473"/>
                  </a:lnTo>
                  <a:lnTo>
                    <a:pt x="184315" y="104394"/>
                  </a:lnTo>
                  <a:lnTo>
                    <a:pt x="182156" y="104394"/>
                  </a:lnTo>
                  <a:lnTo>
                    <a:pt x="181076" y="105473"/>
                  </a:lnTo>
                  <a:lnTo>
                    <a:pt x="175348" y="111645"/>
                  </a:lnTo>
                  <a:lnTo>
                    <a:pt x="169595" y="116420"/>
                  </a:lnTo>
                  <a:lnTo>
                    <a:pt x="163093" y="119507"/>
                  </a:lnTo>
                  <a:lnTo>
                    <a:pt x="155155" y="120599"/>
                  </a:lnTo>
                  <a:lnTo>
                    <a:pt x="144348" y="118579"/>
                  </a:lnTo>
                  <a:lnTo>
                    <a:pt x="134632" y="112014"/>
                  </a:lnTo>
                  <a:lnTo>
                    <a:pt x="127609" y="100101"/>
                  </a:lnTo>
                  <a:lnTo>
                    <a:pt x="124917" y="82080"/>
                  </a:lnTo>
                  <a:lnTo>
                    <a:pt x="124917" y="77038"/>
                  </a:lnTo>
                  <a:lnTo>
                    <a:pt x="185039" y="77038"/>
                  </a:lnTo>
                  <a:lnTo>
                    <a:pt x="185077" y="70916"/>
                  </a:lnTo>
                  <a:lnTo>
                    <a:pt x="185089" y="67652"/>
                  </a:lnTo>
                  <a:close/>
                </a:path>
                <a:path w="622935" h="130175">
                  <a:moveTo>
                    <a:pt x="278638" y="123482"/>
                  </a:moveTo>
                  <a:lnTo>
                    <a:pt x="277558" y="122770"/>
                  </a:lnTo>
                  <a:lnTo>
                    <a:pt x="277558" y="121678"/>
                  </a:lnTo>
                  <a:lnTo>
                    <a:pt x="270713" y="121678"/>
                  </a:lnTo>
                  <a:lnTo>
                    <a:pt x="268554" y="120599"/>
                  </a:lnTo>
                  <a:lnTo>
                    <a:pt x="266750" y="119519"/>
                  </a:lnTo>
                  <a:lnTo>
                    <a:pt x="265671" y="116636"/>
                  </a:lnTo>
                  <a:lnTo>
                    <a:pt x="265671" y="114477"/>
                  </a:lnTo>
                  <a:lnTo>
                    <a:pt x="265671" y="82080"/>
                  </a:lnTo>
                  <a:lnTo>
                    <a:pt x="265671" y="63715"/>
                  </a:lnTo>
                  <a:lnTo>
                    <a:pt x="263588" y="51854"/>
                  </a:lnTo>
                  <a:lnTo>
                    <a:pt x="257429" y="43294"/>
                  </a:lnTo>
                  <a:lnTo>
                    <a:pt x="253746" y="41402"/>
                  </a:lnTo>
                  <a:lnTo>
                    <a:pt x="247294" y="38112"/>
                  </a:lnTo>
                  <a:lnTo>
                    <a:pt x="233273" y="36360"/>
                  </a:lnTo>
                  <a:lnTo>
                    <a:pt x="218998" y="38112"/>
                  </a:lnTo>
                  <a:lnTo>
                    <a:pt x="219608" y="38112"/>
                  </a:lnTo>
                  <a:lnTo>
                    <a:pt x="209016" y="42443"/>
                  </a:lnTo>
                  <a:lnTo>
                    <a:pt x="201726" y="48971"/>
                  </a:lnTo>
                  <a:lnTo>
                    <a:pt x="199072" y="56883"/>
                  </a:lnTo>
                  <a:lnTo>
                    <a:pt x="199072" y="62636"/>
                  </a:lnTo>
                  <a:lnTo>
                    <a:pt x="203390" y="67678"/>
                  </a:lnTo>
                  <a:lnTo>
                    <a:pt x="208432" y="67678"/>
                  </a:lnTo>
                  <a:lnTo>
                    <a:pt x="211315" y="68757"/>
                  </a:lnTo>
                  <a:lnTo>
                    <a:pt x="215277" y="66954"/>
                  </a:lnTo>
                  <a:lnTo>
                    <a:pt x="222478" y="59753"/>
                  </a:lnTo>
                  <a:lnTo>
                    <a:pt x="221399" y="53644"/>
                  </a:lnTo>
                  <a:lnTo>
                    <a:pt x="216382" y="46494"/>
                  </a:lnTo>
                  <a:lnTo>
                    <a:pt x="219240" y="43561"/>
                  </a:lnTo>
                  <a:lnTo>
                    <a:pt x="225361" y="41402"/>
                  </a:lnTo>
                  <a:lnTo>
                    <a:pt x="232562" y="41402"/>
                  </a:lnTo>
                  <a:lnTo>
                    <a:pt x="248399" y="75958"/>
                  </a:lnTo>
                  <a:lnTo>
                    <a:pt x="248399" y="82080"/>
                  </a:lnTo>
                  <a:lnTo>
                    <a:pt x="248399" y="108356"/>
                  </a:lnTo>
                  <a:lnTo>
                    <a:pt x="245516" y="111239"/>
                  </a:lnTo>
                  <a:lnTo>
                    <a:pt x="238315" y="120599"/>
                  </a:lnTo>
                  <a:lnTo>
                    <a:pt x="217436" y="120599"/>
                  </a:lnTo>
                  <a:lnTo>
                    <a:pt x="215277" y="111239"/>
                  </a:lnTo>
                  <a:lnTo>
                    <a:pt x="215277" y="104394"/>
                  </a:lnTo>
                  <a:lnTo>
                    <a:pt x="217055" y="96913"/>
                  </a:lnTo>
                  <a:lnTo>
                    <a:pt x="222783" y="90957"/>
                  </a:lnTo>
                  <a:lnTo>
                    <a:pt x="233045" y="86131"/>
                  </a:lnTo>
                  <a:lnTo>
                    <a:pt x="248399" y="82080"/>
                  </a:lnTo>
                  <a:lnTo>
                    <a:pt x="248399" y="75958"/>
                  </a:lnTo>
                  <a:lnTo>
                    <a:pt x="245516" y="75958"/>
                  </a:lnTo>
                  <a:lnTo>
                    <a:pt x="243357" y="77038"/>
                  </a:lnTo>
                  <a:lnTo>
                    <a:pt x="238315" y="78117"/>
                  </a:lnTo>
                  <a:lnTo>
                    <a:pt x="200152" y="92163"/>
                  </a:lnTo>
                  <a:lnTo>
                    <a:pt x="196202" y="99364"/>
                  </a:lnTo>
                  <a:lnTo>
                    <a:pt x="196202" y="108356"/>
                  </a:lnTo>
                  <a:lnTo>
                    <a:pt x="197434" y="115938"/>
                  </a:lnTo>
                  <a:lnTo>
                    <a:pt x="201498" y="122770"/>
                  </a:lnTo>
                  <a:lnTo>
                    <a:pt x="209092" y="127800"/>
                  </a:lnTo>
                  <a:lnTo>
                    <a:pt x="209537" y="127800"/>
                  </a:lnTo>
                  <a:lnTo>
                    <a:pt x="220319" y="129603"/>
                  </a:lnTo>
                  <a:lnTo>
                    <a:pt x="227685" y="128663"/>
                  </a:lnTo>
                  <a:lnTo>
                    <a:pt x="234759" y="125831"/>
                  </a:lnTo>
                  <a:lnTo>
                    <a:pt x="241617" y="121107"/>
                  </a:lnTo>
                  <a:lnTo>
                    <a:pt x="242125" y="120599"/>
                  </a:lnTo>
                  <a:lnTo>
                    <a:pt x="248399" y="114477"/>
                  </a:lnTo>
                  <a:lnTo>
                    <a:pt x="248932" y="119519"/>
                  </a:lnTo>
                  <a:lnTo>
                    <a:pt x="249047" y="120599"/>
                  </a:lnTo>
                  <a:lnTo>
                    <a:pt x="249161" y="121678"/>
                  </a:lnTo>
                  <a:lnTo>
                    <a:pt x="249275" y="122770"/>
                  </a:lnTo>
                  <a:lnTo>
                    <a:pt x="249351" y="123482"/>
                  </a:lnTo>
                  <a:lnTo>
                    <a:pt x="249478" y="124561"/>
                  </a:lnTo>
                  <a:lnTo>
                    <a:pt x="253441" y="128524"/>
                  </a:lnTo>
                  <a:lnTo>
                    <a:pt x="268554" y="128524"/>
                  </a:lnTo>
                  <a:lnTo>
                    <a:pt x="271792" y="127800"/>
                  </a:lnTo>
                  <a:lnTo>
                    <a:pt x="276834" y="125641"/>
                  </a:lnTo>
                  <a:lnTo>
                    <a:pt x="277558" y="125641"/>
                  </a:lnTo>
                  <a:lnTo>
                    <a:pt x="278638" y="123482"/>
                  </a:lnTo>
                  <a:close/>
                </a:path>
                <a:path w="622935" h="130175">
                  <a:moveTo>
                    <a:pt x="354241" y="43561"/>
                  </a:moveTo>
                  <a:lnTo>
                    <a:pt x="350278" y="36360"/>
                  </a:lnTo>
                  <a:lnTo>
                    <a:pt x="339115" y="36360"/>
                  </a:lnTo>
                  <a:lnTo>
                    <a:pt x="331863" y="37439"/>
                  </a:lnTo>
                  <a:lnTo>
                    <a:pt x="332333" y="37439"/>
                  </a:lnTo>
                  <a:lnTo>
                    <a:pt x="326237" y="40411"/>
                  </a:lnTo>
                  <a:lnTo>
                    <a:pt x="320078" y="45783"/>
                  </a:lnTo>
                  <a:lnTo>
                    <a:pt x="313918" y="53644"/>
                  </a:lnTo>
                  <a:lnTo>
                    <a:pt x="313918" y="38519"/>
                  </a:lnTo>
                  <a:lnTo>
                    <a:pt x="312839" y="37439"/>
                  </a:lnTo>
                  <a:lnTo>
                    <a:pt x="287997" y="37439"/>
                  </a:lnTo>
                  <a:lnTo>
                    <a:pt x="286918" y="38519"/>
                  </a:lnTo>
                  <a:lnTo>
                    <a:pt x="286918" y="41402"/>
                  </a:lnTo>
                  <a:lnTo>
                    <a:pt x="287997" y="42481"/>
                  </a:lnTo>
                  <a:lnTo>
                    <a:pt x="295910" y="43561"/>
                  </a:lnTo>
                  <a:lnTo>
                    <a:pt x="296633" y="46443"/>
                  </a:lnTo>
                  <a:lnTo>
                    <a:pt x="296633" y="121678"/>
                  </a:lnTo>
                  <a:lnTo>
                    <a:pt x="295910" y="123482"/>
                  </a:lnTo>
                  <a:lnTo>
                    <a:pt x="288721" y="123482"/>
                  </a:lnTo>
                  <a:lnTo>
                    <a:pt x="286918" y="124561"/>
                  </a:lnTo>
                  <a:lnTo>
                    <a:pt x="286918" y="127800"/>
                  </a:lnTo>
                  <a:lnTo>
                    <a:pt x="287997" y="128524"/>
                  </a:lnTo>
                  <a:lnTo>
                    <a:pt x="326872" y="128524"/>
                  </a:lnTo>
                  <a:lnTo>
                    <a:pt x="326872" y="124561"/>
                  </a:lnTo>
                  <a:lnTo>
                    <a:pt x="326161" y="124561"/>
                  </a:lnTo>
                  <a:lnTo>
                    <a:pt x="317157" y="123482"/>
                  </a:lnTo>
                  <a:lnTo>
                    <a:pt x="314998" y="122758"/>
                  </a:lnTo>
                  <a:lnTo>
                    <a:pt x="314998" y="62636"/>
                  </a:lnTo>
                  <a:lnTo>
                    <a:pt x="320459" y="53644"/>
                  </a:lnTo>
                  <a:lnTo>
                    <a:pt x="321119" y="52565"/>
                  </a:lnTo>
                  <a:lnTo>
                    <a:pt x="325081" y="47523"/>
                  </a:lnTo>
                  <a:lnTo>
                    <a:pt x="332727" y="45783"/>
                  </a:lnTo>
                  <a:lnTo>
                    <a:pt x="332905" y="45783"/>
                  </a:lnTo>
                  <a:lnTo>
                    <a:pt x="331914" y="46443"/>
                  </a:lnTo>
                  <a:lnTo>
                    <a:pt x="331914" y="56883"/>
                  </a:lnTo>
                  <a:lnTo>
                    <a:pt x="336956" y="60833"/>
                  </a:lnTo>
                  <a:lnTo>
                    <a:pt x="350278" y="60833"/>
                  </a:lnTo>
                  <a:lnTo>
                    <a:pt x="354241" y="56883"/>
                  </a:lnTo>
                  <a:lnTo>
                    <a:pt x="354241" y="45783"/>
                  </a:lnTo>
                  <a:lnTo>
                    <a:pt x="354241" y="43561"/>
                  </a:lnTo>
                  <a:close/>
                </a:path>
                <a:path w="622935" h="130175">
                  <a:moveTo>
                    <a:pt x="423710" y="99364"/>
                  </a:moveTo>
                  <a:lnTo>
                    <a:pt x="396354" y="71996"/>
                  </a:lnTo>
                  <a:lnTo>
                    <a:pt x="395274" y="71996"/>
                  </a:lnTo>
                  <a:lnTo>
                    <a:pt x="385152" y="68605"/>
                  </a:lnTo>
                  <a:lnTo>
                    <a:pt x="378345" y="64846"/>
                  </a:lnTo>
                  <a:lnTo>
                    <a:pt x="374510" y="60617"/>
                  </a:lnTo>
                  <a:lnTo>
                    <a:pt x="373316" y="55803"/>
                  </a:lnTo>
                  <a:lnTo>
                    <a:pt x="373316" y="46443"/>
                  </a:lnTo>
                  <a:lnTo>
                    <a:pt x="379437" y="40322"/>
                  </a:lnTo>
                  <a:lnTo>
                    <a:pt x="389521" y="40322"/>
                  </a:lnTo>
                  <a:lnTo>
                    <a:pt x="415442" y="64846"/>
                  </a:lnTo>
                  <a:lnTo>
                    <a:pt x="415442" y="65874"/>
                  </a:lnTo>
                  <a:lnTo>
                    <a:pt x="418680" y="65874"/>
                  </a:lnTo>
                  <a:lnTo>
                    <a:pt x="419709" y="64846"/>
                  </a:lnTo>
                  <a:lnTo>
                    <a:pt x="419760" y="35280"/>
                  </a:lnTo>
                  <a:lnTo>
                    <a:pt x="416521" y="35280"/>
                  </a:lnTo>
                  <a:lnTo>
                    <a:pt x="416521" y="36360"/>
                  </a:lnTo>
                  <a:lnTo>
                    <a:pt x="415442" y="36360"/>
                  </a:lnTo>
                  <a:lnTo>
                    <a:pt x="412559" y="40322"/>
                  </a:lnTo>
                  <a:lnTo>
                    <a:pt x="407517" y="38519"/>
                  </a:lnTo>
                  <a:lnTo>
                    <a:pt x="400316" y="35280"/>
                  </a:lnTo>
                  <a:lnTo>
                    <a:pt x="392391" y="35280"/>
                  </a:lnTo>
                  <a:lnTo>
                    <a:pt x="379895" y="37452"/>
                  </a:lnTo>
                  <a:lnTo>
                    <a:pt x="369976" y="43434"/>
                  </a:lnTo>
                  <a:lnTo>
                    <a:pt x="363435" y="52451"/>
                  </a:lnTo>
                  <a:lnTo>
                    <a:pt x="361073" y="63715"/>
                  </a:lnTo>
                  <a:lnTo>
                    <a:pt x="362927" y="74104"/>
                  </a:lnTo>
                  <a:lnTo>
                    <a:pt x="368401" y="81457"/>
                  </a:lnTo>
                  <a:lnTo>
                    <a:pt x="377317" y="86512"/>
                  </a:lnTo>
                  <a:lnTo>
                    <a:pt x="389521" y="90004"/>
                  </a:lnTo>
                  <a:lnTo>
                    <a:pt x="400253" y="93853"/>
                  </a:lnTo>
                  <a:lnTo>
                    <a:pt x="407377" y="98107"/>
                  </a:lnTo>
                  <a:lnTo>
                    <a:pt x="411327" y="103162"/>
                  </a:lnTo>
                  <a:lnTo>
                    <a:pt x="412559" y="109435"/>
                  </a:lnTo>
                  <a:lnTo>
                    <a:pt x="412559" y="119519"/>
                  </a:lnTo>
                  <a:lnTo>
                    <a:pt x="402475" y="124561"/>
                  </a:lnTo>
                  <a:lnTo>
                    <a:pt x="395274" y="124561"/>
                  </a:lnTo>
                  <a:lnTo>
                    <a:pt x="387210" y="123482"/>
                  </a:lnTo>
                  <a:lnTo>
                    <a:pt x="386880" y="123482"/>
                  </a:lnTo>
                  <a:lnTo>
                    <a:pt x="379793" y="119253"/>
                  </a:lnTo>
                  <a:lnTo>
                    <a:pt x="372795" y="110896"/>
                  </a:lnTo>
                  <a:lnTo>
                    <a:pt x="364312" y="97193"/>
                  </a:lnTo>
                  <a:lnTo>
                    <a:pt x="364312" y="96113"/>
                  </a:lnTo>
                  <a:lnTo>
                    <a:pt x="361073" y="96113"/>
                  </a:lnTo>
                  <a:lnTo>
                    <a:pt x="360362" y="97193"/>
                  </a:lnTo>
                  <a:lnTo>
                    <a:pt x="360362" y="129603"/>
                  </a:lnTo>
                  <a:lnTo>
                    <a:pt x="364312" y="129603"/>
                  </a:lnTo>
                  <a:lnTo>
                    <a:pt x="364312" y="128524"/>
                  </a:lnTo>
                  <a:lnTo>
                    <a:pt x="370433" y="123482"/>
                  </a:lnTo>
                  <a:lnTo>
                    <a:pt x="376199" y="127800"/>
                  </a:lnTo>
                  <a:lnTo>
                    <a:pt x="386270" y="129603"/>
                  </a:lnTo>
                  <a:lnTo>
                    <a:pt x="402475" y="129603"/>
                  </a:lnTo>
                  <a:lnTo>
                    <a:pt x="410400" y="126720"/>
                  </a:lnTo>
                  <a:lnTo>
                    <a:pt x="412546" y="124561"/>
                  </a:lnTo>
                  <a:lnTo>
                    <a:pt x="421551" y="115557"/>
                  </a:lnTo>
                  <a:lnTo>
                    <a:pt x="423710" y="108356"/>
                  </a:lnTo>
                  <a:lnTo>
                    <a:pt x="423710" y="99364"/>
                  </a:lnTo>
                  <a:close/>
                </a:path>
                <a:path w="622935" h="130175">
                  <a:moveTo>
                    <a:pt x="523074" y="82080"/>
                  </a:moveTo>
                  <a:lnTo>
                    <a:pt x="519671" y="64604"/>
                  </a:lnTo>
                  <a:lnTo>
                    <a:pt x="519582" y="64147"/>
                  </a:lnTo>
                  <a:lnTo>
                    <a:pt x="510108" y="49377"/>
                  </a:lnTo>
                  <a:lnTo>
                    <a:pt x="510019" y="49237"/>
                  </a:lnTo>
                  <a:lnTo>
                    <a:pt x="503275" y="44437"/>
                  </a:lnTo>
                  <a:lnTo>
                    <a:pt x="503275" y="83159"/>
                  </a:lnTo>
                  <a:lnTo>
                    <a:pt x="501713" y="101511"/>
                  </a:lnTo>
                  <a:lnTo>
                    <a:pt x="497154" y="114401"/>
                  </a:lnTo>
                  <a:lnTo>
                    <a:pt x="489597" y="122047"/>
                  </a:lnTo>
                  <a:lnTo>
                    <a:pt x="479158" y="124561"/>
                  </a:lnTo>
                  <a:lnTo>
                    <a:pt x="467868" y="122047"/>
                  </a:lnTo>
                  <a:lnTo>
                    <a:pt x="459892" y="114401"/>
                  </a:lnTo>
                  <a:lnTo>
                    <a:pt x="455269" y="101815"/>
                  </a:lnTo>
                  <a:lnTo>
                    <a:pt x="455155" y="101511"/>
                  </a:lnTo>
                  <a:lnTo>
                    <a:pt x="455828" y="60680"/>
                  </a:lnTo>
                  <a:lnTo>
                    <a:pt x="476999" y="40322"/>
                  </a:lnTo>
                  <a:lnTo>
                    <a:pt x="488238" y="43027"/>
                  </a:lnTo>
                  <a:lnTo>
                    <a:pt x="496481" y="51079"/>
                  </a:lnTo>
                  <a:lnTo>
                    <a:pt x="501421" y="64147"/>
                  </a:lnTo>
                  <a:lnTo>
                    <a:pt x="501548" y="64604"/>
                  </a:lnTo>
                  <a:lnTo>
                    <a:pt x="503174" y="82080"/>
                  </a:lnTo>
                  <a:lnTo>
                    <a:pt x="503275" y="83159"/>
                  </a:lnTo>
                  <a:lnTo>
                    <a:pt x="503275" y="44437"/>
                  </a:lnTo>
                  <a:lnTo>
                    <a:pt x="497522" y="40322"/>
                  </a:lnTo>
                  <a:lnTo>
                    <a:pt x="495757" y="39077"/>
                  </a:lnTo>
                  <a:lnTo>
                    <a:pt x="478078" y="35280"/>
                  </a:lnTo>
                  <a:lnTo>
                    <a:pt x="460819" y="39077"/>
                  </a:lnTo>
                  <a:lnTo>
                    <a:pt x="446747" y="49377"/>
                  </a:lnTo>
                  <a:lnTo>
                    <a:pt x="437261" y="64604"/>
                  </a:lnTo>
                  <a:lnTo>
                    <a:pt x="433793" y="83159"/>
                  </a:lnTo>
                  <a:lnTo>
                    <a:pt x="437159" y="101511"/>
                  </a:lnTo>
                  <a:lnTo>
                    <a:pt x="446481" y="116243"/>
                  </a:lnTo>
                  <a:lnTo>
                    <a:pt x="460527" y="126047"/>
                  </a:lnTo>
                  <a:lnTo>
                    <a:pt x="478078" y="129603"/>
                  </a:lnTo>
                  <a:lnTo>
                    <a:pt x="494372" y="126288"/>
                  </a:lnTo>
                  <a:lnTo>
                    <a:pt x="496976" y="124561"/>
                  </a:lnTo>
                  <a:lnTo>
                    <a:pt x="508800" y="116776"/>
                  </a:lnTo>
                  <a:lnTo>
                    <a:pt x="519125" y="101815"/>
                  </a:lnTo>
                  <a:lnTo>
                    <a:pt x="523074" y="82080"/>
                  </a:lnTo>
                  <a:close/>
                </a:path>
                <a:path w="622935" h="130175">
                  <a:moveTo>
                    <a:pt x="622795" y="124561"/>
                  </a:moveTo>
                  <a:lnTo>
                    <a:pt x="621715" y="123482"/>
                  </a:lnTo>
                  <a:lnTo>
                    <a:pt x="612711" y="123482"/>
                  </a:lnTo>
                  <a:lnTo>
                    <a:pt x="611632" y="121678"/>
                  </a:lnTo>
                  <a:lnTo>
                    <a:pt x="611632" y="63715"/>
                  </a:lnTo>
                  <a:lnTo>
                    <a:pt x="609981" y="52158"/>
                  </a:lnTo>
                  <a:lnTo>
                    <a:pt x="606831" y="46443"/>
                  </a:lnTo>
                  <a:lnTo>
                    <a:pt x="605243" y="43561"/>
                  </a:lnTo>
                  <a:lnTo>
                    <a:pt x="597662" y="38214"/>
                  </a:lnTo>
                  <a:lnTo>
                    <a:pt x="587514" y="36360"/>
                  </a:lnTo>
                  <a:lnTo>
                    <a:pt x="571868" y="39230"/>
                  </a:lnTo>
                  <a:lnTo>
                    <a:pt x="562038" y="45542"/>
                  </a:lnTo>
                  <a:lnTo>
                    <a:pt x="556933" y="51866"/>
                  </a:lnTo>
                  <a:lnTo>
                    <a:pt x="555472" y="54724"/>
                  </a:lnTo>
                  <a:lnTo>
                    <a:pt x="555472" y="38519"/>
                  </a:lnTo>
                  <a:lnTo>
                    <a:pt x="553313" y="36360"/>
                  </a:lnTo>
                  <a:lnTo>
                    <a:pt x="529196" y="37439"/>
                  </a:lnTo>
                  <a:lnTo>
                    <a:pt x="528116" y="37439"/>
                  </a:lnTo>
                  <a:lnTo>
                    <a:pt x="527392" y="38519"/>
                  </a:lnTo>
                  <a:lnTo>
                    <a:pt x="527392" y="41402"/>
                  </a:lnTo>
                  <a:lnTo>
                    <a:pt x="528116" y="42481"/>
                  </a:lnTo>
                  <a:lnTo>
                    <a:pt x="536397" y="43561"/>
                  </a:lnTo>
                  <a:lnTo>
                    <a:pt x="537476" y="46443"/>
                  </a:lnTo>
                  <a:lnTo>
                    <a:pt x="537476" y="121678"/>
                  </a:lnTo>
                  <a:lnTo>
                    <a:pt x="536397" y="123482"/>
                  </a:lnTo>
                  <a:lnTo>
                    <a:pt x="527392" y="123482"/>
                  </a:lnTo>
                  <a:lnTo>
                    <a:pt x="527392" y="127800"/>
                  </a:lnTo>
                  <a:lnTo>
                    <a:pt x="528116" y="128524"/>
                  </a:lnTo>
                  <a:lnTo>
                    <a:pt x="563397" y="128524"/>
                  </a:lnTo>
                  <a:lnTo>
                    <a:pt x="564476" y="127800"/>
                  </a:lnTo>
                  <a:lnTo>
                    <a:pt x="564476" y="124561"/>
                  </a:lnTo>
                  <a:lnTo>
                    <a:pt x="563397" y="123482"/>
                  </a:lnTo>
                  <a:lnTo>
                    <a:pt x="556552" y="123482"/>
                  </a:lnTo>
                  <a:lnTo>
                    <a:pt x="555472" y="121678"/>
                  </a:lnTo>
                  <a:lnTo>
                    <a:pt x="555472" y="66954"/>
                  </a:lnTo>
                  <a:lnTo>
                    <a:pt x="557276" y="61925"/>
                  </a:lnTo>
                  <a:lnTo>
                    <a:pt x="559435" y="58674"/>
                  </a:lnTo>
                  <a:lnTo>
                    <a:pt x="562546" y="54724"/>
                  </a:lnTo>
                  <a:lnTo>
                    <a:pt x="563397" y="53644"/>
                  </a:lnTo>
                  <a:lnTo>
                    <a:pt x="569518" y="46443"/>
                  </a:lnTo>
                  <a:lnTo>
                    <a:pt x="577430" y="46443"/>
                  </a:lnTo>
                  <a:lnTo>
                    <a:pt x="585127" y="47663"/>
                  </a:lnTo>
                  <a:lnTo>
                    <a:pt x="590118" y="51536"/>
                  </a:lnTo>
                  <a:lnTo>
                    <a:pt x="592823" y="58445"/>
                  </a:lnTo>
                  <a:lnTo>
                    <a:pt x="593636" y="68757"/>
                  </a:lnTo>
                  <a:lnTo>
                    <a:pt x="593636" y="121678"/>
                  </a:lnTo>
                  <a:lnTo>
                    <a:pt x="592556" y="123482"/>
                  </a:lnTo>
                  <a:lnTo>
                    <a:pt x="585711" y="123482"/>
                  </a:lnTo>
                  <a:lnTo>
                    <a:pt x="584631" y="124561"/>
                  </a:lnTo>
                  <a:lnTo>
                    <a:pt x="584631" y="127800"/>
                  </a:lnTo>
                  <a:lnTo>
                    <a:pt x="585711" y="128524"/>
                  </a:lnTo>
                  <a:lnTo>
                    <a:pt x="621715" y="128524"/>
                  </a:lnTo>
                  <a:lnTo>
                    <a:pt x="622795" y="127800"/>
                  </a:lnTo>
                  <a:lnTo>
                    <a:pt x="622795" y="124561"/>
                  </a:lnTo>
                  <a:close/>
                </a:path>
              </a:pathLst>
            </a:custGeom>
            <a:solidFill>
              <a:srgbClr val="3D39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473" y="6378642"/>
              <a:ext cx="252095" cy="278765"/>
            </a:xfrm>
            <a:custGeom>
              <a:avLst/>
              <a:gdLst/>
              <a:ahLst/>
              <a:cxnLst/>
              <a:rect l="l" t="t" r="r" b="b"/>
              <a:pathLst>
                <a:path w="252095" h="278765">
                  <a:moveTo>
                    <a:pt x="114401" y="0"/>
                  </a:moveTo>
                  <a:lnTo>
                    <a:pt x="74092" y="12480"/>
                  </a:lnTo>
                  <a:lnTo>
                    <a:pt x="38847" y="39147"/>
                  </a:lnTo>
                  <a:lnTo>
                    <a:pt x="11968" y="80120"/>
                  </a:lnTo>
                  <a:lnTo>
                    <a:pt x="0" y="127191"/>
                  </a:lnTo>
                  <a:lnTo>
                    <a:pt x="2609" y="179969"/>
                  </a:lnTo>
                  <a:lnTo>
                    <a:pt x="20877" y="228901"/>
                  </a:lnTo>
                  <a:lnTo>
                    <a:pt x="55885" y="264435"/>
                  </a:lnTo>
                  <a:lnTo>
                    <a:pt x="102465" y="278306"/>
                  </a:lnTo>
                  <a:lnTo>
                    <a:pt x="150700" y="271185"/>
                  </a:lnTo>
                  <a:lnTo>
                    <a:pt x="194549" y="245301"/>
                  </a:lnTo>
                  <a:lnTo>
                    <a:pt x="227970" y="202878"/>
                  </a:lnTo>
                  <a:lnTo>
                    <a:pt x="246242" y="157463"/>
                  </a:lnTo>
                  <a:lnTo>
                    <a:pt x="251747" y="114158"/>
                  </a:lnTo>
                  <a:lnTo>
                    <a:pt x="245020" y="74984"/>
                  </a:lnTo>
                  <a:lnTo>
                    <a:pt x="226595" y="41963"/>
                  </a:lnTo>
                  <a:lnTo>
                    <a:pt x="197007" y="17115"/>
                  </a:lnTo>
                  <a:lnTo>
                    <a:pt x="156474" y="1585"/>
                  </a:lnTo>
                  <a:lnTo>
                    <a:pt x="114401" y="0"/>
                  </a:lnTo>
                  <a:close/>
                </a:path>
              </a:pathLst>
            </a:custGeom>
            <a:solidFill>
              <a:srgbClr val="097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325" y="6427444"/>
              <a:ext cx="167487" cy="18935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398" y="183469"/>
            <a:ext cx="88392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dirty="0">
                <a:solidFill>
                  <a:srgbClr val="FF0000"/>
                </a:solidFill>
              </a:rPr>
              <a:t>Exhibit</a:t>
            </a:r>
            <a:r>
              <a:rPr b="1" spc="-135" dirty="0">
                <a:solidFill>
                  <a:srgbClr val="FF000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</a:rPr>
              <a:t>2.4</a:t>
            </a:r>
            <a:r>
              <a:rPr b="1" spc="-75" dirty="0">
                <a:solidFill>
                  <a:srgbClr val="FF000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</a:rPr>
              <a:t>Evaluation</a:t>
            </a:r>
            <a:r>
              <a:rPr b="1" spc="-80" dirty="0">
                <a:solidFill>
                  <a:srgbClr val="FF0000"/>
                </a:solidFill>
              </a:rPr>
              <a:t> </a:t>
            </a:r>
            <a:r>
              <a:rPr b="1" spc="-20" dirty="0">
                <a:solidFill>
                  <a:srgbClr val="FF0000"/>
                </a:solidFill>
              </a:rPr>
              <a:t>of</a:t>
            </a:r>
            <a:r>
              <a:rPr b="1" spc="-200" dirty="0">
                <a:solidFill>
                  <a:srgbClr val="FF0000"/>
                </a:solidFill>
              </a:rPr>
              <a:t> </a:t>
            </a:r>
            <a:r>
              <a:rPr b="1" spc="-10" dirty="0">
                <a:solidFill>
                  <a:srgbClr val="FF0000"/>
                </a:solidFill>
              </a:rPr>
              <a:t>Alternatives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7200" y="1219314"/>
          <a:ext cx="8229596" cy="4721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marL="2038350" marR="177800" indent="-1552575">
                        <a:lnSpc>
                          <a:spcPts val="1780"/>
                        </a:lnSpc>
                        <a:spcBef>
                          <a:spcPts val="375"/>
                        </a:spcBef>
                        <a:tabLst>
                          <a:tab pos="1829435" algn="l"/>
                        </a:tabLst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Laptop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Memory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840864">
                        <a:lnSpc>
                          <a:spcPts val="1739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Storage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007EA2"/>
                    </a:solidFill>
                  </a:tcPr>
                </a:tc>
                <a:tc>
                  <a:txBody>
                    <a:bodyPr/>
                    <a:lstStyle/>
                    <a:p>
                      <a:pPr marL="354330" marR="181610" indent="-169545">
                        <a:lnSpc>
                          <a:spcPts val="1780"/>
                        </a:lnSpc>
                        <a:spcBef>
                          <a:spcPts val="37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Battery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Life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007EA2"/>
                    </a:solidFill>
                  </a:tcPr>
                </a:tc>
                <a:tc>
                  <a:txBody>
                    <a:bodyPr/>
                    <a:lstStyle/>
                    <a:p>
                      <a:pPr marL="270510" marR="142875" indent="-81915">
                        <a:lnSpc>
                          <a:spcPts val="1780"/>
                        </a:lnSpc>
                        <a:spcBef>
                          <a:spcPts val="37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Carrying Weight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007EA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Warranty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solidFill>
                      <a:srgbClr val="007EA2"/>
                    </a:solidFill>
                  </a:tcPr>
                </a:tc>
                <a:tc>
                  <a:txBody>
                    <a:bodyPr/>
                    <a:lstStyle/>
                    <a:p>
                      <a:pPr marL="156210" marR="209550" indent="-17780">
                        <a:lnSpc>
                          <a:spcPts val="1780"/>
                        </a:lnSpc>
                        <a:spcBef>
                          <a:spcPts val="37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Display Quality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007EA2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solidFill>
                      <a:srgbClr val="007E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2048510" algn="l"/>
                        </a:tabLst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Acer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Aspire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100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60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32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solidFill>
                      <a:srgbClr val="D3E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1440" marR="453390">
                        <a:lnSpc>
                          <a:spcPts val="1780"/>
                        </a:lnSpc>
                        <a:spcBef>
                          <a:spcPts val="1285"/>
                        </a:spcBef>
                        <a:tabLst>
                          <a:tab pos="2105025" algn="l"/>
                        </a:tabLst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Apple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MacBook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80 Pro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3195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40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42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40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232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solidFill>
                      <a:srgbClr val="D3E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6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2105025" algn="l"/>
                        </a:tabLst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Dell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XPS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80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56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42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32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solidFill>
                      <a:srgbClr val="D3E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1670">
                <a:tc>
                  <a:txBody>
                    <a:bodyPr/>
                    <a:lstStyle/>
                    <a:p>
                      <a:pPr marL="91440">
                        <a:lnSpc>
                          <a:spcPts val="1850"/>
                        </a:lnSpc>
                        <a:spcBef>
                          <a:spcPts val="1115"/>
                        </a:spcBef>
                        <a:tabLst>
                          <a:tab pos="2105025" algn="l"/>
                        </a:tabLst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Lenovo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70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ts val="1850"/>
                        </a:lnSpc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ThinkPad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64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42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32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229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solidFill>
                      <a:srgbClr val="D3E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8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2105025" algn="l"/>
                        </a:tabLst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Lenovo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Yoga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80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36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40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204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solidFill>
                      <a:srgbClr val="D3E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8185">
                <a:tc>
                  <a:txBody>
                    <a:bodyPr/>
                    <a:lstStyle/>
                    <a:p>
                      <a:pPr marL="91440" marR="396875">
                        <a:lnSpc>
                          <a:spcPts val="1780"/>
                        </a:lnSpc>
                        <a:spcBef>
                          <a:spcPts val="1090"/>
                        </a:spcBef>
                        <a:tabLst>
                          <a:tab pos="2048510" algn="l"/>
                        </a:tabLst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Microsoft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100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Surface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Book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56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48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249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solidFill>
                      <a:srgbClr val="D3E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91440" marR="453390">
                        <a:lnSpc>
                          <a:spcPts val="1780"/>
                        </a:lnSpc>
                        <a:spcBef>
                          <a:spcPts val="1050"/>
                        </a:spcBef>
                        <a:tabLst>
                          <a:tab pos="2105025" algn="l"/>
                        </a:tabLst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Razer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Blade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40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Stealth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80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32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206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solidFill>
                      <a:srgbClr val="D3E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712" y="148909"/>
            <a:ext cx="8156575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5400" b="1" spc="-25" dirty="0">
                <a:solidFill>
                  <a:srgbClr val="FF0000"/>
                </a:solidFill>
              </a:rPr>
              <a:t>Decision-</a:t>
            </a:r>
            <a:r>
              <a:rPr sz="5400" b="1" dirty="0">
                <a:solidFill>
                  <a:srgbClr val="FF0000"/>
                </a:solidFill>
              </a:rPr>
              <a:t>Making</a:t>
            </a:r>
            <a:r>
              <a:rPr sz="5400" b="1" spc="-90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Process</a:t>
            </a:r>
            <a:r>
              <a:rPr sz="5400" b="1" spc="-85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Step</a:t>
            </a:r>
            <a:r>
              <a:rPr sz="5400" b="1" spc="-90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7:</a:t>
            </a:r>
            <a:r>
              <a:rPr sz="5400" b="1" spc="-85" dirty="0">
                <a:solidFill>
                  <a:srgbClr val="FF0000"/>
                </a:solidFill>
              </a:rPr>
              <a:t> </a:t>
            </a:r>
            <a:r>
              <a:rPr sz="5400" b="1" spc="-10" dirty="0">
                <a:solidFill>
                  <a:srgbClr val="FF0000"/>
                </a:solidFill>
              </a:rPr>
              <a:t>Implement </a:t>
            </a:r>
            <a:r>
              <a:rPr sz="5400" b="1" spc="-20" dirty="0">
                <a:solidFill>
                  <a:srgbClr val="FF0000"/>
                </a:solidFill>
              </a:rPr>
              <a:t>the</a:t>
            </a:r>
            <a:r>
              <a:rPr sz="5400" b="1" spc="-180" dirty="0">
                <a:solidFill>
                  <a:srgbClr val="FF0000"/>
                </a:solidFill>
              </a:rPr>
              <a:t> </a:t>
            </a:r>
            <a:r>
              <a:rPr sz="5400" b="1" spc="-10" dirty="0">
                <a:solidFill>
                  <a:srgbClr val="FF0000"/>
                </a:solidFill>
              </a:rPr>
              <a:t>Alternative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2347249"/>
            <a:ext cx="7134859" cy="150368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600"/>
              </a:spcBef>
              <a:buClr>
                <a:srgbClr val="007EA2"/>
              </a:buClr>
              <a:buChar char="•"/>
              <a:tabLst>
                <a:tab pos="267970" algn="l"/>
              </a:tabLst>
            </a:pPr>
            <a:r>
              <a:rPr sz="2400" dirty="0">
                <a:latin typeface="Arial"/>
                <a:cs typeface="Arial"/>
              </a:rPr>
              <a:t>Put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chosen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alternative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into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action.</a:t>
            </a:r>
            <a:endParaRPr sz="2400" dirty="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Char char="•"/>
              <a:tabLst>
                <a:tab pos="268605" algn="l"/>
              </a:tabLst>
            </a:pPr>
            <a:r>
              <a:rPr sz="2400" dirty="0">
                <a:latin typeface="Arial"/>
                <a:cs typeface="Arial"/>
              </a:rPr>
              <a:t>Convey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decision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those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affected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get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their </a:t>
            </a:r>
            <a:r>
              <a:rPr sz="2400" dirty="0">
                <a:latin typeface="Arial"/>
                <a:cs typeface="Arial"/>
              </a:rPr>
              <a:t>commitment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it.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389" y="-76200"/>
            <a:ext cx="7774305" cy="25051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5400" b="1" spc="-25" dirty="0">
                <a:solidFill>
                  <a:srgbClr val="FF0000"/>
                </a:solidFill>
              </a:rPr>
              <a:t>Decision-</a:t>
            </a:r>
            <a:r>
              <a:rPr sz="5400" b="1" dirty="0">
                <a:solidFill>
                  <a:srgbClr val="FF0000"/>
                </a:solidFill>
              </a:rPr>
              <a:t>Making</a:t>
            </a:r>
            <a:r>
              <a:rPr sz="5400" b="1" spc="-90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Process</a:t>
            </a:r>
            <a:r>
              <a:rPr sz="5400" b="1" spc="-85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Step</a:t>
            </a:r>
            <a:r>
              <a:rPr sz="5400" b="1" spc="-90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8:</a:t>
            </a:r>
            <a:r>
              <a:rPr sz="5400" b="1" spc="-85" dirty="0">
                <a:solidFill>
                  <a:srgbClr val="FF0000"/>
                </a:solidFill>
              </a:rPr>
              <a:t> </a:t>
            </a:r>
            <a:r>
              <a:rPr sz="5400" b="1" spc="-10" dirty="0">
                <a:solidFill>
                  <a:srgbClr val="FF0000"/>
                </a:solidFill>
              </a:rPr>
              <a:t>Evaluate </a:t>
            </a:r>
            <a:r>
              <a:rPr sz="5400" b="1" dirty="0">
                <a:solidFill>
                  <a:srgbClr val="FF0000"/>
                </a:solidFill>
              </a:rPr>
              <a:t>Decision</a:t>
            </a:r>
            <a:r>
              <a:rPr sz="5400" b="1" spc="-145" dirty="0">
                <a:solidFill>
                  <a:srgbClr val="FF0000"/>
                </a:solidFill>
              </a:rPr>
              <a:t> </a:t>
            </a:r>
            <a:r>
              <a:rPr sz="5400" b="1" spc="-10" dirty="0">
                <a:solidFill>
                  <a:srgbClr val="FF0000"/>
                </a:solidFill>
              </a:rPr>
              <a:t>Effectiveness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1142" y="2819400"/>
            <a:ext cx="8124825" cy="1313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Char char="•"/>
              <a:tabLst>
                <a:tab pos="268605" algn="l"/>
              </a:tabLst>
            </a:pPr>
            <a:r>
              <a:rPr sz="2400" dirty="0">
                <a:latin typeface="Arial"/>
                <a:cs typeface="Arial"/>
              </a:rPr>
              <a:t>Evaluate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outcome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decision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if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problem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was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resolved.</a:t>
            </a:r>
            <a:endParaRPr sz="2400" dirty="0">
              <a:latin typeface="Arial"/>
              <a:cs typeface="Arial"/>
            </a:endParaRPr>
          </a:p>
          <a:p>
            <a:pPr marL="267970" indent="-25527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Char char="•"/>
              <a:tabLst>
                <a:tab pos="267970" algn="l"/>
              </a:tabLst>
            </a:pPr>
            <a:r>
              <a:rPr sz="2400" dirty="0">
                <a:latin typeface="Arial"/>
                <a:cs typeface="Arial"/>
              </a:rPr>
              <a:t>If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wasn’t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resolved,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what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went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wrong?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26827"/>
            <a:ext cx="8074025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</a:rPr>
              <a:t>Decisions</a:t>
            </a:r>
            <a:r>
              <a:rPr b="1" spc="-114" dirty="0">
                <a:solidFill>
                  <a:srgbClr val="FF000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</a:rPr>
              <a:t>Managers</a:t>
            </a:r>
            <a:r>
              <a:rPr b="1" spc="-110" dirty="0">
                <a:solidFill>
                  <a:srgbClr val="FF000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</a:rPr>
              <a:t>May</a:t>
            </a:r>
            <a:r>
              <a:rPr b="1" spc="-110" dirty="0">
                <a:solidFill>
                  <a:srgbClr val="FF0000"/>
                </a:solidFill>
              </a:rPr>
              <a:t> </a:t>
            </a:r>
            <a:r>
              <a:rPr b="1" spc="-10" dirty="0">
                <a:solidFill>
                  <a:srgbClr val="FF0000"/>
                </a:solidFill>
              </a:rPr>
              <a:t>Make: </a:t>
            </a:r>
            <a:r>
              <a:rPr b="1" dirty="0">
                <a:solidFill>
                  <a:srgbClr val="FF0000"/>
                </a:solidFill>
              </a:rPr>
              <a:t>Planning</a:t>
            </a:r>
            <a:r>
              <a:rPr b="1" spc="-65" dirty="0">
                <a:solidFill>
                  <a:srgbClr val="FF000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</a:rPr>
              <a:t>and</a:t>
            </a:r>
            <a:r>
              <a:rPr b="1" spc="-65" dirty="0">
                <a:solidFill>
                  <a:srgbClr val="FF0000"/>
                </a:solidFill>
              </a:rPr>
              <a:t> </a:t>
            </a:r>
            <a:r>
              <a:rPr b="1" spc="-10" dirty="0">
                <a:solidFill>
                  <a:srgbClr val="FF0000"/>
                </a:solidFill>
              </a:rPr>
              <a:t>Organizing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824884"/>
            <a:ext cx="8074025" cy="404251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512" y="42507"/>
            <a:ext cx="8074025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b="1" dirty="0">
                <a:solidFill>
                  <a:srgbClr val="FF0000"/>
                </a:solidFill>
              </a:rPr>
              <a:t>Decisions</a:t>
            </a:r>
            <a:r>
              <a:rPr b="1" spc="-114" dirty="0">
                <a:solidFill>
                  <a:srgbClr val="FF000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</a:rPr>
              <a:t>Managers</a:t>
            </a:r>
            <a:r>
              <a:rPr b="1" spc="-110" dirty="0">
                <a:solidFill>
                  <a:srgbClr val="FF000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</a:rPr>
              <a:t>May</a:t>
            </a:r>
            <a:r>
              <a:rPr b="1" spc="-110" dirty="0">
                <a:solidFill>
                  <a:srgbClr val="FF0000"/>
                </a:solidFill>
              </a:rPr>
              <a:t> </a:t>
            </a:r>
            <a:r>
              <a:rPr b="1" spc="-10" dirty="0">
                <a:solidFill>
                  <a:srgbClr val="FF0000"/>
                </a:solidFill>
              </a:rPr>
              <a:t>Make: </a:t>
            </a:r>
            <a:r>
              <a:rPr b="1" dirty="0">
                <a:solidFill>
                  <a:srgbClr val="FF0000"/>
                </a:solidFill>
              </a:rPr>
              <a:t>Leading</a:t>
            </a:r>
            <a:r>
              <a:rPr b="1" spc="-45" dirty="0">
                <a:solidFill>
                  <a:srgbClr val="FF000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</a:rPr>
              <a:t>and</a:t>
            </a:r>
            <a:r>
              <a:rPr b="1" spc="-45" dirty="0">
                <a:solidFill>
                  <a:srgbClr val="FF0000"/>
                </a:solidFill>
              </a:rPr>
              <a:t> </a:t>
            </a:r>
            <a:r>
              <a:rPr b="1" spc="-10" dirty="0">
                <a:solidFill>
                  <a:srgbClr val="FF0000"/>
                </a:solidFill>
              </a:rPr>
              <a:t>Controlling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512" y="1676400"/>
            <a:ext cx="8545888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226577"/>
            <a:ext cx="7543800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5400" b="1" spc="-10" dirty="0">
                <a:solidFill>
                  <a:srgbClr val="FF0000"/>
                </a:solidFill>
              </a:rPr>
              <a:t>Rationality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065476"/>
            <a:ext cx="8915400" cy="462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251460" indent="-256540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Rational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Decision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Making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choices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logical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consistent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maximize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value</a:t>
            </a:r>
            <a:endParaRPr sz="2400" dirty="0">
              <a:latin typeface="Arial"/>
              <a:cs typeface="Arial"/>
            </a:endParaRPr>
          </a:p>
          <a:p>
            <a:pPr marL="267970" indent="-25527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Char char="•"/>
              <a:tabLst>
                <a:tab pos="267970" algn="l"/>
              </a:tabLst>
            </a:pPr>
            <a:r>
              <a:rPr sz="2400" dirty="0">
                <a:latin typeface="Arial"/>
                <a:cs typeface="Arial"/>
              </a:rPr>
              <a:t>Assumptions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rationality:</a:t>
            </a:r>
            <a:endParaRPr sz="2400" dirty="0">
              <a:latin typeface="Arial"/>
              <a:cs typeface="Arial"/>
            </a:endParaRPr>
          </a:p>
          <a:p>
            <a:pPr marL="754380" lvl="1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sz="2400" dirty="0">
                <a:latin typeface="Arial"/>
                <a:cs typeface="Arial"/>
              </a:rPr>
              <a:t>Rational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decision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maker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logical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objective</a:t>
            </a:r>
            <a:endParaRPr sz="2400" dirty="0">
              <a:latin typeface="Arial"/>
              <a:cs typeface="Arial"/>
            </a:endParaRPr>
          </a:p>
          <a:p>
            <a:pPr marL="754380" lvl="1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sz="2400" dirty="0">
                <a:latin typeface="Arial"/>
                <a:cs typeface="Arial"/>
              </a:rPr>
              <a:t>Problem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faced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clear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unambiguous</a:t>
            </a:r>
            <a:endParaRPr sz="2400" dirty="0">
              <a:latin typeface="Arial"/>
              <a:cs typeface="Arial"/>
            </a:endParaRPr>
          </a:p>
          <a:p>
            <a:pPr marL="753745" marR="5080" lvl="1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Decision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maker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would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have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clear,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specific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goal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be 	</a:t>
            </a:r>
            <a:r>
              <a:rPr sz="2400" dirty="0">
                <a:latin typeface="Arial"/>
                <a:cs typeface="Arial"/>
              </a:rPr>
              <a:t>aware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all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alternatives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consequences</a:t>
            </a:r>
            <a:endParaRPr sz="2400" dirty="0">
              <a:latin typeface="Arial"/>
              <a:cs typeface="Arial"/>
            </a:endParaRPr>
          </a:p>
          <a:p>
            <a:pPr marL="753745" marR="92075" lvl="1" indent="-284480">
              <a:lnSpc>
                <a:spcPct val="100000"/>
              </a:lnSpc>
              <a:spcBef>
                <a:spcPts val="605"/>
              </a:spcBef>
              <a:buClr>
                <a:srgbClr val="007EA2"/>
              </a:buClr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alternative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maximizes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achieving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this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goal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will 	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selected</a:t>
            </a:r>
            <a:endParaRPr sz="2400" dirty="0">
              <a:latin typeface="Arial"/>
              <a:cs typeface="Arial"/>
            </a:endParaRPr>
          </a:p>
          <a:p>
            <a:pPr marL="753745" marR="1203960" lvl="1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Decisions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made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best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interest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 	</a:t>
            </a:r>
            <a:r>
              <a:rPr sz="2400" spc="-10" dirty="0">
                <a:latin typeface="Arial"/>
                <a:cs typeface="Arial"/>
              </a:rPr>
              <a:t>organization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894181"/>
            <a:ext cx="7543800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5400" b="1" dirty="0">
                <a:solidFill>
                  <a:srgbClr val="FF0000"/>
                </a:solidFill>
              </a:rPr>
              <a:t>Bounded</a:t>
            </a:r>
            <a:r>
              <a:rPr sz="5400" b="1" spc="-70" dirty="0">
                <a:solidFill>
                  <a:srgbClr val="FF0000"/>
                </a:solidFill>
              </a:rPr>
              <a:t> </a:t>
            </a:r>
            <a:r>
              <a:rPr sz="5400" b="1" spc="-10" dirty="0">
                <a:solidFill>
                  <a:srgbClr val="FF0000"/>
                </a:solidFill>
              </a:rPr>
              <a:t>Rationality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2127851"/>
            <a:ext cx="7725409" cy="1313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Char char="•"/>
              <a:tabLst>
                <a:tab pos="268605" algn="l"/>
              </a:tabLst>
            </a:pPr>
            <a:r>
              <a:rPr sz="2400" dirty="0">
                <a:latin typeface="Arial"/>
                <a:cs typeface="Arial"/>
              </a:rPr>
              <a:t>Bounded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rationality: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decision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making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that’s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rational,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but </a:t>
            </a:r>
            <a:r>
              <a:rPr sz="2400" dirty="0">
                <a:latin typeface="Arial"/>
                <a:cs typeface="Arial"/>
              </a:rPr>
              <a:t>limited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individual’s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ability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information</a:t>
            </a:r>
            <a:endParaRPr sz="2400" dirty="0">
              <a:latin typeface="Arial"/>
              <a:cs typeface="Arial"/>
            </a:endParaRPr>
          </a:p>
          <a:p>
            <a:pPr marL="267970" indent="-25527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Char char="•"/>
              <a:tabLst>
                <a:tab pos="267970" algn="l"/>
              </a:tabLst>
            </a:pPr>
            <a:r>
              <a:rPr sz="2400" dirty="0">
                <a:latin typeface="Arial"/>
                <a:cs typeface="Arial"/>
              </a:rPr>
              <a:t>Satisfice: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accepting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solutions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“good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enough”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894181"/>
            <a:ext cx="7543800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5400" b="1" dirty="0">
                <a:solidFill>
                  <a:srgbClr val="FF0000"/>
                </a:solidFill>
              </a:rPr>
              <a:t>Learning</a:t>
            </a:r>
            <a:r>
              <a:rPr sz="5400" b="1" spc="-145" dirty="0">
                <a:solidFill>
                  <a:srgbClr val="FF0000"/>
                </a:solidFill>
              </a:rPr>
              <a:t> </a:t>
            </a:r>
            <a:r>
              <a:rPr sz="5400" b="1" spc="-10" dirty="0">
                <a:solidFill>
                  <a:srgbClr val="FF0000"/>
                </a:solidFill>
              </a:rPr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659890"/>
            <a:ext cx="8237220" cy="353822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519430" lvl="1" indent="-506730">
              <a:lnSpc>
                <a:spcPct val="100000"/>
              </a:lnSpc>
              <a:spcBef>
                <a:spcPts val="1600"/>
              </a:spcBef>
              <a:buClr>
                <a:srgbClr val="007EA2"/>
              </a:buClr>
              <a:buAutoNum type="arabicPeriod"/>
              <a:tabLst>
                <a:tab pos="519430" algn="l"/>
              </a:tabLst>
            </a:pPr>
            <a:r>
              <a:rPr sz="2400" b="1" dirty="0">
                <a:latin typeface="Arial"/>
                <a:cs typeface="Arial"/>
              </a:rPr>
              <a:t>Describe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eight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steps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decision-</a:t>
            </a:r>
            <a:r>
              <a:rPr sz="2400" dirty="0">
                <a:latin typeface="Arial"/>
                <a:cs typeface="Arial"/>
              </a:rPr>
              <a:t>making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process.</a:t>
            </a:r>
            <a:endParaRPr sz="2400" dirty="0">
              <a:latin typeface="Arial"/>
              <a:cs typeface="Arial"/>
            </a:endParaRPr>
          </a:p>
          <a:p>
            <a:pPr marL="518795" marR="476250" lvl="1" indent="-506730">
              <a:lnSpc>
                <a:spcPct val="100000"/>
              </a:lnSpc>
              <a:spcBef>
                <a:spcPts val="1495"/>
              </a:spcBef>
              <a:buClr>
                <a:srgbClr val="007EA2"/>
              </a:buClr>
              <a:buAutoNum type="arabicPeriod"/>
              <a:tabLst>
                <a:tab pos="561975" algn="l"/>
              </a:tabLst>
            </a:pPr>
            <a:r>
              <a:rPr sz="2400" b="1" dirty="0">
                <a:latin typeface="Arial"/>
                <a:cs typeface="Arial"/>
              </a:rPr>
              <a:t>Explain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five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approaches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managers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when 	</a:t>
            </a:r>
            <a:r>
              <a:rPr sz="2400" dirty="0">
                <a:latin typeface="Arial"/>
                <a:cs typeface="Arial"/>
              </a:rPr>
              <a:t>making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decisions.</a:t>
            </a:r>
            <a:endParaRPr sz="2400" dirty="0">
              <a:latin typeface="Arial"/>
              <a:cs typeface="Arial"/>
            </a:endParaRPr>
          </a:p>
          <a:p>
            <a:pPr marL="519430" lvl="1" indent="-50673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AutoNum type="arabicPeriod"/>
              <a:tabLst>
                <a:tab pos="519430" algn="l"/>
              </a:tabLst>
            </a:pPr>
            <a:r>
              <a:rPr sz="2400" b="1" dirty="0">
                <a:latin typeface="Arial"/>
                <a:cs typeface="Arial"/>
              </a:rPr>
              <a:t>Classify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decisions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decision-</a:t>
            </a:r>
            <a:r>
              <a:rPr sz="2400" dirty="0">
                <a:latin typeface="Arial"/>
                <a:cs typeface="Arial"/>
              </a:rPr>
              <a:t>making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styles.</a:t>
            </a:r>
            <a:endParaRPr sz="2400" dirty="0">
              <a:latin typeface="Arial"/>
              <a:cs typeface="Arial"/>
            </a:endParaRPr>
          </a:p>
          <a:p>
            <a:pPr marL="519430" lvl="1" indent="-50673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AutoNum type="arabicPeriod"/>
              <a:tabLst>
                <a:tab pos="519430" algn="l"/>
              </a:tabLst>
            </a:pPr>
            <a:r>
              <a:rPr sz="2400" b="1" dirty="0">
                <a:latin typeface="Arial"/>
                <a:cs typeface="Arial"/>
              </a:rPr>
              <a:t>Describe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how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biases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affect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decision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making.</a:t>
            </a:r>
            <a:endParaRPr sz="2400" dirty="0">
              <a:latin typeface="Arial"/>
              <a:cs typeface="Arial"/>
            </a:endParaRPr>
          </a:p>
          <a:p>
            <a:pPr marL="518795" marR="137795" lvl="1" indent="-50673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AutoNum type="arabicPeriod"/>
              <a:tabLst>
                <a:tab pos="547370" algn="l"/>
              </a:tabLst>
            </a:pPr>
            <a:r>
              <a:rPr sz="2400" b="1" dirty="0">
                <a:latin typeface="Arial"/>
                <a:cs typeface="Arial"/>
              </a:rPr>
              <a:t>Identify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cutting-</a:t>
            </a:r>
            <a:r>
              <a:rPr sz="2400" dirty="0">
                <a:latin typeface="Arial"/>
                <a:cs typeface="Arial"/>
              </a:rPr>
              <a:t>edge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approaches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improving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decision 	making.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894181"/>
            <a:ext cx="7543800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400" b="1" spc="-10" dirty="0">
                <a:solidFill>
                  <a:srgbClr val="FF0000"/>
                </a:solidFill>
              </a:rPr>
              <a:t>Intuition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552" y="2438400"/>
            <a:ext cx="79686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" marR="5080" indent="-255270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800" b="1" dirty="0">
                <a:latin typeface="Arial"/>
                <a:cs typeface="Arial"/>
              </a:rPr>
              <a:t>Intuitive</a:t>
            </a:r>
            <a:r>
              <a:rPr sz="2800" b="1" spc="-1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Decision</a:t>
            </a:r>
            <a:r>
              <a:rPr sz="2800" b="1" spc="-1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Making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making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decisions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on 	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basis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experience,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feelings,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and 	</a:t>
            </a:r>
            <a:r>
              <a:rPr sz="2800" dirty="0">
                <a:latin typeface="Arial"/>
                <a:cs typeface="Arial"/>
              </a:rPr>
              <a:t>accumulated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judgment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473" y="6378642"/>
            <a:ext cx="916305" cy="278765"/>
            <a:chOff x="457473" y="6378642"/>
            <a:chExt cx="916305" cy="278765"/>
          </a:xfrm>
        </p:grpSpPr>
        <p:sp>
          <p:nvSpPr>
            <p:cNvPr id="3" name="object 3"/>
            <p:cNvSpPr/>
            <p:nvPr/>
          </p:nvSpPr>
          <p:spPr>
            <a:xfrm>
              <a:off x="750963" y="6453720"/>
              <a:ext cx="622935" cy="130175"/>
            </a:xfrm>
            <a:custGeom>
              <a:avLst/>
              <a:gdLst/>
              <a:ahLst/>
              <a:cxnLst/>
              <a:rect l="l" t="t" r="r" b="b"/>
              <a:pathLst>
                <a:path w="622935" h="130175">
                  <a:moveTo>
                    <a:pt x="106553" y="37439"/>
                  </a:moveTo>
                  <a:lnTo>
                    <a:pt x="101600" y="18834"/>
                  </a:lnTo>
                  <a:lnTo>
                    <a:pt x="88811" y="7391"/>
                  </a:lnTo>
                  <a:lnTo>
                    <a:pt x="85001" y="6121"/>
                  </a:lnTo>
                  <a:lnTo>
                    <a:pt x="84594" y="5994"/>
                  </a:lnTo>
                  <a:lnTo>
                    <a:pt x="84594" y="37439"/>
                  </a:lnTo>
                  <a:lnTo>
                    <a:pt x="83439" y="50850"/>
                  </a:lnTo>
                  <a:lnTo>
                    <a:pt x="83375" y="51638"/>
                  </a:lnTo>
                  <a:lnTo>
                    <a:pt x="78651" y="62153"/>
                  </a:lnTo>
                  <a:lnTo>
                    <a:pt x="68795" y="68681"/>
                  </a:lnTo>
                  <a:lnTo>
                    <a:pt x="52197" y="70916"/>
                  </a:lnTo>
                  <a:lnTo>
                    <a:pt x="38150" y="70916"/>
                  </a:lnTo>
                  <a:lnTo>
                    <a:pt x="38150" y="6121"/>
                  </a:lnTo>
                  <a:lnTo>
                    <a:pt x="53276" y="6121"/>
                  </a:lnTo>
                  <a:lnTo>
                    <a:pt x="69710" y="8890"/>
                  </a:lnTo>
                  <a:lnTo>
                    <a:pt x="79184" y="16116"/>
                  </a:lnTo>
                  <a:lnTo>
                    <a:pt x="83540" y="26174"/>
                  </a:lnTo>
                  <a:lnTo>
                    <a:pt x="84594" y="37439"/>
                  </a:lnTo>
                  <a:lnTo>
                    <a:pt x="84594" y="5994"/>
                  </a:lnTo>
                  <a:lnTo>
                    <a:pt x="78473" y="3962"/>
                  </a:lnTo>
                  <a:lnTo>
                    <a:pt x="71310" y="1600"/>
                  </a:lnTo>
                  <a:lnTo>
                    <a:pt x="52197" y="0"/>
                  </a:lnTo>
                  <a:lnTo>
                    <a:pt x="1079" y="0"/>
                  </a:lnTo>
                  <a:lnTo>
                    <a:pt x="0" y="1079"/>
                  </a:lnTo>
                  <a:lnTo>
                    <a:pt x="0" y="3962"/>
                  </a:lnTo>
                  <a:lnTo>
                    <a:pt x="1079" y="5041"/>
                  </a:lnTo>
                  <a:lnTo>
                    <a:pt x="6121" y="6121"/>
                  </a:lnTo>
                  <a:lnTo>
                    <a:pt x="17995" y="3962"/>
                  </a:lnTo>
                  <a:lnTo>
                    <a:pt x="17995" y="117716"/>
                  </a:lnTo>
                  <a:lnTo>
                    <a:pt x="15113" y="122758"/>
                  </a:lnTo>
                  <a:lnTo>
                    <a:pt x="1079" y="123482"/>
                  </a:lnTo>
                  <a:lnTo>
                    <a:pt x="0" y="123482"/>
                  </a:lnTo>
                  <a:lnTo>
                    <a:pt x="0" y="127800"/>
                  </a:lnTo>
                  <a:lnTo>
                    <a:pt x="1079" y="128524"/>
                  </a:lnTo>
                  <a:lnTo>
                    <a:pt x="57238" y="128524"/>
                  </a:lnTo>
                  <a:lnTo>
                    <a:pt x="57238" y="123482"/>
                  </a:lnTo>
                  <a:lnTo>
                    <a:pt x="56515" y="123482"/>
                  </a:lnTo>
                  <a:lnTo>
                    <a:pt x="41402" y="122758"/>
                  </a:lnTo>
                  <a:lnTo>
                    <a:pt x="38150" y="118440"/>
                  </a:lnTo>
                  <a:lnTo>
                    <a:pt x="38150" y="77038"/>
                  </a:lnTo>
                  <a:lnTo>
                    <a:pt x="51473" y="77038"/>
                  </a:lnTo>
                  <a:lnTo>
                    <a:pt x="64998" y="76250"/>
                  </a:lnTo>
                  <a:lnTo>
                    <a:pt x="76847" y="73888"/>
                  </a:lnTo>
                  <a:lnTo>
                    <a:pt x="84556" y="70916"/>
                  </a:lnTo>
                  <a:lnTo>
                    <a:pt x="86804" y="70053"/>
                  </a:lnTo>
                  <a:lnTo>
                    <a:pt x="94678" y="64795"/>
                  </a:lnTo>
                  <a:lnTo>
                    <a:pt x="100787" y="57899"/>
                  </a:lnTo>
                  <a:lnTo>
                    <a:pt x="104394" y="50850"/>
                  </a:lnTo>
                  <a:lnTo>
                    <a:pt x="106108" y="43954"/>
                  </a:lnTo>
                  <a:lnTo>
                    <a:pt x="106553" y="37439"/>
                  </a:lnTo>
                  <a:close/>
                </a:path>
                <a:path w="622935" h="130175">
                  <a:moveTo>
                    <a:pt x="185089" y="67652"/>
                  </a:moveTo>
                  <a:lnTo>
                    <a:pt x="165950" y="39357"/>
                  </a:lnTo>
                  <a:lnTo>
                    <a:pt x="165950" y="70916"/>
                  </a:lnTo>
                  <a:lnTo>
                    <a:pt x="125996" y="70916"/>
                  </a:lnTo>
                  <a:lnTo>
                    <a:pt x="128346" y="57937"/>
                  </a:lnTo>
                  <a:lnTo>
                    <a:pt x="132651" y="48336"/>
                  </a:lnTo>
                  <a:lnTo>
                    <a:pt x="138734" y="42481"/>
                  </a:lnTo>
                  <a:lnTo>
                    <a:pt x="138404" y="42481"/>
                  </a:lnTo>
                  <a:lnTo>
                    <a:pt x="146875" y="40322"/>
                  </a:lnTo>
                  <a:lnTo>
                    <a:pt x="152996" y="40322"/>
                  </a:lnTo>
                  <a:lnTo>
                    <a:pt x="165950" y="70916"/>
                  </a:lnTo>
                  <a:lnTo>
                    <a:pt x="165950" y="39357"/>
                  </a:lnTo>
                  <a:lnTo>
                    <a:pt x="164020" y="38303"/>
                  </a:lnTo>
                  <a:lnTo>
                    <a:pt x="156540" y="36068"/>
                  </a:lnTo>
                  <a:lnTo>
                    <a:pt x="147955" y="35280"/>
                  </a:lnTo>
                  <a:lnTo>
                    <a:pt x="131597" y="39090"/>
                  </a:lnTo>
                  <a:lnTo>
                    <a:pt x="118071" y="49504"/>
                  </a:lnTo>
                  <a:lnTo>
                    <a:pt x="108864" y="65049"/>
                  </a:lnTo>
                  <a:lnTo>
                    <a:pt x="105473" y="84239"/>
                  </a:lnTo>
                  <a:lnTo>
                    <a:pt x="108712" y="102412"/>
                  </a:lnTo>
                  <a:lnTo>
                    <a:pt x="117665" y="116776"/>
                  </a:lnTo>
                  <a:lnTo>
                    <a:pt x="131140" y="126212"/>
                  </a:lnTo>
                  <a:lnTo>
                    <a:pt x="147955" y="129603"/>
                  </a:lnTo>
                  <a:lnTo>
                    <a:pt x="161899" y="127584"/>
                  </a:lnTo>
                  <a:lnTo>
                    <a:pt x="172300" y="122364"/>
                  </a:lnTo>
                  <a:lnTo>
                    <a:pt x="174129" y="120599"/>
                  </a:lnTo>
                  <a:lnTo>
                    <a:pt x="179793" y="115176"/>
                  </a:lnTo>
                  <a:lnTo>
                    <a:pt x="185039" y="107276"/>
                  </a:lnTo>
                  <a:lnTo>
                    <a:pt x="185039" y="105473"/>
                  </a:lnTo>
                  <a:lnTo>
                    <a:pt x="184315" y="105473"/>
                  </a:lnTo>
                  <a:lnTo>
                    <a:pt x="184315" y="104394"/>
                  </a:lnTo>
                  <a:lnTo>
                    <a:pt x="182156" y="104394"/>
                  </a:lnTo>
                  <a:lnTo>
                    <a:pt x="181076" y="105473"/>
                  </a:lnTo>
                  <a:lnTo>
                    <a:pt x="175348" y="111645"/>
                  </a:lnTo>
                  <a:lnTo>
                    <a:pt x="169595" y="116420"/>
                  </a:lnTo>
                  <a:lnTo>
                    <a:pt x="163093" y="119507"/>
                  </a:lnTo>
                  <a:lnTo>
                    <a:pt x="155155" y="120599"/>
                  </a:lnTo>
                  <a:lnTo>
                    <a:pt x="144348" y="118579"/>
                  </a:lnTo>
                  <a:lnTo>
                    <a:pt x="134632" y="112014"/>
                  </a:lnTo>
                  <a:lnTo>
                    <a:pt x="127609" y="100101"/>
                  </a:lnTo>
                  <a:lnTo>
                    <a:pt x="124917" y="82080"/>
                  </a:lnTo>
                  <a:lnTo>
                    <a:pt x="124917" y="77038"/>
                  </a:lnTo>
                  <a:lnTo>
                    <a:pt x="185039" y="77038"/>
                  </a:lnTo>
                  <a:lnTo>
                    <a:pt x="185077" y="70916"/>
                  </a:lnTo>
                  <a:lnTo>
                    <a:pt x="185089" y="67652"/>
                  </a:lnTo>
                  <a:close/>
                </a:path>
                <a:path w="622935" h="130175">
                  <a:moveTo>
                    <a:pt x="278638" y="123482"/>
                  </a:moveTo>
                  <a:lnTo>
                    <a:pt x="277558" y="122770"/>
                  </a:lnTo>
                  <a:lnTo>
                    <a:pt x="277558" y="121678"/>
                  </a:lnTo>
                  <a:lnTo>
                    <a:pt x="270713" y="121678"/>
                  </a:lnTo>
                  <a:lnTo>
                    <a:pt x="268554" y="120599"/>
                  </a:lnTo>
                  <a:lnTo>
                    <a:pt x="266750" y="119519"/>
                  </a:lnTo>
                  <a:lnTo>
                    <a:pt x="265671" y="116636"/>
                  </a:lnTo>
                  <a:lnTo>
                    <a:pt x="265671" y="114477"/>
                  </a:lnTo>
                  <a:lnTo>
                    <a:pt x="265671" y="82080"/>
                  </a:lnTo>
                  <a:lnTo>
                    <a:pt x="265671" y="63715"/>
                  </a:lnTo>
                  <a:lnTo>
                    <a:pt x="263588" y="51854"/>
                  </a:lnTo>
                  <a:lnTo>
                    <a:pt x="257429" y="43294"/>
                  </a:lnTo>
                  <a:lnTo>
                    <a:pt x="253746" y="41402"/>
                  </a:lnTo>
                  <a:lnTo>
                    <a:pt x="247294" y="38112"/>
                  </a:lnTo>
                  <a:lnTo>
                    <a:pt x="233273" y="36360"/>
                  </a:lnTo>
                  <a:lnTo>
                    <a:pt x="218998" y="38112"/>
                  </a:lnTo>
                  <a:lnTo>
                    <a:pt x="219608" y="38112"/>
                  </a:lnTo>
                  <a:lnTo>
                    <a:pt x="209016" y="42443"/>
                  </a:lnTo>
                  <a:lnTo>
                    <a:pt x="201726" y="48971"/>
                  </a:lnTo>
                  <a:lnTo>
                    <a:pt x="199072" y="56883"/>
                  </a:lnTo>
                  <a:lnTo>
                    <a:pt x="199072" y="62636"/>
                  </a:lnTo>
                  <a:lnTo>
                    <a:pt x="203390" y="67678"/>
                  </a:lnTo>
                  <a:lnTo>
                    <a:pt x="208432" y="67678"/>
                  </a:lnTo>
                  <a:lnTo>
                    <a:pt x="211315" y="68757"/>
                  </a:lnTo>
                  <a:lnTo>
                    <a:pt x="215277" y="66954"/>
                  </a:lnTo>
                  <a:lnTo>
                    <a:pt x="222478" y="59753"/>
                  </a:lnTo>
                  <a:lnTo>
                    <a:pt x="221399" y="53644"/>
                  </a:lnTo>
                  <a:lnTo>
                    <a:pt x="216382" y="46494"/>
                  </a:lnTo>
                  <a:lnTo>
                    <a:pt x="219240" y="43561"/>
                  </a:lnTo>
                  <a:lnTo>
                    <a:pt x="225361" y="41402"/>
                  </a:lnTo>
                  <a:lnTo>
                    <a:pt x="232562" y="41402"/>
                  </a:lnTo>
                  <a:lnTo>
                    <a:pt x="248399" y="75958"/>
                  </a:lnTo>
                  <a:lnTo>
                    <a:pt x="248399" y="82080"/>
                  </a:lnTo>
                  <a:lnTo>
                    <a:pt x="248399" y="108356"/>
                  </a:lnTo>
                  <a:lnTo>
                    <a:pt x="245516" y="111239"/>
                  </a:lnTo>
                  <a:lnTo>
                    <a:pt x="238315" y="120599"/>
                  </a:lnTo>
                  <a:lnTo>
                    <a:pt x="217436" y="120599"/>
                  </a:lnTo>
                  <a:lnTo>
                    <a:pt x="215277" y="111239"/>
                  </a:lnTo>
                  <a:lnTo>
                    <a:pt x="215277" y="104394"/>
                  </a:lnTo>
                  <a:lnTo>
                    <a:pt x="217055" y="96913"/>
                  </a:lnTo>
                  <a:lnTo>
                    <a:pt x="222783" y="90957"/>
                  </a:lnTo>
                  <a:lnTo>
                    <a:pt x="233045" y="86131"/>
                  </a:lnTo>
                  <a:lnTo>
                    <a:pt x="248399" y="82080"/>
                  </a:lnTo>
                  <a:lnTo>
                    <a:pt x="248399" y="75958"/>
                  </a:lnTo>
                  <a:lnTo>
                    <a:pt x="245516" y="75958"/>
                  </a:lnTo>
                  <a:lnTo>
                    <a:pt x="243357" y="77038"/>
                  </a:lnTo>
                  <a:lnTo>
                    <a:pt x="238315" y="78117"/>
                  </a:lnTo>
                  <a:lnTo>
                    <a:pt x="200152" y="92163"/>
                  </a:lnTo>
                  <a:lnTo>
                    <a:pt x="196202" y="99364"/>
                  </a:lnTo>
                  <a:lnTo>
                    <a:pt x="196202" y="108356"/>
                  </a:lnTo>
                  <a:lnTo>
                    <a:pt x="197434" y="115938"/>
                  </a:lnTo>
                  <a:lnTo>
                    <a:pt x="201498" y="122770"/>
                  </a:lnTo>
                  <a:lnTo>
                    <a:pt x="209092" y="127800"/>
                  </a:lnTo>
                  <a:lnTo>
                    <a:pt x="209537" y="127800"/>
                  </a:lnTo>
                  <a:lnTo>
                    <a:pt x="220319" y="129603"/>
                  </a:lnTo>
                  <a:lnTo>
                    <a:pt x="227685" y="128663"/>
                  </a:lnTo>
                  <a:lnTo>
                    <a:pt x="234759" y="125831"/>
                  </a:lnTo>
                  <a:lnTo>
                    <a:pt x="241617" y="121107"/>
                  </a:lnTo>
                  <a:lnTo>
                    <a:pt x="242125" y="120599"/>
                  </a:lnTo>
                  <a:lnTo>
                    <a:pt x="248399" y="114477"/>
                  </a:lnTo>
                  <a:lnTo>
                    <a:pt x="248932" y="119519"/>
                  </a:lnTo>
                  <a:lnTo>
                    <a:pt x="249047" y="120599"/>
                  </a:lnTo>
                  <a:lnTo>
                    <a:pt x="249161" y="121678"/>
                  </a:lnTo>
                  <a:lnTo>
                    <a:pt x="249275" y="122770"/>
                  </a:lnTo>
                  <a:lnTo>
                    <a:pt x="249351" y="123482"/>
                  </a:lnTo>
                  <a:lnTo>
                    <a:pt x="249478" y="124561"/>
                  </a:lnTo>
                  <a:lnTo>
                    <a:pt x="253441" y="128524"/>
                  </a:lnTo>
                  <a:lnTo>
                    <a:pt x="268554" y="128524"/>
                  </a:lnTo>
                  <a:lnTo>
                    <a:pt x="271792" y="127800"/>
                  </a:lnTo>
                  <a:lnTo>
                    <a:pt x="276834" y="125641"/>
                  </a:lnTo>
                  <a:lnTo>
                    <a:pt x="277558" y="125641"/>
                  </a:lnTo>
                  <a:lnTo>
                    <a:pt x="278638" y="123482"/>
                  </a:lnTo>
                  <a:close/>
                </a:path>
                <a:path w="622935" h="130175">
                  <a:moveTo>
                    <a:pt x="354241" y="43561"/>
                  </a:moveTo>
                  <a:lnTo>
                    <a:pt x="350278" y="36360"/>
                  </a:lnTo>
                  <a:lnTo>
                    <a:pt x="339115" y="36360"/>
                  </a:lnTo>
                  <a:lnTo>
                    <a:pt x="331863" y="37439"/>
                  </a:lnTo>
                  <a:lnTo>
                    <a:pt x="332333" y="37439"/>
                  </a:lnTo>
                  <a:lnTo>
                    <a:pt x="326237" y="40411"/>
                  </a:lnTo>
                  <a:lnTo>
                    <a:pt x="320078" y="45783"/>
                  </a:lnTo>
                  <a:lnTo>
                    <a:pt x="313918" y="53644"/>
                  </a:lnTo>
                  <a:lnTo>
                    <a:pt x="313918" y="38519"/>
                  </a:lnTo>
                  <a:lnTo>
                    <a:pt x="312839" y="37439"/>
                  </a:lnTo>
                  <a:lnTo>
                    <a:pt x="287997" y="37439"/>
                  </a:lnTo>
                  <a:lnTo>
                    <a:pt x="286918" y="38519"/>
                  </a:lnTo>
                  <a:lnTo>
                    <a:pt x="286918" y="41402"/>
                  </a:lnTo>
                  <a:lnTo>
                    <a:pt x="287997" y="42481"/>
                  </a:lnTo>
                  <a:lnTo>
                    <a:pt x="295910" y="43561"/>
                  </a:lnTo>
                  <a:lnTo>
                    <a:pt x="296633" y="46443"/>
                  </a:lnTo>
                  <a:lnTo>
                    <a:pt x="296633" y="121678"/>
                  </a:lnTo>
                  <a:lnTo>
                    <a:pt x="295910" y="123482"/>
                  </a:lnTo>
                  <a:lnTo>
                    <a:pt x="288721" y="123482"/>
                  </a:lnTo>
                  <a:lnTo>
                    <a:pt x="286918" y="124561"/>
                  </a:lnTo>
                  <a:lnTo>
                    <a:pt x="286918" y="127800"/>
                  </a:lnTo>
                  <a:lnTo>
                    <a:pt x="287997" y="128524"/>
                  </a:lnTo>
                  <a:lnTo>
                    <a:pt x="326872" y="128524"/>
                  </a:lnTo>
                  <a:lnTo>
                    <a:pt x="326872" y="124561"/>
                  </a:lnTo>
                  <a:lnTo>
                    <a:pt x="326161" y="124561"/>
                  </a:lnTo>
                  <a:lnTo>
                    <a:pt x="317157" y="123482"/>
                  </a:lnTo>
                  <a:lnTo>
                    <a:pt x="314998" y="122758"/>
                  </a:lnTo>
                  <a:lnTo>
                    <a:pt x="314998" y="62636"/>
                  </a:lnTo>
                  <a:lnTo>
                    <a:pt x="320459" y="53644"/>
                  </a:lnTo>
                  <a:lnTo>
                    <a:pt x="321119" y="52565"/>
                  </a:lnTo>
                  <a:lnTo>
                    <a:pt x="325081" y="47523"/>
                  </a:lnTo>
                  <a:lnTo>
                    <a:pt x="332727" y="45783"/>
                  </a:lnTo>
                  <a:lnTo>
                    <a:pt x="332905" y="45783"/>
                  </a:lnTo>
                  <a:lnTo>
                    <a:pt x="331914" y="46443"/>
                  </a:lnTo>
                  <a:lnTo>
                    <a:pt x="331914" y="56883"/>
                  </a:lnTo>
                  <a:lnTo>
                    <a:pt x="336956" y="60833"/>
                  </a:lnTo>
                  <a:lnTo>
                    <a:pt x="350278" y="60833"/>
                  </a:lnTo>
                  <a:lnTo>
                    <a:pt x="354241" y="56883"/>
                  </a:lnTo>
                  <a:lnTo>
                    <a:pt x="354241" y="45783"/>
                  </a:lnTo>
                  <a:lnTo>
                    <a:pt x="354241" y="43561"/>
                  </a:lnTo>
                  <a:close/>
                </a:path>
                <a:path w="622935" h="130175">
                  <a:moveTo>
                    <a:pt x="423710" y="99364"/>
                  </a:moveTo>
                  <a:lnTo>
                    <a:pt x="396354" y="71996"/>
                  </a:lnTo>
                  <a:lnTo>
                    <a:pt x="395274" y="71996"/>
                  </a:lnTo>
                  <a:lnTo>
                    <a:pt x="385152" y="68605"/>
                  </a:lnTo>
                  <a:lnTo>
                    <a:pt x="378345" y="64846"/>
                  </a:lnTo>
                  <a:lnTo>
                    <a:pt x="374510" y="60617"/>
                  </a:lnTo>
                  <a:lnTo>
                    <a:pt x="373316" y="55803"/>
                  </a:lnTo>
                  <a:lnTo>
                    <a:pt x="373316" y="46443"/>
                  </a:lnTo>
                  <a:lnTo>
                    <a:pt x="379437" y="40322"/>
                  </a:lnTo>
                  <a:lnTo>
                    <a:pt x="389521" y="40322"/>
                  </a:lnTo>
                  <a:lnTo>
                    <a:pt x="415442" y="64846"/>
                  </a:lnTo>
                  <a:lnTo>
                    <a:pt x="415442" y="65874"/>
                  </a:lnTo>
                  <a:lnTo>
                    <a:pt x="418680" y="65874"/>
                  </a:lnTo>
                  <a:lnTo>
                    <a:pt x="419709" y="64846"/>
                  </a:lnTo>
                  <a:lnTo>
                    <a:pt x="419760" y="35280"/>
                  </a:lnTo>
                  <a:lnTo>
                    <a:pt x="416521" y="35280"/>
                  </a:lnTo>
                  <a:lnTo>
                    <a:pt x="416521" y="36360"/>
                  </a:lnTo>
                  <a:lnTo>
                    <a:pt x="415442" y="36360"/>
                  </a:lnTo>
                  <a:lnTo>
                    <a:pt x="412559" y="40322"/>
                  </a:lnTo>
                  <a:lnTo>
                    <a:pt x="407517" y="38519"/>
                  </a:lnTo>
                  <a:lnTo>
                    <a:pt x="400316" y="35280"/>
                  </a:lnTo>
                  <a:lnTo>
                    <a:pt x="392391" y="35280"/>
                  </a:lnTo>
                  <a:lnTo>
                    <a:pt x="379895" y="37452"/>
                  </a:lnTo>
                  <a:lnTo>
                    <a:pt x="369976" y="43434"/>
                  </a:lnTo>
                  <a:lnTo>
                    <a:pt x="363435" y="52451"/>
                  </a:lnTo>
                  <a:lnTo>
                    <a:pt x="361073" y="63715"/>
                  </a:lnTo>
                  <a:lnTo>
                    <a:pt x="362927" y="74104"/>
                  </a:lnTo>
                  <a:lnTo>
                    <a:pt x="368401" y="81457"/>
                  </a:lnTo>
                  <a:lnTo>
                    <a:pt x="377317" y="86512"/>
                  </a:lnTo>
                  <a:lnTo>
                    <a:pt x="389521" y="90004"/>
                  </a:lnTo>
                  <a:lnTo>
                    <a:pt x="400253" y="93853"/>
                  </a:lnTo>
                  <a:lnTo>
                    <a:pt x="407377" y="98107"/>
                  </a:lnTo>
                  <a:lnTo>
                    <a:pt x="411327" y="103162"/>
                  </a:lnTo>
                  <a:lnTo>
                    <a:pt x="412559" y="109435"/>
                  </a:lnTo>
                  <a:lnTo>
                    <a:pt x="412559" y="119519"/>
                  </a:lnTo>
                  <a:lnTo>
                    <a:pt x="402475" y="124561"/>
                  </a:lnTo>
                  <a:lnTo>
                    <a:pt x="395274" y="124561"/>
                  </a:lnTo>
                  <a:lnTo>
                    <a:pt x="387210" y="123482"/>
                  </a:lnTo>
                  <a:lnTo>
                    <a:pt x="386880" y="123482"/>
                  </a:lnTo>
                  <a:lnTo>
                    <a:pt x="379793" y="119253"/>
                  </a:lnTo>
                  <a:lnTo>
                    <a:pt x="372795" y="110896"/>
                  </a:lnTo>
                  <a:lnTo>
                    <a:pt x="364312" y="97193"/>
                  </a:lnTo>
                  <a:lnTo>
                    <a:pt x="364312" y="96113"/>
                  </a:lnTo>
                  <a:lnTo>
                    <a:pt x="361073" y="96113"/>
                  </a:lnTo>
                  <a:lnTo>
                    <a:pt x="360362" y="97193"/>
                  </a:lnTo>
                  <a:lnTo>
                    <a:pt x="360362" y="129603"/>
                  </a:lnTo>
                  <a:lnTo>
                    <a:pt x="364312" y="129603"/>
                  </a:lnTo>
                  <a:lnTo>
                    <a:pt x="364312" y="128524"/>
                  </a:lnTo>
                  <a:lnTo>
                    <a:pt x="370433" y="123482"/>
                  </a:lnTo>
                  <a:lnTo>
                    <a:pt x="376199" y="127800"/>
                  </a:lnTo>
                  <a:lnTo>
                    <a:pt x="386270" y="129603"/>
                  </a:lnTo>
                  <a:lnTo>
                    <a:pt x="402475" y="129603"/>
                  </a:lnTo>
                  <a:lnTo>
                    <a:pt x="410400" y="126720"/>
                  </a:lnTo>
                  <a:lnTo>
                    <a:pt x="412546" y="124561"/>
                  </a:lnTo>
                  <a:lnTo>
                    <a:pt x="421551" y="115557"/>
                  </a:lnTo>
                  <a:lnTo>
                    <a:pt x="423710" y="108356"/>
                  </a:lnTo>
                  <a:lnTo>
                    <a:pt x="423710" y="99364"/>
                  </a:lnTo>
                  <a:close/>
                </a:path>
                <a:path w="622935" h="130175">
                  <a:moveTo>
                    <a:pt x="523074" y="82080"/>
                  </a:moveTo>
                  <a:lnTo>
                    <a:pt x="519671" y="64604"/>
                  </a:lnTo>
                  <a:lnTo>
                    <a:pt x="519582" y="64147"/>
                  </a:lnTo>
                  <a:lnTo>
                    <a:pt x="510108" y="49377"/>
                  </a:lnTo>
                  <a:lnTo>
                    <a:pt x="510019" y="49237"/>
                  </a:lnTo>
                  <a:lnTo>
                    <a:pt x="503275" y="44437"/>
                  </a:lnTo>
                  <a:lnTo>
                    <a:pt x="503275" y="83159"/>
                  </a:lnTo>
                  <a:lnTo>
                    <a:pt x="501713" y="101511"/>
                  </a:lnTo>
                  <a:lnTo>
                    <a:pt x="497154" y="114401"/>
                  </a:lnTo>
                  <a:lnTo>
                    <a:pt x="489597" y="122047"/>
                  </a:lnTo>
                  <a:lnTo>
                    <a:pt x="479158" y="124561"/>
                  </a:lnTo>
                  <a:lnTo>
                    <a:pt x="467868" y="122047"/>
                  </a:lnTo>
                  <a:lnTo>
                    <a:pt x="459892" y="114401"/>
                  </a:lnTo>
                  <a:lnTo>
                    <a:pt x="455269" y="101815"/>
                  </a:lnTo>
                  <a:lnTo>
                    <a:pt x="455155" y="101511"/>
                  </a:lnTo>
                  <a:lnTo>
                    <a:pt x="455828" y="60680"/>
                  </a:lnTo>
                  <a:lnTo>
                    <a:pt x="476999" y="40322"/>
                  </a:lnTo>
                  <a:lnTo>
                    <a:pt x="488238" y="43027"/>
                  </a:lnTo>
                  <a:lnTo>
                    <a:pt x="496481" y="51079"/>
                  </a:lnTo>
                  <a:lnTo>
                    <a:pt x="501421" y="64147"/>
                  </a:lnTo>
                  <a:lnTo>
                    <a:pt x="501548" y="64604"/>
                  </a:lnTo>
                  <a:lnTo>
                    <a:pt x="503174" y="82080"/>
                  </a:lnTo>
                  <a:lnTo>
                    <a:pt x="503275" y="83159"/>
                  </a:lnTo>
                  <a:lnTo>
                    <a:pt x="503275" y="44437"/>
                  </a:lnTo>
                  <a:lnTo>
                    <a:pt x="497522" y="40322"/>
                  </a:lnTo>
                  <a:lnTo>
                    <a:pt x="495757" y="39077"/>
                  </a:lnTo>
                  <a:lnTo>
                    <a:pt x="478078" y="35280"/>
                  </a:lnTo>
                  <a:lnTo>
                    <a:pt x="460819" y="39077"/>
                  </a:lnTo>
                  <a:lnTo>
                    <a:pt x="446747" y="49377"/>
                  </a:lnTo>
                  <a:lnTo>
                    <a:pt x="437261" y="64604"/>
                  </a:lnTo>
                  <a:lnTo>
                    <a:pt x="433793" y="83159"/>
                  </a:lnTo>
                  <a:lnTo>
                    <a:pt x="437159" y="101511"/>
                  </a:lnTo>
                  <a:lnTo>
                    <a:pt x="446481" y="116243"/>
                  </a:lnTo>
                  <a:lnTo>
                    <a:pt x="460527" y="126047"/>
                  </a:lnTo>
                  <a:lnTo>
                    <a:pt x="478078" y="129603"/>
                  </a:lnTo>
                  <a:lnTo>
                    <a:pt x="494372" y="126288"/>
                  </a:lnTo>
                  <a:lnTo>
                    <a:pt x="496976" y="124561"/>
                  </a:lnTo>
                  <a:lnTo>
                    <a:pt x="508800" y="116776"/>
                  </a:lnTo>
                  <a:lnTo>
                    <a:pt x="519125" y="101815"/>
                  </a:lnTo>
                  <a:lnTo>
                    <a:pt x="523074" y="82080"/>
                  </a:lnTo>
                  <a:close/>
                </a:path>
                <a:path w="622935" h="130175">
                  <a:moveTo>
                    <a:pt x="622795" y="124561"/>
                  </a:moveTo>
                  <a:lnTo>
                    <a:pt x="621715" y="123482"/>
                  </a:lnTo>
                  <a:lnTo>
                    <a:pt x="612711" y="123482"/>
                  </a:lnTo>
                  <a:lnTo>
                    <a:pt x="611632" y="121678"/>
                  </a:lnTo>
                  <a:lnTo>
                    <a:pt x="611632" y="63715"/>
                  </a:lnTo>
                  <a:lnTo>
                    <a:pt x="609981" y="52158"/>
                  </a:lnTo>
                  <a:lnTo>
                    <a:pt x="606831" y="46443"/>
                  </a:lnTo>
                  <a:lnTo>
                    <a:pt x="605243" y="43561"/>
                  </a:lnTo>
                  <a:lnTo>
                    <a:pt x="597662" y="38214"/>
                  </a:lnTo>
                  <a:lnTo>
                    <a:pt x="587514" y="36360"/>
                  </a:lnTo>
                  <a:lnTo>
                    <a:pt x="571868" y="39230"/>
                  </a:lnTo>
                  <a:lnTo>
                    <a:pt x="562038" y="45542"/>
                  </a:lnTo>
                  <a:lnTo>
                    <a:pt x="556933" y="51866"/>
                  </a:lnTo>
                  <a:lnTo>
                    <a:pt x="555472" y="54724"/>
                  </a:lnTo>
                  <a:lnTo>
                    <a:pt x="555472" y="38519"/>
                  </a:lnTo>
                  <a:lnTo>
                    <a:pt x="553313" y="36360"/>
                  </a:lnTo>
                  <a:lnTo>
                    <a:pt x="529196" y="37439"/>
                  </a:lnTo>
                  <a:lnTo>
                    <a:pt x="528116" y="37439"/>
                  </a:lnTo>
                  <a:lnTo>
                    <a:pt x="527392" y="38519"/>
                  </a:lnTo>
                  <a:lnTo>
                    <a:pt x="527392" y="41402"/>
                  </a:lnTo>
                  <a:lnTo>
                    <a:pt x="528116" y="42481"/>
                  </a:lnTo>
                  <a:lnTo>
                    <a:pt x="536397" y="43561"/>
                  </a:lnTo>
                  <a:lnTo>
                    <a:pt x="537476" y="46443"/>
                  </a:lnTo>
                  <a:lnTo>
                    <a:pt x="537476" y="121678"/>
                  </a:lnTo>
                  <a:lnTo>
                    <a:pt x="536397" y="123482"/>
                  </a:lnTo>
                  <a:lnTo>
                    <a:pt x="527392" y="123482"/>
                  </a:lnTo>
                  <a:lnTo>
                    <a:pt x="527392" y="127800"/>
                  </a:lnTo>
                  <a:lnTo>
                    <a:pt x="528116" y="128524"/>
                  </a:lnTo>
                  <a:lnTo>
                    <a:pt x="563397" y="128524"/>
                  </a:lnTo>
                  <a:lnTo>
                    <a:pt x="564476" y="127800"/>
                  </a:lnTo>
                  <a:lnTo>
                    <a:pt x="564476" y="124561"/>
                  </a:lnTo>
                  <a:lnTo>
                    <a:pt x="563397" y="123482"/>
                  </a:lnTo>
                  <a:lnTo>
                    <a:pt x="556552" y="123482"/>
                  </a:lnTo>
                  <a:lnTo>
                    <a:pt x="555472" y="121678"/>
                  </a:lnTo>
                  <a:lnTo>
                    <a:pt x="555472" y="66954"/>
                  </a:lnTo>
                  <a:lnTo>
                    <a:pt x="557276" y="61925"/>
                  </a:lnTo>
                  <a:lnTo>
                    <a:pt x="559435" y="58674"/>
                  </a:lnTo>
                  <a:lnTo>
                    <a:pt x="562546" y="54724"/>
                  </a:lnTo>
                  <a:lnTo>
                    <a:pt x="563397" y="53644"/>
                  </a:lnTo>
                  <a:lnTo>
                    <a:pt x="569518" y="46443"/>
                  </a:lnTo>
                  <a:lnTo>
                    <a:pt x="577430" y="46443"/>
                  </a:lnTo>
                  <a:lnTo>
                    <a:pt x="585127" y="47663"/>
                  </a:lnTo>
                  <a:lnTo>
                    <a:pt x="590118" y="51536"/>
                  </a:lnTo>
                  <a:lnTo>
                    <a:pt x="592823" y="58445"/>
                  </a:lnTo>
                  <a:lnTo>
                    <a:pt x="593636" y="68757"/>
                  </a:lnTo>
                  <a:lnTo>
                    <a:pt x="593636" y="121678"/>
                  </a:lnTo>
                  <a:lnTo>
                    <a:pt x="592556" y="123482"/>
                  </a:lnTo>
                  <a:lnTo>
                    <a:pt x="585711" y="123482"/>
                  </a:lnTo>
                  <a:lnTo>
                    <a:pt x="584631" y="124561"/>
                  </a:lnTo>
                  <a:lnTo>
                    <a:pt x="584631" y="127800"/>
                  </a:lnTo>
                  <a:lnTo>
                    <a:pt x="585711" y="128524"/>
                  </a:lnTo>
                  <a:lnTo>
                    <a:pt x="621715" y="128524"/>
                  </a:lnTo>
                  <a:lnTo>
                    <a:pt x="622795" y="127800"/>
                  </a:lnTo>
                  <a:lnTo>
                    <a:pt x="622795" y="124561"/>
                  </a:lnTo>
                  <a:close/>
                </a:path>
              </a:pathLst>
            </a:custGeom>
            <a:solidFill>
              <a:srgbClr val="3D39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473" y="6378642"/>
              <a:ext cx="252095" cy="278765"/>
            </a:xfrm>
            <a:custGeom>
              <a:avLst/>
              <a:gdLst/>
              <a:ahLst/>
              <a:cxnLst/>
              <a:rect l="l" t="t" r="r" b="b"/>
              <a:pathLst>
                <a:path w="252095" h="278765">
                  <a:moveTo>
                    <a:pt x="114401" y="0"/>
                  </a:moveTo>
                  <a:lnTo>
                    <a:pt x="74092" y="12480"/>
                  </a:lnTo>
                  <a:lnTo>
                    <a:pt x="38847" y="39147"/>
                  </a:lnTo>
                  <a:lnTo>
                    <a:pt x="11968" y="80120"/>
                  </a:lnTo>
                  <a:lnTo>
                    <a:pt x="0" y="127191"/>
                  </a:lnTo>
                  <a:lnTo>
                    <a:pt x="2609" y="179969"/>
                  </a:lnTo>
                  <a:lnTo>
                    <a:pt x="20877" y="228901"/>
                  </a:lnTo>
                  <a:lnTo>
                    <a:pt x="55885" y="264435"/>
                  </a:lnTo>
                  <a:lnTo>
                    <a:pt x="102465" y="278306"/>
                  </a:lnTo>
                  <a:lnTo>
                    <a:pt x="150700" y="271185"/>
                  </a:lnTo>
                  <a:lnTo>
                    <a:pt x="194549" y="245301"/>
                  </a:lnTo>
                  <a:lnTo>
                    <a:pt x="227970" y="202878"/>
                  </a:lnTo>
                  <a:lnTo>
                    <a:pt x="246242" y="157463"/>
                  </a:lnTo>
                  <a:lnTo>
                    <a:pt x="251747" y="114158"/>
                  </a:lnTo>
                  <a:lnTo>
                    <a:pt x="245020" y="74984"/>
                  </a:lnTo>
                  <a:lnTo>
                    <a:pt x="226595" y="41963"/>
                  </a:lnTo>
                  <a:lnTo>
                    <a:pt x="197007" y="17115"/>
                  </a:lnTo>
                  <a:lnTo>
                    <a:pt x="156474" y="1585"/>
                  </a:lnTo>
                  <a:lnTo>
                    <a:pt x="114401" y="0"/>
                  </a:lnTo>
                  <a:close/>
                </a:path>
              </a:pathLst>
            </a:custGeom>
            <a:solidFill>
              <a:srgbClr val="097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325" y="6427444"/>
              <a:ext cx="167487" cy="18935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17245" y="151032"/>
            <a:ext cx="733615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dirty="0">
                <a:solidFill>
                  <a:srgbClr val="FF0000"/>
                </a:solidFill>
              </a:rPr>
              <a:t>Exhibit</a:t>
            </a:r>
            <a:r>
              <a:rPr b="1" spc="-65" dirty="0">
                <a:solidFill>
                  <a:srgbClr val="FF000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</a:rPr>
              <a:t>2.6</a:t>
            </a:r>
            <a:r>
              <a:rPr b="1" spc="-114" dirty="0">
                <a:solidFill>
                  <a:srgbClr val="FF000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</a:rPr>
              <a:t>What</a:t>
            </a:r>
            <a:r>
              <a:rPr b="1" spc="-60" dirty="0">
                <a:solidFill>
                  <a:srgbClr val="FF000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</a:rPr>
              <a:t>is</a:t>
            </a:r>
            <a:r>
              <a:rPr b="1" spc="-65" dirty="0">
                <a:solidFill>
                  <a:srgbClr val="FF0000"/>
                </a:solidFill>
              </a:rPr>
              <a:t> </a:t>
            </a:r>
            <a:r>
              <a:rPr b="1" spc="-10" dirty="0">
                <a:solidFill>
                  <a:srgbClr val="FF0000"/>
                </a:solidFill>
              </a:rPr>
              <a:t>Intuition?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0289" y="1337373"/>
            <a:ext cx="8096434" cy="382935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44500" y="5602223"/>
            <a:ext cx="791654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Exhibit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2.6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shows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five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different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aspects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intuition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identified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by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researchers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studying managers’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intuitive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decision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making.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63185"/>
            <a:ext cx="7543800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5400" b="1" spc="-25" dirty="0">
                <a:solidFill>
                  <a:srgbClr val="FF0000"/>
                </a:solidFill>
              </a:rPr>
              <a:t>Evidence-</a:t>
            </a:r>
            <a:r>
              <a:rPr sz="5400" b="1" dirty="0">
                <a:solidFill>
                  <a:srgbClr val="FF0000"/>
                </a:solidFill>
              </a:rPr>
              <a:t>Based</a:t>
            </a:r>
            <a:r>
              <a:rPr sz="5400" b="1" spc="50" dirty="0">
                <a:solidFill>
                  <a:srgbClr val="FF0000"/>
                </a:solidFill>
              </a:rPr>
              <a:t> </a:t>
            </a:r>
            <a:r>
              <a:rPr sz="5400" b="1" spc="-10" dirty="0">
                <a:solidFill>
                  <a:srgbClr val="FF0000"/>
                </a:solidFill>
              </a:rPr>
              <a:t>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2130" y="2379354"/>
            <a:ext cx="80797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355600" algn="l"/>
              </a:tabLst>
            </a:pPr>
            <a:r>
              <a:rPr sz="2400" b="1" spc="-10" dirty="0">
                <a:latin typeface="Arial"/>
                <a:cs typeface="Arial"/>
              </a:rPr>
              <a:t>Evidence-</a:t>
            </a:r>
            <a:r>
              <a:rPr sz="2400" b="1" dirty="0">
                <a:latin typeface="Arial"/>
                <a:cs typeface="Arial"/>
              </a:rPr>
              <a:t>based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management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(EB</a:t>
            </a:r>
            <a:r>
              <a:rPr sz="2400" b="1" spc="-30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Mgt)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systematic </a:t>
            </a:r>
            <a:r>
              <a:rPr sz="2400" dirty="0">
                <a:latin typeface="Arial"/>
                <a:cs typeface="Arial"/>
              </a:rPr>
              <a:t>use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best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available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evidence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improve management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practice.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894181"/>
            <a:ext cx="7543800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5400" b="1" spc="-20" dirty="0">
                <a:solidFill>
                  <a:srgbClr val="FF0000"/>
                </a:solidFill>
              </a:rPr>
              <a:t>Crowdsourcing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6897" y="2413601"/>
            <a:ext cx="80359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635" algn="just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Crowdsourcing: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decision-</a:t>
            </a:r>
            <a:r>
              <a:rPr sz="2400" dirty="0">
                <a:latin typeface="Arial"/>
                <a:cs typeface="Arial"/>
              </a:rPr>
              <a:t>making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approach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where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you 	</a:t>
            </a:r>
            <a:r>
              <a:rPr sz="2400" dirty="0">
                <a:latin typeface="Arial"/>
                <a:cs typeface="Arial"/>
              </a:rPr>
              <a:t>solicit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ideas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input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network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people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outside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of 	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traditional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decision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makers.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970" y="-27398"/>
            <a:ext cx="7494905" cy="25051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5400" b="1" spc="-30" dirty="0">
                <a:solidFill>
                  <a:srgbClr val="FF0000"/>
                </a:solidFill>
              </a:rPr>
              <a:t>Types</a:t>
            </a:r>
            <a:r>
              <a:rPr sz="5400" b="1" spc="-135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of</a:t>
            </a:r>
            <a:r>
              <a:rPr sz="5400" b="1" spc="-130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Decisions:</a:t>
            </a:r>
            <a:r>
              <a:rPr sz="5400" b="1" spc="-135" dirty="0">
                <a:solidFill>
                  <a:srgbClr val="FF0000"/>
                </a:solidFill>
              </a:rPr>
              <a:t> </a:t>
            </a:r>
            <a:r>
              <a:rPr sz="5400" b="1" spc="-10" dirty="0">
                <a:solidFill>
                  <a:srgbClr val="FF0000"/>
                </a:solidFill>
              </a:rPr>
              <a:t>Structured</a:t>
            </a:r>
            <a:r>
              <a:rPr sz="5400" b="1" spc="-135" dirty="0">
                <a:solidFill>
                  <a:srgbClr val="FF0000"/>
                </a:solidFill>
              </a:rPr>
              <a:t> </a:t>
            </a:r>
            <a:r>
              <a:rPr sz="5400" b="1" spc="-10" dirty="0">
                <a:solidFill>
                  <a:srgbClr val="FF0000"/>
                </a:solidFill>
              </a:rPr>
              <a:t>Problems </a:t>
            </a:r>
            <a:r>
              <a:rPr sz="5400" b="1" dirty="0">
                <a:solidFill>
                  <a:srgbClr val="FF0000"/>
                </a:solidFill>
              </a:rPr>
              <a:t>and</a:t>
            </a:r>
            <a:r>
              <a:rPr sz="5400" b="1" spc="-105" dirty="0">
                <a:solidFill>
                  <a:srgbClr val="FF0000"/>
                </a:solidFill>
              </a:rPr>
              <a:t> </a:t>
            </a:r>
            <a:r>
              <a:rPr sz="5400" b="1" spc="-10" dirty="0">
                <a:solidFill>
                  <a:srgbClr val="FF0000"/>
                </a:solidFill>
              </a:rPr>
              <a:t>Programmed</a:t>
            </a:r>
            <a:r>
              <a:rPr sz="5400" b="1" spc="-100" dirty="0">
                <a:solidFill>
                  <a:srgbClr val="FF0000"/>
                </a:solidFill>
              </a:rPr>
              <a:t> </a:t>
            </a:r>
            <a:r>
              <a:rPr sz="5400" b="1" spc="-10" dirty="0">
                <a:solidFill>
                  <a:srgbClr val="FF0000"/>
                </a:solidFill>
              </a:rPr>
              <a:t>Decisions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00099" y="2834640"/>
            <a:ext cx="7543801" cy="402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Structured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problems: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spc="-10" dirty="0"/>
              <a:t>straightforward,</a:t>
            </a:r>
            <a:r>
              <a:rPr sz="2400" spc="-75" dirty="0"/>
              <a:t> </a:t>
            </a:r>
            <a:r>
              <a:rPr sz="2400" spc="-10" dirty="0"/>
              <a:t>familiar,</a:t>
            </a:r>
            <a:r>
              <a:rPr sz="2400" spc="-75" dirty="0"/>
              <a:t> </a:t>
            </a:r>
            <a:r>
              <a:rPr sz="2400" dirty="0"/>
              <a:t>and</a:t>
            </a:r>
            <a:r>
              <a:rPr sz="2400" spc="-80" dirty="0"/>
              <a:t> </a:t>
            </a:r>
            <a:r>
              <a:rPr sz="2400" spc="-10" dirty="0"/>
              <a:t>easily </a:t>
            </a:r>
            <a:r>
              <a:rPr sz="2400" dirty="0"/>
              <a:t>defined</a:t>
            </a:r>
            <a:r>
              <a:rPr sz="2400" spc="-105" dirty="0"/>
              <a:t> </a:t>
            </a:r>
            <a:r>
              <a:rPr sz="2400" spc="-10" dirty="0"/>
              <a:t>problems</a:t>
            </a:r>
            <a:endParaRPr sz="2400" dirty="0">
              <a:latin typeface="Arial"/>
              <a:cs typeface="Arial"/>
            </a:endParaRPr>
          </a:p>
          <a:p>
            <a:pPr marL="268605" marR="140335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Programmed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decisions: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dirty="0"/>
              <a:t>repetitive</a:t>
            </a:r>
            <a:r>
              <a:rPr sz="2400" spc="-95" dirty="0"/>
              <a:t> </a:t>
            </a:r>
            <a:r>
              <a:rPr sz="2400" dirty="0"/>
              <a:t>decisions</a:t>
            </a:r>
            <a:r>
              <a:rPr sz="2400" spc="-90" dirty="0"/>
              <a:t> </a:t>
            </a:r>
            <a:r>
              <a:rPr sz="2400" dirty="0"/>
              <a:t>that</a:t>
            </a:r>
            <a:r>
              <a:rPr sz="2400" spc="-90" dirty="0"/>
              <a:t> </a:t>
            </a:r>
            <a:r>
              <a:rPr sz="2400" dirty="0"/>
              <a:t>can</a:t>
            </a:r>
            <a:r>
              <a:rPr sz="2400" spc="-95" dirty="0"/>
              <a:t> </a:t>
            </a:r>
            <a:r>
              <a:rPr sz="2400" spc="-25" dirty="0"/>
              <a:t>be </a:t>
            </a:r>
            <a:r>
              <a:rPr sz="2400" dirty="0"/>
              <a:t>handled</a:t>
            </a:r>
            <a:r>
              <a:rPr sz="2400" spc="-65" dirty="0"/>
              <a:t> </a:t>
            </a:r>
            <a:r>
              <a:rPr sz="2400" dirty="0"/>
              <a:t>by</a:t>
            </a:r>
            <a:r>
              <a:rPr sz="2400" spc="-60" dirty="0"/>
              <a:t> </a:t>
            </a:r>
            <a:r>
              <a:rPr sz="2400" dirty="0"/>
              <a:t>a</a:t>
            </a:r>
            <a:r>
              <a:rPr sz="2400" spc="-60" dirty="0"/>
              <a:t> </a:t>
            </a:r>
            <a:r>
              <a:rPr sz="2400" dirty="0"/>
              <a:t>routine</a:t>
            </a:r>
            <a:r>
              <a:rPr sz="2400" spc="-60" dirty="0"/>
              <a:t> </a:t>
            </a:r>
            <a:r>
              <a:rPr sz="2400" spc="-10" dirty="0"/>
              <a:t>approach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63185"/>
            <a:ext cx="7543800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5400" b="1" spc="-30" dirty="0">
                <a:solidFill>
                  <a:srgbClr val="FF0000"/>
                </a:solidFill>
              </a:rPr>
              <a:t>Types</a:t>
            </a:r>
            <a:r>
              <a:rPr sz="5400" b="1" spc="-110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of</a:t>
            </a:r>
            <a:r>
              <a:rPr sz="5400" b="1" spc="-105" dirty="0">
                <a:solidFill>
                  <a:srgbClr val="FF0000"/>
                </a:solidFill>
              </a:rPr>
              <a:t> </a:t>
            </a:r>
            <a:r>
              <a:rPr sz="5400" b="1" spc="-20" dirty="0">
                <a:solidFill>
                  <a:srgbClr val="FF0000"/>
                </a:solidFill>
              </a:rPr>
              <a:t>Programmed</a:t>
            </a:r>
            <a:r>
              <a:rPr sz="5400" b="1" spc="-110" dirty="0">
                <a:solidFill>
                  <a:srgbClr val="FF0000"/>
                </a:solidFill>
              </a:rPr>
              <a:t> </a:t>
            </a:r>
            <a:r>
              <a:rPr sz="5400" b="1" spc="-10" dirty="0">
                <a:solidFill>
                  <a:srgbClr val="FF0000"/>
                </a:solidFill>
              </a:rPr>
              <a:t>Decisions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2057400"/>
            <a:ext cx="8225155" cy="2235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294005" indent="-256540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Procedure: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series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sequential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steps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respond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well-</a:t>
            </a:r>
            <a:r>
              <a:rPr sz="2400" dirty="0">
                <a:latin typeface="Arial"/>
                <a:cs typeface="Arial"/>
              </a:rPr>
              <a:t>structured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problem</a:t>
            </a:r>
            <a:endParaRPr sz="2400" dirty="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Rule: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explicit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statement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tells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managers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what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or </a:t>
            </a:r>
            <a:r>
              <a:rPr sz="2400" dirty="0">
                <a:latin typeface="Arial"/>
                <a:cs typeface="Arial"/>
              </a:rPr>
              <a:t>cannot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done</a:t>
            </a:r>
            <a:endParaRPr sz="2400" dirty="0">
              <a:latin typeface="Arial"/>
              <a:cs typeface="Arial"/>
            </a:endParaRPr>
          </a:p>
          <a:p>
            <a:pPr marL="267970" indent="-25527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Font typeface="Arial"/>
              <a:buChar char="•"/>
              <a:tabLst>
                <a:tab pos="267970" algn="l"/>
              </a:tabLst>
            </a:pPr>
            <a:r>
              <a:rPr sz="2400" b="1" dirty="0">
                <a:latin typeface="Arial"/>
                <a:cs typeface="Arial"/>
              </a:rPr>
              <a:t>Policy: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guideline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making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decisions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-24089"/>
            <a:ext cx="7973695" cy="222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b="1" spc="-30" dirty="0">
                <a:solidFill>
                  <a:srgbClr val="FF0000"/>
                </a:solidFill>
              </a:rPr>
              <a:t>Types</a:t>
            </a:r>
            <a:r>
              <a:rPr b="1" spc="-135" dirty="0">
                <a:solidFill>
                  <a:srgbClr val="FF000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</a:rPr>
              <a:t>of</a:t>
            </a:r>
            <a:r>
              <a:rPr b="1" spc="-135" dirty="0">
                <a:solidFill>
                  <a:srgbClr val="FF000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</a:rPr>
              <a:t>Decisions:</a:t>
            </a:r>
            <a:r>
              <a:rPr b="1" spc="-130" dirty="0">
                <a:solidFill>
                  <a:srgbClr val="FF0000"/>
                </a:solidFill>
              </a:rPr>
              <a:t> </a:t>
            </a:r>
            <a:r>
              <a:rPr b="1" spc="-10" dirty="0">
                <a:solidFill>
                  <a:srgbClr val="FF0000"/>
                </a:solidFill>
              </a:rPr>
              <a:t>Unstructured</a:t>
            </a:r>
            <a:r>
              <a:rPr b="1" spc="-140" dirty="0">
                <a:solidFill>
                  <a:srgbClr val="FF0000"/>
                </a:solidFill>
              </a:rPr>
              <a:t> </a:t>
            </a:r>
            <a:r>
              <a:rPr b="1" spc="-10" dirty="0">
                <a:solidFill>
                  <a:srgbClr val="FF0000"/>
                </a:solidFill>
              </a:rPr>
              <a:t>Problems </a:t>
            </a:r>
            <a:r>
              <a:rPr b="1" dirty="0">
                <a:solidFill>
                  <a:srgbClr val="FF0000"/>
                </a:solidFill>
              </a:rPr>
              <a:t>and</a:t>
            </a:r>
            <a:r>
              <a:rPr b="1" spc="-110" dirty="0">
                <a:solidFill>
                  <a:srgbClr val="FF0000"/>
                </a:solidFill>
              </a:rPr>
              <a:t> </a:t>
            </a:r>
            <a:r>
              <a:rPr b="1" spc="-10" dirty="0">
                <a:solidFill>
                  <a:srgbClr val="FF0000"/>
                </a:solidFill>
              </a:rPr>
              <a:t>Nonprogrammed</a:t>
            </a:r>
            <a:r>
              <a:rPr b="1" spc="-105" dirty="0">
                <a:solidFill>
                  <a:srgbClr val="FF0000"/>
                </a:solidFill>
              </a:rPr>
              <a:t> </a:t>
            </a:r>
            <a:r>
              <a:rPr b="1" spc="-10" dirty="0">
                <a:solidFill>
                  <a:srgbClr val="FF0000"/>
                </a:solidFill>
              </a:rPr>
              <a:t>Decisions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2743200"/>
            <a:ext cx="7713980" cy="204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9905" indent="-256540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Unstructured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problems: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problems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new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or </a:t>
            </a:r>
            <a:r>
              <a:rPr sz="2400" dirty="0">
                <a:latin typeface="Arial"/>
                <a:cs typeface="Arial"/>
              </a:rPr>
              <a:t>unusual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which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information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ambiguous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or </a:t>
            </a:r>
            <a:r>
              <a:rPr sz="2400" spc="-10" dirty="0">
                <a:latin typeface="Arial"/>
                <a:cs typeface="Arial"/>
              </a:rPr>
              <a:t>incomplete</a:t>
            </a:r>
            <a:endParaRPr sz="2400" dirty="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Nonprogrammed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decisions: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unique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nonrecurring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involve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custom-</a:t>
            </a:r>
            <a:r>
              <a:rPr sz="2400" dirty="0">
                <a:latin typeface="Arial"/>
                <a:cs typeface="Arial"/>
              </a:rPr>
              <a:t>made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solutions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473" y="6378642"/>
            <a:ext cx="916305" cy="278765"/>
            <a:chOff x="457473" y="6378642"/>
            <a:chExt cx="916305" cy="278765"/>
          </a:xfrm>
        </p:grpSpPr>
        <p:sp>
          <p:nvSpPr>
            <p:cNvPr id="3" name="object 3"/>
            <p:cNvSpPr/>
            <p:nvPr/>
          </p:nvSpPr>
          <p:spPr>
            <a:xfrm>
              <a:off x="750963" y="6453720"/>
              <a:ext cx="622935" cy="130175"/>
            </a:xfrm>
            <a:custGeom>
              <a:avLst/>
              <a:gdLst/>
              <a:ahLst/>
              <a:cxnLst/>
              <a:rect l="l" t="t" r="r" b="b"/>
              <a:pathLst>
                <a:path w="622935" h="130175">
                  <a:moveTo>
                    <a:pt x="106553" y="37439"/>
                  </a:moveTo>
                  <a:lnTo>
                    <a:pt x="101600" y="18834"/>
                  </a:lnTo>
                  <a:lnTo>
                    <a:pt x="88811" y="7391"/>
                  </a:lnTo>
                  <a:lnTo>
                    <a:pt x="85001" y="6121"/>
                  </a:lnTo>
                  <a:lnTo>
                    <a:pt x="84594" y="5994"/>
                  </a:lnTo>
                  <a:lnTo>
                    <a:pt x="84594" y="37439"/>
                  </a:lnTo>
                  <a:lnTo>
                    <a:pt x="83439" y="50850"/>
                  </a:lnTo>
                  <a:lnTo>
                    <a:pt x="83375" y="51638"/>
                  </a:lnTo>
                  <a:lnTo>
                    <a:pt x="78651" y="62153"/>
                  </a:lnTo>
                  <a:lnTo>
                    <a:pt x="68795" y="68681"/>
                  </a:lnTo>
                  <a:lnTo>
                    <a:pt x="52197" y="70916"/>
                  </a:lnTo>
                  <a:lnTo>
                    <a:pt x="38150" y="70916"/>
                  </a:lnTo>
                  <a:lnTo>
                    <a:pt x="38150" y="6121"/>
                  </a:lnTo>
                  <a:lnTo>
                    <a:pt x="53276" y="6121"/>
                  </a:lnTo>
                  <a:lnTo>
                    <a:pt x="69710" y="8890"/>
                  </a:lnTo>
                  <a:lnTo>
                    <a:pt x="79184" y="16116"/>
                  </a:lnTo>
                  <a:lnTo>
                    <a:pt x="83540" y="26174"/>
                  </a:lnTo>
                  <a:lnTo>
                    <a:pt x="84594" y="37439"/>
                  </a:lnTo>
                  <a:lnTo>
                    <a:pt x="84594" y="5994"/>
                  </a:lnTo>
                  <a:lnTo>
                    <a:pt x="78473" y="3962"/>
                  </a:lnTo>
                  <a:lnTo>
                    <a:pt x="71310" y="1600"/>
                  </a:lnTo>
                  <a:lnTo>
                    <a:pt x="52197" y="0"/>
                  </a:lnTo>
                  <a:lnTo>
                    <a:pt x="1079" y="0"/>
                  </a:lnTo>
                  <a:lnTo>
                    <a:pt x="0" y="1079"/>
                  </a:lnTo>
                  <a:lnTo>
                    <a:pt x="0" y="3962"/>
                  </a:lnTo>
                  <a:lnTo>
                    <a:pt x="1079" y="5041"/>
                  </a:lnTo>
                  <a:lnTo>
                    <a:pt x="6121" y="6121"/>
                  </a:lnTo>
                  <a:lnTo>
                    <a:pt x="17995" y="3962"/>
                  </a:lnTo>
                  <a:lnTo>
                    <a:pt x="17995" y="117716"/>
                  </a:lnTo>
                  <a:lnTo>
                    <a:pt x="15113" y="122758"/>
                  </a:lnTo>
                  <a:lnTo>
                    <a:pt x="1079" y="123482"/>
                  </a:lnTo>
                  <a:lnTo>
                    <a:pt x="0" y="123482"/>
                  </a:lnTo>
                  <a:lnTo>
                    <a:pt x="0" y="127800"/>
                  </a:lnTo>
                  <a:lnTo>
                    <a:pt x="1079" y="128524"/>
                  </a:lnTo>
                  <a:lnTo>
                    <a:pt x="57238" y="128524"/>
                  </a:lnTo>
                  <a:lnTo>
                    <a:pt x="57238" y="123482"/>
                  </a:lnTo>
                  <a:lnTo>
                    <a:pt x="56515" y="123482"/>
                  </a:lnTo>
                  <a:lnTo>
                    <a:pt x="41402" y="122758"/>
                  </a:lnTo>
                  <a:lnTo>
                    <a:pt x="38150" y="118440"/>
                  </a:lnTo>
                  <a:lnTo>
                    <a:pt x="38150" y="77038"/>
                  </a:lnTo>
                  <a:lnTo>
                    <a:pt x="51473" y="77038"/>
                  </a:lnTo>
                  <a:lnTo>
                    <a:pt x="64998" y="76250"/>
                  </a:lnTo>
                  <a:lnTo>
                    <a:pt x="76847" y="73888"/>
                  </a:lnTo>
                  <a:lnTo>
                    <a:pt x="84556" y="70916"/>
                  </a:lnTo>
                  <a:lnTo>
                    <a:pt x="86804" y="70053"/>
                  </a:lnTo>
                  <a:lnTo>
                    <a:pt x="94678" y="64795"/>
                  </a:lnTo>
                  <a:lnTo>
                    <a:pt x="100787" y="57899"/>
                  </a:lnTo>
                  <a:lnTo>
                    <a:pt x="104394" y="50850"/>
                  </a:lnTo>
                  <a:lnTo>
                    <a:pt x="106108" y="43954"/>
                  </a:lnTo>
                  <a:lnTo>
                    <a:pt x="106553" y="37439"/>
                  </a:lnTo>
                  <a:close/>
                </a:path>
                <a:path w="622935" h="130175">
                  <a:moveTo>
                    <a:pt x="185089" y="67652"/>
                  </a:moveTo>
                  <a:lnTo>
                    <a:pt x="165950" y="39357"/>
                  </a:lnTo>
                  <a:lnTo>
                    <a:pt x="165950" y="70916"/>
                  </a:lnTo>
                  <a:lnTo>
                    <a:pt x="125996" y="70916"/>
                  </a:lnTo>
                  <a:lnTo>
                    <a:pt x="128346" y="57937"/>
                  </a:lnTo>
                  <a:lnTo>
                    <a:pt x="132651" y="48336"/>
                  </a:lnTo>
                  <a:lnTo>
                    <a:pt x="138734" y="42481"/>
                  </a:lnTo>
                  <a:lnTo>
                    <a:pt x="138404" y="42481"/>
                  </a:lnTo>
                  <a:lnTo>
                    <a:pt x="146875" y="40322"/>
                  </a:lnTo>
                  <a:lnTo>
                    <a:pt x="152996" y="40322"/>
                  </a:lnTo>
                  <a:lnTo>
                    <a:pt x="165950" y="70916"/>
                  </a:lnTo>
                  <a:lnTo>
                    <a:pt x="165950" y="39357"/>
                  </a:lnTo>
                  <a:lnTo>
                    <a:pt x="164020" y="38303"/>
                  </a:lnTo>
                  <a:lnTo>
                    <a:pt x="156540" y="36068"/>
                  </a:lnTo>
                  <a:lnTo>
                    <a:pt x="147955" y="35280"/>
                  </a:lnTo>
                  <a:lnTo>
                    <a:pt x="131597" y="39090"/>
                  </a:lnTo>
                  <a:lnTo>
                    <a:pt x="118071" y="49504"/>
                  </a:lnTo>
                  <a:lnTo>
                    <a:pt x="108864" y="65049"/>
                  </a:lnTo>
                  <a:lnTo>
                    <a:pt x="105473" y="84239"/>
                  </a:lnTo>
                  <a:lnTo>
                    <a:pt x="108712" y="102412"/>
                  </a:lnTo>
                  <a:lnTo>
                    <a:pt x="117665" y="116776"/>
                  </a:lnTo>
                  <a:lnTo>
                    <a:pt x="131140" y="126212"/>
                  </a:lnTo>
                  <a:lnTo>
                    <a:pt x="147955" y="129603"/>
                  </a:lnTo>
                  <a:lnTo>
                    <a:pt x="161899" y="127584"/>
                  </a:lnTo>
                  <a:lnTo>
                    <a:pt x="172300" y="122364"/>
                  </a:lnTo>
                  <a:lnTo>
                    <a:pt x="174129" y="120599"/>
                  </a:lnTo>
                  <a:lnTo>
                    <a:pt x="179793" y="115176"/>
                  </a:lnTo>
                  <a:lnTo>
                    <a:pt x="185039" y="107276"/>
                  </a:lnTo>
                  <a:lnTo>
                    <a:pt x="185039" y="105473"/>
                  </a:lnTo>
                  <a:lnTo>
                    <a:pt x="184315" y="105473"/>
                  </a:lnTo>
                  <a:lnTo>
                    <a:pt x="184315" y="104394"/>
                  </a:lnTo>
                  <a:lnTo>
                    <a:pt x="182156" y="104394"/>
                  </a:lnTo>
                  <a:lnTo>
                    <a:pt x="181076" y="105473"/>
                  </a:lnTo>
                  <a:lnTo>
                    <a:pt x="175348" y="111645"/>
                  </a:lnTo>
                  <a:lnTo>
                    <a:pt x="169595" y="116420"/>
                  </a:lnTo>
                  <a:lnTo>
                    <a:pt x="163093" y="119507"/>
                  </a:lnTo>
                  <a:lnTo>
                    <a:pt x="155155" y="120599"/>
                  </a:lnTo>
                  <a:lnTo>
                    <a:pt x="144348" y="118579"/>
                  </a:lnTo>
                  <a:lnTo>
                    <a:pt x="134632" y="112014"/>
                  </a:lnTo>
                  <a:lnTo>
                    <a:pt x="127609" y="100101"/>
                  </a:lnTo>
                  <a:lnTo>
                    <a:pt x="124917" y="82080"/>
                  </a:lnTo>
                  <a:lnTo>
                    <a:pt x="124917" y="77038"/>
                  </a:lnTo>
                  <a:lnTo>
                    <a:pt x="185039" y="77038"/>
                  </a:lnTo>
                  <a:lnTo>
                    <a:pt x="185077" y="70916"/>
                  </a:lnTo>
                  <a:lnTo>
                    <a:pt x="185089" y="67652"/>
                  </a:lnTo>
                  <a:close/>
                </a:path>
                <a:path w="622935" h="130175">
                  <a:moveTo>
                    <a:pt x="278638" y="123482"/>
                  </a:moveTo>
                  <a:lnTo>
                    <a:pt x="277558" y="122770"/>
                  </a:lnTo>
                  <a:lnTo>
                    <a:pt x="277558" y="121678"/>
                  </a:lnTo>
                  <a:lnTo>
                    <a:pt x="270713" y="121678"/>
                  </a:lnTo>
                  <a:lnTo>
                    <a:pt x="268554" y="120599"/>
                  </a:lnTo>
                  <a:lnTo>
                    <a:pt x="266750" y="119519"/>
                  </a:lnTo>
                  <a:lnTo>
                    <a:pt x="265671" y="116636"/>
                  </a:lnTo>
                  <a:lnTo>
                    <a:pt x="265671" y="114477"/>
                  </a:lnTo>
                  <a:lnTo>
                    <a:pt x="265671" y="82080"/>
                  </a:lnTo>
                  <a:lnTo>
                    <a:pt x="265671" y="63715"/>
                  </a:lnTo>
                  <a:lnTo>
                    <a:pt x="263588" y="51854"/>
                  </a:lnTo>
                  <a:lnTo>
                    <a:pt x="257429" y="43294"/>
                  </a:lnTo>
                  <a:lnTo>
                    <a:pt x="253746" y="41402"/>
                  </a:lnTo>
                  <a:lnTo>
                    <a:pt x="247294" y="38112"/>
                  </a:lnTo>
                  <a:lnTo>
                    <a:pt x="233273" y="36360"/>
                  </a:lnTo>
                  <a:lnTo>
                    <a:pt x="218998" y="38112"/>
                  </a:lnTo>
                  <a:lnTo>
                    <a:pt x="219608" y="38112"/>
                  </a:lnTo>
                  <a:lnTo>
                    <a:pt x="209016" y="42443"/>
                  </a:lnTo>
                  <a:lnTo>
                    <a:pt x="201726" y="48971"/>
                  </a:lnTo>
                  <a:lnTo>
                    <a:pt x="199072" y="56883"/>
                  </a:lnTo>
                  <a:lnTo>
                    <a:pt x="199072" y="62636"/>
                  </a:lnTo>
                  <a:lnTo>
                    <a:pt x="203390" y="67678"/>
                  </a:lnTo>
                  <a:lnTo>
                    <a:pt x="208432" y="67678"/>
                  </a:lnTo>
                  <a:lnTo>
                    <a:pt x="211315" y="68757"/>
                  </a:lnTo>
                  <a:lnTo>
                    <a:pt x="215277" y="66954"/>
                  </a:lnTo>
                  <a:lnTo>
                    <a:pt x="222478" y="59753"/>
                  </a:lnTo>
                  <a:lnTo>
                    <a:pt x="221399" y="53644"/>
                  </a:lnTo>
                  <a:lnTo>
                    <a:pt x="216382" y="46494"/>
                  </a:lnTo>
                  <a:lnTo>
                    <a:pt x="219240" y="43561"/>
                  </a:lnTo>
                  <a:lnTo>
                    <a:pt x="225361" y="41402"/>
                  </a:lnTo>
                  <a:lnTo>
                    <a:pt x="232562" y="41402"/>
                  </a:lnTo>
                  <a:lnTo>
                    <a:pt x="248399" y="75958"/>
                  </a:lnTo>
                  <a:lnTo>
                    <a:pt x="248399" y="82080"/>
                  </a:lnTo>
                  <a:lnTo>
                    <a:pt x="248399" y="108356"/>
                  </a:lnTo>
                  <a:lnTo>
                    <a:pt x="245516" y="111239"/>
                  </a:lnTo>
                  <a:lnTo>
                    <a:pt x="238315" y="120599"/>
                  </a:lnTo>
                  <a:lnTo>
                    <a:pt x="217436" y="120599"/>
                  </a:lnTo>
                  <a:lnTo>
                    <a:pt x="215277" y="111239"/>
                  </a:lnTo>
                  <a:lnTo>
                    <a:pt x="215277" y="104394"/>
                  </a:lnTo>
                  <a:lnTo>
                    <a:pt x="217055" y="96913"/>
                  </a:lnTo>
                  <a:lnTo>
                    <a:pt x="222783" y="90957"/>
                  </a:lnTo>
                  <a:lnTo>
                    <a:pt x="233045" y="86131"/>
                  </a:lnTo>
                  <a:lnTo>
                    <a:pt x="248399" y="82080"/>
                  </a:lnTo>
                  <a:lnTo>
                    <a:pt x="248399" y="75958"/>
                  </a:lnTo>
                  <a:lnTo>
                    <a:pt x="245516" y="75958"/>
                  </a:lnTo>
                  <a:lnTo>
                    <a:pt x="243357" y="77038"/>
                  </a:lnTo>
                  <a:lnTo>
                    <a:pt x="238315" y="78117"/>
                  </a:lnTo>
                  <a:lnTo>
                    <a:pt x="200152" y="92163"/>
                  </a:lnTo>
                  <a:lnTo>
                    <a:pt x="196202" y="99364"/>
                  </a:lnTo>
                  <a:lnTo>
                    <a:pt x="196202" y="108356"/>
                  </a:lnTo>
                  <a:lnTo>
                    <a:pt x="197434" y="115938"/>
                  </a:lnTo>
                  <a:lnTo>
                    <a:pt x="201498" y="122770"/>
                  </a:lnTo>
                  <a:lnTo>
                    <a:pt x="209092" y="127800"/>
                  </a:lnTo>
                  <a:lnTo>
                    <a:pt x="209537" y="127800"/>
                  </a:lnTo>
                  <a:lnTo>
                    <a:pt x="220319" y="129603"/>
                  </a:lnTo>
                  <a:lnTo>
                    <a:pt x="227685" y="128663"/>
                  </a:lnTo>
                  <a:lnTo>
                    <a:pt x="234759" y="125831"/>
                  </a:lnTo>
                  <a:lnTo>
                    <a:pt x="241617" y="121107"/>
                  </a:lnTo>
                  <a:lnTo>
                    <a:pt x="242125" y="120599"/>
                  </a:lnTo>
                  <a:lnTo>
                    <a:pt x="248399" y="114477"/>
                  </a:lnTo>
                  <a:lnTo>
                    <a:pt x="248932" y="119519"/>
                  </a:lnTo>
                  <a:lnTo>
                    <a:pt x="249047" y="120599"/>
                  </a:lnTo>
                  <a:lnTo>
                    <a:pt x="249161" y="121678"/>
                  </a:lnTo>
                  <a:lnTo>
                    <a:pt x="249275" y="122770"/>
                  </a:lnTo>
                  <a:lnTo>
                    <a:pt x="249351" y="123482"/>
                  </a:lnTo>
                  <a:lnTo>
                    <a:pt x="249478" y="124561"/>
                  </a:lnTo>
                  <a:lnTo>
                    <a:pt x="253441" y="128524"/>
                  </a:lnTo>
                  <a:lnTo>
                    <a:pt x="268554" y="128524"/>
                  </a:lnTo>
                  <a:lnTo>
                    <a:pt x="271792" y="127800"/>
                  </a:lnTo>
                  <a:lnTo>
                    <a:pt x="276834" y="125641"/>
                  </a:lnTo>
                  <a:lnTo>
                    <a:pt x="277558" y="125641"/>
                  </a:lnTo>
                  <a:lnTo>
                    <a:pt x="278638" y="123482"/>
                  </a:lnTo>
                  <a:close/>
                </a:path>
                <a:path w="622935" h="130175">
                  <a:moveTo>
                    <a:pt x="354241" y="43561"/>
                  </a:moveTo>
                  <a:lnTo>
                    <a:pt x="350278" y="36360"/>
                  </a:lnTo>
                  <a:lnTo>
                    <a:pt x="339115" y="36360"/>
                  </a:lnTo>
                  <a:lnTo>
                    <a:pt x="331863" y="37439"/>
                  </a:lnTo>
                  <a:lnTo>
                    <a:pt x="332333" y="37439"/>
                  </a:lnTo>
                  <a:lnTo>
                    <a:pt x="326237" y="40411"/>
                  </a:lnTo>
                  <a:lnTo>
                    <a:pt x="320078" y="45783"/>
                  </a:lnTo>
                  <a:lnTo>
                    <a:pt x="313918" y="53644"/>
                  </a:lnTo>
                  <a:lnTo>
                    <a:pt x="313918" y="38519"/>
                  </a:lnTo>
                  <a:lnTo>
                    <a:pt x="312839" y="37439"/>
                  </a:lnTo>
                  <a:lnTo>
                    <a:pt x="287997" y="37439"/>
                  </a:lnTo>
                  <a:lnTo>
                    <a:pt x="286918" y="38519"/>
                  </a:lnTo>
                  <a:lnTo>
                    <a:pt x="286918" y="41402"/>
                  </a:lnTo>
                  <a:lnTo>
                    <a:pt x="287997" y="42481"/>
                  </a:lnTo>
                  <a:lnTo>
                    <a:pt x="295910" y="43561"/>
                  </a:lnTo>
                  <a:lnTo>
                    <a:pt x="296633" y="46443"/>
                  </a:lnTo>
                  <a:lnTo>
                    <a:pt x="296633" y="121678"/>
                  </a:lnTo>
                  <a:lnTo>
                    <a:pt x="295910" y="123482"/>
                  </a:lnTo>
                  <a:lnTo>
                    <a:pt x="288721" y="123482"/>
                  </a:lnTo>
                  <a:lnTo>
                    <a:pt x="286918" y="124561"/>
                  </a:lnTo>
                  <a:lnTo>
                    <a:pt x="286918" y="127800"/>
                  </a:lnTo>
                  <a:lnTo>
                    <a:pt x="287997" y="128524"/>
                  </a:lnTo>
                  <a:lnTo>
                    <a:pt x="326872" y="128524"/>
                  </a:lnTo>
                  <a:lnTo>
                    <a:pt x="326872" y="124561"/>
                  </a:lnTo>
                  <a:lnTo>
                    <a:pt x="326161" y="124561"/>
                  </a:lnTo>
                  <a:lnTo>
                    <a:pt x="317157" y="123482"/>
                  </a:lnTo>
                  <a:lnTo>
                    <a:pt x="314998" y="122758"/>
                  </a:lnTo>
                  <a:lnTo>
                    <a:pt x="314998" y="62636"/>
                  </a:lnTo>
                  <a:lnTo>
                    <a:pt x="320459" y="53644"/>
                  </a:lnTo>
                  <a:lnTo>
                    <a:pt x="321119" y="52565"/>
                  </a:lnTo>
                  <a:lnTo>
                    <a:pt x="325081" y="47523"/>
                  </a:lnTo>
                  <a:lnTo>
                    <a:pt x="332727" y="45783"/>
                  </a:lnTo>
                  <a:lnTo>
                    <a:pt x="332905" y="45783"/>
                  </a:lnTo>
                  <a:lnTo>
                    <a:pt x="331914" y="46443"/>
                  </a:lnTo>
                  <a:lnTo>
                    <a:pt x="331914" y="56883"/>
                  </a:lnTo>
                  <a:lnTo>
                    <a:pt x="336956" y="60833"/>
                  </a:lnTo>
                  <a:lnTo>
                    <a:pt x="350278" y="60833"/>
                  </a:lnTo>
                  <a:lnTo>
                    <a:pt x="354241" y="56883"/>
                  </a:lnTo>
                  <a:lnTo>
                    <a:pt x="354241" y="45783"/>
                  </a:lnTo>
                  <a:lnTo>
                    <a:pt x="354241" y="43561"/>
                  </a:lnTo>
                  <a:close/>
                </a:path>
                <a:path w="622935" h="130175">
                  <a:moveTo>
                    <a:pt x="423710" y="99364"/>
                  </a:moveTo>
                  <a:lnTo>
                    <a:pt x="396354" y="71996"/>
                  </a:lnTo>
                  <a:lnTo>
                    <a:pt x="395274" y="71996"/>
                  </a:lnTo>
                  <a:lnTo>
                    <a:pt x="385152" y="68605"/>
                  </a:lnTo>
                  <a:lnTo>
                    <a:pt x="378345" y="64846"/>
                  </a:lnTo>
                  <a:lnTo>
                    <a:pt x="374510" y="60617"/>
                  </a:lnTo>
                  <a:lnTo>
                    <a:pt x="373316" y="55803"/>
                  </a:lnTo>
                  <a:lnTo>
                    <a:pt x="373316" y="46443"/>
                  </a:lnTo>
                  <a:lnTo>
                    <a:pt x="379437" y="40322"/>
                  </a:lnTo>
                  <a:lnTo>
                    <a:pt x="389521" y="40322"/>
                  </a:lnTo>
                  <a:lnTo>
                    <a:pt x="415442" y="64846"/>
                  </a:lnTo>
                  <a:lnTo>
                    <a:pt x="415442" y="65874"/>
                  </a:lnTo>
                  <a:lnTo>
                    <a:pt x="418680" y="65874"/>
                  </a:lnTo>
                  <a:lnTo>
                    <a:pt x="419709" y="64846"/>
                  </a:lnTo>
                  <a:lnTo>
                    <a:pt x="419760" y="35280"/>
                  </a:lnTo>
                  <a:lnTo>
                    <a:pt x="416521" y="35280"/>
                  </a:lnTo>
                  <a:lnTo>
                    <a:pt x="416521" y="36360"/>
                  </a:lnTo>
                  <a:lnTo>
                    <a:pt x="415442" y="36360"/>
                  </a:lnTo>
                  <a:lnTo>
                    <a:pt x="412559" y="40322"/>
                  </a:lnTo>
                  <a:lnTo>
                    <a:pt x="407517" y="38519"/>
                  </a:lnTo>
                  <a:lnTo>
                    <a:pt x="400316" y="35280"/>
                  </a:lnTo>
                  <a:lnTo>
                    <a:pt x="392391" y="35280"/>
                  </a:lnTo>
                  <a:lnTo>
                    <a:pt x="379895" y="37452"/>
                  </a:lnTo>
                  <a:lnTo>
                    <a:pt x="369976" y="43434"/>
                  </a:lnTo>
                  <a:lnTo>
                    <a:pt x="363435" y="52451"/>
                  </a:lnTo>
                  <a:lnTo>
                    <a:pt x="361073" y="63715"/>
                  </a:lnTo>
                  <a:lnTo>
                    <a:pt x="362927" y="74104"/>
                  </a:lnTo>
                  <a:lnTo>
                    <a:pt x="368401" y="81457"/>
                  </a:lnTo>
                  <a:lnTo>
                    <a:pt x="377317" y="86512"/>
                  </a:lnTo>
                  <a:lnTo>
                    <a:pt x="389521" y="90004"/>
                  </a:lnTo>
                  <a:lnTo>
                    <a:pt x="400253" y="93853"/>
                  </a:lnTo>
                  <a:lnTo>
                    <a:pt x="407377" y="98107"/>
                  </a:lnTo>
                  <a:lnTo>
                    <a:pt x="411327" y="103162"/>
                  </a:lnTo>
                  <a:lnTo>
                    <a:pt x="412559" y="109435"/>
                  </a:lnTo>
                  <a:lnTo>
                    <a:pt x="412559" y="119519"/>
                  </a:lnTo>
                  <a:lnTo>
                    <a:pt x="402475" y="124561"/>
                  </a:lnTo>
                  <a:lnTo>
                    <a:pt x="395274" y="124561"/>
                  </a:lnTo>
                  <a:lnTo>
                    <a:pt x="387210" y="123482"/>
                  </a:lnTo>
                  <a:lnTo>
                    <a:pt x="386880" y="123482"/>
                  </a:lnTo>
                  <a:lnTo>
                    <a:pt x="379793" y="119253"/>
                  </a:lnTo>
                  <a:lnTo>
                    <a:pt x="372795" y="110896"/>
                  </a:lnTo>
                  <a:lnTo>
                    <a:pt x="364312" y="97193"/>
                  </a:lnTo>
                  <a:lnTo>
                    <a:pt x="364312" y="96113"/>
                  </a:lnTo>
                  <a:lnTo>
                    <a:pt x="361073" y="96113"/>
                  </a:lnTo>
                  <a:lnTo>
                    <a:pt x="360362" y="97193"/>
                  </a:lnTo>
                  <a:lnTo>
                    <a:pt x="360362" y="129603"/>
                  </a:lnTo>
                  <a:lnTo>
                    <a:pt x="364312" y="129603"/>
                  </a:lnTo>
                  <a:lnTo>
                    <a:pt x="364312" y="128524"/>
                  </a:lnTo>
                  <a:lnTo>
                    <a:pt x="370433" y="123482"/>
                  </a:lnTo>
                  <a:lnTo>
                    <a:pt x="376199" y="127800"/>
                  </a:lnTo>
                  <a:lnTo>
                    <a:pt x="386270" y="129603"/>
                  </a:lnTo>
                  <a:lnTo>
                    <a:pt x="402475" y="129603"/>
                  </a:lnTo>
                  <a:lnTo>
                    <a:pt x="410400" y="126720"/>
                  </a:lnTo>
                  <a:lnTo>
                    <a:pt x="412546" y="124561"/>
                  </a:lnTo>
                  <a:lnTo>
                    <a:pt x="421551" y="115557"/>
                  </a:lnTo>
                  <a:lnTo>
                    <a:pt x="423710" y="108356"/>
                  </a:lnTo>
                  <a:lnTo>
                    <a:pt x="423710" y="99364"/>
                  </a:lnTo>
                  <a:close/>
                </a:path>
                <a:path w="622935" h="130175">
                  <a:moveTo>
                    <a:pt x="523074" y="82080"/>
                  </a:moveTo>
                  <a:lnTo>
                    <a:pt x="519671" y="64604"/>
                  </a:lnTo>
                  <a:lnTo>
                    <a:pt x="519582" y="64147"/>
                  </a:lnTo>
                  <a:lnTo>
                    <a:pt x="510108" y="49377"/>
                  </a:lnTo>
                  <a:lnTo>
                    <a:pt x="510019" y="49237"/>
                  </a:lnTo>
                  <a:lnTo>
                    <a:pt x="503275" y="44437"/>
                  </a:lnTo>
                  <a:lnTo>
                    <a:pt x="503275" y="83159"/>
                  </a:lnTo>
                  <a:lnTo>
                    <a:pt x="501713" y="101511"/>
                  </a:lnTo>
                  <a:lnTo>
                    <a:pt x="497154" y="114401"/>
                  </a:lnTo>
                  <a:lnTo>
                    <a:pt x="489597" y="122047"/>
                  </a:lnTo>
                  <a:lnTo>
                    <a:pt x="479158" y="124561"/>
                  </a:lnTo>
                  <a:lnTo>
                    <a:pt x="467868" y="122047"/>
                  </a:lnTo>
                  <a:lnTo>
                    <a:pt x="459892" y="114401"/>
                  </a:lnTo>
                  <a:lnTo>
                    <a:pt x="455269" y="101815"/>
                  </a:lnTo>
                  <a:lnTo>
                    <a:pt x="455155" y="101511"/>
                  </a:lnTo>
                  <a:lnTo>
                    <a:pt x="455828" y="60680"/>
                  </a:lnTo>
                  <a:lnTo>
                    <a:pt x="476999" y="40322"/>
                  </a:lnTo>
                  <a:lnTo>
                    <a:pt x="488238" y="43027"/>
                  </a:lnTo>
                  <a:lnTo>
                    <a:pt x="496481" y="51079"/>
                  </a:lnTo>
                  <a:lnTo>
                    <a:pt x="501421" y="64147"/>
                  </a:lnTo>
                  <a:lnTo>
                    <a:pt x="501548" y="64604"/>
                  </a:lnTo>
                  <a:lnTo>
                    <a:pt x="503174" y="82080"/>
                  </a:lnTo>
                  <a:lnTo>
                    <a:pt x="503275" y="83159"/>
                  </a:lnTo>
                  <a:lnTo>
                    <a:pt x="503275" y="44437"/>
                  </a:lnTo>
                  <a:lnTo>
                    <a:pt x="497522" y="40322"/>
                  </a:lnTo>
                  <a:lnTo>
                    <a:pt x="495757" y="39077"/>
                  </a:lnTo>
                  <a:lnTo>
                    <a:pt x="478078" y="35280"/>
                  </a:lnTo>
                  <a:lnTo>
                    <a:pt x="460819" y="39077"/>
                  </a:lnTo>
                  <a:lnTo>
                    <a:pt x="446747" y="49377"/>
                  </a:lnTo>
                  <a:lnTo>
                    <a:pt x="437261" y="64604"/>
                  </a:lnTo>
                  <a:lnTo>
                    <a:pt x="433793" y="83159"/>
                  </a:lnTo>
                  <a:lnTo>
                    <a:pt x="437159" y="101511"/>
                  </a:lnTo>
                  <a:lnTo>
                    <a:pt x="446481" y="116243"/>
                  </a:lnTo>
                  <a:lnTo>
                    <a:pt x="460527" y="126047"/>
                  </a:lnTo>
                  <a:lnTo>
                    <a:pt x="478078" y="129603"/>
                  </a:lnTo>
                  <a:lnTo>
                    <a:pt x="494372" y="126288"/>
                  </a:lnTo>
                  <a:lnTo>
                    <a:pt x="496976" y="124561"/>
                  </a:lnTo>
                  <a:lnTo>
                    <a:pt x="508800" y="116776"/>
                  </a:lnTo>
                  <a:lnTo>
                    <a:pt x="519125" y="101815"/>
                  </a:lnTo>
                  <a:lnTo>
                    <a:pt x="523074" y="82080"/>
                  </a:lnTo>
                  <a:close/>
                </a:path>
                <a:path w="622935" h="130175">
                  <a:moveTo>
                    <a:pt x="622795" y="124561"/>
                  </a:moveTo>
                  <a:lnTo>
                    <a:pt x="621715" y="123482"/>
                  </a:lnTo>
                  <a:lnTo>
                    <a:pt x="612711" y="123482"/>
                  </a:lnTo>
                  <a:lnTo>
                    <a:pt x="611632" y="121678"/>
                  </a:lnTo>
                  <a:lnTo>
                    <a:pt x="611632" y="63715"/>
                  </a:lnTo>
                  <a:lnTo>
                    <a:pt x="609981" y="52158"/>
                  </a:lnTo>
                  <a:lnTo>
                    <a:pt x="606831" y="46443"/>
                  </a:lnTo>
                  <a:lnTo>
                    <a:pt x="605243" y="43561"/>
                  </a:lnTo>
                  <a:lnTo>
                    <a:pt x="597662" y="38214"/>
                  </a:lnTo>
                  <a:lnTo>
                    <a:pt x="587514" y="36360"/>
                  </a:lnTo>
                  <a:lnTo>
                    <a:pt x="571868" y="39230"/>
                  </a:lnTo>
                  <a:lnTo>
                    <a:pt x="562038" y="45542"/>
                  </a:lnTo>
                  <a:lnTo>
                    <a:pt x="556933" y="51866"/>
                  </a:lnTo>
                  <a:lnTo>
                    <a:pt x="555472" y="54724"/>
                  </a:lnTo>
                  <a:lnTo>
                    <a:pt x="555472" y="38519"/>
                  </a:lnTo>
                  <a:lnTo>
                    <a:pt x="553313" y="36360"/>
                  </a:lnTo>
                  <a:lnTo>
                    <a:pt x="529196" y="37439"/>
                  </a:lnTo>
                  <a:lnTo>
                    <a:pt x="528116" y="37439"/>
                  </a:lnTo>
                  <a:lnTo>
                    <a:pt x="527392" y="38519"/>
                  </a:lnTo>
                  <a:lnTo>
                    <a:pt x="527392" y="41402"/>
                  </a:lnTo>
                  <a:lnTo>
                    <a:pt x="528116" y="42481"/>
                  </a:lnTo>
                  <a:lnTo>
                    <a:pt x="536397" y="43561"/>
                  </a:lnTo>
                  <a:lnTo>
                    <a:pt x="537476" y="46443"/>
                  </a:lnTo>
                  <a:lnTo>
                    <a:pt x="537476" y="121678"/>
                  </a:lnTo>
                  <a:lnTo>
                    <a:pt x="536397" y="123482"/>
                  </a:lnTo>
                  <a:lnTo>
                    <a:pt x="527392" y="123482"/>
                  </a:lnTo>
                  <a:lnTo>
                    <a:pt x="527392" y="127800"/>
                  </a:lnTo>
                  <a:lnTo>
                    <a:pt x="528116" y="128524"/>
                  </a:lnTo>
                  <a:lnTo>
                    <a:pt x="563397" y="128524"/>
                  </a:lnTo>
                  <a:lnTo>
                    <a:pt x="564476" y="127800"/>
                  </a:lnTo>
                  <a:lnTo>
                    <a:pt x="564476" y="124561"/>
                  </a:lnTo>
                  <a:lnTo>
                    <a:pt x="563397" y="123482"/>
                  </a:lnTo>
                  <a:lnTo>
                    <a:pt x="556552" y="123482"/>
                  </a:lnTo>
                  <a:lnTo>
                    <a:pt x="555472" y="121678"/>
                  </a:lnTo>
                  <a:lnTo>
                    <a:pt x="555472" y="66954"/>
                  </a:lnTo>
                  <a:lnTo>
                    <a:pt x="557276" y="61925"/>
                  </a:lnTo>
                  <a:lnTo>
                    <a:pt x="559435" y="58674"/>
                  </a:lnTo>
                  <a:lnTo>
                    <a:pt x="562546" y="54724"/>
                  </a:lnTo>
                  <a:lnTo>
                    <a:pt x="563397" y="53644"/>
                  </a:lnTo>
                  <a:lnTo>
                    <a:pt x="569518" y="46443"/>
                  </a:lnTo>
                  <a:lnTo>
                    <a:pt x="577430" y="46443"/>
                  </a:lnTo>
                  <a:lnTo>
                    <a:pt x="585127" y="47663"/>
                  </a:lnTo>
                  <a:lnTo>
                    <a:pt x="590118" y="51536"/>
                  </a:lnTo>
                  <a:lnTo>
                    <a:pt x="592823" y="58445"/>
                  </a:lnTo>
                  <a:lnTo>
                    <a:pt x="593636" y="68757"/>
                  </a:lnTo>
                  <a:lnTo>
                    <a:pt x="593636" y="121678"/>
                  </a:lnTo>
                  <a:lnTo>
                    <a:pt x="592556" y="123482"/>
                  </a:lnTo>
                  <a:lnTo>
                    <a:pt x="585711" y="123482"/>
                  </a:lnTo>
                  <a:lnTo>
                    <a:pt x="584631" y="124561"/>
                  </a:lnTo>
                  <a:lnTo>
                    <a:pt x="584631" y="127800"/>
                  </a:lnTo>
                  <a:lnTo>
                    <a:pt x="585711" y="128524"/>
                  </a:lnTo>
                  <a:lnTo>
                    <a:pt x="621715" y="128524"/>
                  </a:lnTo>
                  <a:lnTo>
                    <a:pt x="622795" y="127800"/>
                  </a:lnTo>
                  <a:lnTo>
                    <a:pt x="622795" y="124561"/>
                  </a:lnTo>
                  <a:close/>
                </a:path>
              </a:pathLst>
            </a:custGeom>
            <a:solidFill>
              <a:srgbClr val="3D39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473" y="6378642"/>
              <a:ext cx="252095" cy="278765"/>
            </a:xfrm>
            <a:custGeom>
              <a:avLst/>
              <a:gdLst/>
              <a:ahLst/>
              <a:cxnLst/>
              <a:rect l="l" t="t" r="r" b="b"/>
              <a:pathLst>
                <a:path w="252095" h="278765">
                  <a:moveTo>
                    <a:pt x="114401" y="0"/>
                  </a:moveTo>
                  <a:lnTo>
                    <a:pt x="74092" y="12480"/>
                  </a:lnTo>
                  <a:lnTo>
                    <a:pt x="38847" y="39147"/>
                  </a:lnTo>
                  <a:lnTo>
                    <a:pt x="11968" y="80120"/>
                  </a:lnTo>
                  <a:lnTo>
                    <a:pt x="0" y="127191"/>
                  </a:lnTo>
                  <a:lnTo>
                    <a:pt x="2609" y="179969"/>
                  </a:lnTo>
                  <a:lnTo>
                    <a:pt x="20877" y="228901"/>
                  </a:lnTo>
                  <a:lnTo>
                    <a:pt x="55885" y="264435"/>
                  </a:lnTo>
                  <a:lnTo>
                    <a:pt x="102465" y="278306"/>
                  </a:lnTo>
                  <a:lnTo>
                    <a:pt x="150700" y="271185"/>
                  </a:lnTo>
                  <a:lnTo>
                    <a:pt x="194549" y="245301"/>
                  </a:lnTo>
                  <a:lnTo>
                    <a:pt x="227970" y="202878"/>
                  </a:lnTo>
                  <a:lnTo>
                    <a:pt x="246242" y="157463"/>
                  </a:lnTo>
                  <a:lnTo>
                    <a:pt x="251747" y="114158"/>
                  </a:lnTo>
                  <a:lnTo>
                    <a:pt x="245020" y="74984"/>
                  </a:lnTo>
                  <a:lnTo>
                    <a:pt x="226595" y="41963"/>
                  </a:lnTo>
                  <a:lnTo>
                    <a:pt x="197007" y="17115"/>
                  </a:lnTo>
                  <a:lnTo>
                    <a:pt x="156474" y="1585"/>
                  </a:lnTo>
                  <a:lnTo>
                    <a:pt x="114401" y="0"/>
                  </a:lnTo>
                  <a:close/>
                </a:path>
              </a:pathLst>
            </a:custGeom>
            <a:solidFill>
              <a:srgbClr val="097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325" y="6427444"/>
              <a:ext cx="167487" cy="18935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1345" y="139585"/>
            <a:ext cx="54870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Exhibit</a:t>
            </a:r>
            <a:r>
              <a:rPr sz="3600" spc="-90" dirty="0"/>
              <a:t> </a:t>
            </a:r>
            <a:r>
              <a:rPr sz="3600" dirty="0"/>
              <a:t>2.7</a:t>
            </a:r>
            <a:r>
              <a:rPr sz="3600" spc="-85" dirty="0"/>
              <a:t> </a:t>
            </a:r>
            <a:r>
              <a:rPr sz="3600" spc="-10" dirty="0"/>
              <a:t>Programmed</a:t>
            </a:r>
            <a:r>
              <a:rPr sz="3600" spc="-95" dirty="0"/>
              <a:t> </a:t>
            </a:r>
            <a:r>
              <a:rPr sz="3600" spc="-25" dirty="0"/>
              <a:t>vs. </a:t>
            </a:r>
            <a:r>
              <a:rPr sz="3600" spc="-10" dirty="0"/>
              <a:t>Nonprogrammed</a:t>
            </a:r>
            <a:r>
              <a:rPr sz="3600" spc="-185" dirty="0"/>
              <a:t> </a:t>
            </a:r>
            <a:r>
              <a:rPr sz="3600" spc="-10" dirty="0"/>
              <a:t>Decisions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2881" y="1676514"/>
          <a:ext cx="8228965" cy="4187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1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0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7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86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Characteristic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007EA2"/>
                    </a:solidFill>
                  </a:tcPr>
                </a:tc>
                <a:tc>
                  <a:txBody>
                    <a:bodyPr/>
                    <a:lstStyle/>
                    <a:p>
                      <a:pPr marL="125730" marR="868680">
                        <a:lnSpc>
                          <a:spcPts val="2020"/>
                        </a:lnSpc>
                        <a:spcBef>
                          <a:spcPts val="37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Programmed Decisions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007EA2"/>
                    </a:solidFill>
                  </a:tcPr>
                </a:tc>
                <a:tc>
                  <a:txBody>
                    <a:bodyPr/>
                    <a:lstStyle/>
                    <a:p>
                      <a:pPr marL="434340" marR="995044">
                        <a:lnSpc>
                          <a:spcPts val="2020"/>
                        </a:lnSpc>
                        <a:spcBef>
                          <a:spcPts val="37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Nonprogrammed Decisions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007E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problem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Structured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4343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Unstructured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D3E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Managerial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level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Lower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levels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4343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Upper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levels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D3E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Frequency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Repetitive,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routine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4343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New,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unusual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D3E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1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Information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Readily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available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4343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Ambiguous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incomplete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D3E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1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Goals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4785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Clear,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specific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4785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434340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Vague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4785" marB="0">
                    <a:solidFill>
                      <a:srgbClr val="D3E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frame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solution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Short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4343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Relatively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long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D3E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659">
                <a:tc>
                  <a:txBody>
                    <a:bodyPr/>
                    <a:lstStyle/>
                    <a:p>
                      <a:pPr marL="91440">
                        <a:lnSpc>
                          <a:spcPts val="2085"/>
                        </a:lnSpc>
                        <a:spcBef>
                          <a:spcPts val="14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Solution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relies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on…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780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85"/>
                        </a:lnSpc>
                        <a:spcBef>
                          <a:spcPts val="14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Procedures,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rules,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780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434340">
                        <a:lnSpc>
                          <a:spcPts val="2085"/>
                        </a:lnSpc>
                        <a:spcBef>
                          <a:spcPts val="14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Judgment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creativity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7800" marB="0">
                    <a:solidFill>
                      <a:srgbClr val="D3E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policies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E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894181"/>
            <a:ext cx="7543800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5400" b="1" spc="-25" dirty="0">
                <a:solidFill>
                  <a:srgbClr val="FF0000"/>
                </a:solidFill>
              </a:rPr>
              <a:t>Decision-</a:t>
            </a:r>
            <a:r>
              <a:rPr sz="5400" b="1" dirty="0">
                <a:solidFill>
                  <a:srgbClr val="FF0000"/>
                </a:solidFill>
              </a:rPr>
              <a:t>Making</a:t>
            </a:r>
            <a:r>
              <a:rPr sz="5400" b="1" spc="-60" dirty="0">
                <a:solidFill>
                  <a:srgbClr val="FF0000"/>
                </a:solidFill>
              </a:rPr>
              <a:t> </a:t>
            </a:r>
            <a:r>
              <a:rPr sz="5400" b="1" spc="-10" dirty="0">
                <a:solidFill>
                  <a:srgbClr val="FF0000"/>
                </a:solidFill>
              </a:rPr>
              <a:t>Styles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1032" y="2093912"/>
            <a:ext cx="7907655" cy="2670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Char char="•"/>
              <a:tabLst>
                <a:tab pos="268605" algn="l"/>
              </a:tabLst>
            </a:pPr>
            <a:r>
              <a:rPr sz="2400" dirty="0">
                <a:latin typeface="Arial"/>
                <a:cs typeface="Arial"/>
              </a:rPr>
              <a:t>Research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has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identified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four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different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individual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decision- </a:t>
            </a:r>
            <a:r>
              <a:rPr sz="2400" dirty="0">
                <a:latin typeface="Arial"/>
                <a:cs typeface="Arial"/>
              </a:rPr>
              <a:t>making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styles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based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dimensions:</a:t>
            </a:r>
            <a:endParaRPr sz="2400" dirty="0">
              <a:latin typeface="Arial"/>
              <a:cs typeface="Arial"/>
            </a:endParaRPr>
          </a:p>
          <a:p>
            <a:pPr marL="1013460" lvl="1" indent="-514350">
              <a:lnSpc>
                <a:spcPct val="100000"/>
              </a:lnSpc>
              <a:spcBef>
                <a:spcPts val="1440"/>
              </a:spcBef>
              <a:buClr>
                <a:srgbClr val="007EA2"/>
              </a:buClr>
              <a:buAutoNum type="arabicPeriod"/>
              <a:tabLst>
                <a:tab pos="1013460" algn="l"/>
              </a:tabLst>
            </a:pPr>
            <a:r>
              <a:rPr sz="2400" dirty="0">
                <a:latin typeface="Arial"/>
                <a:cs typeface="Arial"/>
              </a:rPr>
              <a:t>An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individual’s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way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thinking</a:t>
            </a:r>
            <a:endParaRPr sz="2400" dirty="0">
              <a:latin typeface="Arial"/>
              <a:cs typeface="Arial"/>
            </a:endParaRPr>
          </a:p>
          <a:p>
            <a:pPr marL="1013460" lvl="1" indent="-51435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AutoNum type="arabicPeriod"/>
              <a:tabLst>
                <a:tab pos="1013460" algn="l"/>
              </a:tabLst>
            </a:pPr>
            <a:r>
              <a:rPr sz="2400" dirty="0">
                <a:latin typeface="Arial"/>
                <a:cs typeface="Arial"/>
              </a:rPr>
              <a:t>An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individual’s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tolerance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ambiguity</a:t>
            </a:r>
            <a:endParaRPr sz="2400" dirty="0">
              <a:latin typeface="Arial"/>
              <a:cs typeface="Arial"/>
            </a:endParaRPr>
          </a:p>
          <a:p>
            <a:pPr marL="268605" marR="452120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Char char="•"/>
              <a:tabLst>
                <a:tab pos="268605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four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styles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directive,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analytic,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conceptual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and </a:t>
            </a:r>
            <a:r>
              <a:rPr sz="2400" spc="-10" dirty="0">
                <a:latin typeface="Arial"/>
                <a:cs typeface="Arial"/>
              </a:rPr>
              <a:t>behavioral.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691"/>
            <a:ext cx="6995160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5400" b="1" dirty="0">
                <a:solidFill>
                  <a:srgbClr val="FF0000"/>
                </a:solidFill>
              </a:rPr>
              <a:t>Four</a:t>
            </a:r>
            <a:r>
              <a:rPr sz="5400" b="1" spc="-114" dirty="0">
                <a:solidFill>
                  <a:srgbClr val="FF0000"/>
                </a:solidFill>
              </a:rPr>
              <a:t> </a:t>
            </a:r>
            <a:r>
              <a:rPr sz="5400" b="1" spc="-20" dirty="0">
                <a:solidFill>
                  <a:srgbClr val="FF0000"/>
                </a:solidFill>
              </a:rPr>
              <a:t>Decision-</a:t>
            </a:r>
            <a:r>
              <a:rPr sz="5400" b="1" dirty="0">
                <a:solidFill>
                  <a:srgbClr val="FF0000"/>
                </a:solidFill>
              </a:rPr>
              <a:t>Making</a:t>
            </a:r>
            <a:r>
              <a:rPr sz="5400" b="1" spc="-45" dirty="0">
                <a:solidFill>
                  <a:srgbClr val="FF0000"/>
                </a:solidFill>
              </a:rPr>
              <a:t> </a:t>
            </a:r>
            <a:r>
              <a:rPr sz="5400" b="1" spc="-10" dirty="0">
                <a:solidFill>
                  <a:srgbClr val="FF0000"/>
                </a:solidFill>
              </a:rPr>
              <a:t>Styles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282" y="1905000"/>
            <a:ext cx="8225155" cy="3522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766445" indent="-256540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Directive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style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low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tolerance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ambiguity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seek </a:t>
            </a:r>
            <a:r>
              <a:rPr sz="2400" spc="-10" dirty="0">
                <a:latin typeface="Arial"/>
                <a:cs typeface="Arial"/>
              </a:rPr>
              <a:t>rationality</a:t>
            </a:r>
            <a:endParaRPr sz="2400" dirty="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Analytic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style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seek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rationality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have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higher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tolerance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ambiguity</a:t>
            </a:r>
            <a:endParaRPr sz="2400" dirty="0">
              <a:latin typeface="Arial"/>
              <a:cs typeface="Arial"/>
            </a:endParaRPr>
          </a:p>
          <a:p>
            <a:pPr marL="268605" marR="481965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Conceptual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style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intuitive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decision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makers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high </a:t>
            </a:r>
            <a:r>
              <a:rPr sz="2400" dirty="0">
                <a:latin typeface="Arial"/>
                <a:cs typeface="Arial"/>
              </a:rPr>
              <a:t>tolerance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ambiguity</a:t>
            </a:r>
            <a:endParaRPr sz="2400" dirty="0">
              <a:latin typeface="Arial"/>
              <a:cs typeface="Arial"/>
            </a:endParaRPr>
          </a:p>
          <a:p>
            <a:pPr marL="268605" marR="701040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Behavioral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style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intuitive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decision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makers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low </a:t>
            </a:r>
            <a:r>
              <a:rPr sz="2400" dirty="0">
                <a:latin typeface="Arial"/>
                <a:cs typeface="Arial"/>
              </a:rPr>
              <a:t>tolerance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ambiguity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600200" y="495223"/>
            <a:ext cx="513969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600" dirty="0">
                <a:solidFill>
                  <a:srgbClr val="FF0000"/>
                </a:solidFill>
              </a:rPr>
              <a:t>Be</a:t>
            </a:r>
            <a:r>
              <a:rPr sz="3600" spc="-215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A</a:t>
            </a:r>
            <a:r>
              <a:rPr sz="3600" spc="-210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Better</a:t>
            </a:r>
            <a:r>
              <a:rPr sz="3600" spc="-185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Decision</a:t>
            </a:r>
            <a:r>
              <a:rPr sz="3600" spc="-70" dirty="0">
                <a:solidFill>
                  <a:srgbClr val="FF0000"/>
                </a:solidFill>
              </a:rPr>
              <a:t> </a:t>
            </a:r>
            <a:r>
              <a:rPr sz="3600" spc="-10" dirty="0">
                <a:solidFill>
                  <a:srgbClr val="FF0000"/>
                </a:solidFill>
              </a:rPr>
              <a:t>Maker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828800"/>
            <a:ext cx="8229600" cy="45602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success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management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career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knowing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how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effective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decision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maker.</a:t>
            </a:r>
            <a:endParaRPr lang="en-US" sz="2400" spc="-1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2400" spc="-1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2400" spc="-10" dirty="0">
                <a:latin typeface="Arial"/>
                <a:cs typeface="Arial"/>
              </a:rPr>
              <a:t>How do decision making affect lives?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2400" spc="-1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2400" spc="-10" dirty="0">
                <a:latin typeface="Arial"/>
                <a:cs typeface="Arial"/>
              </a:rPr>
              <a:t>How does decision making affect careers?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2400" spc="-1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2400" spc="-10" dirty="0">
                <a:latin typeface="Arial"/>
                <a:cs typeface="Arial"/>
              </a:rPr>
              <a:t>What do you look for when deciding to take a judgment on any condition or situation?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2400" spc="-1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2400" spc="-10" dirty="0">
                <a:latin typeface="Arial"/>
                <a:cs typeface="Arial"/>
              </a:rPr>
              <a:t>In the end are you happy with your decision?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Exhibit</a:t>
            </a:r>
            <a:r>
              <a:rPr spc="-55" dirty="0"/>
              <a:t> </a:t>
            </a:r>
            <a:r>
              <a:rPr dirty="0"/>
              <a:t>2.8</a:t>
            </a:r>
            <a:r>
              <a:rPr spc="-50" dirty="0"/>
              <a:t> </a:t>
            </a:r>
            <a:r>
              <a:rPr spc="-25" dirty="0"/>
              <a:t>Decision-</a:t>
            </a:r>
            <a:r>
              <a:rPr dirty="0"/>
              <a:t>Style</a:t>
            </a:r>
            <a:r>
              <a:rPr spc="-50" dirty="0"/>
              <a:t> </a:t>
            </a:r>
            <a:r>
              <a:rPr spc="-10" dirty="0"/>
              <a:t>Model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3296" y="1229293"/>
            <a:ext cx="4101261" cy="40627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4500" y="5605830"/>
            <a:ext cx="7433309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2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Exhibit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2.8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shows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decision-</a:t>
            </a:r>
            <a:r>
              <a:rPr sz="1600" dirty="0">
                <a:latin typeface="Arial"/>
                <a:cs typeface="Arial"/>
              </a:rPr>
              <a:t>style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model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from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A.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J.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Rowe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J.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D.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Boulgarides,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1600" i="1" dirty="0">
                <a:latin typeface="Arial"/>
                <a:cs typeface="Arial"/>
              </a:rPr>
              <a:t>Managerial</a:t>
            </a:r>
            <a:r>
              <a:rPr sz="1600" i="1" spc="-6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Decision</a:t>
            </a:r>
            <a:r>
              <a:rPr sz="1600" i="1" spc="-2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Making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(Upper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Saddler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River,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J: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Prentice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Hall,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1992),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p.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29.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894181"/>
            <a:ext cx="7543800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5400" b="1" spc="-10" dirty="0">
                <a:solidFill>
                  <a:srgbClr val="FF0000"/>
                </a:solidFill>
              </a:rPr>
              <a:t>Heuristics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2667000"/>
            <a:ext cx="7496175" cy="167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Char char="•"/>
              <a:tabLst>
                <a:tab pos="268605" algn="l"/>
              </a:tabLst>
            </a:pPr>
            <a:r>
              <a:rPr sz="2400" dirty="0">
                <a:latin typeface="Arial"/>
                <a:cs typeface="Arial"/>
              </a:rPr>
              <a:t>Heuristics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“rules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thumb”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help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make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sense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complex,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uncertain,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ambiguous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information.</a:t>
            </a:r>
            <a:endParaRPr sz="2400">
              <a:latin typeface="Arial"/>
              <a:cs typeface="Arial"/>
            </a:endParaRPr>
          </a:p>
          <a:p>
            <a:pPr marL="268605" marR="310515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Char char="•"/>
              <a:tabLst>
                <a:tab pos="268605" algn="l"/>
              </a:tabLst>
            </a:pPr>
            <a:r>
              <a:rPr sz="2400" spc="-20" dirty="0">
                <a:latin typeface="Arial"/>
                <a:cs typeface="Arial"/>
              </a:rPr>
              <a:t>However,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also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lead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errors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biases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spc="-10" dirty="0">
                <a:latin typeface="Arial"/>
                <a:cs typeface="Arial"/>
              </a:rPr>
              <a:t>processing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evaluating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information.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473" y="6378642"/>
            <a:ext cx="916305" cy="278765"/>
            <a:chOff x="457473" y="6378642"/>
            <a:chExt cx="916305" cy="278765"/>
          </a:xfrm>
        </p:grpSpPr>
        <p:sp>
          <p:nvSpPr>
            <p:cNvPr id="3" name="object 3"/>
            <p:cNvSpPr/>
            <p:nvPr/>
          </p:nvSpPr>
          <p:spPr>
            <a:xfrm>
              <a:off x="750963" y="6453720"/>
              <a:ext cx="622935" cy="130175"/>
            </a:xfrm>
            <a:custGeom>
              <a:avLst/>
              <a:gdLst/>
              <a:ahLst/>
              <a:cxnLst/>
              <a:rect l="l" t="t" r="r" b="b"/>
              <a:pathLst>
                <a:path w="622935" h="130175">
                  <a:moveTo>
                    <a:pt x="106553" y="37439"/>
                  </a:moveTo>
                  <a:lnTo>
                    <a:pt x="101600" y="18834"/>
                  </a:lnTo>
                  <a:lnTo>
                    <a:pt x="88811" y="7391"/>
                  </a:lnTo>
                  <a:lnTo>
                    <a:pt x="85001" y="6121"/>
                  </a:lnTo>
                  <a:lnTo>
                    <a:pt x="84594" y="5994"/>
                  </a:lnTo>
                  <a:lnTo>
                    <a:pt x="84594" y="37439"/>
                  </a:lnTo>
                  <a:lnTo>
                    <a:pt x="83439" y="50850"/>
                  </a:lnTo>
                  <a:lnTo>
                    <a:pt x="83375" y="51638"/>
                  </a:lnTo>
                  <a:lnTo>
                    <a:pt x="78651" y="62153"/>
                  </a:lnTo>
                  <a:lnTo>
                    <a:pt x="68795" y="68681"/>
                  </a:lnTo>
                  <a:lnTo>
                    <a:pt x="52197" y="70916"/>
                  </a:lnTo>
                  <a:lnTo>
                    <a:pt x="38150" y="70916"/>
                  </a:lnTo>
                  <a:lnTo>
                    <a:pt x="38150" y="6121"/>
                  </a:lnTo>
                  <a:lnTo>
                    <a:pt x="53276" y="6121"/>
                  </a:lnTo>
                  <a:lnTo>
                    <a:pt x="69710" y="8890"/>
                  </a:lnTo>
                  <a:lnTo>
                    <a:pt x="79184" y="16116"/>
                  </a:lnTo>
                  <a:lnTo>
                    <a:pt x="83540" y="26174"/>
                  </a:lnTo>
                  <a:lnTo>
                    <a:pt x="84594" y="37439"/>
                  </a:lnTo>
                  <a:lnTo>
                    <a:pt x="84594" y="5994"/>
                  </a:lnTo>
                  <a:lnTo>
                    <a:pt x="78473" y="3962"/>
                  </a:lnTo>
                  <a:lnTo>
                    <a:pt x="71310" y="1600"/>
                  </a:lnTo>
                  <a:lnTo>
                    <a:pt x="52197" y="0"/>
                  </a:lnTo>
                  <a:lnTo>
                    <a:pt x="1079" y="0"/>
                  </a:lnTo>
                  <a:lnTo>
                    <a:pt x="0" y="1079"/>
                  </a:lnTo>
                  <a:lnTo>
                    <a:pt x="0" y="3962"/>
                  </a:lnTo>
                  <a:lnTo>
                    <a:pt x="1079" y="5041"/>
                  </a:lnTo>
                  <a:lnTo>
                    <a:pt x="6121" y="6121"/>
                  </a:lnTo>
                  <a:lnTo>
                    <a:pt x="17995" y="3962"/>
                  </a:lnTo>
                  <a:lnTo>
                    <a:pt x="17995" y="117716"/>
                  </a:lnTo>
                  <a:lnTo>
                    <a:pt x="15113" y="122758"/>
                  </a:lnTo>
                  <a:lnTo>
                    <a:pt x="1079" y="123482"/>
                  </a:lnTo>
                  <a:lnTo>
                    <a:pt x="0" y="123482"/>
                  </a:lnTo>
                  <a:lnTo>
                    <a:pt x="0" y="127800"/>
                  </a:lnTo>
                  <a:lnTo>
                    <a:pt x="1079" y="128524"/>
                  </a:lnTo>
                  <a:lnTo>
                    <a:pt x="57238" y="128524"/>
                  </a:lnTo>
                  <a:lnTo>
                    <a:pt x="57238" y="123482"/>
                  </a:lnTo>
                  <a:lnTo>
                    <a:pt x="56515" y="123482"/>
                  </a:lnTo>
                  <a:lnTo>
                    <a:pt x="41402" y="122758"/>
                  </a:lnTo>
                  <a:lnTo>
                    <a:pt x="38150" y="118440"/>
                  </a:lnTo>
                  <a:lnTo>
                    <a:pt x="38150" y="77038"/>
                  </a:lnTo>
                  <a:lnTo>
                    <a:pt x="51473" y="77038"/>
                  </a:lnTo>
                  <a:lnTo>
                    <a:pt x="64998" y="76250"/>
                  </a:lnTo>
                  <a:lnTo>
                    <a:pt x="76847" y="73888"/>
                  </a:lnTo>
                  <a:lnTo>
                    <a:pt x="84556" y="70916"/>
                  </a:lnTo>
                  <a:lnTo>
                    <a:pt x="86804" y="70053"/>
                  </a:lnTo>
                  <a:lnTo>
                    <a:pt x="94678" y="64795"/>
                  </a:lnTo>
                  <a:lnTo>
                    <a:pt x="100787" y="57899"/>
                  </a:lnTo>
                  <a:lnTo>
                    <a:pt x="104394" y="50850"/>
                  </a:lnTo>
                  <a:lnTo>
                    <a:pt x="106108" y="43954"/>
                  </a:lnTo>
                  <a:lnTo>
                    <a:pt x="106553" y="37439"/>
                  </a:lnTo>
                  <a:close/>
                </a:path>
                <a:path w="622935" h="130175">
                  <a:moveTo>
                    <a:pt x="185089" y="67652"/>
                  </a:moveTo>
                  <a:lnTo>
                    <a:pt x="165950" y="39357"/>
                  </a:lnTo>
                  <a:lnTo>
                    <a:pt x="165950" y="70916"/>
                  </a:lnTo>
                  <a:lnTo>
                    <a:pt x="125996" y="70916"/>
                  </a:lnTo>
                  <a:lnTo>
                    <a:pt x="128346" y="57937"/>
                  </a:lnTo>
                  <a:lnTo>
                    <a:pt x="132651" y="48336"/>
                  </a:lnTo>
                  <a:lnTo>
                    <a:pt x="138734" y="42481"/>
                  </a:lnTo>
                  <a:lnTo>
                    <a:pt x="138404" y="42481"/>
                  </a:lnTo>
                  <a:lnTo>
                    <a:pt x="146875" y="40322"/>
                  </a:lnTo>
                  <a:lnTo>
                    <a:pt x="152996" y="40322"/>
                  </a:lnTo>
                  <a:lnTo>
                    <a:pt x="165950" y="70916"/>
                  </a:lnTo>
                  <a:lnTo>
                    <a:pt x="165950" y="39357"/>
                  </a:lnTo>
                  <a:lnTo>
                    <a:pt x="164020" y="38303"/>
                  </a:lnTo>
                  <a:lnTo>
                    <a:pt x="156540" y="36068"/>
                  </a:lnTo>
                  <a:lnTo>
                    <a:pt x="147955" y="35280"/>
                  </a:lnTo>
                  <a:lnTo>
                    <a:pt x="131597" y="39090"/>
                  </a:lnTo>
                  <a:lnTo>
                    <a:pt x="118071" y="49504"/>
                  </a:lnTo>
                  <a:lnTo>
                    <a:pt x="108864" y="65049"/>
                  </a:lnTo>
                  <a:lnTo>
                    <a:pt x="105473" y="84239"/>
                  </a:lnTo>
                  <a:lnTo>
                    <a:pt x="108712" y="102412"/>
                  </a:lnTo>
                  <a:lnTo>
                    <a:pt x="117665" y="116776"/>
                  </a:lnTo>
                  <a:lnTo>
                    <a:pt x="131140" y="126212"/>
                  </a:lnTo>
                  <a:lnTo>
                    <a:pt x="147955" y="129603"/>
                  </a:lnTo>
                  <a:lnTo>
                    <a:pt x="161899" y="127584"/>
                  </a:lnTo>
                  <a:lnTo>
                    <a:pt x="172300" y="122364"/>
                  </a:lnTo>
                  <a:lnTo>
                    <a:pt x="174129" y="120599"/>
                  </a:lnTo>
                  <a:lnTo>
                    <a:pt x="179793" y="115176"/>
                  </a:lnTo>
                  <a:lnTo>
                    <a:pt x="185039" y="107276"/>
                  </a:lnTo>
                  <a:lnTo>
                    <a:pt x="185039" y="105473"/>
                  </a:lnTo>
                  <a:lnTo>
                    <a:pt x="184315" y="105473"/>
                  </a:lnTo>
                  <a:lnTo>
                    <a:pt x="184315" y="104394"/>
                  </a:lnTo>
                  <a:lnTo>
                    <a:pt x="182156" y="104394"/>
                  </a:lnTo>
                  <a:lnTo>
                    <a:pt x="181076" y="105473"/>
                  </a:lnTo>
                  <a:lnTo>
                    <a:pt x="175348" y="111645"/>
                  </a:lnTo>
                  <a:lnTo>
                    <a:pt x="169595" y="116420"/>
                  </a:lnTo>
                  <a:lnTo>
                    <a:pt x="163093" y="119507"/>
                  </a:lnTo>
                  <a:lnTo>
                    <a:pt x="155155" y="120599"/>
                  </a:lnTo>
                  <a:lnTo>
                    <a:pt x="144348" y="118579"/>
                  </a:lnTo>
                  <a:lnTo>
                    <a:pt x="134632" y="112014"/>
                  </a:lnTo>
                  <a:lnTo>
                    <a:pt x="127609" y="100101"/>
                  </a:lnTo>
                  <a:lnTo>
                    <a:pt x="124917" y="82080"/>
                  </a:lnTo>
                  <a:lnTo>
                    <a:pt x="124917" y="77038"/>
                  </a:lnTo>
                  <a:lnTo>
                    <a:pt x="185039" y="77038"/>
                  </a:lnTo>
                  <a:lnTo>
                    <a:pt x="185077" y="70916"/>
                  </a:lnTo>
                  <a:lnTo>
                    <a:pt x="185089" y="67652"/>
                  </a:lnTo>
                  <a:close/>
                </a:path>
                <a:path w="622935" h="130175">
                  <a:moveTo>
                    <a:pt x="278638" y="123482"/>
                  </a:moveTo>
                  <a:lnTo>
                    <a:pt x="277558" y="122770"/>
                  </a:lnTo>
                  <a:lnTo>
                    <a:pt x="277558" y="121678"/>
                  </a:lnTo>
                  <a:lnTo>
                    <a:pt x="270713" y="121678"/>
                  </a:lnTo>
                  <a:lnTo>
                    <a:pt x="268554" y="120599"/>
                  </a:lnTo>
                  <a:lnTo>
                    <a:pt x="266750" y="119519"/>
                  </a:lnTo>
                  <a:lnTo>
                    <a:pt x="265671" y="116636"/>
                  </a:lnTo>
                  <a:lnTo>
                    <a:pt x="265671" y="114477"/>
                  </a:lnTo>
                  <a:lnTo>
                    <a:pt x="265671" y="82080"/>
                  </a:lnTo>
                  <a:lnTo>
                    <a:pt x="265671" y="63715"/>
                  </a:lnTo>
                  <a:lnTo>
                    <a:pt x="263588" y="51854"/>
                  </a:lnTo>
                  <a:lnTo>
                    <a:pt x="257429" y="43294"/>
                  </a:lnTo>
                  <a:lnTo>
                    <a:pt x="253746" y="41402"/>
                  </a:lnTo>
                  <a:lnTo>
                    <a:pt x="247294" y="38112"/>
                  </a:lnTo>
                  <a:lnTo>
                    <a:pt x="233273" y="36360"/>
                  </a:lnTo>
                  <a:lnTo>
                    <a:pt x="218998" y="38112"/>
                  </a:lnTo>
                  <a:lnTo>
                    <a:pt x="219608" y="38112"/>
                  </a:lnTo>
                  <a:lnTo>
                    <a:pt x="209016" y="42443"/>
                  </a:lnTo>
                  <a:lnTo>
                    <a:pt x="201726" y="48971"/>
                  </a:lnTo>
                  <a:lnTo>
                    <a:pt x="199072" y="56883"/>
                  </a:lnTo>
                  <a:lnTo>
                    <a:pt x="199072" y="62636"/>
                  </a:lnTo>
                  <a:lnTo>
                    <a:pt x="203390" y="67678"/>
                  </a:lnTo>
                  <a:lnTo>
                    <a:pt x="208432" y="67678"/>
                  </a:lnTo>
                  <a:lnTo>
                    <a:pt x="211315" y="68757"/>
                  </a:lnTo>
                  <a:lnTo>
                    <a:pt x="215277" y="66954"/>
                  </a:lnTo>
                  <a:lnTo>
                    <a:pt x="222478" y="59753"/>
                  </a:lnTo>
                  <a:lnTo>
                    <a:pt x="221399" y="53644"/>
                  </a:lnTo>
                  <a:lnTo>
                    <a:pt x="216382" y="46494"/>
                  </a:lnTo>
                  <a:lnTo>
                    <a:pt x="219240" y="43561"/>
                  </a:lnTo>
                  <a:lnTo>
                    <a:pt x="225361" y="41402"/>
                  </a:lnTo>
                  <a:lnTo>
                    <a:pt x="232562" y="41402"/>
                  </a:lnTo>
                  <a:lnTo>
                    <a:pt x="248399" y="75958"/>
                  </a:lnTo>
                  <a:lnTo>
                    <a:pt x="248399" y="82080"/>
                  </a:lnTo>
                  <a:lnTo>
                    <a:pt x="248399" y="108356"/>
                  </a:lnTo>
                  <a:lnTo>
                    <a:pt x="245516" y="111239"/>
                  </a:lnTo>
                  <a:lnTo>
                    <a:pt x="238315" y="120599"/>
                  </a:lnTo>
                  <a:lnTo>
                    <a:pt x="217436" y="120599"/>
                  </a:lnTo>
                  <a:lnTo>
                    <a:pt x="215277" y="111239"/>
                  </a:lnTo>
                  <a:lnTo>
                    <a:pt x="215277" y="104394"/>
                  </a:lnTo>
                  <a:lnTo>
                    <a:pt x="217055" y="96913"/>
                  </a:lnTo>
                  <a:lnTo>
                    <a:pt x="222783" y="90957"/>
                  </a:lnTo>
                  <a:lnTo>
                    <a:pt x="233045" y="86131"/>
                  </a:lnTo>
                  <a:lnTo>
                    <a:pt x="248399" y="82080"/>
                  </a:lnTo>
                  <a:lnTo>
                    <a:pt x="248399" y="75958"/>
                  </a:lnTo>
                  <a:lnTo>
                    <a:pt x="245516" y="75958"/>
                  </a:lnTo>
                  <a:lnTo>
                    <a:pt x="243357" y="77038"/>
                  </a:lnTo>
                  <a:lnTo>
                    <a:pt x="238315" y="78117"/>
                  </a:lnTo>
                  <a:lnTo>
                    <a:pt x="200152" y="92163"/>
                  </a:lnTo>
                  <a:lnTo>
                    <a:pt x="196202" y="99364"/>
                  </a:lnTo>
                  <a:lnTo>
                    <a:pt x="196202" y="108356"/>
                  </a:lnTo>
                  <a:lnTo>
                    <a:pt x="197434" y="115938"/>
                  </a:lnTo>
                  <a:lnTo>
                    <a:pt x="201498" y="122770"/>
                  </a:lnTo>
                  <a:lnTo>
                    <a:pt x="209092" y="127800"/>
                  </a:lnTo>
                  <a:lnTo>
                    <a:pt x="209537" y="127800"/>
                  </a:lnTo>
                  <a:lnTo>
                    <a:pt x="220319" y="129603"/>
                  </a:lnTo>
                  <a:lnTo>
                    <a:pt x="227685" y="128663"/>
                  </a:lnTo>
                  <a:lnTo>
                    <a:pt x="234759" y="125831"/>
                  </a:lnTo>
                  <a:lnTo>
                    <a:pt x="241617" y="121107"/>
                  </a:lnTo>
                  <a:lnTo>
                    <a:pt x="242125" y="120599"/>
                  </a:lnTo>
                  <a:lnTo>
                    <a:pt x="248399" y="114477"/>
                  </a:lnTo>
                  <a:lnTo>
                    <a:pt x="248932" y="119519"/>
                  </a:lnTo>
                  <a:lnTo>
                    <a:pt x="249047" y="120599"/>
                  </a:lnTo>
                  <a:lnTo>
                    <a:pt x="249161" y="121678"/>
                  </a:lnTo>
                  <a:lnTo>
                    <a:pt x="249275" y="122770"/>
                  </a:lnTo>
                  <a:lnTo>
                    <a:pt x="249351" y="123482"/>
                  </a:lnTo>
                  <a:lnTo>
                    <a:pt x="249478" y="124561"/>
                  </a:lnTo>
                  <a:lnTo>
                    <a:pt x="253441" y="128524"/>
                  </a:lnTo>
                  <a:lnTo>
                    <a:pt x="268554" y="128524"/>
                  </a:lnTo>
                  <a:lnTo>
                    <a:pt x="271792" y="127800"/>
                  </a:lnTo>
                  <a:lnTo>
                    <a:pt x="276834" y="125641"/>
                  </a:lnTo>
                  <a:lnTo>
                    <a:pt x="277558" y="125641"/>
                  </a:lnTo>
                  <a:lnTo>
                    <a:pt x="278638" y="123482"/>
                  </a:lnTo>
                  <a:close/>
                </a:path>
                <a:path w="622935" h="130175">
                  <a:moveTo>
                    <a:pt x="354241" y="43561"/>
                  </a:moveTo>
                  <a:lnTo>
                    <a:pt x="350278" y="36360"/>
                  </a:lnTo>
                  <a:lnTo>
                    <a:pt x="339115" y="36360"/>
                  </a:lnTo>
                  <a:lnTo>
                    <a:pt x="331863" y="37439"/>
                  </a:lnTo>
                  <a:lnTo>
                    <a:pt x="332333" y="37439"/>
                  </a:lnTo>
                  <a:lnTo>
                    <a:pt x="326237" y="40411"/>
                  </a:lnTo>
                  <a:lnTo>
                    <a:pt x="320078" y="45783"/>
                  </a:lnTo>
                  <a:lnTo>
                    <a:pt x="313918" y="53644"/>
                  </a:lnTo>
                  <a:lnTo>
                    <a:pt x="313918" y="38519"/>
                  </a:lnTo>
                  <a:lnTo>
                    <a:pt x="312839" y="37439"/>
                  </a:lnTo>
                  <a:lnTo>
                    <a:pt x="287997" y="37439"/>
                  </a:lnTo>
                  <a:lnTo>
                    <a:pt x="286918" y="38519"/>
                  </a:lnTo>
                  <a:lnTo>
                    <a:pt x="286918" y="41402"/>
                  </a:lnTo>
                  <a:lnTo>
                    <a:pt x="287997" y="42481"/>
                  </a:lnTo>
                  <a:lnTo>
                    <a:pt x="295910" y="43561"/>
                  </a:lnTo>
                  <a:lnTo>
                    <a:pt x="296633" y="46443"/>
                  </a:lnTo>
                  <a:lnTo>
                    <a:pt x="296633" y="121678"/>
                  </a:lnTo>
                  <a:lnTo>
                    <a:pt x="295910" y="123482"/>
                  </a:lnTo>
                  <a:lnTo>
                    <a:pt x="288721" y="123482"/>
                  </a:lnTo>
                  <a:lnTo>
                    <a:pt x="286918" y="124561"/>
                  </a:lnTo>
                  <a:lnTo>
                    <a:pt x="286918" y="127800"/>
                  </a:lnTo>
                  <a:lnTo>
                    <a:pt x="287997" y="128524"/>
                  </a:lnTo>
                  <a:lnTo>
                    <a:pt x="326872" y="128524"/>
                  </a:lnTo>
                  <a:lnTo>
                    <a:pt x="326872" y="124561"/>
                  </a:lnTo>
                  <a:lnTo>
                    <a:pt x="326161" y="124561"/>
                  </a:lnTo>
                  <a:lnTo>
                    <a:pt x="317157" y="123482"/>
                  </a:lnTo>
                  <a:lnTo>
                    <a:pt x="314998" y="122758"/>
                  </a:lnTo>
                  <a:lnTo>
                    <a:pt x="314998" y="62636"/>
                  </a:lnTo>
                  <a:lnTo>
                    <a:pt x="320459" y="53644"/>
                  </a:lnTo>
                  <a:lnTo>
                    <a:pt x="321119" y="52565"/>
                  </a:lnTo>
                  <a:lnTo>
                    <a:pt x="325081" y="47523"/>
                  </a:lnTo>
                  <a:lnTo>
                    <a:pt x="332727" y="45783"/>
                  </a:lnTo>
                  <a:lnTo>
                    <a:pt x="332905" y="45783"/>
                  </a:lnTo>
                  <a:lnTo>
                    <a:pt x="331914" y="46443"/>
                  </a:lnTo>
                  <a:lnTo>
                    <a:pt x="331914" y="56883"/>
                  </a:lnTo>
                  <a:lnTo>
                    <a:pt x="336956" y="60833"/>
                  </a:lnTo>
                  <a:lnTo>
                    <a:pt x="350278" y="60833"/>
                  </a:lnTo>
                  <a:lnTo>
                    <a:pt x="354241" y="56883"/>
                  </a:lnTo>
                  <a:lnTo>
                    <a:pt x="354241" y="45783"/>
                  </a:lnTo>
                  <a:lnTo>
                    <a:pt x="354241" y="43561"/>
                  </a:lnTo>
                  <a:close/>
                </a:path>
                <a:path w="622935" h="130175">
                  <a:moveTo>
                    <a:pt x="423710" y="99364"/>
                  </a:moveTo>
                  <a:lnTo>
                    <a:pt x="396354" y="71996"/>
                  </a:lnTo>
                  <a:lnTo>
                    <a:pt x="395274" y="71996"/>
                  </a:lnTo>
                  <a:lnTo>
                    <a:pt x="385152" y="68605"/>
                  </a:lnTo>
                  <a:lnTo>
                    <a:pt x="378345" y="64846"/>
                  </a:lnTo>
                  <a:lnTo>
                    <a:pt x="374510" y="60617"/>
                  </a:lnTo>
                  <a:lnTo>
                    <a:pt x="373316" y="55803"/>
                  </a:lnTo>
                  <a:lnTo>
                    <a:pt x="373316" y="46443"/>
                  </a:lnTo>
                  <a:lnTo>
                    <a:pt x="379437" y="40322"/>
                  </a:lnTo>
                  <a:lnTo>
                    <a:pt x="389521" y="40322"/>
                  </a:lnTo>
                  <a:lnTo>
                    <a:pt x="415442" y="64846"/>
                  </a:lnTo>
                  <a:lnTo>
                    <a:pt x="415442" y="65874"/>
                  </a:lnTo>
                  <a:lnTo>
                    <a:pt x="418680" y="65874"/>
                  </a:lnTo>
                  <a:lnTo>
                    <a:pt x="419709" y="64846"/>
                  </a:lnTo>
                  <a:lnTo>
                    <a:pt x="419760" y="35280"/>
                  </a:lnTo>
                  <a:lnTo>
                    <a:pt x="416521" y="35280"/>
                  </a:lnTo>
                  <a:lnTo>
                    <a:pt x="416521" y="36360"/>
                  </a:lnTo>
                  <a:lnTo>
                    <a:pt x="415442" y="36360"/>
                  </a:lnTo>
                  <a:lnTo>
                    <a:pt x="412559" y="40322"/>
                  </a:lnTo>
                  <a:lnTo>
                    <a:pt x="407517" y="38519"/>
                  </a:lnTo>
                  <a:lnTo>
                    <a:pt x="400316" y="35280"/>
                  </a:lnTo>
                  <a:lnTo>
                    <a:pt x="392391" y="35280"/>
                  </a:lnTo>
                  <a:lnTo>
                    <a:pt x="379895" y="37452"/>
                  </a:lnTo>
                  <a:lnTo>
                    <a:pt x="369976" y="43434"/>
                  </a:lnTo>
                  <a:lnTo>
                    <a:pt x="363435" y="52451"/>
                  </a:lnTo>
                  <a:lnTo>
                    <a:pt x="361073" y="63715"/>
                  </a:lnTo>
                  <a:lnTo>
                    <a:pt x="362927" y="74104"/>
                  </a:lnTo>
                  <a:lnTo>
                    <a:pt x="368401" y="81457"/>
                  </a:lnTo>
                  <a:lnTo>
                    <a:pt x="377317" y="86512"/>
                  </a:lnTo>
                  <a:lnTo>
                    <a:pt x="389521" y="90004"/>
                  </a:lnTo>
                  <a:lnTo>
                    <a:pt x="400253" y="93853"/>
                  </a:lnTo>
                  <a:lnTo>
                    <a:pt x="407377" y="98107"/>
                  </a:lnTo>
                  <a:lnTo>
                    <a:pt x="411327" y="103162"/>
                  </a:lnTo>
                  <a:lnTo>
                    <a:pt x="412559" y="109435"/>
                  </a:lnTo>
                  <a:lnTo>
                    <a:pt x="412559" y="119519"/>
                  </a:lnTo>
                  <a:lnTo>
                    <a:pt x="402475" y="124561"/>
                  </a:lnTo>
                  <a:lnTo>
                    <a:pt x="395274" y="124561"/>
                  </a:lnTo>
                  <a:lnTo>
                    <a:pt x="387210" y="123482"/>
                  </a:lnTo>
                  <a:lnTo>
                    <a:pt x="386880" y="123482"/>
                  </a:lnTo>
                  <a:lnTo>
                    <a:pt x="379793" y="119253"/>
                  </a:lnTo>
                  <a:lnTo>
                    <a:pt x="372795" y="110896"/>
                  </a:lnTo>
                  <a:lnTo>
                    <a:pt x="364312" y="97193"/>
                  </a:lnTo>
                  <a:lnTo>
                    <a:pt x="364312" y="96113"/>
                  </a:lnTo>
                  <a:lnTo>
                    <a:pt x="361073" y="96113"/>
                  </a:lnTo>
                  <a:lnTo>
                    <a:pt x="360362" y="97193"/>
                  </a:lnTo>
                  <a:lnTo>
                    <a:pt x="360362" y="129603"/>
                  </a:lnTo>
                  <a:lnTo>
                    <a:pt x="364312" y="129603"/>
                  </a:lnTo>
                  <a:lnTo>
                    <a:pt x="364312" y="128524"/>
                  </a:lnTo>
                  <a:lnTo>
                    <a:pt x="370433" y="123482"/>
                  </a:lnTo>
                  <a:lnTo>
                    <a:pt x="376199" y="127800"/>
                  </a:lnTo>
                  <a:lnTo>
                    <a:pt x="386270" y="129603"/>
                  </a:lnTo>
                  <a:lnTo>
                    <a:pt x="402475" y="129603"/>
                  </a:lnTo>
                  <a:lnTo>
                    <a:pt x="410400" y="126720"/>
                  </a:lnTo>
                  <a:lnTo>
                    <a:pt x="412546" y="124561"/>
                  </a:lnTo>
                  <a:lnTo>
                    <a:pt x="421551" y="115557"/>
                  </a:lnTo>
                  <a:lnTo>
                    <a:pt x="423710" y="108356"/>
                  </a:lnTo>
                  <a:lnTo>
                    <a:pt x="423710" y="99364"/>
                  </a:lnTo>
                  <a:close/>
                </a:path>
                <a:path w="622935" h="130175">
                  <a:moveTo>
                    <a:pt x="523074" y="82080"/>
                  </a:moveTo>
                  <a:lnTo>
                    <a:pt x="519671" y="64604"/>
                  </a:lnTo>
                  <a:lnTo>
                    <a:pt x="519582" y="64147"/>
                  </a:lnTo>
                  <a:lnTo>
                    <a:pt x="510108" y="49377"/>
                  </a:lnTo>
                  <a:lnTo>
                    <a:pt x="510019" y="49237"/>
                  </a:lnTo>
                  <a:lnTo>
                    <a:pt x="503275" y="44437"/>
                  </a:lnTo>
                  <a:lnTo>
                    <a:pt x="503275" y="83159"/>
                  </a:lnTo>
                  <a:lnTo>
                    <a:pt x="501713" y="101511"/>
                  </a:lnTo>
                  <a:lnTo>
                    <a:pt x="497154" y="114401"/>
                  </a:lnTo>
                  <a:lnTo>
                    <a:pt x="489597" y="122047"/>
                  </a:lnTo>
                  <a:lnTo>
                    <a:pt x="479158" y="124561"/>
                  </a:lnTo>
                  <a:lnTo>
                    <a:pt x="467868" y="122047"/>
                  </a:lnTo>
                  <a:lnTo>
                    <a:pt x="459892" y="114401"/>
                  </a:lnTo>
                  <a:lnTo>
                    <a:pt x="455269" y="101815"/>
                  </a:lnTo>
                  <a:lnTo>
                    <a:pt x="455155" y="101511"/>
                  </a:lnTo>
                  <a:lnTo>
                    <a:pt x="455828" y="60680"/>
                  </a:lnTo>
                  <a:lnTo>
                    <a:pt x="476999" y="40322"/>
                  </a:lnTo>
                  <a:lnTo>
                    <a:pt x="488238" y="43027"/>
                  </a:lnTo>
                  <a:lnTo>
                    <a:pt x="496481" y="51079"/>
                  </a:lnTo>
                  <a:lnTo>
                    <a:pt x="501421" y="64147"/>
                  </a:lnTo>
                  <a:lnTo>
                    <a:pt x="501548" y="64604"/>
                  </a:lnTo>
                  <a:lnTo>
                    <a:pt x="503174" y="82080"/>
                  </a:lnTo>
                  <a:lnTo>
                    <a:pt x="503275" y="83159"/>
                  </a:lnTo>
                  <a:lnTo>
                    <a:pt x="503275" y="44437"/>
                  </a:lnTo>
                  <a:lnTo>
                    <a:pt x="497522" y="40322"/>
                  </a:lnTo>
                  <a:lnTo>
                    <a:pt x="495757" y="39077"/>
                  </a:lnTo>
                  <a:lnTo>
                    <a:pt x="478078" y="35280"/>
                  </a:lnTo>
                  <a:lnTo>
                    <a:pt x="460819" y="39077"/>
                  </a:lnTo>
                  <a:lnTo>
                    <a:pt x="446747" y="49377"/>
                  </a:lnTo>
                  <a:lnTo>
                    <a:pt x="437261" y="64604"/>
                  </a:lnTo>
                  <a:lnTo>
                    <a:pt x="433793" y="83159"/>
                  </a:lnTo>
                  <a:lnTo>
                    <a:pt x="437159" y="101511"/>
                  </a:lnTo>
                  <a:lnTo>
                    <a:pt x="446481" y="116243"/>
                  </a:lnTo>
                  <a:lnTo>
                    <a:pt x="460527" y="126047"/>
                  </a:lnTo>
                  <a:lnTo>
                    <a:pt x="478078" y="129603"/>
                  </a:lnTo>
                  <a:lnTo>
                    <a:pt x="494372" y="126288"/>
                  </a:lnTo>
                  <a:lnTo>
                    <a:pt x="496976" y="124561"/>
                  </a:lnTo>
                  <a:lnTo>
                    <a:pt x="508800" y="116776"/>
                  </a:lnTo>
                  <a:lnTo>
                    <a:pt x="519125" y="101815"/>
                  </a:lnTo>
                  <a:lnTo>
                    <a:pt x="523074" y="82080"/>
                  </a:lnTo>
                  <a:close/>
                </a:path>
                <a:path w="622935" h="130175">
                  <a:moveTo>
                    <a:pt x="622795" y="124561"/>
                  </a:moveTo>
                  <a:lnTo>
                    <a:pt x="621715" y="123482"/>
                  </a:lnTo>
                  <a:lnTo>
                    <a:pt x="612711" y="123482"/>
                  </a:lnTo>
                  <a:lnTo>
                    <a:pt x="611632" y="121678"/>
                  </a:lnTo>
                  <a:lnTo>
                    <a:pt x="611632" y="63715"/>
                  </a:lnTo>
                  <a:lnTo>
                    <a:pt x="609981" y="52158"/>
                  </a:lnTo>
                  <a:lnTo>
                    <a:pt x="606831" y="46443"/>
                  </a:lnTo>
                  <a:lnTo>
                    <a:pt x="605243" y="43561"/>
                  </a:lnTo>
                  <a:lnTo>
                    <a:pt x="597662" y="38214"/>
                  </a:lnTo>
                  <a:lnTo>
                    <a:pt x="587514" y="36360"/>
                  </a:lnTo>
                  <a:lnTo>
                    <a:pt x="571868" y="39230"/>
                  </a:lnTo>
                  <a:lnTo>
                    <a:pt x="562038" y="45542"/>
                  </a:lnTo>
                  <a:lnTo>
                    <a:pt x="556933" y="51866"/>
                  </a:lnTo>
                  <a:lnTo>
                    <a:pt x="555472" y="54724"/>
                  </a:lnTo>
                  <a:lnTo>
                    <a:pt x="555472" y="38519"/>
                  </a:lnTo>
                  <a:lnTo>
                    <a:pt x="553313" y="36360"/>
                  </a:lnTo>
                  <a:lnTo>
                    <a:pt x="529196" y="37439"/>
                  </a:lnTo>
                  <a:lnTo>
                    <a:pt x="528116" y="37439"/>
                  </a:lnTo>
                  <a:lnTo>
                    <a:pt x="527392" y="38519"/>
                  </a:lnTo>
                  <a:lnTo>
                    <a:pt x="527392" y="41402"/>
                  </a:lnTo>
                  <a:lnTo>
                    <a:pt x="528116" y="42481"/>
                  </a:lnTo>
                  <a:lnTo>
                    <a:pt x="536397" y="43561"/>
                  </a:lnTo>
                  <a:lnTo>
                    <a:pt x="537476" y="46443"/>
                  </a:lnTo>
                  <a:lnTo>
                    <a:pt x="537476" y="121678"/>
                  </a:lnTo>
                  <a:lnTo>
                    <a:pt x="536397" y="123482"/>
                  </a:lnTo>
                  <a:lnTo>
                    <a:pt x="527392" y="123482"/>
                  </a:lnTo>
                  <a:lnTo>
                    <a:pt x="527392" y="127800"/>
                  </a:lnTo>
                  <a:lnTo>
                    <a:pt x="528116" y="128524"/>
                  </a:lnTo>
                  <a:lnTo>
                    <a:pt x="563397" y="128524"/>
                  </a:lnTo>
                  <a:lnTo>
                    <a:pt x="564476" y="127800"/>
                  </a:lnTo>
                  <a:lnTo>
                    <a:pt x="564476" y="124561"/>
                  </a:lnTo>
                  <a:lnTo>
                    <a:pt x="563397" y="123482"/>
                  </a:lnTo>
                  <a:lnTo>
                    <a:pt x="556552" y="123482"/>
                  </a:lnTo>
                  <a:lnTo>
                    <a:pt x="555472" y="121678"/>
                  </a:lnTo>
                  <a:lnTo>
                    <a:pt x="555472" y="66954"/>
                  </a:lnTo>
                  <a:lnTo>
                    <a:pt x="557276" y="61925"/>
                  </a:lnTo>
                  <a:lnTo>
                    <a:pt x="559435" y="58674"/>
                  </a:lnTo>
                  <a:lnTo>
                    <a:pt x="562546" y="54724"/>
                  </a:lnTo>
                  <a:lnTo>
                    <a:pt x="563397" y="53644"/>
                  </a:lnTo>
                  <a:lnTo>
                    <a:pt x="569518" y="46443"/>
                  </a:lnTo>
                  <a:lnTo>
                    <a:pt x="577430" y="46443"/>
                  </a:lnTo>
                  <a:lnTo>
                    <a:pt x="585127" y="47663"/>
                  </a:lnTo>
                  <a:lnTo>
                    <a:pt x="590118" y="51536"/>
                  </a:lnTo>
                  <a:lnTo>
                    <a:pt x="592823" y="58445"/>
                  </a:lnTo>
                  <a:lnTo>
                    <a:pt x="593636" y="68757"/>
                  </a:lnTo>
                  <a:lnTo>
                    <a:pt x="593636" y="121678"/>
                  </a:lnTo>
                  <a:lnTo>
                    <a:pt x="592556" y="123482"/>
                  </a:lnTo>
                  <a:lnTo>
                    <a:pt x="585711" y="123482"/>
                  </a:lnTo>
                  <a:lnTo>
                    <a:pt x="584631" y="124561"/>
                  </a:lnTo>
                  <a:lnTo>
                    <a:pt x="584631" y="127800"/>
                  </a:lnTo>
                  <a:lnTo>
                    <a:pt x="585711" y="128524"/>
                  </a:lnTo>
                  <a:lnTo>
                    <a:pt x="621715" y="128524"/>
                  </a:lnTo>
                  <a:lnTo>
                    <a:pt x="622795" y="127800"/>
                  </a:lnTo>
                  <a:lnTo>
                    <a:pt x="622795" y="124561"/>
                  </a:lnTo>
                  <a:close/>
                </a:path>
              </a:pathLst>
            </a:custGeom>
            <a:solidFill>
              <a:srgbClr val="3D39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473" y="6378642"/>
              <a:ext cx="252095" cy="278765"/>
            </a:xfrm>
            <a:custGeom>
              <a:avLst/>
              <a:gdLst/>
              <a:ahLst/>
              <a:cxnLst/>
              <a:rect l="l" t="t" r="r" b="b"/>
              <a:pathLst>
                <a:path w="252095" h="278765">
                  <a:moveTo>
                    <a:pt x="114401" y="0"/>
                  </a:moveTo>
                  <a:lnTo>
                    <a:pt x="74092" y="12480"/>
                  </a:lnTo>
                  <a:lnTo>
                    <a:pt x="38847" y="39147"/>
                  </a:lnTo>
                  <a:lnTo>
                    <a:pt x="11968" y="80120"/>
                  </a:lnTo>
                  <a:lnTo>
                    <a:pt x="0" y="127191"/>
                  </a:lnTo>
                  <a:lnTo>
                    <a:pt x="2609" y="179969"/>
                  </a:lnTo>
                  <a:lnTo>
                    <a:pt x="20877" y="228901"/>
                  </a:lnTo>
                  <a:lnTo>
                    <a:pt x="55885" y="264435"/>
                  </a:lnTo>
                  <a:lnTo>
                    <a:pt x="102465" y="278306"/>
                  </a:lnTo>
                  <a:lnTo>
                    <a:pt x="150700" y="271185"/>
                  </a:lnTo>
                  <a:lnTo>
                    <a:pt x="194549" y="245301"/>
                  </a:lnTo>
                  <a:lnTo>
                    <a:pt x="227970" y="202878"/>
                  </a:lnTo>
                  <a:lnTo>
                    <a:pt x="246242" y="157463"/>
                  </a:lnTo>
                  <a:lnTo>
                    <a:pt x="251747" y="114158"/>
                  </a:lnTo>
                  <a:lnTo>
                    <a:pt x="245020" y="74984"/>
                  </a:lnTo>
                  <a:lnTo>
                    <a:pt x="226595" y="41963"/>
                  </a:lnTo>
                  <a:lnTo>
                    <a:pt x="197007" y="17115"/>
                  </a:lnTo>
                  <a:lnTo>
                    <a:pt x="156474" y="1585"/>
                  </a:lnTo>
                  <a:lnTo>
                    <a:pt x="114401" y="0"/>
                  </a:lnTo>
                  <a:close/>
                </a:path>
              </a:pathLst>
            </a:custGeom>
            <a:solidFill>
              <a:srgbClr val="097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325" y="6427444"/>
              <a:ext cx="167487" cy="18935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2960" y="535539"/>
            <a:ext cx="798575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</a:rPr>
              <a:t>Exhibit</a:t>
            </a:r>
            <a:r>
              <a:rPr sz="3600" b="1" spc="-10" dirty="0">
                <a:solidFill>
                  <a:srgbClr val="FF0000"/>
                </a:solidFill>
              </a:rPr>
              <a:t> </a:t>
            </a:r>
            <a:r>
              <a:rPr sz="3600" b="1" dirty="0">
                <a:solidFill>
                  <a:srgbClr val="FF0000"/>
                </a:solidFill>
              </a:rPr>
              <a:t>2.9</a:t>
            </a:r>
            <a:r>
              <a:rPr sz="3600" b="1" spc="-5" dirty="0">
                <a:solidFill>
                  <a:srgbClr val="FF0000"/>
                </a:solidFill>
              </a:rPr>
              <a:t> </a:t>
            </a:r>
            <a:r>
              <a:rPr sz="3600" b="1" dirty="0">
                <a:solidFill>
                  <a:srgbClr val="FF0000"/>
                </a:solidFill>
              </a:rPr>
              <a:t>Common</a:t>
            </a:r>
            <a:r>
              <a:rPr sz="3600" b="1" spc="-15" dirty="0">
                <a:solidFill>
                  <a:srgbClr val="FF0000"/>
                </a:solidFill>
              </a:rPr>
              <a:t> </a:t>
            </a:r>
            <a:r>
              <a:rPr sz="3600" b="1" spc="-20" dirty="0">
                <a:solidFill>
                  <a:srgbClr val="FF0000"/>
                </a:solidFill>
              </a:rPr>
              <a:t>Decision-</a:t>
            </a:r>
            <a:r>
              <a:rPr sz="3600" b="1" dirty="0">
                <a:solidFill>
                  <a:srgbClr val="FF0000"/>
                </a:solidFill>
              </a:rPr>
              <a:t>Making</a:t>
            </a:r>
            <a:r>
              <a:rPr sz="3600" b="1" spc="-5" dirty="0">
                <a:solidFill>
                  <a:srgbClr val="FF0000"/>
                </a:solidFill>
              </a:rPr>
              <a:t> </a:t>
            </a:r>
            <a:r>
              <a:rPr sz="3600" b="1" spc="-10" dirty="0">
                <a:solidFill>
                  <a:srgbClr val="FF0000"/>
                </a:solidFill>
              </a:rPr>
              <a:t>Biases</a:t>
            </a:r>
            <a:endParaRPr sz="3600" b="1" dirty="0">
              <a:solidFill>
                <a:srgbClr val="FF0000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6467" y="1209772"/>
            <a:ext cx="6202902" cy="451903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44500" y="5836221"/>
            <a:ext cx="798575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Exhibit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2.9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identifies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12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common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decision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errors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managers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biases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they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may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have.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63185"/>
            <a:ext cx="7543800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5400" b="1" spc="-25" dirty="0">
                <a:solidFill>
                  <a:srgbClr val="FF0000"/>
                </a:solidFill>
              </a:rPr>
              <a:t>Decision-</a:t>
            </a:r>
            <a:r>
              <a:rPr sz="5400" b="1" dirty="0">
                <a:solidFill>
                  <a:srgbClr val="FF0000"/>
                </a:solidFill>
              </a:rPr>
              <a:t>Making</a:t>
            </a:r>
            <a:r>
              <a:rPr sz="5400" b="1" spc="-75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Biases</a:t>
            </a:r>
            <a:r>
              <a:rPr sz="5400" b="1" spc="-75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and</a:t>
            </a:r>
            <a:r>
              <a:rPr sz="5400" b="1" spc="-80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Errors</a:t>
            </a:r>
            <a:r>
              <a:rPr sz="5400" b="1" spc="5" dirty="0">
                <a:solidFill>
                  <a:srgbClr val="FF0000"/>
                </a:solidFill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(1</a:t>
            </a:r>
            <a:r>
              <a:rPr sz="20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0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4)</a:t>
            </a:r>
            <a:endParaRPr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352" y="2286000"/>
            <a:ext cx="8043545" cy="2601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39750" indent="-256540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Overconfidence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Bias: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holding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unrealistically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positive </a:t>
            </a:r>
            <a:r>
              <a:rPr sz="2400" dirty="0">
                <a:latin typeface="Arial"/>
                <a:cs typeface="Arial"/>
              </a:rPr>
              <a:t>views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oneself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one’s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performance</a:t>
            </a:r>
            <a:endParaRPr sz="2400" dirty="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Immediate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Gratification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Bias: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choosing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alternatives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that </a:t>
            </a:r>
            <a:r>
              <a:rPr sz="2400" dirty="0">
                <a:latin typeface="Arial"/>
                <a:cs typeface="Arial"/>
              </a:rPr>
              <a:t>offer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immediate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rewards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avoid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immediate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costs</a:t>
            </a:r>
            <a:endParaRPr sz="2400" dirty="0">
              <a:latin typeface="Arial"/>
              <a:cs typeface="Arial"/>
            </a:endParaRPr>
          </a:p>
          <a:p>
            <a:pPr marL="268605" marR="791845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Anchoring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Effect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fixating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initial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information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ignoring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subsequent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information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63185"/>
            <a:ext cx="7543800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5400" b="1" spc="-25" dirty="0">
                <a:solidFill>
                  <a:srgbClr val="FF0000"/>
                </a:solidFill>
              </a:rPr>
              <a:t>Decision-</a:t>
            </a:r>
            <a:r>
              <a:rPr sz="5400" b="1" dirty="0">
                <a:solidFill>
                  <a:srgbClr val="FF0000"/>
                </a:solidFill>
              </a:rPr>
              <a:t>Making</a:t>
            </a:r>
            <a:r>
              <a:rPr sz="5400" b="1" spc="-75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Biases</a:t>
            </a:r>
            <a:r>
              <a:rPr sz="5400" b="1" spc="-75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and</a:t>
            </a:r>
            <a:r>
              <a:rPr sz="5400" b="1" spc="-80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Errors</a:t>
            </a:r>
            <a:r>
              <a:rPr sz="5400" b="1" spc="5" dirty="0">
                <a:solidFill>
                  <a:srgbClr val="FF0000"/>
                </a:solidFill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(2</a:t>
            </a:r>
            <a:r>
              <a:rPr sz="20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0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4)</a:t>
            </a:r>
            <a:endParaRPr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945322"/>
            <a:ext cx="8102600" cy="296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132715" indent="-256540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Selective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Perception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Bias: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selecting,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organizing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interpreting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events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based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decision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maker’s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biased perceptions</a:t>
            </a:r>
            <a:endParaRPr sz="2400" dirty="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Confirmation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Bias: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seeking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information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reaffirms </a:t>
            </a:r>
            <a:r>
              <a:rPr sz="2400" dirty="0">
                <a:latin typeface="Arial"/>
                <a:cs typeface="Arial"/>
              </a:rPr>
              <a:t>past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choices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while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discounting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contradictory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information</a:t>
            </a:r>
            <a:endParaRPr sz="2400" dirty="0">
              <a:latin typeface="Arial"/>
              <a:cs typeface="Arial"/>
            </a:endParaRPr>
          </a:p>
          <a:p>
            <a:pPr marL="268605" marR="174625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Framing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Bias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selecting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highlighting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certain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aspects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situation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while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ignoring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other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aspects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63185"/>
            <a:ext cx="7543800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5400" b="1" spc="-25" dirty="0">
                <a:solidFill>
                  <a:srgbClr val="FF0000"/>
                </a:solidFill>
              </a:rPr>
              <a:t>Decision-</a:t>
            </a:r>
            <a:r>
              <a:rPr sz="5400" b="1" dirty="0">
                <a:solidFill>
                  <a:srgbClr val="FF0000"/>
                </a:solidFill>
              </a:rPr>
              <a:t>Making</a:t>
            </a:r>
            <a:r>
              <a:rPr sz="5400" b="1" spc="-75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Biases</a:t>
            </a:r>
            <a:r>
              <a:rPr sz="5400" b="1" spc="-75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and</a:t>
            </a:r>
            <a:r>
              <a:rPr sz="5400" b="1" spc="-80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Errors</a:t>
            </a:r>
            <a:r>
              <a:rPr sz="5400" b="1" spc="5" dirty="0">
                <a:solidFill>
                  <a:srgbClr val="FF0000"/>
                </a:solidFill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(3</a:t>
            </a:r>
            <a:r>
              <a:rPr sz="20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0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4)</a:t>
            </a:r>
            <a:endParaRPr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981200"/>
            <a:ext cx="7798434" cy="2601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99060" indent="-256540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spc="-10" dirty="0">
                <a:latin typeface="Arial"/>
                <a:cs typeface="Arial"/>
              </a:rPr>
              <a:t>Availability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Bias: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losing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decision-</a:t>
            </a:r>
            <a:r>
              <a:rPr sz="2400" dirty="0">
                <a:latin typeface="Arial"/>
                <a:cs typeface="Arial"/>
              </a:rPr>
              <a:t>making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objectivity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by </a:t>
            </a:r>
            <a:r>
              <a:rPr sz="2400" dirty="0">
                <a:latin typeface="Arial"/>
                <a:cs typeface="Arial"/>
              </a:rPr>
              <a:t>focusing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most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recent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events</a:t>
            </a:r>
            <a:endParaRPr sz="2400" dirty="0">
              <a:latin typeface="Arial"/>
              <a:cs typeface="Arial"/>
            </a:endParaRPr>
          </a:p>
          <a:p>
            <a:pPr marL="268605" marR="361950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Representation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Bias: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drawing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analogies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seeing </a:t>
            </a:r>
            <a:r>
              <a:rPr sz="2400" dirty="0">
                <a:latin typeface="Arial"/>
                <a:cs typeface="Arial"/>
              </a:rPr>
              <a:t>identical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situations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when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none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exist</a:t>
            </a:r>
            <a:endParaRPr sz="2400" dirty="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Randomness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Bias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creating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unfounded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meaning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out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random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events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63185"/>
            <a:ext cx="8684260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5400" b="1" spc="-25" dirty="0">
                <a:solidFill>
                  <a:srgbClr val="FF0000"/>
                </a:solidFill>
              </a:rPr>
              <a:t>Decision-</a:t>
            </a:r>
            <a:r>
              <a:rPr sz="5400" b="1" dirty="0">
                <a:solidFill>
                  <a:srgbClr val="FF0000"/>
                </a:solidFill>
              </a:rPr>
              <a:t>Making</a:t>
            </a:r>
            <a:r>
              <a:rPr sz="5400" b="1" spc="-75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Biases</a:t>
            </a:r>
            <a:r>
              <a:rPr sz="5400" b="1" spc="-75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and</a:t>
            </a:r>
            <a:r>
              <a:rPr sz="5400" b="1" spc="-80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Errors</a:t>
            </a:r>
            <a:r>
              <a:rPr sz="5400" b="1" spc="5" dirty="0">
                <a:solidFill>
                  <a:srgbClr val="FF0000"/>
                </a:solidFill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(4</a:t>
            </a:r>
            <a:r>
              <a:rPr sz="20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0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4)</a:t>
            </a:r>
            <a:endParaRPr sz="2000" b="1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050" y="1905000"/>
            <a:ext cx="8089900" cy="3333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dirty="0">
                <a:latin typeface="Arial"/>
                <a:cs typeface="Arial"/>
              </a:rPr>
              <a:t>Sunk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Costs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Errors: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forgetting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current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actions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cannot </a:t>
            </a:r>
            <a:r>
              <a:rPr sz="2400" dirty="0">
                <a:latin typeface="Arial"/>
                <a:cs typeface="Arial"/>
              </a:rPr>
              <a:t>influence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past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events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relate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only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future consequences</a:t>
            </a:r>
            <a:endParaRPr sz="2400" dirty="0">
              <a:latin typeface="Arial"/>
              <a:cs typeface="Arial"/>
            </a:endParaRPr>
          </a:p>
          <a:p>
            <a:pPr marL="268605" marR="173355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spc="-10" dirty="0">
                <a:latin typeface="Arial"/>
                <a:cs typeface="Arial"/>
              </a:rPr>
              <a:t>Self-</a:t>
            </a:r>
            <a:r>
              <a:rPr sz="2400" dirty="0">
                <a:latin typeface="Arial"/>
                <a:cs typeface="Arial"/>
              </a:rPr>
              <a:t>serving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Bias: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taking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quick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credit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successes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blaming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outside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factors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failures</a:t>
            </a:r>
            <a:endParaRPr sz="2400" dirty="0">
              <a:latin typeface="Arial"/>
              <a:cs typeface="Arial"/>
            </a:endParaRPr>
          </a:p>
          <a:p>
            <a:pPr marL="268605" marR="125730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dirty="0">
                <a:latin typeface="Arial"/>
                <a:cs typeface="Arial"/>
              </a:rPr>
              <a:t>Hindsight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Bias: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mistakenly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believing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event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could </a:t>
            </a:r>
            <a:r>
              <a:rPr sz="2400" dirty="0">
                <a:latin typeface="Arial"/>
                <a:cs typeface="Arial"/>
              </a:rPr>
              <a:t>have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been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predicted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once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actual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outcome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known (after-</a:t>
            </a:r>
            <a:r>
              <a:rPr sz="2400" spc="-20" dirty="0">
                <a:latin typeface="Arial"/>
                <a:cs typeface="Arial"/>
              </a:rPr>
              <a:t>the-fact)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63185"/>
            <a:ext cx="7543800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400" b="1" spc="-20" dirty="0">
                <a:solidFill>
                  <a:srgbClr val="FF0000"/>
                </a:solidFill>
              </a:rPr>
              <a:t>Cutting-</a:t>
            </a:r>
            <a:r>
              <a:rPr sz="5400" b="1" dirty="0">
                <a:solidFill>
                  <a:srgbClr val="FF0000"/>
                </a:solidFill>
              </a:rPr>
              <a:t>Edge</a:t>
            </a:r>
            <a:r>
              <a:rPr sz="5400" b="1" spc="-70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Decision</a:t>
            </a:r>
            <a:r>
              <a:rPr sz="5400" b="1" spc="-75" dirty="0">
                <a:solidFill>
                  <a:srgbClr val="FF0000"/>
                </a:solidFill>
              </a:rPr>
              <a:t> </a:t>
            </a:r>
            <a:r>
              <a:rPr sz="5400" b="1" spc="-10" dirty="0">
                <a:solidFill>
                  <a:srgbClr val="FF0000"/>
                </a:solidFill>
              </a:rPr>
              <a:t>Making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2057400"/>
            <a:ext cx="8172450" cy="3470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Char char="•"/>
              <a:tabLst>
                <a:tab pos="268605" algn="l"/>
              </a:tabLst>
            </a:pPr>
            <a:r>
              <a:rPr sz="2400" spc="-35" dirty="0">
                <a:latin typeface="Arial"/>
                <a:cs typeface="Arial"/>
              </a:rPr>
              <a:t>Technology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changed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ability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managers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access information.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Two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technology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driven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cutting-</a:t>
            </a:r>
            <a:r>
              <a:rPr sz="2400" dirty="0">
                <a:latin typeface="Arial"/>
                <a:cs typeface="Arial"/>
              </a:rPr>
              <a:t>edge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aides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decision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making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are:</a:t>
            </a:r>
            <a:endParaRPr sz="2400" dirty="0">
              <a:latin typeface="Arial"/>
              <a:cs typeface="Arial"/>
            </a:endParaRPr>
          </a:p>
          <a:p>
            <a:pPr marL="753745" marR="59690" lvl="1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Font typeface="Arial"/>
              <a:buChar char="–"/>
              <a:tabLst>
                <a:tab pos="755650" algn="l"/>
              </a:tabLst>
            </a:pPr>
            <a:r>
              <a:rPr sz="2400" b="1" dirty="0">
                <a:latin typeface="Arial"/>
                <a:cs typeface="Arial"/>
              </a:rPr>
              <a:t>Design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thinking: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approaching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management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problems 	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designers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approach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design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problems</a:t>
            </a:r>
            <a:endParaRPr sz="2400" dirty="0">
              <a:latin typeface="Arial"/>
              <a:cs typeface="Arial"/>
            </a:endParaRPr>
          </a:p>
          <a:p>
            <a:pPr marL="753745" marR="63500" lvl="1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Font typeface="Arial"/>
              <a:buChar char="–"/>
              <a:tabLst>
                <a:tab pos="755650" algn="l"/>
              </a:tabLst>
            </a:pPr>
            <a:r>
              <a:rPr sz="2400" b="1" dirty="0">
                <a:latin typeface="Arial"/>
                <a:cs typeface="Arial"/>
              </a:rPr>
              <a:t>Big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data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1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Artificial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Intelligence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refers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to 	</a:t>
            </a:r>
            <a:r>
              <a:rPr sz="2400" dirty="0">
                <a:latin typeface="Arial"/>
                <a:cs typeface="Arial"/>
              </a:rPr>
              <a:t>huge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complex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sets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now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available.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Big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data 	</a:t>
            </a:r>
            <a:r>
              <a:rPr sz="2400" dirty="0">
                <a:latin typeface="Arial"/>
                <a:cs typeface="Arial"/>
              </a:rPr>
              <a:t>has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opened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door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widespread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artificial 	intelligence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(A</a:t>
            </a:r>
            <a:r>
              <a:rPr sz="2400" spc="-434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5570"/>
            <a:ext cx="7543800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400" b="1" dirty="0">
                <a:solidFill>
                  <a:srgbClr val="FF0000"/>
                </a:solidFill>
              </a:rPr>
              <a:t>Big</a:t>
            </a:r>
            <a:r>
              <a:rPr sz="5400" b="1" spc="-114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Data</a:t>
            </a:r>
            <a:r>
              <a:rPr sz="5400" b="1" spc="-65" dirty="0">
                <a:solidFill>
                  <a:srgbClr val="FF0000"/>
                </a:solidFill>
              </a:rPr>
              <a:t> </a:t>
            </a:r>
            <a:r>
              <a:rPr sz="5400" b="1" spc="-10" dirty="0">
                <a:solidFill>
                  <a:srgbClr val="FF0000"/>
                </a:solidFill>
              </a:rPr>
              <a:t>and</a:t>
            </a:r>
            <a:r>
              <a:rPr sz="5400" b="1" spc="-204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Artificial</a:t>
            </a:r>
            <a:r>
              <a:rPr sz="5400" b="1" spc="-65" dirty="0">
                <a:solidFill>
                  <a:srgbClr val="FF0000"/>
                </a:solidFill>
              </a:rPr>
              <a:t> </a:t>
            </a:r>
            <a:r>
              <a:rPr sz="5400" b="1" spc="-10" dirty="0">
                <a:solidFill>
                  <a:srgbClr val="FF0000"/>
                </a:solidFill>
              </a:rPr>
              <a:t>Intelligence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780" y="2514600"/>
            <a:ext cx="8092440" cy="167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Big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data: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vast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amount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quantifiable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be </a:t>
            </a:r>
            <a:r>
              <a:rPr sz="2400" dirty="0">
                <a:latin typeface="Arial"/>
                <a:cs typeface="Arial"/>
              </a:rPr>
              <a:t>analyzed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highly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sophisticated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processing</a:t>
            </a:r>
            <a:endParaRPr sz="2400" dirty="0">
              <a:latin typeface="Arial"/>
              <a:cs typeface="Arial"/>
            </a:endParaRPr>
          </a:p>
          <a:p>
            <a:pPr marL="268605" marR="233045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Char char="•"/>
              <a:tabLst>
                <a:tab pos="268605" algn="l"/>
              </a:tabLst>
            </a:pPr>
            <a:r>
              <a:rPr sz="2400" dirty="0">
                <a:latin typeface="Arial"/>
                <a:cs typeface="Arial"/>
              </a:rPr>
              <a:t>Can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powerful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tool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decision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making,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collecting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analyzing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data’s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sake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wasted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effort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514" y="104975"/>
            <a:ext cx="6452235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1" dirty="0">
                <a:solidFill>
                  <a:srgbClr val="FF0000"/>
                </a:solidFill>
              </a:rPr>
              <a:t>Artificial</a:t>
            </a:r>
            <a:r>
              <a:rPr b="1" spc="-125" dirty="0">
                <a:solidFill>
                  <a:srgbClr val="FF000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</a:rPr>
              <a:t>Intelligence</a:t>
            </a:r>
            <a:r>
              <a:rPr b="1" spc="-120" dirty="0">
                <a:solidFill>
                  <a:srgbClr val="FF000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</a:rPr>
              <a:t>and</a:t>
            </a:r>
            <a:r>
              <a:rPr b="1" spc="-130" dirty="0">
                <a:solidFill>
                  <a:srgbClr val="FF0000"/>
                </a:solidFill>
              </a:rPr>
              <a:t> </a:t>
            </a:r>
            <a:r>
              <a:rPr b="1" spc="-10" dirty="0">
                <a:solidFill>
                  <a:srgbClr val="FF0000"/>
                </a:solidFill>
              </a:rPr>
              <a:t>Machine </a:t>
            </a:r>
            <a:r>
              <a:rPr b="1" dirty="0">
                <a:solidFill>
                  <a:srgbClr val="FF0000"/>
                </a:solidFill>
              </a:rPr>
              <a:t>Learning</a:t>
            </a:r>
            <a:r>
              <a:rPr b="1" spc="-200" dirty="0">
                <a:solidFill>
                  <a:srgbClr val="FF0000"/>
                </a:solidFill>
              </a:rPr>
              <a:t> </a:t>
            </a:r>
            <a:r>
              <a:rPr b="1" spc="-10" dirty="0">
                <a:solidFill>
                  <a:srgbClr val="FF0000"/>
                </a:solidFill>
              </a:rPr>
              <a:t>Tools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2409847"/>
            <a:ext cx="8216265" cy="289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120014" indent="-256540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Char char="•"/>
              <a:tabLst>
                <a:tab pos="268605" algn="l"/>
              </a:tabLst>
            </a:pPr>
            <a:r>
              <a:rPr sz="2400" dirty="0">
                <a:latin typeface="Arial"/>
                <a:cs typeface="Arial"/>
              </a:rPr>
              <a:t>Artificial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Intelligence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(A</a:t>
            </a:r>
            <a:r>
              <a:rPr sz="2400" spc="-43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I)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computing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power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solve </a:t>
            </a:r>
            <a:r>
              <a:rPr sz="2400" dirty="0">
                <a:latin typeface="Arial"/>
                <a:cs typeface="Arial"/>
              </a:rPr>
              <a:t>complex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problems</a:t>
            </a:r>
            <a:endParaRPr sz="2400" dirty="0">
              <a:latin typeface="Arial"/>
              <a:cs typeface="Arial"/>
            </a:endParaRPr>
          </a:p>
          <a:p>
            <a:pPr marL="753745" marR="5080" lvl="1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43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have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ability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learn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have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facilitated 	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new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tools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such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as:</a:t>
            </a:r>
            <a:endParaRPr sz="2400" dirty="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Font typeface="Wingdings"/>
              <a:buChar char=""/>
              <a:tabLst>
                <a:tab pos="1155065" algn="l"/>
              </a:tabLst>
            </a:pPr>
            <a:r>
              <a:rPr sz="2400" dirty="0">
                <a:latin typeface="Arial"/>
                <a:cs typeface="Arial"/>
              </a:rPr>
              <a:t>Machine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learning</a:t>
            </a:r>
            <a:endParaRPr sz="2400" dirty="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Font typeface="Wingdings"/>
              <a:buChar char=""/>
              <a:tabLst>
                <a:tab pos="1155065" algn="l"/>
              </a:tabLst>
            </a:pPr>
            <a:r>
              <a:rPr sz="2400" dirty="0">
                <a:latin typeface="Arial"/>
                <a:cs typeface="Arial"/>
              </a:rPr>
              <a:t>Deep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learning</a:t>
            </a:r>
            <a:endParaRPr sz="2400" dirty="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spcBef>
                <a:spcPts val="605"/>
              </a:spcBef>
              <a:buClr>
                <a:srgbClr val="007EA2"/>
              </a:buClr>
              <a:buFont typeface="Wingdings"/>
              <a:buChar char=""/>
              <a:tabLst>
                <a:tab pos="1155065" algn="l"/>
              </a:tabLst>
            </a:pPr>
            <a:r>
              <a:rPr sz="2400" spc="-10" dirty="0">
                <a:latin typeface="Arial"/>
                <a:cs typeface="Arial"/>
              </a:rPr>
              <a:t>Analytics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spc="-4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10" dirty="0"/>
              <a:t>Decision?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946340"/>
            <a:ext cx="59201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Arial"/>
                <a:cs typeface="Arial"/>
              </a:rPr>
              <a:t>Decision</a:t>
            </a:r>
            <a:r>
              <a:rPr sz="2000" spc="-10" dirty="0">
                <a:latin typeface="Arial"/>
                <a:cs typeface="Arial"/>
              </a:rPr>
              <a:t>—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choice among two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more </a:t>
            </a:r>
            <a:r>
              <a:rPr sz="2000" spc="-10" dirty="0">
                <a:latin typeface="Arial"/>
                <a:cs typeface="Arial"/>
              </a:rPr>
              <a:t>alternatives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5882" y="1544396"/>
            <a:ext cx="5970955" cy="462707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547615"/>
            <a:ext cx="7543800" cy="570336"/>
          </a:xfrm>
          <a:prstGeom prst="rect">
            <a:avLst/>
          </a:prstGeom>
        </p:spPr>
        <p:txBody>
          <a:bodyPr vert="horz" wrap="square" lIns="0" tIns="77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0000"/>
                </a:solidFill>
              </a:rPr>
              <a:t>Machine</a:t>
            </a:r>
            <a:r>
              <a:rPr sz="3200" b="1" spc="-125" dirty="0">
                <a:solidFill>
                  <a:srgbClr val="FF0000"/>
                </a:solidFill>
              </a:rPr>
              <a:t> </a:t>
            </a:r>
            <a:r>
              <a:rPr sz="3200" b="1" dirty="0">
                <a:solidFill>
                  <a:srgbClr val="FF0000"/>
                </a:solidFill>
              </a:rPr>
              <a:t>Learning,</a:t>
            </a:r>
            <a:r>
              <a:rPr sz="3200" b="1" spc="-70" dirty="0">
                <a:solidFill>
                  <a:srgbClr val="FF0000"/>
                </a:solidFill>
              </a:rPr>
              <a:t> </a:t>
            </a:r>
            <a:r>
              <a:rPr sz="3200" b="1" dirty="0">
                <a:solidFill>
                  <a:srgbClr val="FF0000"/>
                </a:solidFill>
              </a:rPr>
              <a:t>Deep</a:t>
            </a:r>
            <a:r>
              <a:rPr sz="3200" b="1" spc="-70" dirty="0">
                <a:solidFill>
                  <a:srgbClr val="FF0000"/>
                </a:solidFill>
              </a:rPr>
              <a:t> </a:t>
            </a:r>
            <a:r>
              <a:rPr sz="3200" b="1" dirty="0">
                <a:solidFill>
                  <a:srgbClr val="FF0000"/>
                </a:solidFill>
              </a:rPr>
              <a:t>Learning,</a:t>
            </a:r>
            <a:r>
              <a:rPr sz="3200" b="1" spc="-70" dirty="0">
                <a:solidFill>
                  <a:srgbClr val="FF0000"/>
                </a:solidFill>
              </a:rPr>
              <a:t> </a:t>
            </a:r>
            <a:r>
              <a:rPr sz="3200" b="1" spc="-20" dirty="0">
                <a:solidFill>
                  <a:srgbClr val="FF0000"/>
                </a:solidFill>
              </a:rPr>
              <a:t>and</a:t>
            </a:r>
            <a:r>
              <a:rPr sz="3200" b="1" spc="-160" dirty="0">
                <a:solidFill>
                  <a:srgbClr val="FF0000"/>
                </a:solidFill>
              </a:rPr>
              <a:t> </a:t>
            </a:r>
            <a:r>
              <a:rPr sz="3200" b="1" spc="-10" dirty="0">
                <a:solidFill>
                  <a:srgbClr val="FF0000"/>
                </a:solidFill>
              </a:rPr>
              <a:t>Analytics</a:t>
            </a:r>
            <a:endParaRPr sz="3200" b="1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475" y="1759622"/>
            <a:ext cx="7949565" cy="3333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845185" indent="-256540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Machine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Learning</a:t>
            </a:r>
            <a:r>
              <a:rPr sz="2400" spc="-10" dirty="0">
                <a:latin typeface="Arial"/>
                <a:cs typeface="Arial"/>
              </a:rPr>
              <a:t>: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method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analysis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that </a:t>
            </a:r>
            <a:r>
              <a:rPr sz="2400" dirty="0">
                <a:latin typeface="Arial"/>
                <a:cs typeface="Arial"/>
              </a:rPr>
              <a:t>automates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analytical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model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building.</a:t>
            </a:r>
            <a:endParaRPr sz="2400" dirty="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Deep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Learning</a:t>
            </a:r>
            <a:r>
              <a:rPr sz="2400" spc="-10" dirty="0">
                <a:latin typeface="Arial"/>
                <a:cs typeface="Arial"/>
              </a:rPr>
              <a:t>: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subset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machine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learning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use </a:t>
            </a:r>
            <a:r>
              <a:rPr sz="2400" dirty="0">
                <a:latin typeface="Arial"/>
                <a:cs typeface="Arial"/>
              </a:rPr>
              <a:t>algorithms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create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hierarchical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level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artificial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neural </a:t>
            </a:r>
            <a:r>
              <a:rPr sz="2400" dirty="0">
                <a:latin typeface="Arial"/>
                <a:cs typeface="Arial"/>
              </a:rPr>
              <a:t>networks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simulate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function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human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brain.</a:t>
            </a:r>
            <a:endParaRPr sz="2400" dirty="0">
              <a:latin typeface="Arial"/>
              <a:cs typeface="Arial"/>
            </a:endParaRPr>
          </a:p>
          <a:p>
            <a:pPr marL="268605" marR="67310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Analytics: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mathematics,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statistics,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predictive </a:t>
            </a:r>
            <a:r>
              <a:rPr sz="2400" dirty="0">
                <a:latin typeface="Arial"/>
                <a:cs typeface="Arial"/>
              </a:rPr>
              <a:t>modeling,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machine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learning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find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meaningful </a:t>
            </a:r>
            <a:r>
              <a:rPr sz="2400" dirty="0">
                <a:latin typeface="Arial"/>
                <a:cs typeface="Arial"/>
              </a:rPr>
              <a:t>patterns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set.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557959"/>
            <a:ext cx="75438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solidFill>
                  <a:srgbClr val="FF0000"/>
                </a:solidFill>
              </a:rPr>
              <a:t>Review</a:t>
            </a:r>
            <a:r>
              <a:rPr b="1" spc="-135" dirty="0">
                <a:solidFill>
                  <a:srgbClr val="FF000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</a:rPr>
              <a:t>Learning</a:t>
            </a:r>
            <a:r>
              <a:rPr b="1" spc="-125" dirty="0">
                <a:solidFill>
                  <a:srgbClr val="FF000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</a:rPr>
              <a:t>Objective</a:t>
            </a:r>
            <a:r>
              <a:rPr b="1" spc="-125" dirty="0">
                <a:solidFill>
                  <a:srgbClr val="FF0000"/>
                </a:solidFill>
              </a:rPr>
              <a:t> </a:t>
            </a:r>
            <a:r>
              <a:rPr b="1" spc="-25" dirty="0">
                <a:solidFill>
                  <a:srgbClr val="FF0000"/>
                </a:solidFill>
              </a:rPr>
              <a:t>2.1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737361"/>
            <a:ext cx="7189470" cy="429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Describe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eight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steps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decision-making process.</a:t>
            </a:r>
            <a:endParaRPr sz="2400" dirty="0">
              <a:latin typeface="Arial"/>
              <a:cs typeface="Arial"/>
            </a:endParaRPr>
          </a:p>
          <a:p>
            <a:pPr marL="807720" lvl="1" indent="-33782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AutoNum type="arabicPeriod"/>
              <a:tabLst>
                <a:tab pos="807720" algn="l"/>
              </a:tabLst>
            </a:pPr>
            <a:r>
              <a:rPr sz="2400" dirty="0">
                <a:latin typeface="Arial"/>
                <a:cs typeface="Arial"/>
              </a:rPr>
              <a:t>Identify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problem</a:t>
            </a:r>
            <a:endParaRPr sz="2400" dirty="0">
              <a:latin typeface="Arial"/>
              <a:cs typeface="Arial"/>
            </a:endParaRPr>
          </a:p>
          <a:p>
            <a:pPr marL="807720" lvl="1" indent="-33782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AutoNum type="arabicPeriod"/>
              <a:tabLst>
                <a:tab pos="807720" algn="l"/>
              </a:tabLst>
            </a:pPr>
            <a:r>
              <a:rPr sz="2400" dirty="0">
                <a:latin typeface="Arial"/>
                <a:cs typeface="Arial"/>
              </a:rPr>
              <a:t>Identify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decision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criteria</a:t>
            </a:r>
            <a:endParaRPr sz="2400" dirty="0">
              <a:latin typeface="Arial"/>
              <a:cs typeface="Arial"/>
            </a:endParaRPr>
          </a:p>
          <a:p>
            <a:pPr marL="807720" lvl="1" indent="-33782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AutoNum type="arabicPeriod"/>
              <a:tabLst>
                <a:tab pos="807720" algn="l"/>
              </a:tabLst>
            </a:pPr>
            <a:r>
              <a:rPr sz="2400" dirty="0">
                <a:latin typeface="Arial"/>
                <a:cs typeface="Arial"/>
              </a:rPr>
              <a:t>Weight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criteria</a:t>
            </a:r>
            <a:endParaRPr sz="2400" dirty="0">
              <a:latin typeface="Arial"/>
              <a:cs typeface="Arial"/>
            </a:endParaRPr>
          </a:p>
          <a:p>
            <a:pPr marL="807720" lvl="1" indent="-337820">
              <a:lnSpc>
                <a:spcPct val="100000"/>
              </a:lnSpc>
              <a:spcBef>
                <a:spcPts val="605"/>
              </a:spcBef>
              <a:buClr>
                <a:srgbClr val="007EA2"/>
              </a:buClr>
              <a:buAutoNum type="arabicPeriod"/>
              <a:tabLst>
                <a:tab pos="807720" algn="l"/>
              </a:tabLst>
            </a:pPr>
            <a:r>
              <a:rPr sz="2400" dirty="0">
                <a:latin typeface="Arial"/>
                <a:cs typeface="Arial"/>
              </a:rPr>
              <a:t>Develop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alternatives</a:t>
            </a:r>
            <a:endParaRPr sz="2400" dirty="0">
              <a:latin typeface="Arial"/>
              <a:cs typeface="Arial"/>
            </a:endParaRPr>
          </a:p>
          <a:p>
            <a:pPr marL="807720" lvl="1" indent="-33782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AutoNum type="arabicPeriod"/>
              <a:tabLst>
                <a:tab pos="807720" algn="l"/>
              </a:tabLst>
            </a:pPr>
            <a:r>
              <a:rPr sz="2400" dirty="0">
                <a:latin typeface="Arial"/>
                <a:cs typeface="Arial"/>
              </a:rPr>
              <a:t>Analyze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alternatives</a:t>
            </a:r>
            <a:endParaRPr sz="2400" dirty="0">
              <a:latin typeface="Arial"/>
              <a:cs typeface="Arial"/>
            </a:endParaRPr>
          </a:p>
          <a:p>
            <a:pPr marL="807720" lvl="1" indent="-33782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AutoNum type="arabicPeriod"/>
              <a:tabLst>
                <a:tab pos="807720" algn="l"/>
              </a:tabLst>
            </a:pPr>
            <a:r>
              <a:rPr sz="2400" dirty="0">
                <a:latin typeface="Arial"/>
                <a:cs typeface="Arial"/>
              </a:rPr>
              <a:t>Select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alternative</a:t>
            </a:r>
            <a:endParaRPr sz="2400" dirty="0">
              <a:latin typeface="Arial"/>
              <a:cs typeface="Arial"/>
            </a:endParaRPr>
          </a:p>
          <a:p>
            <a:pPr marL="807720" lvl="1" indent="-33782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AutoNum type="arabicPeriod"/>
              <a:tabLst>
                <a:tab pos="807720" algn="l"/>
              </a:tabLst>
            </a:pPr>
            <a:r>
              <a:rPr sz="2400" dirty="0">
                <a:latin typeface="Arial"/>
                <a:cs typeface="Arial"/>
              </a:rPr>
              <a:t>Implement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alternative</a:t>
            </a:r>
            <a:endParaRPr sz="2400" dirty="0">
              <a:latin typeface="Arial"/>
              <a:cs typeface="Arial"/>
            </a:endParaRPr>
          </a:p>
          <a:p>
            <a:pPr marL="807720" lvl="1" indent="-33782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AutoNum type="arabicPeriod"/>
              <a:tabLst>
                <a:tab pos="807720" algn="l"/>
              </a:tabLst>
            </a:pPr>
            <a:r>
              <a:rPr sz="2400" dirty="0">
                <a:latin typeface="Arial"/>
                <a:cs typeface="Arial"/>
              </a:rPr>
              <a:t>Evaluate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decision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effectiveness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270829"/>
            <a:ext cx="7543800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400" b="1" dirty="0">
                <a:solidFill>
                  <a:srgbClr val="FF0000"/>
                </a:solidFill>
              </a:rPr>
              <a:t>Review</a:t>
            </a:r>
            <a:r>
              <a:rPr sz="5400" b="1" spc="-85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Learning</a:t>
            </a:r>
            <a:r>
              <a:rPr sz="5400" b="1" spc="-75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Objective</a:t>
            </a:r>
            <a:r>
              <a:rPr sz="5400" b="1" spc="-75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2.2</a:t>
            </a:r>
            <a:r>
              <a:rPr sz="5400" b="1" spc="20" dirty="0">
                <a:solidFill>
                  <a:srgbClr val="FF0000"/>
                </a:solidFill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(1</a:t>
            </a:r>
            <a:r>
              <a:rPr sz="2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8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2)</a:t>
            </a:r>
            <a:endParaRPr sz="28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945005"/>
            <a:ext cx="7648575" cy="296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346075" indent="-256540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Explain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five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approaches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managers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use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when </a:t>
            </a:r>
            <a:r>
              <a:rPr sz="2400" b="1" dirty="0">
                <a:latin typeface="Arial"/>
                <a:cs typeface="Arial"/>
              </a:rPr>
              <a:t>making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decisions.</a:t>
            </a:r>
            <a:endParaRPr sz="2400" dirty="0">
              <a:latin typeface="Arial"/>
              <a:cs typeface="Arial"/>
            </a:endParaRPr>
          </a:p>
          <a:p>
            <a:pPr marL="754380" lvl="1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sz="2400" dirty="0">
                <a:latin typeface="Arial"/>
                <a:cs typeface="Arial"/>
              </a:rPr>
              <a:t>Assumptions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rationality</a:t>
            </a:r>
            <a:endParaRPr sz="2400" dirty="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Font typeface="Wingdings"/>
              <a:buChar char=""/>
              <a:tabLst>
                <a:tab pos="1155065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problem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clear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unambiguous</a:t>
            </a:r>
            <a:endParaRPr sz="2400" dirty="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Font typeface="Wingdings"/>
              <a:buChar char=""/>
              <a:tabLst>
                <a:tab pos="1155065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single,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well-</a:t>
            </a:r>
            <a:r>
              <a:rPr sz="2400" dirty="0">
                <a:latin typeface="Arial"/>
                <a:cs typeface="Arial"/>
              </a:rPr>
              <a:t>defined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goal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achieved</a:t>
            </a:r>
            <a:endParaRPr sz="2400" dirty="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spcBef>
                <a:spcPts val="605"/>
              </a:spcBef>
              <a:buClr>
                <a:srgbClr val="007EA2"/>
              </a:buClr>
              <a:buFont typeface="Wingdings"/>
              <a:buChar char=""/>
              <a:tabLst>
                <a:tab pos="1155065" algn="l"/>
              </a:tabLst>
            </a:pPr>
            <a:r>
              <a:rPr sz="2400" dirty="0">
                <a:latin typeface="Arial"/>
                <a:cs typeface="Arial"/>
              </a:rPr>
              <a:t>All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alternatives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consequences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known</a:t>
            </a:r>
            <a:endParaRPr sz="2400" dirty="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Font typeface="Wingdings"/>
              <a:buChar char=""/>
              <a:tabLst>
                <a:tab pos="1155065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final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choice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will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maximize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goal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achievement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Review</a:t>
            </a:r>
            <a:r>
              <a:rPr spc="-85" dirty="0"/>
              <a:t> </a:t>
            </a:r>
            <a:r>
              <a:rPr dirty="0"/>
              <a:t>Learning</a:t>
            </a:r>
            <a:r>
              <a:rPr spc="-75" dirty="0"/>
              <a:t> </a:t>
            </a:r>
            <a:r>
              <a:rPr dirty="0"/>
              <a:t>Objective</a:t>
            </a:r>
            <a:r>
              <a:rPr spc="-75" dirty="0"/>
              <a:t> </a:t>
            </a:r>
            <a:r>
              <a:rPr dirty="0"/>
              <a:t>2.2</a:t>
            </a:r>
            <a:r>
              <a:rPr spc="20" dirty="0"/>
              <a:t> </a:t>
            </a:r>
            <a:r>
              <a:rPr sz="2600" b="0" dirty="0">
                <a:latin typeface="Times New Roman"/>
                <a:cs typeface="Times New Roman"/>
              </a:rPr>
              <a:t>(2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of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b="0" spc="-25" dirty="0">
                <a:latin typeface="Times New Roman"/>
                <a:cs typeface="Times New Roman"/>
              </a:rPr>
              <a:t>2)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461" y="1737361"/>
            <a:ext cx="8176259" cy="444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840740" indent="-256540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Rationality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making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decisions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when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goal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well- </a:t>
            </a:r>
            <a:r>
              <a:rPr sz="2400" dirty="0">
                <a:latin typeface="Arial"/>
                <a:cs typeface="Arial"/>
              </a:rPr>
              <a:t>defined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everything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clear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unambiguous</a:t>
            </a:r>
            <a:endParaRPr sz="2400" dirty="0">
              <a:latin typeface="Arial"/>
              <a:cs typeface="Arial"/>
            </a:endParaRPr>
          </a:p>
          <a:p>
            <a:pPr marL="268605" marR="295275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Satisficing: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when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decision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makers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accept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solutions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that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good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enough</a:t>
            </a:r>
            <a:endParaRPr sz="2400" dirty="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Intuitive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decision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making: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making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decisions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basis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experience,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feelings,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accumulated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judgment</a:t>
            </a:r>
            <a:endParaRPr sz="2400" dirty="0">
              <a:latin typeface="Arial"/>
              <a:cs typeface="Arial"/>
            </a:endParaRPr>
          </a:p>
          <a:p>
            <a:pPr marL="268605" marR="990600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spc="-10" dirty="0">
                <a:latin typeface="Arial"/>
                <a:cs typeface="Arial"/>
              </a:rPr>
              <a:t>Evidence-</a:t>
            </a:r>
            <a:r>
              <a:rPr sz="2400" b="1" dirty="0">
                <a:latin typeface="Arial"/>
                <a:cs typeface="Arial"/>
              </a:rPr>
              <a:t>based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management: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manager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makes </a:t>
            </a:r>
            <a:r>
              <a:rPr sz="2400" dirty="0">
                <a:latin typeface="Arial"/>
                <a:cs typeface="Arial"/>
              </a:rPr>
              <a:t>decisions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based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best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available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evidence</a:t>
            </a:r>
            <a:endParaRPr sz="2400" dirty="0">
              <a:latin typeface="Arial"/>
              <a:cs typeface="Arial"/>
            </a:endParaRPr>
          </a:p>
          <a:p>
            <a:pPr marL="268605" marR="145415" indent="-256540">
              <a:lnSpc>
                <a:spcPct val="100000"/>
              </a:lnSpc>
              <a:spcBef>
                <a:spcPts val="1495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Crowdsourcing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manager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solicits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ideas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via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internet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people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outside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organization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Review</a:t>
            </a:r>
            <a:r>
              <a:rPr spc="-85" dirty="0"/>
              <a:t> </a:t>
            </a:r>
            <a:r>
              <a:rPr dirty="0"/>
              <a:t>Learning</a:t>
            </a:r>
            <a:r>
              <a:rPr spc="-75" dirty="0"/>
              <a:t> </a:t>
            </a:r>
            <a:r>
              <a:rPr dirty="0"/>
              <a:t>Objective</a:t>
            </a:r>
            <a:r>
              <a:rPr spc="-75" dirty="0"/>
              <a:t> </a:t>
            </a:r>
            <a:r>
              <a:rPr dirty="0"/>
              <a:t>2.3</a:t>
            </a:r>
            <a:r>
              <a:rPr spc="20" dirty="0"/>
              <a:t> </a:t>
            </a:r>
            <a:r>
              <a:rPr sz="2600" b="0" dirty="0">
                <a:latin typeface="Times New Roman"/>
                <a:cs typeface="Times New Roman"/>
              </a:rPr>
              <a:t>(1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of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b="0" spc="-25" dirty="0">
                <a:latin typeface="Times New Roman"/>
                <a:cs typeface="Times New Roman"/>
              </a:rPr>
              <a:t>2)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618932"/>
            <a:ext cx="8252459" cy="362013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800"/>
              </a:spcBef>
              <a:buClr>
                <a:srgbClr val="007EA2"/>
              </a:buClr>
              <a:buFont typeface="Arial"/>
              <a:buChar char="•"/>
              <a:tabLst>
                <a:tab pos="267970" algn="l"/>
              </a:tabLst>
            </a:pPr>
            <a:r>
              <a:rPr sz="2800" b="1" dirty="0">
                <a:latin typeface="Arial"/>
                <a:cs typeface="Arial"/>
              </a:rPr>
              <a:t>Classify</a:t>
            </a:r>
            <a:r>
              <a:rPr sz="2800" b="1" spc="-1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decisions</a:t>
            </a:r>
            <a:r>
              <a:rPr sz="2800" b="1" spc="-10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and</a:t>
            </a:r>
            <a:r>
              <a:rPr sz="2800" b="1" spc="-110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decision-</a:t>
            </a:r>
            <a:r>
              <a:rPr sz="2800" b="1" dirty="0">
                <a:latin typeface="Arial"/>
                <a:cs typeface="Arial"/>
              </a:rPr>
              <a:t>making</a:t>
            </a:r>
            <a:r>
              <a:rPr sz="2800" b="1" spc="-11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styles.</a:t>
            </a:r>
            <a:endParaRPr sz="2800" dirty="0">
              <a:latin typeface="Arial"/>
              <a:cs typeface="Arial"/>
            </a:endParaRPr>
          </a:p>
          <a:p>
            <a:pPr marL="753745" marR="5080" lvl="1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Programmed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decisions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repetitive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decisions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can 	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handled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routine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approach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when 	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problem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being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resolved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straightforward,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familiar, 	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easily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defined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(structured).</a:t>
            </a:r>
            <a:endParaRPr sz="2400" dirty="0">
              <a:latin typeface="Arial"/>
              <a:cs typeface="Arial"/>
            </a:endParaRPr>
          </a:p>
          <a:p>
            <a:pPr marL="753745" marR="38100" lvl="1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5650" algn="l"/>
              </a:tabLst>
            </a:pPr>
            <a:r>
              <a:rPr sz="2400" spc="-10" dirty="0">
                <a:latin typeface="Arial"/>
                <a:cs typeface="Arial"/>
              </a:rPr>
              <a:t>Nonprogrammed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decisions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unique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decisions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that 	</a:t>
            </a:r>
            <a:r>
              <a:rPr sz="2400" dirty="0">
                <a:latin typeface="Arial"/>
                <a:cs typeface="Arial"/>
              </a:rPr>
              <a:t>require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custom-</a:t>
            </a:r>
            <a:r>
              <a:rPr sz="2400" dirty="0">
                <a:latin typeface="Arial"/>
                <a:cs typeface="Arial"/>
              </a:rPr>
              <a:t>made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solution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when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 	</a:t>
            </a:r>
            <a:r>
              <a:rPr sz="2400" dirty="0">
                <a:latin typeface="Arial"/>
                <a:cs typeface="Arial"/>
              </a:rPr>
              <a:t>problems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new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unusual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(unstructured)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for 	</a:t>
            </a:r>
            <a:r>
              <a:rPr sz="2400" dirty="0">
                <a:latin typeface="Arial"/>
                <a:cs typeface="Arial"/>
              </a:rPr>
              <a:t>which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information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ambiguous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incomplete.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Review</a:t>
            </a:r>
            <a:r>
              <a:rPr spc="-95" dirty="0"/>
              <a:t> </a:t>
            </a:r>
            <a:r>
              <a:rPr dirty="0"/>
              <a:t>Learning</a:t>
            </a:r>
            <a:r>
              <a:rPr spc="-90" dirty="0"/>
              <a:t> </a:t>
            </a:r>
            <a:r>
              <a:rPr dirty="0"/>
              <a:t>Objective</a:t>
            </a:r>
            <a:r>
              <a:rPr spc="-90" dirty="0"/>
              <a:t> </a:t>
            </a:r>
            <a:r>
              <a:rPr dirty="0"/>
              <a:t>2.3</a:t>
            </a:r>
            <a:r>
              <a:rPr spc="5" dirty="0"/>
              <a:t> </a:t>
            </a:r>
            <a:r>
              <a:rPr sz="1800" b="0" dirty="0">
                <a:latin typeface="Times New Roman"/>
                <a:cs typeface="Times New Roman"/>
              </a:rPr>
              <a:t>(2</a:t>
            </a:r>
            <a:r>
              <a:rPr sz="1800" b="0" spc="-4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of</a:t>
            </a:r>
            <a:r>
              <a:rPr sz="1800" b="0" spc="-45" dirty="0">
                <a:latin typeface="Times New Roman"/>
                <a:cs typeface="Times New Roman"/>
              </a:rPr>
              <a:t> </a:t>
            </a:r>
            <a:r>
              <a:rPr sz="1800" b="0" spc="-25" dirty="0">
                <a:latin typeface="Times New Roman"/>
                <a:cs typeface="Times New Roman"/>
              </a:rPr>
              <a:t>2)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712283"/>
            <a:ext cx="7484109" cy="4217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67335" indent="-254635" algn="just">
              <a:lnSpc>
                <a:spcPct val="100000"/>
              </a:lnSpc>
              <a:spcBef>
                <a:spcPts val="700"/>
              </a:spcBef>
              <a:buClr>
                <a:srgbClr val="007EA2"/>
              </a:buClr>
              <a:buFont typeface="Arial"/>
              <a:buChar char="•"/>
              <a:tabLst>
                <a:tab pos="267335" algn="l"/>
              </a:tabLst>
            </a:pPr>
            <a:r>
              <a:rPr sz="2400" b="1" dirty="0">
                <a:latin typeface="Arial"/>
                <a:cs typeface="Arial"/>
              </a:rPr>
              <a:t>Classify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decisions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decision-</a:t>
            </a:r>
            <a:r>
              <a:rPr sz="2400" b="1" dirty="0">
                <a:latin typeface="Arial"/>
                <a:cs typeface="Arial"/>
              </a:rPr>
              <a:t>making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styles.</a:t>
            </a:r>
            <a:endParaRPr sz="2400" dirty="0">
              <a:latin typeface="Arial"/>
              <a:cs typeface="Arial"/>
            </a:endParaRPr>
          </a:p>
          <a:p>
            <a:pPr marL="753745" marR="548640" lvl="1" indent="-284480" algn="just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Individual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decision-</a:t>
            </a:r>
            <a:r>
              <a:rPr sz="2400" dirty="0">
                <a:latin typeface="Arial"/>
                <a:cs typeface="Arial"/>
              </a:rPr>
              <a:t>making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styles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differ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two 	</a:t>
            </a:r>
            <a:r>
              <a:rPr sz="2400" dirty="0">
                <a:latin typeface="Arial"/>
                <a:cs typeface="Arial"/>
              </a:rPr>
              <a:t>dimensions;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way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thinking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tolerance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for 	</a:t>
            </a:r>
            <a:r>
              <a:rPr sz="2400" spc="-10" dirty="0">
                <a:latin typeface="Arial"/>
                <a:cs typeface="Arial"/>
              </a:rPr>
              <a:t>ambiguity.</a:t>
            </a:r>
            <a:endParaRPr sz="2400" dirty="0">
              <a:latin typeface="Arial"/>
              <a:cs typeface="Arial"/>
            </a:endParaRPr>
          </a:p>
          <a:p>
            <a:pPr marL="753745" marR="5080" lvl="1" indent="-284480" algn="just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These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dimensions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four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different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decision- 	</a:t>
            </a:r>
            <a:r>
              <a:rPr sz="2400" dirty="0">
                <a:latin typeface="Arial"/>
                <a:cs typeface="Arial"/>
              </a:rPr>
              <a:t>making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styles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which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are:</a:t>
            </a:r>
            <a:endParaRPr sz="2400" dirty="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Font typeface="Wingdings"/>
              <a:buChar char=""/>
              <a:tabLst>
                <a:tab pos="1155065" algn="l"/>
              </a:tabLst>
            </a:pPr>
            <a:r>
              <a:rPr sz="2400" spc="-10" dirty="0">
                <a:latin typeface="Arial"/>
                <a:cs typeface="Arial"/>
              </a:rPr>
              <a:t>Directive</a:t>
            </a:r>
            <a:endParaRPr sz="2400" dirty="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spcBef>
                <a:spcPts val="605"/>
              </a:spcBef>
              <a:buClr>
                <a:srgbClr val="007EA2"/>
              </a:buClr>
              <a:buFont typeface="Wingdings"/>
              <a:buChar char=""/>
              <a:tabLst>
                <a:tab pos="1155065" algn="l"/>
              </a:tabLst>
            </a:pPr>
            <a:r>
              <a:rPr sz="2400" spc="-10" dirty="0">
                <a:latin typeface="Arial"/>
                <a:cs typeface="Arial"/>
              </a:rPr>
              <a:t>Analytical</a:t>
            </a:r>
            <a:endParaRPr sz="2400" dirty="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Font typeface="Wingdings"/>
              <a:buChar char=""/>
              <a:tabLst>
                <a:tab pos="1155065" algn="l"/>
              </a:tabLst>
            </a:pPr>
            <a:r>
              <a:rPr sz="2400" spc="-10" dirty="0">
                <a:latin typeface="Arial"/>
                <a:cs typeface="Arial"/>
              </a:rPr>
              <a:t>Conceptual</a:t>
            </a:r>
            <a:endParaRPr sz="2400" dirty="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Font typeface="Wingdings"/>
              <a:buChar char=""/>
              <a:tabLst>
                <a:tab pos="1155065" algn="l"/>
              </a:tabLst>
            </a:pPr>
            <a:r>
              <a:rPr sz="2400" spc="-10" dirty="0">
                <a:latin typeface="Arial"/>
                <a:cs typeface="Arial"/>
              </a:rPr>
              <a:t>Behavioral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-457200"/>
            <a:ext cx="7543800" cy="14507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Review</a:t>
            </a:r>
            <a:r>
              <a:rPr spc="-135" dirty="0"/>
              <a:t> </a:t>
            </a:r>
            <a:r>
              <a:rPr dirty="0"/>
              <a:t>Learning</a:t>
            </a:r>
            <a:r>
              <a:rPr spc="-125" dirty="0"/>
              <a:t> </a:t>
            </a:r>
            <a:r>
              <a:rPr dirty="0"/>
              <a:t>Objective</a:t>
            </a:r>
            <a:r>
              <a:rPr spc="-125" dirty="0"/>
              <a:t> </a:t>
            </a:r>
            <a:r>
              <a:rPr spc="-25" dirty="0"/>
              <a:t>2.4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993557"/>
            <a:ext cx="7777480" cy="514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7970" algn="l"/>
              </a:tabLst>
            </a:pPr>
            <a:r>
              <a:rPr sz="2400" b="1" dirty="0">
                <a:latin typeface="Arial"/>
                <a:cs typeface="Arial"/>
              </a:rPr>
              <a:t>Describe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how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biases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affect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decision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making.</a:t>
            </a:r>
            <a:endParaRPr sz="2400" dirty="0">
              <a:latin typeface="Arial"/>
              <a:cs typeface="Arial"/>
            </a:endParaRPr>
          </a:p>
          <a:p>
            <a:pPr marL="754380" lvl="1" indent="-284480">
              <a:lnSpc>
                <a:spcPct val="100000"/>
              </a:lnSpc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12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common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decision-</a:t>
            </a:r>
            <a:r>
              <a:rPr sz="2400" dirty="0">
                <a:latin typeface="Arial"/>
                <a:cs typeface="Arial"/>
              </a:rPr>
              <a:t>making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errors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biases:</a:t>
            </a:r>
            <a:endParaRPr sz="2400" dirty="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buClr>
                <a:srgbClr val="007EA2"/>
              </a:buClr>
              <a:buFont typeface="Wingdings"/>
              <a:buChar char=""/>
              <a:tabLst>
                <a:tab pos="1155065" algn="l"/>
              </a:tabLst>
            </a:pPr>
            <a:r>
              <a:rPr sz="2400" spc="-10" dirty="0">
                <a:latin typeface="Arial"/>
                <a:cs typeface="Arial"/>
              </a:rPr>
              <a:t>Overconfidence</a:t>
            </a:r>
            <a:endParaRPr sz="2400" dirty="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buClr>
                <a:srgbClr val="007EA2"/>
              </a:buClr>
              <a:buFont typeface="Wingdings"/>
              <a:buChar char=""/>
              <a:tabLst>
                <a:tab pos="1155065" algn="l"/>
              </a:tabLst>
            </a:pPr>
            <a:r>
              <a:rPr sz="2400" dirty="0">
                <a:latin typeface="Arial"/>
                <a:cs typeface="Arial"/>
              </a:rPr>
              <a:t>Immediate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gratification</a:t>
            </a:r>
            <a:endParaRPr sz="2400" dirty="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buClr>
                <a:srgbClr val="007EA2"/>
              </a:buClr>
              <a:buFont typeface="Wingdings"/>
              <a:buChar char=""/>
              <a:tabLst>
                <a:tab pos="1155065" algn="l"/>
              </a:tabLst>
            </a:pPr>
            <a:r>
              <a:rPr sz="2400" dirty="0">
                <a:latin typeface="Arial"/>
                <a:cs typeface="Arial"/>
              </a:rPr>
              <a:t>Anchoring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effect</a:t>
            </a:r>
            <a:endParaRPr sz="2400" dirty="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buClr>
                <a:srgbClr val="007EA2"/>
              </a:buClr>
              <a:buFont typeface="Wingdings"/>
              <a:buChar char=""/>
              <a:tabLst>
                <a:tab pos="1155065" algn="l"/>
              </a:tabLst>
            </a:pPr>
            <a:r>
              <a:rPr sz="2400" dirty="0">
                <a:latin typeface="Arial"/>
                <a:cs typeface="Arial"/>
              </a:rPr>
              <a:t>Selective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perception</a:t>
            </a:r>
            <a:endParaRPr sz="2400" dirty="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buClr>
                <a:srgbClr val="007EA2"/>
              </a:buClr>
              <a:buFont typeface="Wingdings"/>
              <a:buChar char=""/>
              <a:tabLst>
                <a:tab pos="1155065" algn="l"/>
              </a:tabLst>
            </a:pPr>
            <a:r>
              <a:rPr sz="2400" spc="-10" dirty="0">
                <a:latin typeface="Arial"/>
                <a:cs typeface="Arial"/>
              </a:rPr>
              <a:t>Confirmation</a:t>
            </a:r>
            <a:endParaRPr sz="2400" dirty="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buClr>
                <a:srgbClr val="007EA2"/>
              </a:buClr>
              <a:buFont typeface="Wingdings"/>
              <a:buChar char=""/>
              <a:tabLst>
                <a:tab pos="1155065" algn="l"/>
              </a:tabLst>
            </a:pPr>
            <a:r>
              <a:rPr sz="2400" spc="-10" dirty="0">
                <a:latin typeface="Arial"/>
                <a:cs typeface="Arial"/>
              </a:rPr>
              <a:t>Framing</a:t>
            </a:r>
            <a:endParaRPr sz="2400" dirty="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buClr>
                <a:srgbClr val="007EA2"/>
              </a:buClr>
              <a:buFont typeface="Wingdings"/>
              <a:buChar char=""/>
              <a:tabLst>
                <a:tab pos="1155065" algn="l"/>
              </a:tabLst>
            </a:pPr>
            <a:r>
              <a:rPr sz="2400" spc="-10" dirty="0">
                <a:latin typeface="Arial"/>
                <a:cs typeface="Arial"/>
              </a:rPr>
              <a:t>Availability</a:t>
            </a:r>
            <a:endParaRPr sz="2400" dirty="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buClr>
                <a:srgbClr val="007EA2"/>
              </a:buClr>
              <a:buFont typeface="Wingdings"/>
              <a:buChar char=""/>
              <a:tabLst>
                <a:tab pos="1155065" algn="l"/>
              </a:tabLst>
            </a:pPr>
            <a:r>
              <a:rPr sz="2400" spc="-10" dirty="0">
                <a:latin typeface="Arial"/>
                <a:cs typeface="Arial"/>
              </a:rPr>
              <a:t>Representation</a:t>
            </a:r>
            <a:endParaRPr sz="2400" dirty="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buClr>
                <a:srgbClr val="007EA2"/>
              </a:buClr>
              <a:buFont typeface="Wingdings"/>
              <a:buChar char=""/>
              <a:tabLst>
                <a:tab pos="1155065" algn="l"/>
              </a:tabLst>
            </a:pPr>
            <a:r>
              <a:rPr sz="2400" spc="-10" dirty="0">
                <a:latin typeface="Arial"/>
                <a:cs typeface="Arial"/>
              </a:rPr>
              <a:t>Randomness</a:t>
            </a:r>
            <a:endParaRPr sz="2400" dirty="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buClr>
                <a:srgbClr val="007EA2"/>
              </a:buClr>
              <a:buFont typeface="Wingdings"/>
              <a:buChar char=""/>
              <a:tabLst>
                <a:tab pos="1155065" algn="l"/>
              </a:tabLst>
            </a:pPr>
            <a:r>
              <a:rPr sz="2400" dirty="0">
                <a:latin typeface="Arial"/>
                <a:cs typeface="Arial"/>
              </a:rPr>
              <a:t>Sunk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costs</a:t>
            </a:r>
            <a:endParaRPr sz="2400" dirty="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buClr>
                <a:srgbClr val="007EA2"/>
              </a:buClr>
              <a:buFont typeface="Wingdings"/>
              <a:buChar char=""/>
              <a:tabLst>
                <a:tab pos="1155065" algn="l"/>
              </a:tabLst>
            </a:pPr>
            <a:r>
              <a:rPr sz="2400" spc="-10" dirty="0">
                <a:latin typeface="Arial"/>
                <a:cs typeface="Arial"/>
              </a:rPr>
              <a:t>Self-serving</a:t>
            </a:r>
            <a:endParaRPr sz="2400" dirty="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buClr>
                <a:srgbClr val="007EA2"/>
              </a:buClr>
              <a:buFont typeface="Wingdings"/>
              <a:buChar char=""/>
              <a:tabLst>
                <a:tab pos="1155065" algn="l"/>
              </a:tabLst>
            </a:pPr>
            <a:r>
              <a:rPr sz="2400" spc="-10" dirty="0">
                <a:latin typeface="Arial"/>
                <a:cs typeface="Arial"/>
              </a:rPr>
              <a:t>Hindsight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Review</a:t>
            </a:r>
            <a:r>
              <a:rPr spc="-85" dirty="0"/>
              <a:t> </a:t>
            </a:r>
            <a:r>
              <a:rPr dirty="0"/>
              <a:t>Learning</a:t>
            </a:r>
            <a:r>
              <a:rPr spc="-75" dirty="0"/>
              <a:t> </a:t>
            </a:r>
            <a:r>
              <a:rPr dirty="0"/>
              <a:t>Objective</a:t>
            </a:r>
            <a:r>
              <a:rPr spc="-75" dirty="0"/>
              <a:t> </a:t>
            </a:r>
            <a:r>
              <a:rPr dirty="0"/>
              <a:t>2.5</a:t>
            </a:r>
            <a:r>
              <a:rPr spc="20" dirty="0"/>
              <a:t> </a:t>
            </a:r>
            <a:r>
              <a:rPr sz="2600" b="0" dirty="0">
                <a:latin typeface="Times New Roman"/>
                <a:cs typeface="Times New Roman"/>
              </a:rPr>
              <a:t>(1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of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b="0" spc="-25" dirty="0">
                <a:latin typeface="Times New Roman"/>
                <a:cs typeface="Times New Roman"/>
              </a:rPr>
              <a:t>2)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2280602"/>
            <a:ext cx="8610600" cy="3536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488315" indent="-256540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Char char="•"/>
              <a:tabLst>
                <a:tab pos="268605" algn="l"/>
              </a:tabLst>
            </a:pPr>
            <a:r>
              <a:rPr sz="3200" dirty="0">
                <a:latin typeface="Arial"/>
                <a:cs typeface="Arial"/>
              </a:rPr>
              <a:t>Identify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cutting-</a:t>
            </a:r>
            <a:r>
              <a:rPr sz="3200" dirty="0">
                <a:latin typeface="Arial"/>
                <a:cs typeface="Arial"/>
              </a:rPr>
              <a:t>edge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approaches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for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improving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decision making.</a:t>
            </a:r>
            <a:endParaRPr sz="3200" dirty="0">
              <a:latin typeface="Arial"/>
              <a:cs typeface="Arial"/>
            </a:endParaRPr>
          </a:p>
          <a:p>
            <a:pPr marL="755650" marR="5080" indent="-286385">
              <a:lnSpc>
                <a:spcPct val="100000"/>
              </a:lnSpc>
              <a:spcBef>
                <a:spcPts val="600"/>
              </a:spcBef>
            </a:pPr>
            <a:r>
              <a:rPr sz="4400" baseline="3472" dirty="0">
                <a:solidFill>
                  <a:srgbClr val="007EA2"/>
                </a:solidFill>
                <a:latin typeface="Arial"/>
                <a:cs typeface="Arial"/>
              </a:rPr>
              <a:t>–</a:t>
            </a:r>
            <a:r>
              <a:rPr sz="4400" spc="225" baseline="3472" dirty="0">
                <a:solidFill>
                  <a:srgbClr val="007EA2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Design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thinking,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big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data,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artificial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intelligence,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machine </a:t>
            </a:r>
            <a:r>
              <a:rPr sz="3200" dirty="0">
                <a:latin typeface="Arial"/>
                <a:cs typeface="Arial"/>
              </a:rPr>
              <a:t>learning,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deep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learning,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analytics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are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all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relatively </a:t>
            </a:r>
            <a:r>
              <a:rPr sz="3200" dirty="0">
                <a:latin typeface="Arial"/>
                <a:cs typeface="Arial"/>
              </a:rPr>
              <a:t>new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tools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that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harness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power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technology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help </a:t>
            </a:r>
            <a:r>
              <a:rPr sz="3200" dirty="0">
                <a:latin typeface="Arial"/>
                <a:cs typeface="Arial"/>
              </a:rPr>
              <a:t>managers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make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better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decisions.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Review</a:t>
            </a:r>
            <a:r>
              <a:rPr spc="-85" dirty="0"/>
              <a:t> </a:t>
            </a:r>
            <a:r>
              <a:rPr dirty="0"/>
              <a:t>Learning</a:t>
            </a:r>
            <a:r>
              <a:rPr spc="-75" dirty="0"/>
              <a:t> </a:t>
            </a:r>
            <a:r>
              <a:rPr dirty="0"/>
              <a:t>Objective</a:t>
            </a:r>
            <a:r>
              <a:rPr spc="-75" dirty="0"/>
              <a:t> </a:t>
            </a:r>
            <a:r>
              <a:rPr dirty="0"/>
              <a:t>2.5</a:t>
            </a:r>
            <a:r>
              <a:rPr spc="20" dirty="0"/>
              <a:t> </a:t>
            </a:r>
            <a:r>
              <a:rPr sz="2600" b="0" dirty="0">
                <a:latin typeface="Times New Roman"/>
                <a:cs typeface="Times New Roman"/>
              </a:rPr>
              <a:t>(2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of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b="0" spc="-25" dirty="0">
                <a:latin typeface="Times New Roman"/>
                <a:cs typeface="Times New Roman"/>
              </a:rPr>
              <a:t>2)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905000"/>
            <a:ext cx="8458199" cy="4275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200660" indent="-256540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800" b="1" dirty="0">
                <a:latin typeface="Arial"/>
                <a:cs typeface="Arial"/>
              </a:rPr>
              <a:t>Design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thinking: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approaching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management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problems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as </a:t>
            </a:r>
            <a:r>
              <a:rPr sz="2800" dirty="0">
                <a:latin typeface="Arial"/>
                <a:cs typeface="Arial"/>
              </a:rPr>
              <a:t>designers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approach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design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problems</a:t>
            </a:r>
            <a:endParaRPr sz="2800" dirty="0">
              <a:latin typeface="Arial"/>
              <a:cs typeface="Arial"/>
            </a:endParaRPr>
          </a:p>
          <a:p>
            <a:pPr marL="268605" marR="132080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800" b="1" dirty="0">
                <a:latin typeface="Arial"/>
                <a:cs typeface="Arial"/>
              </a:rPr>
              <a:t>Big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Data: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when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tempered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with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good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judgment,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can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powerful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tool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decision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making</a:t>
            </a:r>
            <a:endParaRPr sz="2800" dirty="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800" b="1" dirty="0">
                <a:latin typeface="Arial"/>
                <a:cs typeface="Arial"/>
              </a:rPr>
              <a:t>Artificial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Intelligence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AI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tools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use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AI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now </a:t>
            </a:r>
            <a:r>
              <a:rPr sz="2800" dirty="0">
                <a:latin typeface="Arial"/>
                <a:cs typeface="Arial"/>
              </a:rPr>
              <a:t>possible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due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big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computing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power.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Machine </a:t>
            </a:r>
            <a:r>
              <a:rPr sz="2800" dirty="0">
                <a:latin typeface="Arial"/>
                <a:cs typeface="Arial"/>
              </a:rPr>
              <a:t>learning,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deep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learning,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analytics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can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all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help </a:t>
            </a:r>
            <a:r>
              <a:rPr sz="2800" dirty="0">
                <a:latin typeface="Arial"/>
                <a:cs typeface="Arial"/>
              </a:rPr>
              <a:t>managers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make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better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decisions.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06776"/>
            <a:ext cx="801624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400" b="1" dirty="0"/>
              <a:t>Exhibit</a:t>
            </a:r>
            <a:r>
              <a:rPr sz="4400" b="1" spc="-65" dirty="0"/>
              <a:t> </a:t>
            </a:r>
            <a:r>
              <a:rPr sz="4400" b="1" dirty="0"/>
              <a:t>2.1</a:t>
            </a:r>
            <a:r>
              <a:rPr sz="4400" b="1" spc="-65" dirty="0"/>
              <a:t> </a:t>
            </a:r>
            <a:r>
              <a:rPr sz="4400" b="1" spc="-25" dirty="0"/>
              <a:t>Decision-</a:t>
            </a:r>
            <a:r>
              <a:rPr sz="4400" b="1" dirty="0"/>
              <a:t>Making</a:t>
            </a:r>
            <a:r>
              <a:rPr sz="4400" b="1" spc="-65" dirty="0"/>
              <a:t> </a:t>
            </a:r>
            <a:r>
              <a:rPr sz="4400" b="1" spc="-10" dirty="0"/>
              <a:t>Process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823464"/>
            <a:ext cx="4038600" cy="46629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4500" y="5613019"/>
            <a:ext cx="755523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Exhibit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2.1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shows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eight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steps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decision-</a:t>
            </a:r>
            <a:r>
              <a:rPr sz="1600" dirty="0">
                <a:latin typeface="Arial"/>
                <a:cs typeface="Arial"/>
              </a:rPr>
              <a:t>making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process.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process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as </a:t>
            </a:r>
            <a:r>
              <a:rPr sz="1600" dirty="0">
                <a:latin typeface="Arial"/>
                <a:cs typeface="Arial"/>
              </a:rPr>
              <a:t>relevant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personal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decisions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corporate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decisions.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-151828"/>
            <a:ext cx="7928609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5400" b="1" spc="-25" dirty="0">
                <a:solidFill>
                  <a:srgbClr val="FF0000"/>
                </a:solidFill>
              </a:rPr>
              <a:t>Decision-</a:t>
            </a:r>
            <a:r>
              <a:rPr sz="5400" b="1" dirty="0">
                <a:solidFill>
                  <a:srgbClr val="FF0000"/>
                </a:solidFill>
              </a:rPr>
              <a:t>Making</a:t>
            </a:r>
            <a:r>
              <a:rPr sz="5400" b="1" spc="-105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Process</a:t>
            </a:r>
            <a:r>
              <a:rPr sz="5400" b="1" spc="-95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Step</a:t>
            </a:r>
            <a:r>
              <a:rPr sz="5400" b="1" spc="-100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1:</a:t>
            </a:r>
            <a:r>
              <a:rPr sz="5400" b="1" spc="-95" dirty="0">
                <a:solidFill>
                  <a:srgbClr val="FF0000"/>
                </a:solidFill>
              </a:rPr>
              <a:t> </a:t>
            </a:r>
            <a:r>
              <a:rPr sz="5400" b="1" dirty="0">
                <a:solidFill>
                  <a:srgbClr val="FF0000"/>
                </a:solidFill>
              </a:rPr>
              <a:t>Identify</a:t>
            </a:r>
            <a:r>
              <a:rPr sz="5400" b="1" spc="-90" dirty="0">
                <a:solidFill>
                  <a:srgbClr val="FF0000"/>
                </a:solidFill>
              </a:rPr>
              <a:t> </a:t>
            </a:r>
            <a:r>
              <a:rPr sz="5400" b="1" spc="-50" dirty="0">
                <a:solidFill>
                  <a:srgbClr val="FF0000"/>
                </a:solidFill>
              </a:rPr>
              <a:t>a </a:t>
            </a:r>
            <a:r>
              <a:rPr sz="5400" b="1" spc="-10" dirty="0">
                <a:solidFill>
                  <a:srgbClr val="FF0000"/>
                </a:solidFill>
              </a:rPr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404" y="2128202"/>
            <a:ext cx="7799705" cy="2601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7620" indent="-256540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Problem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obstacle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makes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difficult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achieve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desired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goal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purpose.</a:t>
            </a:r>
            <a:endParaRPr sz="2400" dirty="0">
              <a:latin typeface="Arial"/>
              <a:cs typeface="Arial"/>
            </a:endParaRPr>
          </a:p>
          <a:p>
            <a:pPr marL="268605" marR="493395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Char char="•"/>
              <a:tabLst>
                <a:tab pos="268605" algn="l"/>
              </a:tabLst>
            </a:pPr>
            <a:r>
              <a:rPr sz="2400" dirty="0">
                <a:latin typeface="Arial"/>
                <a:cs typeface="Arial"/>
              </a:rPr>
              <a:t>Every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decision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starts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problem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discrepancy </a:t>
            </a:r>
            <a:r>
              <a:rPr sz="2400" dirty="0">
                <a:latin typeface="Arial"/>
                <a:cs typeface="Arial"/>
              </a:rPr>
              <a:t>between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existing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desired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condition.</a:t>
            </a:r>
            <a:endParaRPr sz="2400" dirty="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Char char="•"/>
              <a:tabLst>
                <a:tab pos="268605" algn="l"/>
              </a:tabLst>
            </a:pPr>
            <a:r>
              <a:rPr sz="2400" spc="-20" dirty="0">
                <a:latin typeface="Arial"/>
                <a:cs typeface="Arial"/>
              </a:rPr>
              <a:t>Example: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Amanda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sales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manager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whose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reps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need </a:t>
            </a:r>
            <a:r>
              <a:rPr sz="2400" dirty="0">
                <a:latin typeface="Arial"/>
                <a:cs typeface="Arial"/>
              </a:rPr>
              <a:t>new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laptops.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938" y="32838"/>
            <a:ext cx="7605395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b="1" spc="-25" dirty="0">
                <a:solidFill>
                  <a:srgbClr val="FF0000"/>
                </a:solidFill>
              </a:rPr>
              <a:t>Decision-</a:t>
            </a:r>
            <a:r>
              <a:rPr b="1" dirty="0">
                <a:solidFill>
                  <a:srgbClr val="FF0000"/>
                </a:solidFill>
              </a:rPr>
              <a:t>Making</a:t>
            </a:r>
            <a:r>
              <a:rPr b="1" spc="-90" dirty="0">
                <a:solidFill>
                  <a:srgbClr val="FF000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</a:rPr>
              <a:t>Process</a:t>
            </a:r>
            <a:r>
              <a:rPr b="1" spc="-85" dirty="0">
                <a:solidFill>
                  <a:srgbClr val="FF000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</a:rPr>
              <a:t>Step</a:t>
            </a:r>
            <a:r>
              <a:rPr b="1" spc="-90" dirty="0">
                <a:solidFill>
                  <a:srgbClr val="FF000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</a:rPr>
              <a:t>2:</a:t>
            </a:r>
            <a:r>
              <a:rPr b="1" spc="-85" dirty="0">
                <a:solidFill>
                  <a:srgbClr val="FF0000"/>
                </a:solidFill>
              </a:rPr>
              <a:t> </a:t>
            </a:r>
            <a:r>
              <a:rPr b="1" spc="-10" dirty="0">
                <a:solidFill>
                  <a:srgbClr val="FF0000"/>
                </a:solidFill>
              </a:rPr>
              <a:t>Identify </a:t>
            </a:r>
            <a:r>
              <a:rPr b="1" dirty="0">
                <a:solidFill>
                  <a:srgbClr val="FF0000"/>
                </a:solidFill>
              </a:rPr>
              <a:t>the</a:t>
            </a:r>
            <a:r>
              <a:rPr b="1" spc="-75" dirty="0">
                <a:solidFill>
                  <a:srgbClr val="FF000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</a:rPr>
              <a:t>Decision</a:t>
            </a:r>
            <a:r>
              <a:rPr b="1" spc="-80" dirty="0">
                <a:solidFill>
                  <a:srgbClr val="FF0000"/>
                </a:solidFill>
              </a:rPr>
              <a:t> </a:t>
            </a:r>
            <a:r>
              <a:rPr b="1" spc="-10" dirty="0">
                <a:solidFill>
                  <a:srgbClr val="FF0000"/>
                </a:solidFill>
              </a:rPr>
              <a:t>Criteria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522348"/>
            <a:ext cx="8088630" cy="204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Char char="•"/>
              <a:tabLst>
                <a:tab pos="268605" algn="l"/>
              </a:tabLst>
            </a:pPr>
            <a:r>
              <a:rPr sz="2400" dirty="0">
                <a:latin typeface="Arial"/>
                <a:cs typeface="Arial"/>
              </a:rPr>
              <a:t>Decision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criteria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factors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important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resolving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problem.</a:t>
            </a:r>
            <a:endParaRPr sz="2400">
              <a:latin typeface="Arial"/>
              <a:cs typeface="Arial"/>
            </a:endParaRPr>
          </a:p>
          <a:p>
            <a:pPr marL="266700" marR="514984" indent="-254635" algn="just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Char char="•"/>
              <a:tabLst>
                <a:tab pos="268605" algn="l"/>
              </a:tabLst>
            </a:pPr>
            <a:r>
              <a:rPr sz="2400" spc="-20" dirty="0">
                <a:latin typeface="Arial"/>
                <a:cs typeface="Arial"/>
              </a:rPr>
              <a:t>Example: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Amanda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decides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memory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storage 	</a:t>
            </a:r>
            <a:r>
              <a:rPr sz="2400" dirty="0">
                <a:latin typeface="Arial"/>
                <a:cs typeface="Arial"/>
              </a:rPr>
              <a:t>capabilities,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display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quality,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battery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life,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warranty,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and 	</a:t>
            </a:r>
            <a:r>
              <a:rPr sz="2400" dirty="0">
                <a:latin typeface="Arial"/>
                <a:cs typeface="Arial"/>
              </a:rPr>
              <a:t>carrying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weight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relevant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criteria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her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625839"/>
            <a:ext cx="8839200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b="1" spc="-25" dirty="0">
                <a:solidFill>
                  <a:srgbClr val="FF0000"/>
                </a:solidFill>
              </a:rPr>
              <a:t>Decision-</a:t>
            </a:r>
            <a:r>
              <a:rPr b="1" dirty="0">
                <a:solidFill>
                  <a:srgbClr val="FF0000"/>
                </a:solidFill>
              </a:rPr>
              <a:t>Making</a:t>
            </a:r>
            <a:r>
              <a:rPr b="1" spc="-140" dirty="0">
                <a:solidFill>
                  <a:srgbClr val="FF000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</a:rPr>
              <a:t>Process</a:t>
            </a:r>
            <a:r>
              <a:rPr b="1" spc="-80" dirty="0">
                <a:solidFill>
                  <a:srgbClr val="FF000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</a:rPr>
              <a:t>Step</a:t>
            </a:r>
            <a:r>
              <a:rPr b="1" spc="-85" dirty="0">
                <a:solidFill>
                  <a:srgbClr val="FF0000"/>
                </a:solidFill>
              </a:rPr>
              <a:t> </a:t>
            </a:r>
            <a:r>
              <a:rPr b="1" spc="-20" dirty="0">
                <a:solidFill>
                  <a:srgbClr val="FF0000"/>
                </a:solidFill>
              </a:rPr>
              <a:t>3:</a:t>
            </a:r>
            <a:r>
              <a:rPr b="1" spc="-195" dirty="0">
                <a:solidFill>
                  <a:srgbClr val="FF0000"/>
                </a:solidFill>
              </a:rPr>
              <a:t> </a:t>
            </a:r>
            <a:r>
              <a:rPr b="1" spc="-10" dirty="0">
                <a:solidFill>
                  <a:srgbClr val="FF0000"/>
                </a:solidFill>
              </a:rPr>
              <a:t>Allocate </a:t>
            </a:r>
            <a:r>
              <a:rPr b="1" spc="-25" dirty="0">
                <a:solidFill>
                  <a:srgbClr val="FF0000"/>
                </a:solidFill>
              </a:rPr>
              <a:t>Weights</a:t>
            </a:r>
            <a:r>
              <a:rPr b="1" spc="-90" dirty="0">
                <a:solidFill>
                  <a:srgbClr val="FF000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</a:rPr>
              <a:t>to</a:t>
            </a:r>
            <a:r>
              <a:rPr b="1" spc="-85" dirty="0">
                <a:solidFill>
                  <a:srgbClr val="FF000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</a:rPr>
              <a:t>the</a:t>
            </a:r>
            <a:r>
              <a:rPr b="1" spc="-80" dirty="0">
                <a:solidFill>
                  <a:srgbClr val="FF0000"/>
                </a:solidFill>
              </a:rPr>
              <a:t> </a:t>
            </a:r>
            <a:r>
              <a:rPr b="1" spc="-10" dirty="0">
                <a:solidFill>
                  <a:srgbClr val="FF0000"/>
                </a:solidFill>
              </a:rPr>
              <a:t>Criteria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140" y="2406332"/>
            <a:ext cx="8173720" cy="204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Char char="•"/>
              <a:tabLst>
                <a:tab pos="268605" algn="l"/>
              </a:tabLst>
            </a:pPr>
            <a:r>
              <a:rPr sz="2400" dirty="0">
                <a:latin typeface="Arial"/>
                <a:cs typeface="Arial"/>
              </a:rPr>
              <a:t>If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relevant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criteria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aren’t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equally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important,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decision </a:t>
            </a:r>
            <a:r>
              <a:rPr sz="2400" dirty="0">
                <a:latin typeface="Arial"/>
                <a:cs typeface="Arial"/>
              </a:rPr>
              <a:t>maker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must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weight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items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order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give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them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correct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priority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decision.</a:t>
            </a:r>
            <a:endParaRPr sz="2400" dirty="0">
              <a:latin typeface="Arial"/>
              <a:cs typeface="Arial"/>
            </a:endParaRPr>
          </a:p>
          <a:p>
            <a:pPr marL="268605" marR="508000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Char char="•"/>
              <a:tabLst>
                <a:tab pos="268605" algn="l"/>
              </a:tabLst>
            </a:pPr>
            <a:r>
              <a:rPr sz="2400" dirty="0">
                <a:latin typeface="Arial"/>
                <a:cs typeface="Arial"/>
              </a:rPr>
              <a:t>Example: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weighted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criteria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Amanda’s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computer </a:t>
            </a:r>
            <a:r>
              <a:rPr sz="2400" dirty="0">
                <a:latin typeface="Arial"/>
                <a:cs typeface="Arial"/>
              </a:rPr>
              <a:t>purchase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shown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Exhibit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2.2.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473" y="6378642"/>
            <a:ext cx="916305" cy="278765"/>
            <a:chOff x="457473" y="6378642"/>
            <a:chExt cx="916305" cy="278765"/>
          </a:xfrm>
        </p:grpSpPr>
        <p:sp>
          <p:nvSpPr>
            <p:cNvPr id="3" name="object 3"/>
            <p:cNvSpPr/>
            <p:nvPr/>
          </p:nvSpPr>
          <p:spPr>
            <a:xfrm>
              <a:off x="750963" y="6453720"/>
              <a:ext cx="622935" cy="130175"/>
            </a:xfrm>
            <a:custGeom>
              <a:avLst/>
              <a:gdLst/>
              <a:ahLst/>
              <a:cxnLst/>
              <a:rect l="l" t="t" r="r" b="b"/>
              <a:pathLst>
                <a:path w="622935" h="130175">
                  <a:moveTo>
                    <a:pt x="106553" y="37439"/>
                  </a:moveTo>
                  <a:lnTo>
                    <a:pt x="101600" y="18834"/>
                  </a:lnTo>
                  <a:lnTo>
                    <a:pt x="88811" y="7391"/>
                  </a:lnTo>
                  <a:lnTo>
                    <a:pt x="85001" y="6121"/>
                  </a:lnTo>
                  <a:lnTo>
                    <a:pt x="84594" y="5994"/>
                  </a:lnTo>
                  <a:lnTo>
                    <a:pt x="84594" y="37439"/>
                  </a:lnTo>
                  <a:lnTo>
                    <a:pt x="83439" y="50850"/>
                  </a:lnTo>
                  <a:lnTo>
                    <a:pt x="83375" y="51638"/>
                  </a:lnTo>
                  <a:lnTo>
                    <a:pt x="78651" y="62153"/>
                  </a:lnTo>
                  <a:lnTo>
                    <a:pt x="68795" y="68681"/>
                  </a:lnTo>
                  <a:lnTo>
                    <a:pt x="52197" y="70916"/>
                  </a:lnTo>
                  <a:lnTo>
                    <a:pt x="38150" y="70916"/>
                  </a:lnTo>
                  <a:lnTo>
                    <a:pt x="38150" y="6121"/>
                  </a:lnTo>
                  <a:lnTo>
                    <a:pt x="53276" y="6121"/>
                  </a:lnTo>
                  <a:lnTo>
                    <a:pt x="69710" y="8890"/>
                  </a:lnTo>
                  <a:lnTo>
                    <a:pt x="79184" y="16116"/>
                  </a:lnTo>
                  <a:lnTo>
                    <a:pt x="83540" y="26174"/>
                  </a:lnTo>
                  <a:lnTo>
                    <a:pt x="84594" y="37439"/>
                  </a:lnTo>
                  <a:lnTo>
                    <a:pt x="84594" y="5994"/>
                  </a:lnTo>
                  <a:lnTo>
                    <a:pt x="78473" y="3962"/>
                  </a:lnTo>
                  <a:lnTo>
                    <a:pt x="71310" y="1600"/>
                  </a:lnTo>
                  <a:lnTo>
                    <a:pt x="52197" y="0"/>
                  </a:lnTo>
                  <a:lnTo>
                    <a:pt x="1079" y="0"/>
                  </a:lnTo>
                  <a:lnTo>
                    <a:pt x="0" y="1079"/>
                  </a:lnTo>
                  <a:lnTo>
                    <a:pt x="0" y="3962"/>
                  </a:lnTo>
                  <a:lnTo>
                    <a:pt x="1079" y="5041"/>
                  </a:lnTo>
                  <a:lnTo>
                    <a:pt x="6121" y="6121"/>
                  </a:lnTo>
                  <a:lnTo>
                    <a:pt x="17995" y="3962"/>
                  </a:lnTo>
                  <a:lnTo>
                    <a:pt x="17995" y="117716"/>
                  </a:lnTo>
                  <a:lnTo>
                    <a:pt x="15113" y="122758"/>
                  </a:lnTo>
                  <a:lnTo>
                    <a:pt x="1079" y="123482"/>
                  </a:lnTo>
                  <a:lnTo>
                    <a:pt x="0" y="123482"/>
                  </a:lnTo>
                  <a:lnTo>
                    <a:pt x="0" y="127800"/>
                  </a:lnTo>
                  <a:lnTo>
                    <a:pt x="1079" y="128524"/>
                  </a:lnTo>
                  <a:lnTo>
                    <a:pt x="57238" y="128524"/>
                  </a:lnTo>
                  <a:lnTo>
                    <a:pt x="57238" y="123482"/>
                  </a:lnTo>
                  <a:lnTo>
                    <a:pt x="56515" y="123482"/>
                  </a:lnTo>
                  <a:lnTo>
                    <a:pt x="41402" y="122758"/>
                  </a:lnTo>
                  <a:lnTo>
                    <a:pt x="38150" y="118440"/>
                  </a:lnTo>
                  <a:lnTo>
                    <a:pt x="38150" y="77038"/>
                  </a:lnTo>
                  <a:lnTo>
                    <a:pt x="51473" y="77038"/>
                  </a:lnTo>
                  <a:lnTo>
                    <a:pt x="64998" y="76250"/>
                  </a:lnTo>
                  <a:lnTo>
                    <a:pt x="76847" y="73888"/>
                  </a:lnTo>
                  <a:lnTo>
                    <a:pt x="84556" y="70916"/>
                  </a:lnTo>
                  <a:lnTo>
                    <a:pt x="86804" y="70053"/>
                  </a:lnTo>
                  <a:lnTo>
                    <a:pt x="94678" y="64795"/>
                  </a:lnTo>
                  <a:lnTo>
                    <a:pt x="100787" y="57899"/>
                  </a:lnTo>
                  <a:lnTo>
                    <a:pt x="104394" y="50850"/>
                  </a:lnTo>
                  <a:lnTo>
                    <a:pt x="106108" y="43954"/>
                  </a:lnTo>
                  <a:lnTo>
                    <a:pt x="106553" y="37439"/>
                  </a:lnTo>
                  <a:close/>
                </a:path>
                <a:path w="622935" h="130175">
                  <a:moveTo>
                    <a:pt x="185089" y="67652"/>
                  </a:moveTo>
                  <a:lnTo>
                    <a:pt x="165950" y="39357"/>
                  </a:lnTo>
                  <a:lnTo>
                    <a:pt x="165950" y="70916"/>
                  </a:lnTo>
                  <a:lnTo>
                    <a:pt x="125996" y="70916"/>
                  </a:lnTo>
                  <a:lnTo>
                    <a:pt x="128346" y="57937"/>
                  </a:lnTo>
                  <a:lnTo>
                    <a:pt x="132651" y="48336"/>
                  </a:lnTo>
                  <a:lnTo>
                    <a:pt x="138734" y="42481"/>
                  </a:lnTo>
                  <a:lnTo>
                    <a:pt x="138404" y="42481"/>
                  </a:lnTo>
                  <a:lnTo>
                    <a:pt x="146875" y="40322"/>
                  </a:lnTo>
                  <a:lnTo>
                    <a:pt x="152996" y="40322"/>
                  </a:lnTo>
                  <a:lnTo>
                    <a:pt x="165950" y="70916"/>
                  </a:lnTo>
                  <a:lnTo>
                    <a:pt x="165950" y="39357"/>
                  </a:lnTo>
                  <a:lnTo>
                    <a:pt x="164020" y="38303"/>
                  </a:lnTo>
                  <a:lnTo>
                    <a:pt x="156540" y="36068"/>
                  </a:lnTo>
                  <a:lnTo>
                    <a:pt x="147955" y="35280"/>
                  </a:lnTo>
                  <a:lnTo>
                    <a:pt x="131597" y="39090"/>
                  </a:lnTo>
                  <a:lnTo>
                    <a:pt x="118071" y="49504"/>
                  </a:lnTo>
                  <a:lnTo>
                    <a:pt x="108864" y="65049"/>
                  </a:lnTo>
                  <a:lnTo>
                    <a:pt x="105473" y="84239"/>
                  </a:lnTo>
                  <a:lnTo>
                    <a:pt x="108712" y="102412"/>
                  </a:lnTo>
                  <a:lnTo>
                    <a:pt x="117665" y="116776"/>
                  </a:lnTo>
                  <a:lnTo>
                    <a:pt x="131140" y="126212"/>
                  </a:lnTo>
                  <a:lnTo>
                    <a:pt x="147955" y="129603"/>
                  </a:lnTo>
                  <a:lnTo>
                    <a:pt x="161899" y="127584"/>
                  </a:lnTo>
                  <a:lnTo>
                    <a:pt x="172300" y="122364"/>
                  </a:lnTo>
                  <a:lnTo>
                    <a:pt x="174129" y="120599"/>
                  </a:lnTo>
                  <a:lnTo>
                    <a:pt x="179793" y="115176"/>
                  </a:lnTo>
                  <a:lnTo>
                    <a:pt x="185039" y="107276"/>
                  </a:lnTo>
                  <a:lnTo>
                    <a:pt x="185039" y="105473"/>
                  </a:lnTo>
                  <a:lnTo>
                    <a:pt x="184315" y="105473"/>
                  </a:lnTo>
                  <a:lnTo>
                    <a:pt x="184315" y="104394"/>
                  </a:lnTo>
                  <a:lnTo>
                    <a:pt x="182156" y="104394"/>
                  </a:lnTo>
                  <a:lnTo>
                    <a:pt x="181076" y="105473"/>
                  </a:lnTo>
                  <a:lnTo>
                    <a:pt x="175348" y="111645"/>
                  </a:lnTo>
                  <a:lnTo>
                    <a:pt x="169595" y="116420"/>
                  </a:lnTo>
                  <a:lnTo>
                    <a:pt x="163093" y="119507"/>
                  </a:lnTo>
                  <a:lnTo>
                    <a:pt x="155155" y="120599"/>
                  </a:lnTo>
                  <a:lnTo>
                    <a:pt x="144348" y="118579"/>
                  </a:lnTo>
                  <a:lnTo>
                    <a:pt x="134632" y="112014"/>
                  </a:lnTo>
                  <a:lnTo>
                    <a:pt x="127609" y="100101"/>
                  </a:lnTo>
                  <a:lnTo>
                    <a:pt x="124917" y="82080"/>
                  </a:lnTo>
                  <a:lnTo>
                    <a:pt x="124917" y="77038"/>
                  </a:lnTo>
                  <a:lnTo>
                    <a:pt x="185039" y="77038"/>
                  </a:lnTo>
                  <a:lnTo>
                    <a:pt x="185077" y="70916"/>
                  </a:lnTo>
                  <a:lnTo>
                    <a:pt x="185089" y="67652"/>
                  </a:lnTo>
                  <a:close/>
                </a:path>
                <a:path w="622935" h="130175">
                  <a:moveTo>
                    <a:pt x="278638" y="123482"/>
                  </a:moveTo>
                  <a:lnTo>
                    <a:pt x="277558" y="122770"/>
                  </a:lnTo>
                  <a:lnTo>
                    <a:pt x="277558" y="121678"/>
                  </a:lnTo>
                  <a:lnTo>
                    <a:pt x="270713" y="121678"/>
                  </a:lnTo>
                  <a:lnTo>
                    <a:pt x="268554" y="120599"/>
                  </a:lnTo>
                  <a:lnTo>
                    <a:pt x="266750" y="119519"/>
                  </a:lnTo>
                  <a:lnTo>
                    <a:pt x="265671" y="116636"/>
                  </a:lnTo>
                  <a:lnTo>
                    <a:pt x="265671" y="114477"/>
                  </a:lnTo>
                  <a:lnTo>
                    <a:pt x="265671" y="82080"/>
                  </a:lnTo>
                  <a:lnTo>
                    <a:pt x="265671" y="63715"/>
                  </a:lnTo>
                  <a:lnTo>
                    <a:pt x="263588" y="51854"/>
                  </a:lnTo>
                  <a:lnTo>
                    <a:pt x="257429" y="43294"/>
                  </a:lnTo>
                  <a:lnTo>
                    <a:pt x="253746" y="41402"/>
                  </a:lnTo>
                  <a:lnTo>
                    <a:pt x="247294" y="38112"/>
                  </a:lnTo>
                  <a:lnTo>
                    <a:pt x="233273" y="36360"/>
                  </a:lnTo>
                  <a:lnTo>
                    <a:pt x="218998" y="38112"/>
                  </a:lnTo>
                  <a:lnTo>
                    <a:pt x="219608" y="38112"/>
                  </a:lnTo>
                  <a:lnTo>
                    <a:pt x="209016" y="42443"/>
                  </a:lnTo>
                  <a:lnTo>
                    <a:pt x="201726" y="48971"/>
                  </a:lnTo>
                  <a:lnTo>
                    <a:pt x="199072" y="56883"/>
                  </a:lnTo>
                  <a:lnTo>
                    <a:pt x="199072" y="62636"/>
                  </a:lnTo>
                  <a:lnTo>
                    <a:pt x="203390" y="67678"/>
                  </a:lnTo>
                  <a:lnTo>
                    <a:pt x="208432" y="67678"/>
                  </a:lnTo>
                  <a:lnTo>
                    <a:pt x="211315" y="68757"/>
                  </a:lnTo>
                  <a:lnTo>
                    <a:pt x="215277" y="66954"/>
                  </a:lnTo>
                  <a:lnTo>
                    <a:pt x="222478" y="59753"/>
                  </a:lnTo>
                  <a:lnTo>
                    <a:pt x="221399" y="53644"/>
                  </a:lnTo>
                  <a:lnTo>
                    <a:pt x="216382" y="46494"/>
                  </a:lnTo>
                  <a:lnTo>
                    <a:pt x="219240" y="43561"/>
                  </a:lnTo>
                  <a:lnTo>
                    <a:pt x="225361" y="41402"/>
                  </a:lnTo>
                  <a:lnTo>
                    <a:pt x="232562" y="41402"/>
                  </a:lnTo>
                  <a:lnTo>
                    <a:pt x="248399" y="75958"/>
                  </a:lnTo>
                  <a:lnTo>
                    <a:pt x="248399" y="82080"/>
                  </a:lnTo>
                  <a:lnTo>
                    <a:pt x="248399" y="108356"/>
                  </a:lnTo>
                  <a:lnTo>
                    <a:pt x="245516" y="111239"/>
                  </a:lnTo>
                  <a:lnTo>
                    <a:pt x="238315" y="120599"/>
                  </a:lnTo>
                  <a:lnTo>
                    <a:pt x="217436" y="120599"/>
                  </a:lnTo>
                  <a:lnTo>
                    <a:pt x="215277" y="111239"/>
                  </a:lnTo>
                  <a:lnTo>
                    <a:pt x="215277" y="104394"/>
                  </a:lnTo>
                  <a:lnTo>
                    <a:pt x="217055" y="96913"/>
                  </a:lnTo>
                  <a:lnTo>
                    <a:pt x="222783" y="90957"/>
                  </a:lnTo>
                  <a:lnTo>
                    <a:pt x="233045" y="86131"/>
                  </a:lnTo>
                  <a:lnTo>
                    <a:pt x="248399" y="82080"/>
                  </a:lnTo>
                  <a:lnTo>
                    <a:pt x="248399" y="75958"/>
                  </a:lnTo>
                  <a:lnTo>
                    <a:pt x="245516" y="75958"/>
                  </a:lnTo>
                  <a:lnTo>
                    <a:pt x="243357" y="77038"/>
                  </a:lnTo>
                  <a:lnTo>
                    <a:pt x="238315" y="78117"/>
                  </a:lnTo>
                  <a:lnTo>
                    <a:pt x="200152" y="92163"/>
                  </a:lnTo>
                  <a:lnTo>
                    <a:pt x="196202" y="99364"/>
                  </a:lnTo>
                  <a:lnTo>
                    <a:pt x="196202" y="108356"/>
                  </a:lnTo>
                  <a:lnTo>
                    <a:pt x="197434" y="115938"/>
                  </a:lnTo>
                  <a:lnTo>
                    <a:pt x="201498" y="122770"/>
                  </a:lnTo>
                  <a:lnTo>
                    <a:pt x="209092" y="127800"/>
                  </a:lnTo>
                  <a:lnTo>
                    <a:pt x="209537" y="127800"/>
                  </a:lnTo>
                  <a:lnTo>
                    <a:pt x="220319" y="129603"/>
                  </a:lnTo>
                  <a:lnTo>
                    <a:pt x="227685" y="128663"/>
                  </a:lnTo>
                  <a:lnTo>
                    <a:pt x="234759" y="125831"/>
                  </a:lnTo>
                  <a:lnTo>
                    <a:pt x="241617" y="121107"/>
                  </a:lnTo>
                  <a:lnTo>
                    <a:pt x="242125" y="120599"/>
                  </a:lnTo>
                  <a:lnTo>
                    <a:pt x="248399" y="114477"/>
                  </a:lnTo>
                  <a:lnTo>
                    <a:pt x="248932" y="119519"/>
                  </a:lnTo>
                  <a:lnTo>
                    <a:pt x="249047" y="120599"/>
                  </a:lnTo>
                  <a:lnTo>
                    <a:pt x="249161" y="121678"/>
                  </a:lnTo>
                  <a:lnTo>
                    <a:pt x="249275" y="122770"/>
                  </a:lnTo>
                  <a:lnTo>
                    <a:pt x="249351" y="123482"/>
                  </a:lnTo>
                  <a:lnTo>
                    <a:pt x="249478" y="124561"/>
                  </a:lnTo>
                  <a:lnTo>
                    <a:pt x="253441" y="128524"/>
                  </a:lnTo>
                  <a:lnTo>
                    <a:pt x="268554" y="128524"/>
                  </a:lnTo>
                  <a:lnTo>
                    <a:pt x="271792" y="127800"/>
                  </a:lnTo>
                  <a:lnTo>
                    <a:pt x="276834" y="125641"/>
                  </a:lnTo>
                  <a:lnTo>
                    <a:pt x="277558" y="125641"/>
                  </a:lnTo>
                  <a:lnTo>
                    <a:pt x="278638" y="123482"/>
                  </a:lnTo>
                  <a:close/>
                </a:path>
                <a:path w="622935" h="130175">
                  <a:moveTo>
                    <a:pt x="354241" y="43561"/>
                  </a:moveTo>
                  <a:lnTo>
                    <a:pt x="350278" y="36360"/>
                  </a:lnTo>
                  <a:lnTo>
                    <a:pt x="339115" y="36360"/>
                  </a:lnTo>
                  <a:lnTo>
                    <a:pt x="331863" y="37439"/>
                  </a:lnTo>
                  <a:lnTo>
                    <a:pt x="332333" y="37439"/>
                  </a:lnTo>
                  <a:lnTo>
                    <a:pt x="326237" y="40411"/>
                  </a:lnTo>
                  <a:lnTo>
                    <a:pt x="320078" y="45783"/>
                  </a:lnTo>
                  <a:lnTo>
                    <a:pt x="313918" y="53644"/>
                  </a:lnTo>
                  <a:lnTo>
                    <a:pt x="313918" y="38519"/>
                  </a:lnTo>
                  <a:lnTo>
                    <a:pt x="312839" y="37439"/>
                  </a:lnTo>
                  <a:lnTo>
                    <a:pt x="287997" y="37439"/>
                  </a:lnTo>
                  <a:lnTo>
                    <a:pt x="286918" y="38519"/>
                  </a:lnTo>
                  <a:lnTo>
                    <a:pt x="286918" y="41402"/>
                  </a:lnTo>
                  <a:lnTo>
                    <a:pt x="287997" y="42481"/>
                  </a:lnTo>
                  <a:lnTo>
                    <a:pt x="295910" y="43561"/>
                  </a:lnTo>
                  <a:lnTo>
                    <a:pt x="296633" y="46443"/>
                  </a:lnTo>
                  <a:lnTo>
                    <a:pt x="296633" y="121678"/>
                  </a:lnTo>
                  <a:lnTo>
                    <a:pt x="295910" y="123482"/>
                  </a:lnTo>
                  <a:lnTo>
                    <a:pt x="288721" y="123482"/>
                  </a:lnTo>
                  <a:lnTo>
                    <a:pt x="286918" y="124561"/>
                  </a:lnTo>
                  <a:lnTo>
                    <a:pt x="286918" y="127800"/>
                  </a:lnTo>
                  <a:lnTo>
                    <a:pt x="287997" y="128524"/>
                  </a:lnTo>
                  <a:lnTo>
                    <a:pt x="326872" y="128524"/>
                  </a:lnTo>
                  <a:lnTo>
                    <a:pt x="326872" y="124561"/>
                  </a:lnTo>
                  <a:lnTo>
                    <a:pt x="326161" y="124561"/>
                  </a:lnTo>
                  <a:lnTo>
                    <a:pt x="317157" y="123482"/>
                  </a:lnTo>
                  <a:lnTo>
                    <a:pt x="314998" y="122758"/>
                  </a:lnTo>
                  <a:lnTo>
                    <a:pt x="314998" y="62636"/>
                  </a:lnTo>
                  <a:lnTo>
                    <a:pt x="320459" y="53644"/>
                  </a:lnTo>
                  <a:lnTo>
                    <a:pt x="321119" y="52565"/>
                  </a:lnTo>
                  <a:lnTo>
                    <a:pt x="325081" y="47523"/>
                  </a:lnTo>
                  <a:lnTo>
                    <a:pt x="332727" y="45783"/>
                  </a:lnTo>
                  <a:lnTo>
                    <a:pt x="332905" y="45783"/>
                  </a:lnTo>
                  <a:lnTo>
                    <a:pt x="331914" y="46443"/>
                  </a:lnTo>
                  <a:lnTo>
                    <a:pt x="331914" y="56883"/>
                  </a:lnTo>
                  <a:lnTo>
                    <a:pt x="336956" y="60833"/>
                  </a:lnTo>
                  <a:lnTo>
                    <a:pt x="350278" y="60833"/>
                  </a:lnTo>
                  <a:lnTo>
                    <a:pt x="354241" y="56883"/>
                  </a:lnTo>
                  <a:lnTo>
                    <a:pt x="354241" y="45783"/>
                  </a:lnTo>
                  <a:lnTo>
                    <a:pt x="354241" y="43561"/>
                  </a:lnTo>
                  <a:close/>
                </a:path>
                <a:path w="622935" h="130175">
                  <a:moveTo>
                    <a:pt x="423710" y="99364"/>
                  </a:moveTo>
                  <a:lnTo>
                    <a:pt x="396354" y="71996"/>
                  </a:lnTo>
                  <a:lnTo>
                    <a:pt x="395274" y="71996"/>
                  </a:lnTo>
                  <a:lnTo>
                    <a:pt x="385152" y="68605"/>
                  </a:lnTo>
                  <a:lnTo>
                    <a:pt x="378345" y="64846"/>
                  </a:lnTo>
                  <a:lnTo>
                    <a:pt x="374510" y="60617"/>
                  </a:lnTo>
                  <a:lnTo>
                    <a:pt x="373316" y="55803"/>
                  </a:lnTo>
                  <a:lnTo>
                    <a:pt x="373316" y="46443"/>
                  </a:lnTo>
                  <a:lnTo>
                    <a:pt x="379437" y="40322"/>
                  </a:lnTo>
                  <a:lnTo>
                    <a:pt x="389521" y="40322"/>
                  </a:lnTo>
                  <a:lnTo>
                    <a:pt x="415442" y="64846"/>
                  </a:lnTo>
                  <a:lnTo>
                    <a:pt x="415442" y="65874"/>
                  </a:lnTo>
                  <a:lnTo>
                    <a:pt x="418680" y="65874"/>
                  </a:lnTo>
                  <a:lnTo>
                    <a:pt x="419709" y="64846"/>
                  </a:lnTo>
                  <a:lnTo>
                    <a:pt x="419760" y="35280"/>
                  </a:lnTo>
                  <a:lnTo>
                    <a:pt x="416521" y="35280"/>
                  </a:lnTo>
                  <a:lnTo>
                    <a:pt x="416521" y="36360"/>
                  </a:lnTo>
                  <a:lnTo>
                    <a:pt x="415442" y="36360"/>
                  </a:lnTo>
                  <a:lnTo>
                    <a:pt x="412559" y="40322"/>
                  </a:lnTo>
                  <a:lnTo>
                    <a:pt x="407517" y="38519"/>
                  </a:lnTo>
                  <a:lnTo>
                    <a:pt x="400316" y="35280"/>
                  </a:lnTo>
                  <a:lnTo>
                    <a:pt x="392391" y="35280"/>
                  </a:lnTo>
                  <a:lnTo>
                    <a:pt x="379895" y="37452"/>
                  </a:lnTo>
                  <a:lnTo>
                    <a:pt x="369976" y="43434"/>
                  </a:lnTo>
                  <a:lnTo>
                    <a:pt x="363435" y="52451"/>
                  </a:lnTo>
                  <a:lnTo>
                    <a:pt x="361073" y="63715"/>
                  </a:lnTo>
                  <a:lnTo>
                    <a:pt x="362927" y="74104"/>
                  </a:lnTo>
                  <a:lnTo>
                    <a:pt x="368401" y="81457"/>
                  </a:lnTo>
                  <a:lnTo>
                    <a:pt x="377317" y="86512"/>
                  </a:lnTo>
                  <a:lnTo>
                    <a:pt x="389521" y="90004"/>
                  </a:lnTo>
                  <a:lnTo>
                    <a:pt x="400253" y="93853"/>
                  </a:lnTo>
                  <a:lnTo>
                    <a:pt x="407377" y="98107"/>
                  </a:lnTo>
                  <a:lnTo>
                    <a:pt x="411327" y="103162"/>
                  </a:lnTo>
                  <a:lnTo>
                    <a:pt x="412559" y="109435"/>
                  </a:lnTo>
                  <a:lnTo>
                    <a:pt x="412559" y="119519"/>
                  </a:lnTo>
                  <a:lnTo>
                    <a:pt x="402475" y="124561"/>
                  </a:lnTo>
                  <a:lnTo>
                    <a:pt x="395274" y="124561"/>
                  </a:lnTo>
                  <a:lnTo>
                    <a:pt x="387210" y="123482"/>
                  </a:lnTo>
                  <a:lnTo>
                    <a:pt x="386880" y="123482"/>
                  </a:lnTo>
                  <a:lnTo>
                    <a:pt x="379793" y="119253"/>
                  </a:lnTo>
                  <a:lnTo>
                    <a:pt x="372795" y="110896"/>
                  </a:lnTo>
                  <a:lnTo>
                    <a:pt x="364312" y="97193"/>
                  </a:lnTo>
                  <a:lnTo>
                    <a:pt x="364312" y="96113"/>
                  </a:lnTo>
                  <a:lnTo>
                    <a:pt x="361073" y="96113"/>
                  </a:lnTo>
                  <a:lnTo>
                    <a:pt x="360362" y="97193"/>
                  </a:lnTo>
                  <a:lnTo>
                    <a:pt x="360362" y="129603"/>
                  </a:lnTo>
                  <a:lnTo>
                    <a:pt x="364312" y="129603"/>
                  </a:lnTo>
                  <a:lnTo>
                    <a:pt x="364312" y="128524"/>
                  </a:lnTo>
                  <a:lnTo>
                    <a:pt x="370433" y="123482"/>
                  </a:lnTo>
                  <a:lnTo>
                    <a:pt x="376199" y="127800"/>
                  </a:lnTo>
                  <a:lnTo>
                    <a:pt x="386270" y="129603"/>
                  </a:lnTo>
                  <a:lnTo>
                    <a:pt x="402475" y="129603"/>
                  </a:lnTo>
                  <a:lnTo>
                    <a:pt x="410400" y="126720"/>
                  </a:lnTo>
                  <a:lnTo>
                    <a:pt x="412546" y="124561"/>
                  </a:lnTo>
                  <a:lnTo>
                    <a:pt x="421551" y="115557"/>
                  </a:lnTo>
                  <a:lnTo>
                    <a:pt x="423710" y="108356"/>
                  </a:lnTo>
                  <a:lnTo>
                    <a:pt x="423710" y="99364"/>
                  </a:lnTo>
                  <a:close/>
                </a:path>
                <a:path w="622935" h="130175">
                  <a:moveTo>
                    <a:pt x="523074" y="82080"/>
                  </a:moveTo>
                  <a:lnTo>
                    <a:pt x="519671" y="64604"/>
                  </a:lnTo>
                  <a:lnTo>
                    <a:pt x="519582" y="64147"/>
                  </a:lnTo>
                  <a:lnTo>
                    <a:pt x="510108" y="49377"/>
                  </a:lnTo>
                  <a:lnTo>
                    <a:pt x="510019" y="49237"/>
                  </a:lnTo>
                  <a:lnTo>
                    <a:pt x="503275" y="44437"/>
                  </a:lnTo>
                  <a:lnTo>
                    <a:pt x="503275" y="83159"/>
                  </a:lnTo>
                  <a:lnTo>
                    <a:pt x="501713" y="101511"/>
                  </a:lnTo>
                  <a:lnTo>
                    <a:pt x="497154" y="114401"/>
                  </a:lnTo>
                  <a:lnTo>
                    <a:pt x="489597" y="122047"/>
                  </a:lnTo>
                  <a:lnTo>
                    <a:pt x="479158" y="124561"/>
                  </a:lnTo>
                  <a:lnTo>
                    <a:pt x="467868" y="122047"/>
                  </a:lnTo>
                  <a:lnTo>
                    <a:pt x="459892" y="114401"/>
                  </a:lnTo>
                  <a:lnTo>
                    <a:pt x="455269" y="101815"/>
                  </a:lnTo>
                  <a:lnTo>
                    <a:pt x="455155" y="101511"/>
                  </a:lnTo>
                  <a:lnTo>
                    <a:pt x="455828" y="60680"/>
                  </a:lnTo>
                  <a:lnTo>
                    <a:pt x="476999" y="40322"/>
                  </a:lnTo>
                  <a:lnTo>
                    <a:pt x="488238" y="43027"/>
                  </a:lnTo>
                  <a:lnTo>
                    <a:pt x="496481" y="51079"/>
                  </a:lnTo>
                  <a:lnTo>
                    <a:pt x="501421" y="64147"/>
                  </a:lnTo>
                  <a:lnTo>
                    <a:pt x="501548" y="64604"/>
                  </a:lnTo>
                  <a:lnTo>
                    <a:pt x="503174" y="82080"/>
                  </a:lnTo>
                  <a:lnTo>
                    <a:pt x="503275" y="83159"/>
                  </a:lnTo>
                  <a:lnTo>
                    <a:pt x="503275" y="44437"/>
                  </a:lnTo>
                  <a:lnTo>
                    <a:pt x="497522" y="40322"/>
                  </a:lnTo>
                  <a:lnTo>
                    <a:pt x="495757" y="39077"/>
                  </a:lnTo>
                  <a:lnTo>
                    <a:pt x="478078" y="35280"/>
                  </a:lnTo>
                  <a:lnTo>
                    <a:pt x="460819" y="39077"/>
                  </a:lnTo>
                  <a:lnTo>
                    <a:pt x="446747" y="49377"/>
                  </a:lnTo>
                  <a:lnTo>
                    <a:pt x="437261" y="64604"/>
                  </a:lnTo>
                  <a:lnTo>
                    <a:pt x="433793" y="83159"/>
                  </a:lnTo>
                  <a:lnTo>
                    <a:pt x="437159" y="101511"/>
                  </a:lnTo>
                  <a:lnTo>
                    <a:pt x="446481" y="116243"/>
                  </a:lnTo>
                  <a:lnTo>
                    <a:pt x="460527" y="126047"/>
                  </a:lnTo>
                  <a:lnTo>
                    <a:pt x="478078" y="129603"/>
                  </a:lnTo>
                  <a:lnTo>
                    <a:pt x="494372" y="126288"/>
                  </a:lnTo>
                  <a:lnTo>
                    <a:pt x="496976" y="124561"/>
                  </a:lnTo>
                  <a:lnTo>
                    <a:pt x="508800" y="116776"/>
                  </a:lnTo>
                  <a:lnTo>
                    <a:pt x="519125" y="101815"/>
                  </a:lnTo>
                  <a:lnTo>
                    <a:pt x="523074" y="82080"/>
                  </a:lnTo>
                  <a:close/>
                </a:path>
                <a:path w="622935" h="130175">
                  <a:moveTo>
                    <a:pt x="622795" y="124561"/>
                  </a:moveTo>
                  <a:lnTo>
                    <a:pt x="621715" y="123482"/>
                  </a:lnTo>
                  <a:lnTo>
                    <a:pt x="612711" y="123482"/>
                  </a:lnTo>
                  <a:lnTo>
                    <a:pt x="611632" y="121678"/>
                  </a:lnTo>
                  <a:lnTo>
                    <a:pt x="611632" y="63715"/>
                  </a:lnTo>
                  <a:lnTo>
                    <a:pt x="609981" y="52158"/>
                  </a:lnTo>
                  <a:lnTo>
                    <a:pt x="606831" y="46443"/>
                  </a:lnTo>
                  <a:lnTo>
                    <a:pt x="605243" y="43561"/>
                  </a:lnTo>
                  <a:lnTo>
                    <a:pt x="597662" y="38214"/>
                  </a:lnTo>
                  <a:lnTo>
                    <a:pt x="587514" y="36360"/>
                  </a:lnTo>
                  <a:lnTo>
                    <a:pt x="571868" y="39230"/>
                  </a:lnTo>
                  <a:lnTo>
                    <a:pt x="562038" y="45542"/>
                  </a:lnTo>
                  <a:lnTo>
                    <a:pt x="556933" y="51866"/>
                  </a:lnTo>
                  <a:lnTo>
                    <a:pt x="555472" y="54724"/>
                  </a:lnTo>
                  <a:lnTo>
                    <a:pt x="555472" y="38519"/>
                  </a:lnTo>
                  <a:lnTo>
                    <a:pt x="553313" y="36360"/>
                  </a:lnTo>
                  <a:lnTo>
                    <a:pt x="529196" y="37439"/>
                  </a:lnTo>
                  <a:lnTo>
                    <a:pt x="528116" y="37439"/>
                  </a:lnTo>
                  <a:lnTo>
                    <a:pt x="527392" y="38519"/>
                  </a:lnTo>
                  <a:lnTo>
                    <a:pt x="527392" y="41402"/>
                  </a:lnTo>
                  <a:lnTo>
                    <a:pt x="528116" y="42481"/>
                  </a:lnTo>
                  <a:lnTo>
                    <a:pt x="536397" y="43561"/>
                  </a:lnTo>
                  <a:lnTo>
                    <a:pt x="537476" y="46443"/>
                  </a:lnTo>
                  <a:lnTo>
                    <a:pt x="537476" y="121678"/>
                  </a:lnTo>
                  <a:lnTo>
                    <a:pt x="536397" y="123482"/>
                  </a:lnTo>
                  <a:lnTo>
                    <a:pt x="527392" y="123482"/>
                  </a:lnTo>
                  <a:lnTo>
                    <a:pt x="527392" y="127800"/>
                  </a:lnTo>
                  <a:lnTo>
                    <a:pt x="528116" y="128524"/>
                  </a:lnTo>
                  <a:lnTo>
                    <a:pt x="563397" y="128524"/>
                  </a:lnTo>
                  <a:lnTo>
                    <a:pt x="564476" y="127800"/>
                  </a:lnTo>
                  <a:lnTo>
                    <a:pt x="564476" y="124561"/>
                  </a:lnTo>
                  <a:lnTo>
                    <a:pt x="563397" y="123482"/>
                  </a:lnTo>
                  <a:lnTo>
                    <a:pt x="556552" y="123482"/>
                  </a:lnTo>
                  <a:lnTo>
                    <a:pt x="555472" y="121678"/>
                  </a:lnTo>
                  <a:lnTo>
                    <a:pt x="555472" y="66954"/>
                  </a:lnTo>
                  <a:lnTo>
                    <a:pt x="557276" y="61925"/>
                  </a:lnTo>
                  <a:lnTo>
                    <a:pt x="559435" y="58674"/>
                  </a:lnTo>
                  <a:lnTo>
                    <a:pt x="562546" y="54724"/>
                  </a:lnTo>
                  <a:lnTo>
                    <a:pt x="563397" y="53644"/>
                  </a:lnTo>
                  <a:lnTo>
                    <a:pt x="569518" y="46443"/>
                  </a:lnTo>
                  <a:lnTo>
                    <a:pt x="577430" y="46443"/>
                  </a:lnTo>
                  <a:lnTo>
                    <a:pt x="585127" y="47663"/>
                  </a:lnTo>
                  <a:lnTo>
                    <a:pt x="590118" y="51536"/>
                  </a:lnTo>
                  <a:lnTo>
                    <a:pt x="592823" y="58445"/>
                  </a:lnTo>
                  <a:lnTo>
                    <a:pt x="593636" y="68757"/>
                  </a:lnTo>
                  <a:lnTo>
                    <a:pt x="593636" y="121678"/>
                  </a:lnTo>
                  <a:lnTo>
                    <a:pt x="592556" y="123482"/>
                  </a:lnTo>
                  <a:lnTo>
                    <a:pt x="585711" y="123482"/>
                  </a:lnTo>
                  <a:lnTo>
                    <a:pt x="584631" y="124561"/>
                  </a:lnTo>
                  <a:lnTo>
                    <a:pt x="584631" y="127800"/>
                  </a:lnTo>
                  <a:lnTo>
                    <a:pt x="585711" y="128524"/>
                  </a:lnTo>
                  <a:lnTo>
                    <a:pt x="621715" y="128524"/>
                  </a:lnTo>
                  <a:lnTo>
                    <a:pt x="622795" y="127800"/>
                  </a:lnTo>
                  <a:lnTo>
                    <a:pt x="622795" y="124561"/>
                  </a:lnTo>
                  <a:close/>
                </a:path>
              </a:pathLst>
            </a:custGeom>
            <a:solidFill>
              <a:srgbClr val="3D39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473" y="6378642"/>
              <a:ext cx="252095" cy="278765"/>
            </a:xfrm>
            <a:custGeom>
              <a:avLst/>
              <a:gdLst/>
              <a:ahLst/>
              <a:cxnLst/>
              <a:rect l="l" t="t" r="r" b="b"/>
              <a:pathLst>
                <a:path w="252095" h="278765">
                  <a:moveTo>
                    <a:pt x="114401" y="0"/>
                  </a:moveTo>
                  <a:lnTo>
                    <a:pt x="74092" y="12480"/>
                  </a:lnTo>
                  <a:lnTo>
                    <a:pt x="38847" y="39147"/>
                  </a:lnTo>
                  <a:lnTo>
                    <a:pt x="11968" y="80120"/>
                  </a:lnTo>
                  <a:lnTo>
                    <a:pt x="0" y="127191"/>
                  </a:lnTo>
                  <a:lnTo>
                    <a:pt x="2609" y="179969"/>
                  </a:lnTo>
                  <a:lnTo>
                    <a:pt x="20877" y="228901"/>
                  </a:lnTo>
                  <a:lnTo>
                    <a:pt x="55885" y="264435"/>
                  </a:lnTo>
                  <a:lnTo>
                    <a:pt x="102465" y="278306"/>
                  </a:lnTo>
                  <a:lnTo>
                    <a:pt x="150700" y="271185"/>
                  </a:lnTo>
                  <a:lnTo>
                    <a:pt x="194549" y="245301"/>
                  </a:lnTo>
                  <a:lnTo>
                    <a:pt x="227970" y="202878"/>
                  </a:lnTo>
                  <a:lnTo>
                    <a:pt x="246242" y="157463"/>
                  </a:lnTo>
                  <a:lnTo>
                    <a:pt x="251747" y="114158"/>
                  </a:lnTo>
                  <a:lnTo>
                    <a:pt x="245020" y="74984"/>
                  </a:lnTo>
                  <a:lnTo>
                    <a:pt x="226595" y="41963"/>
                  </a:lnTo>
                  <a:lnTo>
                    <a:pt x="197007" y="17115"/>
                  </a:lnTo>
                  <a:lnTo>
                    <a:pt x="156474" y="1585"/>
                  </a:lnTo>
                  <a:lnTo>
                    <a:pt x="114401" y="0"/>
                  </a:lnTo>
                  <a:close/>
                </a:path>
              </a:pathLst>
            </a:custGeom>
            <a:solidFill>
              <a:srgbClr val="097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325" y="6427444"/>
              <a:ext cx="167487" cy="18935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0500" y="187750"/>
            <a:ext cx="8763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400" b="1" dirty="0">
                <a:solidFill>
                  <a:srgbClr val="FF0000"/>
                </a:solidFill>
              </a:rPr>
              <a:t>Exhibit</a:t>
            </a:r>
            <a:r>
              <a:rPr sz="4400" b="1" spc="-110" dirty="0">
                <a:solidFill>
                  <a:srgbClr val="FF0000"/>
                </a:solidFill>
              </a:rPr>
              <a:t> </a:t>
            </a:r>
            <a:r>
              <a:rPr sz="4400" b="1" dirty="0">
                <a:solidFill>
                  <a:srgbClr val="FF0000"/>
                </a:solidFill>
              </a:rPr>
              <a:t>2.2</a:t>
            </a:r>
            <a:r>
              <a:rPr sz="4400" b="1" spc="-110" dirty="0">
                <a:solidFill>
                  <a:srgbClr val="FF0000"/>
                </a:solidFill>
              </a:rPr>
              <a:t> </a:t>
            </a:r>
            <a:r>
              <a:rPr sz="4400" b="1" dirty="0">
                <a:solidFill>
                  <a:srgbClr val="FF0000"/>
                </a:solidFill>
              </a:rPr>
              <a:t>Important</a:t>
            </a:r>
            <a:r>
              <a:rPr sz="4400" b="1" spc="-110" dirty="0">
                <a:solidFill>
                  <a:srgbClr val="FF0000"/>
                </a:solidFill>
              </a:rPr>
              <a:t> </a:t>
            </a:r>
            <a:r>
              <a:rPr sz="4400" b="1" dirty="0">
                <a:solidFill>
                  <a:srgbClr val="FF0000"/>
                </a:solidFill>
              </a:rPr>
              <a:t>Decision</a:t>
            </a:r>
            <a:r>
              <a:rPr sz="4400" b="1" spc="-114" dirty="0">
                <a:solidFill>
                  <a:srgbClr val="FF0000"/>
                </a:solidFill>
              </a:rPr>
              <a:t> </a:t>
            </a:r>
            <a:r>
              <a:rPr sz="4400" b="1" spc="-10" dirty="0">
                <a:solidFill>
                  <a:srgbClr val="FF0000"/>
                </a:solidFill>
              </a:rPr>
              <a:t>Criteria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-55" dirty="0"/>
              <a:t> </a:t>
            </a:r>
            <a:r>
              <a:rPr dirty="0"/>
              <a:t>2021</a:t>
            </a:r>
            <a:r>
              <a:rPr spc="-50" dirty="0"/>
              <a:t> </a:t>
            </a:r>
            <a:r>
              <a:rPr dirty="0"/>
              <a:t>Pearson</a:t>
            </a:r>
            <a:r>
              <a:rPr spc="-55" dirty="0"/>
              <a:t> </a:t>
            </a:r>
            <a:r>
              <a:rPr dirty="0"/>
              <a:t>Education</a:t>
            </a:r>
            <a:r>
              <a:rPr spc="-55" dirty="0"/>
              <a:t> </a:t>
            </a:r>
            <a:r>
              <a:rPr spc="-20" dirty="0"/>
              <a:t>Ltd.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7200" y="1219314"/>
          <a:ext cx="8229600" cy="2221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4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Criterion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007EA2"/>
                    </a:solidFill>
                  </a:tcPr>
                </a:tc>
                <a:tc>
                  <a:txBody>
                    <a:bodyPr/>
                    <a:lstStyle/>
                    <a:p>
                      <a:pPr marL="10115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007E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Memory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storage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10115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D3E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Battery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life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10115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D3E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Carrying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weight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10115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D3E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Warranty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10115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D3E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Display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quality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D3E9E3"/>
                    </a:solidFill>
                  </a:tcPr>
                </a:tc>
                <a:tc>
                  <a:txBody>
                    <a:bodyPr/>
                    <a:lstStyle/>
                    <a:p>
                      <a:pPr marL="10115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D3E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64</TotalTime>
  <Words>2549</Words>
  <Application>Microsoft Office PowerPoint</Application>
  <PresentationFormat>On-screen Show (4:3)</PresentationFormat>
  <Paragraphs>384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Calibri Light</vt:lpstr>
      <vt:lpstr>Google Sans</vt:lpstr>
      <vt:lpstr>Times New Roman</vt:lpstr>
      <vt:lpstr>Verdana</vt:lpstr>
      <vt:lpstr>Wingdings</vt:lpstr>
      <vt:lpstr>Retrospect</vt:lpstr>
      <vt:lpstr>Management</vt:lpstr>
      <vt:lpstr>Learning Objectives</vt:lpstr>
      <vt:lpstr>Be A Better Decision Maker</vt:lpstr>
      <vt:lpstr>What is a Decision?</vt:lpstr>
      <vt:lpstr>Exhibit 2.1 Decision-Making Process</vt:lpstr>
      <vt:lpstr>Decision-Making Process Step 1: Identify a Problem</vt:lpstr>
      <vt:lpstr>Decision-Making Process Step 2: Identify the Decision Criteria</vt:lpstr>
      <vt:lpstr>Decision-Making Process Step 3: Allocate Weights to the Criteria</vt:lpstr>
      <vt:lpstr>Exhibit 2.2 Important Decision Criteria</vt:lpstr>
      <vt:lpstr>Decision-Making Process Step 4: Develop Alternatives</vt:lpstr>
      <vt:lpstr>Exhibit 2.3 Possible Alternatives</vt:lpstr>
      <vt:lpstr>Decision-Making Process Step 5: Analyze Alternatives Step 6: Select an Alternative</vt:lpstr>
      <vt:lpstr>Exhibit 2.4 Evaluation of Alternatives</vt:lpstr>
      <vt:lpstr>Decision-Making Process Step 7: Implement the Alternative</vt:lpstr>
      <vt:lpstr>Decision-Making Process Step 8: Evaluate Decision Effectiveness</vt:lpstr>
      <vt:lpstr> Decisions Managers May Make: Planning and Organizing</vt:lpstr>
      <vt:lpstr>Decisions Managers May Make: Leading and Controlling</vt:lpstr>
      <vt:lpstr>Rationality</vt:lpstr>
      <vt:lpstr>Bounded Rationality</vt:lpstr>
      <vt:lpstr>Intuition</vt:lpstr>
      <vt:lpstr>Exhibit 2.6 What is Intuition?</vt:lpstr>
      <vt:lpstr>Evidence-Based Management</vt:lpstr>
      <vt:lpstr>Crowdsourcing</vt:lpstr>
      <vt:lpstr>Types of Decisions: Structured Problems and Programmed Decisions</vt:lpstr>
      <vt:lpstr>Types of Programmed Decisions</vt:lpstr>
      <vt:lpstr>Types of Decisions: Unstructured Problems and Nonprogrammed Decisions</vt:lpstr>
      <vt:lpstr>Exhibit 2.7 Programmed vs. Nonprogrammed Decisions</vt:lpstr>
      <vt:lpstr>Decision-Making Styles</vt:lpstr>
      <vt:lpstr>Four Decision-Making Styles</vt:lpstr>
      <vt:lpstr>Exhibit 2.8 Decision-Style Model</vt:lpstr>
      <vt:lpstr>Heuristics</vt:lpstr>
      <vt:lpstr>Exhibit 2.9 Common Decision-Making Biases</vt:lpstr>
      <vt:lpstr>Decision-Making Biases and Errors (1 of 4)</vt:lpstr>
      <vt:lpstr>Decision-Making Biases and Errors (2 of 4)</vt:lpstr>
      <vt:lpstr>Decision-Making Biases and Errors (3 of 4)</vt:lpstr>
      <vt:lpstr>Decision-Making Biases and Errors (4 of 4)</vt:lpstr>
      <vt:lpstr>Cutting-Edge Decision Making</vt:lpstr>
      <vt:lpstr>Big Data and Artificial Intelligence</vt:lpstr>
      <vt:lpstr>Artificial Intelligence and Machine Learning Tools</vt:lpstr>
      <vt:lpstr>Machine Learning, Deep Learning, and Analytics</vt:lpstr>
      <vt:lpstr>Review Learning Objective 2.1</vt:lpstr>
      <vt:lpstr>Review Learning Objective 2.2 (1 of 2)</vt:lpstr>
      <vt:lpstr>Review Learning Objective 2.2 (2 of 2)</vt:lpstr>
      <vt:lpstr>Review Learning Objective 2.3 (1 of 2)</vt:lpstr>
      <vt:lpstr>Review Learning Objective 2.3 (2 of 2)</vt:lpstr>
      <vt:lpstr>Review Learning Objective 2.4</vt:lpstr>
      <vt:lpstr>Review Learning Objective 2.5 (1 of 2)</vt:lpstr>
      <vt:lpstr>Review Learning Objective 2.5 (2 of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Management, Fifteenth Edition, Chapter 2, Making Decisions</dc:title>
  <dc:creator>Stephen P. Robbins and Mary Coulter</dc:creator>
  <cp:keywords>Management</cp:keywords>
  <cp:lastModifiedBy>Dr Samad Baseer</cp:lastModifiedBy>
  <cp:revision>11</cp:revision>
  <dcterms:created xsi:type="dcterms:W3CDTF">2025-03-02T16:36:07Z</dcterms:created>
  <dcterms:modified xsi:type="dcterms:W3CDTF">2025-03-11T01:13:58Z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2023-11-12T00:00:00Z</vt:filetime>
  </property>
  <property fmtid="{D5CDD505-2E9C-101B-9397-08002B2CF9AE}" pid="3" name="Creator">
    <vt:lpwstr>Impress</vt:lpwstr>
  </property>
  <property fmtid="{D5CDD505-2E9C-101B-9397-08002B2CF9AE}" pid="4" name="Producer">
    <vt:lpwstr>LibreOffice 7.5</vt:lpwstr>
  </property>
  <property fmtid="{D5CDD505-2E9C-101B-9397-08002B2CF9AE}" pid="5" name="LastSaved">
    <vt:filetime>2023-11-12T00:00:00Z</vt:filetime>
  </property>
</Properties>
</file>