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007EA2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5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007EA2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5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007EA2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5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0963" y="6453720"/>
            <a:ext cx="622935" cy="130175"/>
          </a:xfrm>
          <a:custGeom>
            <a:avLst/>
            <a:gdLst/>
            <a:ahLst/>
            <a:cxnLst/>
            <a:rect l="l" t="t" r="r" b="b"/>
            <a:pathLst>
              <a:path w="622935" h="130175">
                <a:moveTo>
                  <a:pt x="106553" y="37439"/>
                </a:moveTo>
                <a:lnTo>
                  <a:pt x="101600" y="18834"/>
                </a:lnTo>
                <a:lnTo>
                  <a:pt x="88811" y="7391"/>
                </a:lnTo>
                <a:lnTo>
                  <a:pt x="85001" y="6121"/>
                </a:lnTo>
                <a:lnTo>
                  <a:pt x="84594" y="5994"/>
                </a:lnTo>
                <a:lnTo>
                  <a:pt x="84594" y="37439"/>
                </a:lnTo>
                <a:lnTo>
                  <a:pt x="83439" y="50850"/>
                </a:lnTo>
                <a:lnTo>
                  <a:pt x="83375" y="51638"/>
                </a:lnTo>
                <a:lnTo>
                  <a:pt x="78651" y="62153"/>
                </a:lnTo>
                <a:lnTo>
                  <a:pt x="68795" y="68681"/>
                </a:lnTo>
                <a:lnTo>
                  <a:pt x="52197" y="70916"/>
                </a:lnTo>
                <a:lnTo>
                  <a:pt x="38150" y="70916"/>
                </a:lnTo>
                <a:lnTo>
                  <a:pt x="38150" y="6121"/>
                </a:lnTo>
                <a:lnTo>
                  <a:pt x="53276" y="6121"/>
                </a:lnTo>
                <a:lnTo>
                  <a:pt x="69710" y="8890"/>
                </a:lnTo>
                <a:lnTo>
                  <a:pt x="79184" y="16116"/>
                </a:lnTo>
                <a:lnTo>
                  <a:pt x="83540" y="26174"/>
                </a:lnTo>
                <a:lnTo>
                  <a:pt x="84594" y="37439"/>
                </a:lnTo>
                <a:lnTo>
                  <a:pt x="84594" y="5994"/>
                </a:lnTo>
                <a:lnTo>
                  <a:pt x="78473" y="3962"/>
                </a:lnTo>
                <a:lnTo>
                  <a:pt x="71310" y="1600"/>
                </a:lnTo>
                <a:lnTo>
                  <a:pt x="52197" y="0"/>
                </a:lnTo>
                <a:lnTo>
                  <a:pt x="1079" y="0"/>
                </a:lnTo>
                <a:lnTo>
                  <a:pt x="0" y="1079"/>
                </a:lnTo>
                <a:lnTo>
                  <a:pt x="0" y="3962"/>
                </a:lnTo>
                <a:lnTo>
                  <a:pt x="1079" y="5041"/>
                </a:lnTo>
                <a:lnTo>
                  <a:pt x="6121" y="6121"/>
                </a:lnTo>
                <a:lnTo>
                  <a:pt x="17995" y="3962"/>
                </a:lnTo>
                <a:lnTo>
                  <a:pt x="17995" y="117716"/>
                </a:lnTo>
                <a:lnTo>
                  <a:pt x="15113" y="122758"/>
                </a:lnTo>
                <a:lnTo>
                  <a:pt x="1079" y="123482"/>
                </a:lnTo>
                <a:lnTo>
                  <a:pt x="0" y="123482"/>
                </a:lnTo>
                <a:lnTo>
                  <a:pt x="0" y="127800"/>
                </a:lnTo>
                <a:lnTo>
                  <a:pt x="1079" y="128524"/>
                </a:lnTo>
                <a:lnTo>
                  <a:pt x="57238" y="128524"/>
                </a:lnTo>
                <a:lnTo>
                  <a:pt x="57238" y="123482"/>
                </a:lnTo>
                <a:lnTo>
                  <a:pt x="56515" y="123482"/>
                </a:lnTo>
                <a:lnTo>
                  <a:pt x="41402" y="122758"/>
                </a:lnTo>
                <a:lnTo>
                  <a:pt x="38150" y="118440"/>
                </a:lnTo>
                <a:lnTo>
                  <a:pt x="38150" y="77038"/>
                </a:lnTo>
                <a:lnTo>
                  <a:pt x="51473" y="77038"/>
                </a:lnTo>
                <a:lnTo>
                  <a:pt x="64998" y="76250"/>
                </a:lnTo>
                <a:lnTo>
                  <a:pt x="76847" y="73888"/>
                </a:lnTo>
                <a:lnTo>
                  <a:pt x="84556" y="70916"/>
                </a:lnTo>
                <a:lnTo>
                  <a:pt x="86804" y="70053"/>
                </a:lnTo>
                <a:lnTo>
                  <a:pt x="94678" y="64795"/>
                </a:lnTo>
                <a:lnTo>
                  <a:pt x="100787" y="57899"/>
                </a:lnTo>
                <a:lnTo>
                  <a:pt x="104394" y="50850"/>
                </a:lnTo>
                <a:lnTo>
                  <a:pt x="106108" y="43954"/>
                </a:lnTo>
                <a:lnTo>
                  <a:pt x="106553" y="37439"/>
                </a:lnTo>
                <a:close/>
              </a:path>
              <a:path w="622935" h="130175">
                <a:moveTo>
                  <a:pt x="185089" y="67652"/>
                </a:moveTo>
                <a:lnTo>
                  <a:pt x="165950" y="39357"/>
                </a:lnTo>
                <a:lnTo>
                  <a:pt x="165950" y="70916"/>
                </a:lnTo>
                <a:lnTo>
                  <a:pt x="125996" y="70916"/>
                </a:lnTo>
                <a:lnTo>
                  <a:pt x="128346" y="57937"/>
                </a:lnTo>
                <a:lnTo>
                  <a:pt x="132651" y="48336"/>
                </a:lnTo>
                <a:lnTo>
                  <a:pt x="138734" y="42481"/>
                </a:lnTo>
                <a:lnTo>
                  <a:pt x="138404" y="42481"/>
                </a:lnTo>
                <a:lnTo>
                  <a:pt x="146875" y="40322"/>
                </a:lnTo>
                <a:lnTo>
                  <a:pt x="152996" y="40322"/>
                </a:lnTo>
                <a:lnTo>
                  <a:pt x="165950" y="70916"/>
                </a:lnTo>
                <a:lnTo>
                  <a:pt x="165950" y="39357"/>
                </a:lnTo>
                <a:lnTo>
                  <a:pt x="164020" y="38303"/>
                </a:lnTo>
                <a:lnTo>
                  <a:pt x="156540" y="36068"/>
                </a:lnTo>
                <a:lnTo>
                  <a:pt x="147955" y="35280"/>
                </a:lnTo>
                <a:lnTo>
                  <a:pt x="131597" y="39090"/>
                </a:lnTo>
                <a:lnTo>
                  <a:pt x="118071" y="49504"/>
                </a:lnTo>
                <a:lnTo>
                  <a:pt x="108864" y="65049"/>
                </a:lnTo>
                <a:lnTo>
                  <a:pt x="105473" y="84239"/>
                </a:lnTo>
                <a:lnTo>
                  <a:pt x="108712" y="102412"/>
                </a:lnTo>
                <a:lnTo>
                  <a:pt x="117665" y="116776"/>
                </a:lnTo>
                <a:lnTo>
                  <a:pt x="131140" y="126212"/>
                </a:lnTo>
                <a:lnTo>
                  <a:pt x="147955" y="129603"/>
                </a:lnTo>
                <a:lnTo>
                  <a:pt x="161899" y="127584"/>
                </a:lnTo>
                <a:lnTo>
                  <a:pt x="172300" y="122364"/>
                </a:lnTo>
                <a:lnTo>
                  <a:pt x="174129" y="120599"/>
                </a:lnTo>
                <a:lnTo>
                  <a:pt x="179793" y="115176"/>
                </a:lnTo>
                <a:lnTo>
                  <a:pt x="185039" y="107276"/>
                </a:lnTo>
                <a:lnTo>
                  <a:pt x="185039" y="105473"/>
                </a:lnTo>
                <a:lnTo>
                  <a:pt x="184315" y="105473"/>
                </a:lnTo>
                <a:lnTo>
                  <a:pt x="184315" y="104394"/>
                </a:lnTo>
                <a:lnTo>
                  <a:pt x="182156" y="104394"/>
                </a:lnTo>
                <a:lnTo>
                  <a:pt x="181076" y="105473"/>
                </a:lnTo>
                <a:lnTo>
                  <a:pt x="175348" y="111645"/>
                </a:lnTo>
                <a:lnTo>
                  <a:pt x="169595" y="116420"/>
                </a:lnTo>
                <a:lnTo>
                  <a:pt x="163093" y="119507"/>
                </a:lnTo>
                <a:lnTo>
                  <a:pt x="155155" y="120599"/>
                </a:lnTo>
                <a:lnTo>
                  <a:pt x="144348" y="118579"/>
                </a:lnTo>
                <a:lnTo>
                  <a:pt x="134632" y="112014"/>
                </a:lnTo>
                <a:lnTo>
                  <a:pt x="127609" y="100101"/>
                </a:lnTo>
                <a:lnTo>
                  <a:pt x="124917" y="82080"/>
                </a:lnTo>
                <a:lnTo>
                  <a:pt x="124917" y="77038"/>
                </a:lnTo>
                <a:lnTo>
                  <a:pt x="185039" y="77038"/>
                </a:lnTo>
                <a:lnTo>
                  <a:pt x="185077" y="70916"/>
                </a:lnTo>
                <a:lnTo>
                  <a:pt x="185089" y="67652"/>
                </a:lnTo>
                <a:close/>
              </a:path>
              <a:path w="622935" h="130175">
                <a:moveTo>
                  <a:pt x="278638" y="123482"/>
                </a:moveTo>
                <a:lnTo>
                  <a:pt x="277558" y="122770"/>
                </a:lnTo>
                <a:lnTo>
                  <a:pt x="277558" y="121678"/>
                </a:lnTo>
                <a:lnTo>
                  <a:pt x="270713" y="121678"/>
                </a:lnTo>
                <a:lnTo>
                  <a:pt x="268554" y="120599"/>
                </a:lnTo>
                <a:lnTo>
                  <a:pt x="266750" y="119519"/>
                </a:lnTo>
                <a:lnTo>
                  <a:pt x="265671" y="116636"/>
                </a:lnTo>
                <a:lnTo>
                  <a:pt x="265671" y="114477"/>
                </a:lnTo>
                <a:lnTo>
                  <a:pt x="265671" y="82080"/>
                </a:lnTo>
                <a:lnTo>
                  <a:pt x="265671" y="63715"/>
                </a:lnTo>
                <a:lnTo>
                  <a:pt x="263588" y="51854"/>
                </a:lnTo>
                <a:lnTo>
                  <a:pt x="257429" y="43294"/>
                </a:lnTo>
                <a:lnTo>
                  <a:pt x="253746" y="41402"/>
                </a:lnTo>
                <a:lnTo>
                  <a:pt x="247294" y="38112"/>
                </a:lnTo>
                <a:lnTo>
                  <a:pt x="233273" y="36360"/>
                </a:lnTo>
                <a:lnTo>
                  <a:pt x="218998" y="38112"/>
                </a:lnTo>
                <a:lnTo>
                  <a:pt x="219608" y="38112"/>
                </a:lnTo>
                <a:lnTo>
                  <a:pt x="209016" y="42443"/>
                </a:lnTo>
                <a:lnTo>
                  <a:pt x="201726" y="48971"/>
                </a:lnTo>
                <a:lnTo>
                  <a:pt x="199072" y="56883"/>
                </a:lnTo>
                <a:lnTo>
                  <a:pt x="199072" y="62636"/>
                </a:lnTo>
                <a:lnTo>
                  <a:pt x="203390" y="67678"/>
                </a:lnTo>
                <a:lnTo>
                  <a:pt x="208432" y="67678"/>
                </a:lnTo>
                <a:lnTo>
                  <a:pt x="211315" y="68757"/>
                </a:lnTo>
                <a:lnTo>
                  <a:pt x="215277" y="66954"/>
                </a:lnTo>
                <a:lnTo>
                  <a:pt x="222478" y="59753"/>
                </a:lnTo>
                <a:lnTo>
                  <a:pt x="221399" y="53644"/>
                </a:lnTo>
                <a:lnTo>
                  <a:pt x="216382" y="46494"/>
                </a:lnTo>
                <a:lnTo>
                  <a:pt x="219240" y="43561"/>
                </a:lnTo>
                <a:lnTo>
                  <a:pt x="225361" y="41402"/>
                </a:lnTo>
                <a:lnTo>
                  <a:pt x="232562" y="41402"/>
                </a:lnTo>
                <a:lnTo>
                  <a:pt x="248399" y="75958"/>
                </a:lnTo>
                <a:lnTo>
                  <a:pt x="248399" y="82080"/>
                </a:lnTo>
                <a:lnTo>
                  <a:pt x="248399" y="108356"/>
                </a:lnTo>
                <a:lnTo>
                  <a:pt x="245516" y="111239"/>
                </a:lnTo>
                <a:lnTo>
                  <a:pt x="238315" y="120599"/>
                </a:lnTo>
                <a:lnTo>
                  <a:pt x="217436" y="120599"/>
                </a:lnTo>
                <a:lnTo>
                  <a:pt x="215277" y="111239"/>
                </a:lnTo>
                <a:lnTo>
                  <a:pt x="215277" y="104394"/>
                </a:lnTo>
                <a:lnTo>
                  <a:pt x="217055" y="96913"/>
                </a:lnTo>
                <a:lnTo>
                  <a:pt x="222783" y="90957"/>
                </a:lnTo>
                <a:lnTo>
                  <a:pt x="233045" y="86131"/>
                </a:lnTo>
                <a:lnTo>
                  <a:pt x="248399" y="82080"/>
                </a:lnTo>
                <a:lnTo>
                  <a:pt x="248399" y="75958"/>
                </a:lnTo>
                <a:lnTo>
                  <a:pt x="245516" y="75958"/>
                </a:lnTo>
                <a:lnTo>
                  <a:pt x="243357" y="77038"/>
                </a:lnTo>
                <a:lnTo>
                  <a:pt x="238315" y="78117"/>
                </a:lnTo>
                <a:lnTo>
                  <a:pt x="200152" y="92163"/>
                </a:lnTo>
                <a:lnTo>
                  <a:pt x="196202" y="99364"/>
                </a:lnTo>
                <a:lnTo>
                  <a:pt x="196202" y="108356"/>
                </a:lnTo>
                <a:lnTo>
                  <a:pt x="197434" y="115938"/>
                </a:lnTo>
                <a:lnTo>
                  <a:pt x="201498" y="122770"/>
                </a:lnTo>
                <a:lnTo>
                  <a:pt x="209092" y="127800"/>
                </a:lnTo>
                <a:lnTo>
                  <a:pt x="209537" y="127800"/>
                </a:lnTo>
                <a:lnTo>
                  <a:pt x="220319" y="129603"/>
                </a:lnTo>
                <a:lnTo>
                  <a:pt x="227685" y="128663"/>
                </a:lnTo>
                <a:lnTo>
                  <a:pt x="234759" y="125831"/>
                </a:lnTo>
                <a:lnTo>
                  <a:pt x="241617" y="121107"/>
                </a:lnTo>
                <a:lnTo>
                  <a:pt x="242125" y="120599"/>
                </a:lnTo>
                <a:lnTo>
                  <a:pt x="248399" y="114477"/>
                </a:lnTo>
                <a:lnTo>
                  <a:pt x="248932" y="119519"/>
                </a:lnTo>
                <a:lnTo>
                  <a:pt x="249047" y="120599"/>
                </a:lnTo>
                <a:lnTo>
                  <a:pt x="249161" y="121678"/>
                </a:lnTo>
                <a:lnTo>
                  <a:pt x="249275" y="122770"/>
                </a:lnTo>
                <a:lnTo>
                  <a:pt x="249351" y="123482"/>
                </a:lnTo>
                <a:lnTo>
                  <a:pt x="249478" y="124561"/>
                </a:lnTo>
                <a:lnTo>
                  <a:pt x="253441" y="128524"/>
                </a:lnTo>
                <a:lnTo>
                  <a:pt x="268554" y="128524"/>
                </a:lnTo>
                <a:lnTo>
                  <a:pt x="271792" y="127800"/>
                </a:lnTo>
                <a:lnTo>
                  <a:pt x="276834" y="125641"/>
                </a:lnTo>
                <a:lnTo>
                  <a:pt x="277558" y="125641"/>
                </a:lnTo>
                <a:lnTo>
                  <a:pt x="278638" y="123482"/>
                </a:lnTo>
                <a:close/>
              </a:path>
              <a:path w="622935" h="130175">
                <a:moveTo>
                  <a:pt x="354241" y="43561"/>
                </a:moveTo>
                <a:lnTo>
                  <a:pt x="350278" y="36360"/>
                </a:lnTo>
                <a:lnTo>
                  <a:pt x="339115" y="36360"/>
                </a:lnTo>
                <a:lnTo>
                  <a:pt x="331863" y="37439"/>
                </a:lnTo>
                <a:lnTo>
                  <a:pt x="332333" y="37439"/>
                </a:lnTo>
                <a:lnTo>
                  <a:pt x="326237" y="40411"/>
                </a:lnTo>
                <a:lnTo>
                  <a:pt x="320078" y="45783"/>
                </a:lnTo>
                <a:lnTo>
                  <a:pt x="313918" y="53644"/>
                </a:lnTo>
                <a:lnTo>
                  <a:pt x="313918" y="38519"/>
                </a:lnTo>
                <a:lnTo>
                  <a:pt x="312839" y="37439"/>
                </a:lnTo>
                <a:lnTo>
                  <a:pt x="287997" y="37439"/>
                </a:lnTo>
                <a:lnTo>
                  <a:pt x="286918" y="38519"/>
                </a:lnTo>
                <a:lnTo>
                  <a:pt x="286918" y="41402"/>
                </a:lnTo>
                <a:lnTo>
                  <a:pt x="287997" y="42481"/>
                </a:lnTo>
                <a:lnTo>
                  <a:pt x="295910" y="43561"/>
                </a:lnTo>
                <a:lnTo>
                  <a:pt x="296633" y="46443"/>
                </a:lnTo>
                <a:lnTo>
                  <a:pt x="296633" y="121678"/>
                </a:lnTo>
                <a:lnTo>
                  <a:pt x="295910" y="123482"/>
                </a:lnTo>
                <a:lnTo>
                  <a:pt x="288721" y="123482"/>
                </a:lnTo>
                <a:lnTo>
                  <a:pt x="286918" y="124561"/>
                </a:lnTo>
                <a:lnTo>
                  <a:pt x="286918" y="127800"/>
                </a:lnTo>
                <a:lnTo>
                  <a:pt x="287997" y="128524"/>
                </a:lnTo>
                <a:lnTo>
                  <a:pt x="326872" y="128524"/>
                </a:lnTo>
                <a:lnTo>
                  <a:pt x="326872" y="124561"/>
                </a:lnTo>
                <a:lnTo>
                  <a:pt x="326161" y="124561"/>
                </a:lnTo>
                <a:lnTo>
                  <a:pt x="317157" y="123482"/>
                </a:lnTo>
                <a:lnTo>
                  <a:pt x="314998" y="122758"/>
                </a:lnTo>
                <a:lnTo>
                  <a:pt x="314998" y="62636"/>
                </a:lnTo>
                <a:lnTo>
                  <a:pt x="320459" y="53644"/>
                </a:lnTo>
                <a:lnTo>
                  <a:pt x="321119" y="52565"/>
                </a:lnTo>
                <a:lnTo>
                  <a:pt x="325081" y="47523"/>
                </a:lnTo>
                <a:lnTo>
                  <a:pt x="332727" y="45783"/>
                </a:lnTo>
                <a:lnTo>
                  <a:pt x="332905" y="45783"/>
                </a:lnTo>
                <a:lnTo>
                  <a:pt x="331914" y="46443"/>
                </a:lnTo>
                <a:lnTo>
                  <a:pt x="331914" y="56883"/>
                </a:lnTo>
                <a:lnTo>
                  <a:pt x="336956" y="60833"/>
                </a:lnTo>
                <a:lnTo>
                  <a:pt x="350278" y="60833"/>
                </a:lnTo>
                <a:lnTo>
                  <a:pt x="354241" y="56883"/>
                </a:lnTo>
                <a:lnTo>
                  <a:pt x="354241" y="45783"/>
                </a:lnTo>
                <a:lnTo>
                  <a:pt x="354241" y="43561"/>
                </a:lnTo>
                <a:close/>
              </a:path>
              <a:path w="622935" h="130175">
                <a:moveTo>
                  <a:pt x="423710" y="99364"/>
                </a:moveTo>
                <a:lnTo>
                  <a:pt x="396354" y="71996"/>
                </a:lnTo>
                <a:lnTo>
                  <a:pt x="395274" y="71996"/>
                </a:lnTo>
                <a:lnTo>
                  <a:pt x="385152" y="68605"/>
                </a:lnTo>
                <a:lnTo>
                  <a:pt x="378345" y="64846"/>
                </a:lnTo>
                <a:lnTo>
                  <a:pt x="374510" y="60617"/>
                </a:lnTo>
                <a:lnTo>
                  <a:pt x="373316" y="55803"/>
                </a:lnTo>
                <a:lnTo>
                  <a:pt x="373316" y="46443"/>
                </a:lnTo>
                <a:lnTo>
                  <a:pt x="379437" y="40322"/>
                </a:lnTo>
                <a:lnTo>
                  <a:pt x="389521" y="40322"/>
                </a:lnTo>
                <a:lnTo>
                  <a:pt x="415442" y="64846"/>
                </a:lnTo>
                <a:lnTo>
                  <a:pt x="415442" y="65874"/>
                </a:lnTo>
                <a:lnTo>
                  <a:pt x="418680" y="65874"/>
                </a:lnTo>
                <a:lnTo>
                  <a:pt x="419709" y="64846"/>
                </a:lnTo>
                <a:lnTo>
                  <a:pt x="419760" y="35280"/>
                </a:lnTo>
                <a:lnTo>
                  <a:pt x="416521" y="35280"/>
                </a:lnTo>
                <a:lnTo>
                  <a:pt x="416521" y="36360"/>
                </a:lnTo>
                <a:lnTo>
                  <a:pt x="415442" y="36360"/>
                </a:lnTo>
                <a:lnTo>
                  <a:pt x="412559" y="40322"/>
                </a:lnTo>
                <a:lnTo>
                  <a:pt x="407517" y="38519"/>
                </a:lnTo>
                <a:lnTo>
                  <a:pt x="400316" y="35280"/>
                </a:lnTo>
                <a:lnTo>
                  <a:pt x="392391" y="35280"/>
                </a:lnTo>
                <a:lnTo>
                  <a:pt x="379895" y="37452"/>
                </a:lnTo>
                <a:lnTo>
                  <a:pt x="369976" y="43434"/>
                </a:lnTo>
                <a:lnTo>
                  <a:pt x="363435" y="52451"/>
                </a:lnTo>
                <a:lnTo>
                  <a:pt x="361073" y="63715"/>
                </a:lnTo>
                <a:lnTo>
                  <a:pt x="362927" y="74104"/>
                </a:lnTo>
                <a:lnTo>
                  <a:pt x="368401" y="81457"/>
                </a:lnTo>
                <a:lnTo>
                  <a:pt x="377317" y="86512"/>
                </a:lnTo>
                <a:lnTo>
                  <a:pt x="389521" y="90004"/>
                </a:lnTo>
                <a:lnTo>
                  <a:pt x="400253" y="93853"/>
                </a:lnTo>
                <a:lnTo>
                  <a:pt x="407377" y="98107"/>
                </a:lnTo>
                <a:lnTo>
                  <a:pt x="411327" y="103162"/>
                </a:lnTo>
                <a:lnTo>
                  <a:pt x="412559" y="109435"/>
                </a:lnTo>
                <a:lnTo>
                  <a:pt x="412559" y="119519"/>
                </a:lnTo>
                <a:lnTo>
                  <a:pt x="402475" y="124561"/>
                </a:lnTo>
                <a:lnTo>
                  <a:pt x="395274" y="124561"/>
                </a:lnTo>
                <a:lnTo>
                  <a:pt x="387210" y="123482"/>
                </a:lnTo>
                <a:lnTo>
                  <a:pt x="386880" y="123482"/>
                </a:lnTo>
                <a:lnTo>
                  <a:pt x="379793" y="119253"/>
                </a:lnTo>
                <a:lnTo>
                  <a:pt x="372795" y="110896"/>
                </a:lnTo>
                <a:lnTo>
                  <a:pt x="364312" y="97193"/>
                </a:lnTo>
                <a:lnTo>
                  <a:pt x="364312" y="96113"/>
                </a:lnTo>
                <a:lnTo>
                  <a:pt x="361073" y="96113"/>
                </a:lnTo>
                <a:lnTo>
                  <a:pt x="360362" y="97193"/>
                </a:lnTo>
                <a:lnTo>
                  <a:pt x="360362" y="129603"/>
                </a:lnTo>
                <a:lnTo>
                  <a:pt x="364312" y="129603"/>
                </a:lnTo>
                <a:lnTo>
                  <a:pt x="364312" y="128524"/>
                </a:lnTo>
                <a:lnTo>
                  <a:pt x="370433" y="123482"/>
                </a:lnTo>
                <a:lnTo>
                  <a:pt x="376199" y="127800"/>
                </a:lnTo>
                <a:lnTo>
                  <a:pt x="386270" y="129603"/>
                </a:lnTo>
                <a:lnTo>
                  <a:pt x="402475" y="129603"/>
                </a:lnTo>
                <a:lnTo>
                  <a:pt x="410400" y="126720"/>
                </a:lnTo>
                <a:lnTo>
                  <a:pt x="412546" y="124561"/>
                </a:lnTo>
                <a:lnTo>
                  <a:pt x="421551" y="115557"/>
                </a:lnTo>
                <a:lnTo>
                  <a:pt x="423710" y="108356"/>
                </a:lnTo>
                <a:lnTo>
                  <a:pt x="423710" y="99364"/>
                </a:lnTo>
                <a:close/>
              </a:path>
              <a:path w="622935" h="130175">
                <a:moveTo>
                  <a:pt x="523074" y="82080"/>
                </a:moveTo>
                <a:lnTo>
                  <a:pt x="519671" y="64604"/>
                </a:lnTo>
                <a:lnTo>
                  <a:pt x="519582" y="64147"/>
                </a:lnTo>
                <a:lnTo>
                  <a:pt x="510108" y="49377"/>
                </a:lnTo>
                <a:lnTo>
                  <a:pt x="510019" y="49237"/>
                </a:lnTo>
                <a:lnTo>
                  <a:pt x="503275" y="44437"/>
                </a:lnTo>
                <a:lnTo>
                  <a:pt x="503275" y="83159"/>
                </a:lnTo>
                <a:lnTo>
                  <a:pt x="501713" y="101511"/>
                </a:lnTo>
                <a:lnTo>
                  <a:pt x="497154" y="114401"/>
                </a:lnTo>
                <a:lnTo>
                  <a:pt x="489597" y="122047"/>
                </a:lnTo>
                <a:lnTo>
                  <a:pt x="479158" y="124561"/>
                </a:lnTo>
                <a:lnTo>
                  <a:pt x="467868" y="122047"/>
                </a:lnTo>
                <a:lnTo>
                  <a:pt x="459892" y="114401"/>
                </a:lnTo>
                <a:lnTo>
                  <a:pt x="455269" y="101815"/>
                </a:lnTo>
                <a:lnTo>
                  <a:pt x="455155" y="101511"/>
                </a:lnTo>
                <a:lnTo>
                  <a:pt x="455828" y="60680"/>
                </a:lnTo>
                <a:lnTo>
                  <a:pt x="476999" y="40322"/>
                </a:lnTo>
                <a:lnTo>
                  <a:pt x="488238" y="43027"/>
                </a:lnTo>
                <a:lnTo>
                  <a:pt x="496481" y="51079"/>
                </a:lnTo>
                <a:lnTo>
                  <a:pt x="501421" y="64147"/>
                </a:lnTo>
                <a:lnTo>
                  <a:pt x="501548" y="64604"/>
                </a:lnTo>
                <a:lnTo>
                  <a:pt x="503174" y="82080"/>
                </a:lnTo>
                <a:lnTo>
                  <a:pt x="503275" y="83159"/>
                </a:lnTo>
                <a:lnTo>
                  <a:pt x="503275" y="44437"/>
                </a:lnTo>
                <a:lnTo>
                  <a:pt x="497522" y="40322"/>
                </a:lnTo>
                <a:lnTo>
                  <a:pt x="495757" y="39077"/>
                </a:lnTo>
                <a:lnTo>
                  <a:pt x="478078" y="35280"/>
                </a:lnTo>
                <a:lnTo>
                  <a:pt x="460819" y="39077"/>
                </a:lnTo>
                <a:lnTo>
                  <a:pt x="446747" y="49377"/>
                </a:lnTo>
                <a:lnTo>
                  <a:pt x="437261" y="64604"/>
                </a:lnTo>
                <a:lnTo>
                  <a:pt x="433793" y="83159"/>
                </a:lnTo>
                <a:lnTo>
                  <a:pt x="437159" y="101511"/>
                </a:lnTo>
                <a:lnTo>
                  <a:pt x="446481" y="116243"/>
                </a:lnTo>
                <a:lnTo>
                  <a:pt x="460527" y="126047"/>
                </a:lnTo>
                <a:lnTo>
                  <a:pt x="478078" y="129603"/>
                </a:lnTo>
                <a:lnTo>
                  <a:pt x="494372" y="126288"/>
                </a:lnTo>
                <a:lnTo>
                  <a:pt x="496976" y="124561"/>
                </a:lnTo>
                <a:lnTo>
                  <a:pt x="508800" y="116776"/>
                </a:lnTo>
                <a:lnTo>
                  <a:pt x="519125" y="101815"/>
                </a:lnTo>
                <a:lnTo>
                  <a:pt x="523074" y="82080"/>
                </a:lnTo>
                <a:close/>
              </a:path>
              <a:path w="622935" h="130175">
                <a:moveTo>
                  <a:pt x="622795" y="124561"/>
                </a:moveTo>
                <a:lnTo>
                  <a:pt x="621715" y="123482"/>
                </a:lnTo>
                <a:lnTo>
                  <a:pt x="612711" y="123482"/>
                </a:lnTo>
                <a:lnTo>
                  <a:pt x="611632" y="121678"/>
                </a:lnTo>
                <a:lnTo>
                  <a:pt x="611632" y="63715"/>
                </a:lnTo>
                <a:lnTo>
                  <a:pt x="609981" y="52158"/>
                </a:lnTo>
                <a:lnTo>
                  <a:pt x="606831" y="46443"/>
                </a:lnTo>
                <a:lnTo>
                  <a:pt x="605243" y="43561"/>
                </a:lnTo>
                <a:lnTo>
                  <a:pt x="597662" y="38214"/>
                </a:lnTo>
                <a:lnTo>
                  <a:pt x="587514" y="36360"/>
                </a:lnTo>
                <a:lnTo>
                  <a:pt x="571868" y="39230"/>
                </a:lnTo>
                <a:lnTo>
                  <a:pt x="562038" y="45542"/>
                </a:lnTo>
                <a:lnTo>
                  <a:pt x="556933" y="51866"/>
                </a:lnTo>
                <a:lnTo>
                  <a:pt x="555472" y="54724"/>
                </a:lnTo>
                <a:lnTo>
                  <a:pt x="555472" y="38519"/>
                </a:lnTo>
                <a:lnTo>
                  <a:pt x="553313" y="36360"/>
                </a:lnTo>
                <a:lnTo>
                  <a:pt x="529196" y="37439"/>
                </a:lnTo>
                <a:lnTo>
                  <a:pt x="528116" y="37439"/>
                </a:lnTo>
                <a:lnTo>
                  <a:pt x="527392" y="38519"/>
                </a:lnTo>
                <a:lnTo>
                  <a:pt x="527392" y="41402"/>
                </a:lnTo>
                <a:lnTo>
                  <a:pt x="528116" y="42481"/>
                </a:lnTo>
                <a:lnTo>
                  <a:pt x="536397" y="43561"/>
                </a:lnTo>
                <a:lnTo>
                  <a:pt x="537476" y="46443"/>
                </a:lnTo>
                <a:lnTo>
                  <a:pt x="537476" y="121678"/>
                </a:lnTo>
                <a:lnTo>
                  <a:pt x="536397" y="123482"/>
                </a:lnTo>
                <a:lnTo>
                  <a:pt x="527392" y="123482"/>
                </a:lnTo>
                <a:lnTo>
                  <a:pt x="527392" y="127800"/>
                </a:lnTo>
                <a:lnTo>
                  <a:pt x="528116" y="128524"/>
                </a:lnTo>
                <a:lnTo>
                  <a:pt x="563397" y="128524"/>
                </a:lnTo>
                <a:lnTo>
                  <a:pt x="564476" y="127800"/>
                </a:lnTo>
                <a:lnTo>
                  <a:pt x="564476" y="124561"/>
                </a:lnTo>
                <a:lnTo>
                  <a:pt x="563397" y="123482"/>
                </a:lnTo>
                <a:lnTo>
                  <a:pt x="556552" y="123482"/>
                </a:lnTo>
                <a:lnTo>
                  <a:pt x="555472" y="121678"/>
                </a:lnTo>
                <a:lnTo>
                  <a:pt x="555472" y="66954"/>
                </a:lnTo>
                <a:lnTo>
                  <a:pt x="557276" y="61925"/>
                </a:lnTo>
                <a:lnTo>
                  <a:pt x="559435" y="58674"/>
                </a:lnTo>
                <a:lnTo>
                  <a:pt x="562546" y="54724"/>
                </a:lnTo>
                <a:lnTo>
                  <a:pt x="563397" y="53644"/>
                </a:lnTo>
                <a:lnTo>
                  <a:pt x="569518" y="46443"/>
                </a:lnTo>
                <a:lnTo>
                  <a:pt x="577430" y="46443"/>
                </a:lnTo>
                <a:lnTo>
                  <a:pt x="585127" y="47663"/>
                </a:lnTo>
                <a:lnTo>
                  <a:pt x="590118" y="51536"/>
                </a:lnTo>
                <a:lnTo>
                  <a:pt x="592823" y="58445"/>
                </a:lnTo>
                <a:lnTo>
                  <a:pt x="593636" y="68757"/>
                </a:lnTo>
                <a:lnTo>
                  <a:pt x="593636" y="121678"/>
                </a:lnTo>
                <a:lnTo>
                  <a:pt x="592556" y="123482"/>
                </a:lnTo>
                <a:lnTo>
                  <a:pt x="585711" y="123482"/>
                </a:lnTo>
                <a:lnTo>
                  <a:pt x="584631" y="124561"/>
                </a:lnTo>
                <a:lnTo>
                  <a:pt x="584631" y="127800"/>
                </a:lnTo>
                <a:lnTo>
                  <a:pt x="585711" y="128524"/>
                </a:lnTo>
                <a:lnTo>
                  <a:pt x="621715" y="128524"/>
                </a:lnTo>
                <a:lnTo>
                  <a:pt x="622795" y="127800"/>
                </a:lnTo>
                <a:lnTo>
                  <a:pt x="622795" y="124561"/>
                </a:lnTo>
                <a:close/>
              </a:path>
            </a:pathLst>
          </a:custGeom>
          <a:solidFill>
            <a:srgbClr val="3D39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57473" y="6378642"/>
            <a:ext cx="252095" cy="278765"/>
          </a:xfrm>
          <a:custGeom>
            <a:avLst/>
            <a:gdLst/>
            <a:ahLst/>
            <a:cxnLst/>
            <a:rect l="l" t="t" r="r" b="b"/>
            <a:pathLst>
              <a:path w="252095" h="278765">
                <a:moveTo>
                  <a:pt x="114401" y="0"/>
                </a:moveTo>
                <a:lnTo>
                  <a:pt x="74092" y="12480"/>
                </a:lnTo>
                <a:lnTo>
                  <a:pt x="38847" y="39147"/>
                </a:lnTo>
                <a:lnTo>
                  <a:pt x="11968" y="80120"/>
                </a:lnTo>
                <a:lnTo>
                  <a:pt x="0" y="127191"/>
                </a:lnTo>
                <a:lnTo>
                  <a:pt x="2609" y="179969"/>
                </a:lnTo>
                <a:lnTo>
                  <a:pt x="20877" y="228901"/>
                </a:lnTo>
                <a:lnTo>
                  <a:pt x="55885" y="264435"/>
                </a:lnTo>
                <a:lnTo>
                  <a:pt x="102465" y="278306"/>
                </a:lnTo>
                <a:lnTo>
                  <a:pt x="150700" y="271185"/>
                </a:lnTo>
                <a:lnTo>
                  <a:pt x="194549" y="245301"/>
                </a:lnTo>
                <a:lnTo>
                  <a:pt x="227970" y="202878"/>
                </a:lnTo>
                <a:lnTo>
                  <a:pt x="246242" y="157463"/>
                </a:lnTo>
                <a:lnTo>
                  <a:pt x="251747" y="114158"/>
                </a:lnTo>
                <a:lnTo>
                  <a:pt x="245020" y="74984"/>
                </a:lnTo>
                <a:lnTo>
                  <a:pt x="226595" y="41963"/>
                </a:lnTo>
                <a:lnTo>
                  <a:pt x="197007" y="17115"/>
                </a:lnTo>
                <a:lnTo>
                  <a:pt x="156474" y="1585"/>
                </a:lnTo>
                <a:lnTo>
                  <a:pt x="114401" y="0"/>
                </a:lnTo>
                <a:close/>
              </a:path>
            </a:pathLst>
          </a:custGeom>
          <a:solidFill>
            <a:srgbClr val="097FA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325" y="6427444"/>
            <a:ext cx="167487" cy="18935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007EA2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5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5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47166" y="6490080"/>
            <a:ext cx="82550" cy="93345"/>
          </a:xfrm>
          <a:custGeom>
            <a:avLst/>
            <a:gdLst/>
            <a:ahLst/>
            <a:cxnLst/>
            <a:rect l="l" t="t" r="r" b="b"/>
            <a:pathLst>
              <a:path w="82550" h="93345">
                <a:moveTo>
                  <a:pt x="57546" y="5041"/>
                </a:moveTo>
                <a:lnTo>
                  <a:pt x="36360" y="5041"/>
                </a:lnTo>
                <a:lnTo>
                  <a:pt x="43388" y="6251"/>
                </a:lnTo>
                <a:lnTo>
                  <a:pt x="48326" y="10126"/>
                </a:lnTo>
                <a:lnTo>
                  <a:pt x="51240" y="17038"/>
                </a:lnTo>
                <a:lnTo>
                  <a:pt x="52096" y="26276"/>
                </a:lnTo>
                <a:lnTo>
                  <a:pt x="52196" y="39598"/>
                </a:lnTo>
                <a:lnTo>
                  <a:pt x="49314" y="39598"/>
                </a:lnTo>
                <a:lnTo>
                  <a:pt x="47155" y="40678"/>
                </a:lnTo>
                <a:lnTo>
                  <a:pt x="3949" y="55803"/>
                </a:lnTo>
                <a:lnTo>
                  <a:pt x="0" y="63004"/>
                </a:lnTo>
                <a:lnTo>
                  <a:pt x="0" y="71996"/>
                </a:lnTo>
                <a:lnTo>
                  <a:pt x="1235" y="79570"/>
                </a:lnTo>
                <a:lnTo>
                  <a:pt x="5305" y="86401"/>
                </a:lnTo>
                <a:lnTo>
                  <a:pt x="12899" y="91440"/>
                </a:lnTo>
                <a:lnTo>
                  <a:pt x="13339" y="91440"/>
                </a:lnTo>
                <a:lnTo>
                  <a:pt x="24117" y="93243"/>
                </a:lnTo>
                <a:lnTo>
                  <a:pt x="31487" y="92298"/>
                </a:lnTo>
                <a:lnTo>
                  <a:pt x="38557" y="89461"/>
                </a:lnTo>
                <a:lnTo>
                  <a:pt x="45427" y="84735"/>
                </a:lnTo>
                <a:lnTo>
                  <a:pt x="45934" y="84239"/>
                </a:lnTo>
                <a:lnTo>
                  <a:pt x="21234" y="84239"/>
                </a:lnTo>
                <a:lnTo>
                  <a:pt x="19075" y="74879"/>
                </a:lnTo>
                <a:lnTo>
                  <a:pt x="19075" y="68033"/>
                </a:lnTo>
                <a:lnTo>
                  <a:pt x="20859" y="60552"/>
                </a:lnTo>
                <a:lnTo>
                  <a:pt x="26592" y="54586"/>
                </a:lnTo>
                <a:lnTo>
                  <a:pt x="36847" y="49765"/>
                </a:lnTo>
                <a:lnTo>
                  <a:pt x="52196" y="45720"/>
                </a:lnTo>
                <a:lnTo>
                  <a:pt x="69468" y="45720"/>
                </a:lnTo>
                <a:lnTo>
                  <a:pt x="69468" y="27355"/>
                </a:lnTo>
                <a:lnTo>
                  <a:pt x="67394" y="15489"/>
                </a:lnTo>
                <a:lnTo>
                  <a:pt x="61237" y="6929"/>
                </a:lnTo>
                <a:lnTo>
                  <a:pt x="57546" y="5041"/>
                </a:lnTo>
                <a:close/>
              </a:path>
              <a:path w="82550" h="93345">
                <a:moveTo>
                  <a:pt x="69468" y="78117"/>
                </a:moveTo>
                <a:lnTo>
                  <a:pt x="52196" y="78117"/>
                </a:lnTo>
                <a:lnTo>
                  <a:pt x="52736" y="83159"/>
                </a:lnTo>
                <a:lnTo>
                  <a:pt x="52852" y="84239"/>
                </a:lnTo>
                <a:lnTo>
                  <a:pt x="52967" y="85318"/>
                </a:lnTo>
                <a:lnTo>
                  <a:pt x="53083" y="86401"/>
                </a:lnTo>
                <a:lnTo>
                  <a:pt x="53160" y="87122"/>
                </a:lnTo>
                <a:lnTo>
                  <a:pt x="53276" y="88201"/>
                </a:lnTo>
                <a:lnTo>
                  <a:pt x="57238" y="92163"/>
                </a:lnTo>
                <a:lnTo>
                  <a:pt x="72351" y="92163"/>
                </a:lnTo>
                <a:lnTo>
                  <a:pt x="75590" y="91440"/>
                </a:lnTo>
                <a:lnTo>
                  <a:pt x="80632" y="89281"/>
                </a:lnTo>
                <a:lnTo>
                  <a:pt x="81356" y="89281"/>
                </a:lnTo>
                <a:lnTo>
                  <a:pt x="82435" y="87122"/>
                </a:lnTo>
                <a:lnTo>
                  <a:pt x="81360" y="86401"/>
                </a:lnTo>
                <a:lnTo>
                  <a:pt x="81356" y="85318"/>
                </a:lnTo>
                <a:lnTo>
                  <a:pt x="74510" y="85318"/>
                </a:lnTo>
                <a:lnTo>
                  <a:pt x="72351" y="84239"/>
                </a:lnTo>
                <a:lnTo>
                  <a:pt x="70548" y="83159"/>
                </a:lnTo>
                <a:lnTo>
                  <a:pt x="69468" y="80276"/>
                </a:lnTo>
                <a:lnTo>
                  <a:pt x="69468" y="78117"/>
                </a:lnTo>
                <a:close/>
              </a:path>
              <a:path w="82550" h="93345">
                <a:moveTo>
                  <a:pt x="69468" y="45720"/>
                </a:moveTo>
                <a:lnTo>
                  <a:pt x="52196" y="45720"/>
                </a:lnTo>
                <a:lnTo>
                  <a:pt x="52196" y="71996"/>
                </a:lnTo>
                <a:lnTo>
                  <a:pt x="49314" y="74879"/>
                </a:lnTo>
                <a:lnTo>
                  <a:pt x="42113" y="84239"/>
                </a:lnTo>
                <a:lnTo>
                  <a:pt x="45934" y="84239"/>
                </a:lnTo>
                <a:lnTo>
                  <a:pt x="52196" y="78117"/>
                </a:lnTo>
                <a:lnTo>
                  <a:pt x="69468" y="78117"/>
                </a:lnTo>
                <a:lnTo>
                  <a:pt x="69468" y="45720"/>
                </a:lnTo>
                <a:close/>
              </a:path>
              <a:path w="82550" h="93345">
                <a:moveTo>
                  <a:pt x="37071" y="0"/>
                </a:moveTo>
                <a:lnTo>
                  <a:pt x="22806" y="1743"/>
                </a:lnTo>
                <a:lnTo>
                  <a:pt x="23418" y="1743"/>
                </a:lnTo>
                <a:lnTo>
                  <a:pt x="12817" y="6075"/>
                </a:lnTo>
                <a:lnTo>
                  <a:pt x="5531" y="12606"/>
                </a:lnTo>
                <a:lnTo>
                  <a:pt x="2870" y="20523"/>
                </a:lnTo>
                <a:lnTo>
                  <a:pt x="2870" y="26276"/>
                </a:lnTo>
                <a:lnTo>
                  <a:pt x="7188" y="31318"/>
                </a:lnTo>
                <a:lnTo>
                  <a:pt x="12230" y="31318"/>
                </a:lnTo>
                <a:lnTo>
                  <a:pt x="15112" y="32397"/>
                </a:lnTo>
                <a:lnTo>
                  <a:pt x="19075" y="30594"/>
                </a:lnTo>
                <a:lnTo>
                  <a:pt x="26276" y="23393"/>
                </a:lnTo>
                <a:lnTo>
                  <a:pt x="25196" y="17284"/>
                </a:lnTo>
                <a:lnTo>
                  <a:pt x="20184" y="10126"/>
                </a:lnTo>
                <a:lnTo>
                  <a:pt x="23037" y="7200"/>
                </a:lnTo>
                <a:lnTo>
                  <a:pt x="29159" y="5041"/>
                </a:lnTo>
                <a:lnTo>
                  <a:pt x="57546" y="5041"/>
                </a:lnTo>
                <a:lnTo>
                  <a:pt x="51097" y="1743"/>
                </a:lnTo>
                <a:lnTo>
                  <a:pt x="37071" y="0"/>
                </a:lnTo>
                <a:close/>
              </a:path>
            </a:pathLst>
          </a:custGeom>
          <a:solidFill>
            <a:srgbClr val="3D39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84757" y="6489001"/>
            <a:ext cx="89535" cy="94615"/>
          </a:xfrm>
          <a:custGeom>
            <a:avLst/>
            <a:gdLst/>
            <a:ahLst/>
            <a:cxnLst/>
            <a:rect l="l" t="t" r="r" b="b"/>
            <a:pathLst>
              <a:path w="89534" h="94615">
                <a:moveTo>
                  <a:pt x="44284" y="0"/>
                </a:moveTo>
                <a:lnTo>
                  <a:pt x="27035" y="3785"/>
                </a:lnTo>
                <a:lnTo>
                  <a:pt x="12960" y="14085"/>
                </a:lnTo>
                <a:lnTo>
                  <a:pt x="3476" y="29312"/>
                </a:lnTo>
                <a:lnTo>
                  <a:pt x="0" y="47879"/>
                </a:lnTo>
                <a:lnTo>
                  <a:pt x="3376" y="66221"/>
                </a:lnTo>
                <a:lnTo>
                  <a:pt x="12693" y="80954"/>
                </a:lnTo>
                <a:lnTo>
                  <a:pt x="26735" y="90761"/>
                </a:lnTo>
                <a:lnTo>
                  <a:pt x="44284" y="94322"/>
                </a:lnTo>
                <a:lnTo>
                  <a:pt x="60579" y="90997"/>
                </a:lnTo>
                <a:lnTo>
                  <a:pt x="63187" y="89281"/>
                </a:lnTo>
                <a:lnTo>
                  <a:pt x="45364" y="89281"/>
                </a:lnTo>
                <a:lnTo>
                  <a:pt x="34077" y="86760"/>
                </a:lnTo>
                <a:lnTo>
                  <a:pt x="26100" y="79109"/>
                </a:lnTo>
                <a:lnTo>
                  <a:pt x="21485" y="66526"/>
                </a:lnTo>
                <a:lnTo>
                  <a:pt x="21373" y="66221"/>
                </a:lnTo>
                <a:lnTo>
                  <a:pt x="19799" y="47879"/>
                </a:lnTo>
                <a:lnTo>
                  <a:pt x="22038" y="25390"/>
                </a:lnTo>
                <a:lnTo>
                  <a:pt x="27720" y="12420"/>
                </a:lnTo>
                <a:lnTo>
                  <a:pt x="35294" y="6470"/>
                </a:lnTo>
                <a:lnTo>
                  <a:pt x="43205" y="5041"/>
                </a:lnTo>
                <a:lnTo>
                  <a:pt x="63731" y="5041"/>
                </a:lnTo>
                <a:lnTo>
                  <a:pt x="61969" y="3785"/>
                </a:lnTo>
                <a:lnTo>
                  <a:pt x="44284" y="0"/>
                </a:lnTo>
                <a:close/>
              </a:path>
              <a:path w="89534" h="94615">
                <a:moveTo>
                  <a:pt x="63731" y="5041"/>
                </a:moveTo>
                <a:lnTo>
                  <a:pt x="43205" y="5041"/>
                </a:lnTo>
                <a:lnTo>
                  <a:pt x="54447" y="7736"/>
                </a:lnTo>
                <a:lnTo>
                  <a:pt x="62687" y="15797"/>
                </a:lnTo>
                <a:lnTo>
                  <a:pt x="67629" y="28857"/>
                </a:lnTo>
                <a:lnTo>
                  <a:pt x="67766" y="29312"/>
                </a:lnTo>
                <a:lnTo>
                  <a:pt x="69381" y="46799"/>
                </a:lnTo>
                <a:lnTo>
                  <a:pt x="69481" y="47879"/>
                </a:lnTo>
                <a:lnTo>
                  <a:pt x="67930" y="66221"/>
                </a:lnTo>
                <a:lnTo>
                  <a:pt x="63361" y="79109"/>
                </a:lnTo>
                <a:lnTo>
                  <a:pt x="55813" y="86760"/>
                </a:lnTo>
                <a:lnTo>
                  <a:pt x="45364" y="89281"/>
                </a:lnTo>
                <a:lnTo>
                  <a:pt x="63187" y="89281"/>
                </a:lnTo>
                <a:lnTo>
                  <a:pt x="75017" y="81495"/>
                </a:lnTo>
                <a:lnTo>
                  <a:pt x="85338" y="66526"/>
                </a:lnTo>
                <a:lnTo>
                  <a:pt x="89281" y="46799"/>
                </a:lnTo>
                <a:lnTo>
                  <a:pt x="85882" y="29312"/>
                </a:lnTo>
                <a:lnTo>
                  <a:pt x="85793" y="28857"/>
                </a:lnTo>
                <a:lnTo>
                  <a:pt x="76318" y="14085"/>
                </a:lnTo>
                <a:lnTo>
                  <a:pt x="76231" y="13950"/>
                </a:lnTo>
                <a:lnTo>
                  <a:pt x="63731" y="5041"/>
                </a:lnTo>
                <a:close/>
              </a:path>
            </a:pathLst>
          </a:custGeom>
          <a:solidFill>
            <a:srgbClr val="3D39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50963" y="6453720"/>
            <a:ext cx="185420" cy="130175"/>
          </a:xfrm>
          <a:custGeom>
            <a:avLst/>
            <a:gdLst/>
            <a:ahLst/>
            <a:cxnLst/>
            <a:rect l="l" t="t" r="r" b="b"/>
            <a:pathLst>
              <a:path w="185419" h="130175">
                <a:moveTo>
                  <a:pt x="106553" y="37439"/>
                </a:moveTo>
                <a:lnTo>
                  <a:pt x="101600" y="18834"/>
                </a:lnTo>
                <a:lnTo>
                  <a:pt x="88811" y="7391"/>
                </a:lnTo>
                <a:lnTo>
                  <a:pt x="85001" y="6121"/>
                </a:lnTo>
                <a:lnTo>
                  <a:pt x="84594" y="5994"/>
                </a:lnTo>
                <a:lnTo>
                  <a:pt x="84594" y="37439"/>
                </a:lnTo>
                <a:lnTo>
                  <a:pt x="83439" y="50850"/>
                </a:lnTo>
                <a:lnTo>
                  <a:pt x="83375" y="51638"/>
                </a:lnTo>
                <a:lnTo>
                  <a:pt x="78651" y="62153"/>
                </a:lnTo>
                <a:lnTo>
                  <a:pt x="68795" y="68681"/>
                </a:lnTo>
                <a:lnTo>
                  <a:pt x="52197" y="70916"/>
                </a:lnTo>
                <a:lnTo>
                  <a:pt x="38150" y="70916"/>
                </a:lnTo>
                <a:lnTo>
                  <a:pt x="38150" y="6121"/>
                </a:lnTo>
                <a:lnTo>
                  <a:pt x="53276" y="6121"/>
                </a:lnTo>
                <a:lnTo>
                  <a:pt x="69710" y="8890"/>
                </a:lnTo>
                <a:lnTo>
                  <a:pt x="79184" y="16116"/>
                </a:lnTo>
                <a:lnTo>
                  <a:pt x="83540" y="26174"/>
                </a:lnTo>
                <a:lnTo>
                  <a:pt x="84594" y="37439"/>
                </a:lnTo>
                <a:lnTo>
                  <a:pt x="84594" y="5994"/>
                </a:lnTo>
                <a:lnTo>
                  <a:pt x="78473" y="3962"/>
                </a:lnTo>
                <a:lnTo>
                  <a:pt x="71310" y="1600"/>
                </a:lnTo>
                <a:lnTo>
                  <a:pt x="52197" y="0"/>
                </a:lnTo>
                <a:lnTo>
                  <a:pt x="1079" y="0"/>
                </a:lnTo>
                <a:lnTo>
                  <a:pt x="0" y="1079"/>
                </a:lnTo>
                <a:lnTo>
                  <a:pt x="0" y="3962"/>
                </a:lnTo>
                <a:lnTo>
                  <a:pt x="1079" y="5041"/>
                </a:lnTo>
                <a:lnTo>
                  <a:pt x="6121" y="6121"/>
                </a:lnTo>
                <a:lnTo>
                  <a:pt x="17995" y="3962"/>
                </a:lnTo>
                <a:lnTo>
                  <a:pt x="17995" y="117716"/>
                </a:lnTo>
                <a:lnTo>
                  <a:pt x="15113" y="122758"/>
                </a:lnTo>
                <a:lnTo>
                  <a:pt x="1079" y="123482"/>
                </a:lnTo>
                <a:lnTo>
                  <a:pt x="0" y="123482"/>
                </a:lnTo>
                <a:lnTo>
                  <a:pt x="0" y="127800"/>
                </a:lnTo>
                <a:lnTo>
                  <a:pt x="1079" y="128524"/>
                </a:lnTo>
                <a:lnTo>
                  <a:pt x="57238" y="128524"/>
                </a:lnTo>
                <a:lnTo>
                  <a:pt x="57238" y="123482"/>
                </a:lnTo>
                <a:lnTo>
                  <a:pt x="56515" y="123482"/>
                </a:lnTo>
                <a:lnTo>
                  <a:pt x="41402" y="122758"/>
                </a:lnTo>
                <a:lnTo>
                  <a:pt x="38150" y="118440"/>
                </a:lnTo>
                <a:lnTo>
                  <a:pt x="38150" y="77038"/>
                </a:lnTo>
                <a:lnTo>
                  <a:pt x="51473" y="77038"/>
                </a:lnTo>
                <a:lnTo>
                  <a:pt x="64998" y="76250"/>
                </a:lnTo>
                <a:lnTo>
                  <a:pt x="76847" y="73888"/>
                </a:lnTo>
                <a:lnTo>
                  <a:pt x="84556" y="70916"/>
                </a:lnTo>
                <a:lnTo>
                  <a:pt x="86804" y="70053"/>
                </a:lnTo>
                <a:lnTo>
                  <a:pt x="94678" y="64795"/>
                </a:lnTo>
                <a:lnTo>
                  <a:pt x="100787" y="57899"/>
                </a:lnTo>
                <a:lnTo>
                  <a:pt x="104394" y="50850"/>
                </a:lnTo>
                <a:lnTo>
                  <a:pt x="106108" y="43954"/>
                </a:lnTo>
                <a:lnTo>
                  <a:pt x="106553" y="37439"/>
                </a:lnTo>
                <a:close/>
              </a:path>
              <a:path w="185419" h="130175">
                <a:moveTo>
                  <a:pt x="185089" y="67652"/>
                </a:moveTo>
                <a:lnTo>
                  <a:pt x="165950" y="39357"/>
                </a:lnTo>
                <a:lnTo>
                  <a:pt x="165950" y="70916"/>
                </a:lnTo>
                <a:lnTo>
                  <a:pt x="125996" y="70916"/>
                </a:lnTo>
                <a:lnTo>
                  <a:pt x="128346" y="57937"/>
                </a:lnTo>
                <a:lnTo>
                  <a:pt x="132651" y="48336"/>
                </a:lnTo>
                <a:lnTo>
                  <a:pt x="138734" y="42481"/>
                </a:lnTo>
                <a:lnTo>
                  <a:pt x="138404" y="42481"/>
                </a:lnTo>
                <a:lnTo>
                  <a:pt x="146875" y="40322"/>
                </a:lnTo>
                <a:lnTo>
                  <a:pt x="152996" y="40322"/>
                </a:lnTo>
                <a:lnTo>
                  <a:pt x="165950" y="70916"/>
                </a:lnTo>
                <a:lnTo>
                  <a:pt x="165950" y="39357"/>
                </a:lnTo>
                <a:lnTo>
                  <a:pt x="164020" y="38303"/>
                </a:lnTo>
                <a:lnTo>
                  <a:pt x="156540" y="36068"/>
                </a:lnTo>
                <a:lnTo>
                  <a:pt x="147955" y="35280"/>
                </a:lnTo>
                <a:lnTo>
                  <a:pt x="131597" y="39090"/>
                </a:lnTo>
                <a:lnTo>
                  <a:pt x="118071" y="49504"/>
                </a:lnTo>
                <a:lnTo>
                  <a:pt x="108864" y="65049"/>
                </a:lnTo>
                <a:lnTo>
                  <a:pt x="105473" y="84239"/>
                </a:lnTo>
                <a:lnTo>
                  <a:pt x="108712" y="102412"/>
                </a:lnTo>
                <a:lnTo>
                  <a:pt x="117665" y="116776"/>
                </a:lnTo>
                <a:lnTo>
                  <a:pt x="131140" y="126212"/>
                </a:lnTo>
                <a:lnTo>
                  <a:pt x="147955" y="129603"/>
                </a:lnTo>
                <a:lnTo>
                  <a:pt x="161899" y="127584"/>
                </a:lnTo>
                <a:lnTo>
                  <a:pt x="172300" y="122364"/>
                </a:lnTo>
                <a:lnTo>
                  <a:pt x="174129" y="120599"/>
                </a:lnTo>
                <a:lnTo>
                  <a:pt x="179793" y="115176"/>
                </a:lnTo>
                <a:lnTo>
                  <a:pt x="185039" y="107276"/>
                </a:lnTo>
                <a:lnTo>
                  <a:pt x="185039" y="105473"/>
                </a:lnTo>
                <a:lnTo>
                  <a:pt x="184315" y="105473"/>
                </a:lnTo>
                <a:lnTo>
                  <a:pt x="184315" y="104394"/>
                </a:lnTo>
                <a:lnTo>
                  <a:pt x="182156" y="104394"/>
                </a:lnTo>
                <a:lnTo>
                  <a:pt x="181076" y="105473"/>
                </a:lnTo>
                <a:lnTo>
                  <a:pt x="175348" y="111645"/>
                </a:lnTo>
                <a:lnTo>
                  <a:pt x="169595" y="116420"/>
                </a:lnTo>
                <a:lnTo>
                  <a:pt x="163093" y="119507"/>
                </a:lnTo>
                <a:lnTo>
                  <a:pt x="155155" y="120599"/>
                </a:lnTo>
                <a:lnTo>
                  <a:pt x="144348" y="118579"/>
                </a:lnTo>
                <a:lnTo>
                  <a:pt x="134632" y="112014"/>
                </a:lnTo>
                <a:lnTo>
                  <a:pt x="127609" y="100101"/>
                </a:lnTo>
                <a:lnTo>
                  <a:pt x="124917" y="82080"/>
                </a:lnTo>
                <a:lnTo>
                  <a:pt x="124917" y="77038"/>
                </a:lnTo>
                <a:lnTo>
                  <a:pt x="185039" y="77038"/>
                </a:lnTo>
                <a:lnTo>
                  <a:pt x="185077" y="70916"/>
                </a:lnTo>
                <a:lnTo>
                  <a:pt x="185089" y="67652"/>
                </a:lnTo>
                <a:close/>
              </a:path>
            </a:pathLst>
          </a:custGeom>
          <a:solidFill>
            <a:srgbClr val="3D39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37882" y="6489001"/>
            <a:ext cx="137160" cy="94615"/>
          </a:xfrm>
          <a:custGeom>
            <a:avLst/>
            <a:gdLst/>
            <a:ahLst/>
            <a:cxnLst/>
            <a:rect l="l" t="t" r="r" b="b"/>
            <a:pathLst>
              <a:path w="137159" h="94615">
                <a:moveTo>
                  <a:pt x="67322" y="8280"/>
                </a:moveTo>
                <a:lnTo>
                  <a:pt x="63360" y="1079"/>
                </a:lnTo>
                <a:lnTo>
                  <a:pt x="52197" y="1079"/>
                </a:lnTo>
                <a:lnTo>
                  <a:pt x="44945" y="2159"/>
                </a:lnTo>
                <a:lnTo>
                  <a:pt x="45415" y="2159"/>
                </a:lnTo>
                <a:lnTo>
                  <a:pt x="39319" y="5130"/>
                </a:lnTo>
                <a:lnTo>
                  <a:pt x="33159" y="10502"/>
                </a:lnTo>
                <a:lnTo>
                  <a:pt x="27000" y="18364"/>
                </a:lnTo>
                <a:lnTo>
                  <a:pt x="27000" y="3238"/>
                </a:lnTo>
                <a:lnTo>
                  <a:pt x="25920" y="2159"/>
                </a:lnTo>
                <a:lnTo>
                  <a:pt x="1079" y="2159"/>
                </a:lnTo>
                <a:lnTo>
                  <a:pt x="0" y="3238"/>
                </a:lnTo>
                <a:lnTo>
                  <a:pt x="0" y="6121"/>
                </a:lnTo>
                <a:lnTo>
                  <a:pt x="1079" y="7200"/>
                </a:lnTo>
                <a:lnTo>
                  <a:pt x="8991" y="8280"/>
                </a:lnTo>
                <a:lnTo>
                  <a:pt x="9715" y="11163"/>
                </a:lnTo>
                <a:lnTo>
                  <a:pt x="9715" y="86398"/>
                </a:lnTo>
                <a:lnTo>
                  <a:pt x="8991" y="88201"/>
                </a:lnTo>
                <a:lnTo>
                  <a:pt x="1803" y="88201"/>
                </a:lnTo>
                <a:lnTo>
                  <a:pt x="0" y="89281"/>
                </a:lnTo>
                <a:lnTo>
                  <a:pt x="0" y="92519"/>
                </a:lnTo>
                <a:lnTo>
                  <a:pt x="1079" y="93243"/>
                </a:lnTo>
                <a:lnTo>
                  <a:pt x="39954" y="93243"/>
                </a:lnTo>
                <a:lnTo>
                  <a:pt x="39954" y="89281"/>
                </a:lnTo>
                <a:lnTo>
                  <a:pt x="39243" y="89281"/>
                </a:lnTo>
                <a:lnTo>
                  <a:pt x="30238" y="88201"/>
                </a:lnTo>
                <a:lnTo>
                  <a:pt x="28079" y="87477"/>
                </a:lnTo>
                <a:lnTo>
                  <a:pt x="28079" y="27355"/>
                </a:lnTo>
                <a:lnTo>
                  <a:pt x="33540" y="18364"/>
                </a:lnTo>
                <a:lnTo>
                  <a:pt x="34201" y="17284"/>
                </a:lnTo>
                <a:lnTo>
                  <a:pt x="38163" y="12242"/>
                </a:lnTo>
                <a:lnTo>
                  <a:pt x="45808" y="10502"/>
                </a:lnTo>
                <a:lnTo>
                  <a:pt x="45986" y="10502"/>
                </a:lnTo>
                <a:lnTo>
                  <a:pt x="44996" y="11163"/>
                </a:lnTo>
                <a:lnTo>
                  <a:pt x="44996" y="21602"/>
                </a:lnTo>
                <a:lnTo>
                  <a:pt x="50038" y="25552"/>
                </a:lnTo>
                <a:lnTo>
                  <a:pt x="63360" y="25552"/>
                </a:lnTo>
                <a:lnTo>
                  <a:pt x="67322" y="21602"/>
                </a:lnTo>
                <a:lnTo>
                  <a:pt x="67322" y="10502"/>
                </a:lnTo>
                <a:lnTo>
                  <a:pt x="67322" y="8280"/>
                </a:lnTo>
                <a:close/>
              </a:path>
              <a:path w="137159" h="94615">
                <a:moveTo>
                  <a:pt x="136791" y="64084"/>
                </a:moveTo>
                <a:lnTo>
                  <a:pt x="109435" y="36715"/>
                </a:lnTo>
                <a:lnTo>
                  <a:pt x="108356" y="36715"/>
                </a:lnTo>
                <a:lnTo>
                  <a:pt x="98234" y="33324"/>
                </a:lnTo>
                <a:lnTo>
                  <a:pt x="91427" y="29565"/>
                </a:lnTo>
                <a:lnTo>
                  <a:pt x="87591" y="25336"/>
                </a:lnTo>
                <a:lnTo>
                  <a:pt x="86398" y="20523"/>
                </a:lnTo>
                <a:lnTo>
                  <a:pt x="86398" y="11163"/>
                </a:lnTo>
                <a:lnTo>
                  <a:pt x="92519" y="5041"/>
                </a:lnTo>
                <a:lnTo>
                  <a:pt x="102603" y="5041"/>
                </a:lnTo>
                <a:lnTo>
                  <a:pt x="128524" y="29565"/>
                </a:lnTo>
                <a:lnTo>
                  <a:pt x="128524" y="30594"/>
                </a:lnTo>
                <a:lnTo>
                  <a:pt x="131762" y="30594"/>
                </a:lnTo>
                <a:lnTo>
                  <a:pt x="132791" y="29565"/>
                </a:lnTo>
                <a:lnTo>
                  <a:pt x="132842" y="0"/>
                </a:lnTo>
                <a:lnTo>
                  <a:pt x="129603" y="0"/>
                </a:lnTo>
                <a:lnTo>
                  <a:pt x="129603" y="1079"/>
                </a:lnTo>
                <a:lnTo>
                  <a:pt x="128524" y="1079"/>
                </a:lnTo>
                <a:lnTo>
                  <a:pt x="125641" y="5041"/>
                </a:lnTo>
                <a:lnTo>
                  <a:pt x="120599" y="3238"/>
                </a:lnTo>
                <a:lnTo>
                  <a:pt x="113398" y="0"/>
                </a:lnTo>
                <a:lnTo>
                  <a:pt x="105473" y="0"/>
                </a:lnTo>
                <a:lnTo>
                  <a:pt x="92976" y="2171"/>
                </a:lnTo>
                <a:lnTo>
                  <a:pt x="83058" y="8153"/>
                </a:lnTo>
                <a:lnTo>
                  <a:pt x="76517" y="17170"/>
                </a:lnTo>
                <a:lnTo>
                  <a:pt x="74155" y="28435"/>
                </a:lnTo>
                <a:lnTo>
                  <a:pt x="76009" y="38823"/>
                </a:lnTo>
                <a:lnTo>
                  <a:pt x="81483" y="46177"/>
                </a:lnTo>
                <a:lnTo>
                  <a:pt x="90398" y="51231"/>
                </a:lnTo>
                <a:lnTo>
                  <a:pt x="102603" y="54724"/>
                </a:lnTo>
                <a:lnTo>
                  <a:pt x="113334" y="58572"/>
                </a:lnTo>
                <a:lnTo>
                  <a:pt x="120459" y="62826"/>
                </a:lnTo>
                <a:lnTo>
                  <a:pt x="124409" y="67881"/>
                </a:lnTo>
                <a:lnTo>
                  <a:pt x="125641" y="74155"/>
                </a:lnTo>
                <a:lnTo>
                  <a:pt x="125641" y="84239"/>
                </a:lnTo>
                <a:lnTo>
                  <a:pt x="115557" y="89281"/>
                </a:lnTo>
                <a:lnTo>
                  <a:pt x="108356" y="89281"/>
                </a:lnTo>
                <a:lnTo>
                  <a:pt x="100291" y="88201"/>
                </a:lnTo>
                <a:lnTo>
                  <a:pt x="99961" y="88201"/>
                </a:lnTo>
                <a:lnTo>
                  <a:pt x="92875" y="83972"/>
                </a:lnTo>
                <a:lnTo>
                  <a:pt x="85877" y="75615"/>
                </a:lnTo>
                <a:lnTo>
                  <a:pt x="77393" y="61912"/>
                </a:lnTo>
                <a:lnTo>
                  <a:pt x="77393" y="60833"/>
                </a:lnTo>
                <a:lnTo>
                  <a:pt x="74155" y="60833"/>
                </a:lnTo>
                <a:lnTo>
                  <a:pt x="73444" y="61912"/>
                </a:lnTo>
                <a:lnTo>
                  <a:pt x="73444" y="94322"/>
                </a:lnTo>
                <a:lnTo>
                  <a:pt x="77393" y="94322"/>
                </a:lnTo>
                <a:lnTo>
                  <a:pt x="77393" y="93243"/>
                </a:lnTo>
                <a:lnTo>
                  <a:pt x="83515" y="88201"/>
                </a:lnTo>
                <a:lnTo>
                  <a:pt x="89281" y="92519"/>
                </a:lnTo>
                <a:lnTo>
                  <a:pt x="99352" y="94322"/>
                </a:lnTo>
                <a:lnTo>
                  <a:pt x="115557" y="94322"/>
                </a:lnTo>
                <a:lnTo>
                  <a:pt x="123482" y="91440"/>
                </a:lnTo>
                <a:lnTo>
                  <a:pt x="125628" y="89281"/>
                </a:lnTo>
                <a:lnTo>
                  <a:pt x="134632" y="80276"/>
                </a:lnTo>
                <a:lnTo>
                  <a:pt x="136791" y="73075"/>
                </a:lnTo>
                <a:lnTo>
                  <a:pt x="136791" y="64084"/>
                </a:lnTo>
                <a:close/>
              </a:path>
            </a:pathLst>
          </a:custGeom>
          <a:solidFill>
            <a:srgbClr val="3D39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278356" y="6490080"/>
            <a:ext cx="95885" cy="92710"/>
          </a:xfrm>
          <a:custGeom>
            <a:avLst/>
            <a:gdLst/>
            <a:ahLst/>
            <a:cxnLst/>
            <a:rect l="l" t="t" r="r" b="b"/>
            <a:pathLst>
              <a:path w="95884" h="92709">
                <a:moveTo>
                  <a:pt x="36004" y="87122"/>
                </a:moveTo>
                <a:lnTo>
                  <a:pt x="0" y="87122"/>
                </a:lnTo>
                <a:lnTo>
                  <a:pt x="0" y="91440"/>
                </a:lnTo>
                <a:lnTo>
                  <a:pt x="723" y="92163"/>
                </a:lnTo>
                <a:lnTo>
                  <a:pt x="36004" y="92163"/>
                </a:lnTo>
                <a:lnTo>
                  <a:pt x="37084" y="91440"/>
                </a:lnTo>
                <a:lnTo>
                  <a:pt x="37084" y="88201"/>
                </a:lnTo>
                <a:lnTo>
                  <a:pt x="36004" y="87122"/>
                </a:lnTo>
                <a:close/>
              </a:path>
              <a:path w="95884" h="92709">
                <a:moveTo>
                  <a:pt x="94322" y="87122"/>
                </a:moveTo>
                <a:lnTo>
                  <a:pt x="58318" y="87122"/>
                </a:lnTo>
                <a:lnTo>
                  <a:pt x="57238" y="88201"/>
                </a:lnTo>
                <a:lnTo>
                  <a:pt x="57238" y="91440"/>
                </a:lnTo>
                <a:lnTo>
                  <a:pt x="58318" y="92163"/>
                </a:lnTo>
                <a:lnTo>
                  <a:pt x="94322" y="92163"/>
                </a:lnTo>
                <a:lnTo>
                  <a:pt x="95402" y="91440"/>
                </a:lnTo>
                <a:lnTo>
                  <a:pt x="95402" y="88201"/>
                </a:lnTo>
                <a:lnTo>
                  <a:pt x="94322" y="87122"/>
                </a:lnTo>
                <a:close/>
              </a:path>
              <a:path w="95884" h="92709">
                <a:moveTo>
                  <a:pt x="25920" y="0"/>
                </a:moveTo>
                <a:lnTo>
                  <a:pt x="1803" y="1079"/>
                </a:lnTo>
                <a:lnTo>
                  <a:pt x="723" y="1079"/>
                </a:lnTo>
                <a:lnTo>
                  <a:pt x="0" y="2159"/>
                </a:lnTo>
                <a:lnTo>
                  <a:pt x="0" y="5041"/>
                </a:lnTo>
                <a:lnTo>
                  <a:pt x="723" y="6121"/>
                </a:lnTo>
                <a:lnTo>
                  <a:pt x="9004" y="7200"/>
                </a:lnTo>
                <a:lnTo>
                  <a:pt x="10083" y="10083"/>
                </a:lnTo>
                <a:lnTo>
                  <a:pt x="10083" y="85318"/>
                </a:lnTo>
                <a:lnTo>
                  <a:pt x="9004" y="87122"/>
                </a:lnTo>
                <a:lnTo>
                  <a:pt x="29159" y="87122"/>
                </a:lnTo>
                <a:lnTo>
                  <a:pt x="28079" y="85318"/>
                </a:lnTo>
                <a:lnTo>
                  <a:pt x="28079" y="30594"/>
                </a:lnTo>
                <a:lnTo>
                  <a:pt x="29883" y="25565"/>
                </a:lnTo>
                <a:lnTo>
                  <a:pt x="32042" y="22313"/>
                </a:lnTo>
                <a:lnTo>
                  <a:pt x="35153" y="18364"/>
                </a:lnTo>
                <a:lnTo>
                  <a:pt x="28079" y="18364"/>
                </a:lnTo>
                <a:lnTo>
                  <a:pt x="28079" y="2159"/>
                </a:lnTo>
                <a:lnTo>
                  <a:pt x="25920" y="0"/>
                </a:lnTo>
                <a:close/>
              </a:path>
              <a:path w="95884" h="92709">
                <a:moveTo>
                  <a:pt x="79444" y="10083"/>
                </a:moveTo>
                <a:lnTo>
                  <a:pt x="50037" y="10083"/>
                </a:lnTo>
                <a:lnTo>
                  <a:pt x="57734" y="11293"/>
                </a:lnTo>
                <a:lnTo>
                  <a:pt x="62731" y="15168"/>
                </a:lnTo>
                <a:lnTo>
                  <a:pt x="65432" y="22079"/>
                </a:lnTo>
                <a:lnTo>
                  <a:pt x="66243" y="32397"/>
                </a:lnTo>
                <a:lnTo>
                  <a:pt x="66243" y="85318"/>
                </a:lnTo>
                <a:lnTo>
                  <a:pt x="65163" y="87122"/>
                </a:lnTo>
                <a:lnTo>
                  <a:pt x="85318" y="87122"/>
                </a:lnTo>
                <a:lnTo>
                  <a:pt x="84239" y="85318"/>
                </a:lnTo>
                <a:lnTo>
                  <a:pt x="84239" y="27355"/>
                </a:lnTo>
                <a:lnTo>
                  <a:pt x="82597" y="15794"/>
                </a:lnTo>
                <a:lnTo>
                  <a:pt x="79444" y="10083"/>
                </a:lnTo>
                <a:close/>
              </a:path>
              <a:path w="95884" h="92709">
                <a:moveTo>
                  <a:pt x="60121" y="0"/>
                </a:moveTo>
                <a:lnTo>
                  <a:pt x="44485" y="2869"/>
                </a:lnTo>
                <a:lnTo>
                  <a:pt x="34651" y="9182"/>
                </a:lnTo>
                <a:lnTo>
                  <a:pt x="29542" y="15494"/>
                </a:lnTo>
                <a:lnTo>
                  <a:pt x="28079" y="18364"/>
                </a:lnTo>
                <a:lnTo>
                  <a:pt x="35153" y="18364"/>
                </a:lnTo>
                <a:lnTo>
                  <a:pt x="36004" y="17284"/>
                </a:lnTo>
                <a:lnTo>
                  <a:pt x="42125" y="10083"/>
                </a:lnTo>
                <a:lnTo>
                  <a:pt x="79444" y="10083"/>
                </a:lnTo>
                <a:lnTo>
                  <a:pt x="77852" y="7200"/>
                </a:lnTo>
                <a:lnTo>
                  <a:pt x="70271" y="1845"/>
                </a:lnTo>
                <a:lnTo>
                  <a:pt x="60121" y="0"/>
                </a:lnTo>
                <a:close/>
              </a:path>
            </a:pathLst>
          </a:custGeom>
          <a:solidFill>
            <a:srgbClr val="3D39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57473" y="6378642"/>
            <a:ext cx="252095" cy="278765"/>
          </a:xfrm>
          <a:custGeom>
            <a:avLst/>
            <a:gdLst/>
            <a:ahLst/>
            <a:cxnLst/>
            <a:rect l="l" t="t" r="r" b="b"/>
            <a:pathLst>
              <a:path w="252095" h="278765">
                <a:moveTo>
                  <a:pt x="114401" y="0"/>
                </a:moveTo>
                <a:lnTo>
                  <a:pt x="74092" y="12480"/>
                </a:lnTo>
                <a:lnTo>
                  <a:pt x="38847" y="39147"/>
                </a:lnTo>
                <a:lnTo>
                  <a:pt x="11968" y="80120"/>
                </a:lnTo>
                <a:lnTo>
                  <a:pt x="0" y="127191"/>
                </a:lnTo>
                <a:lnTo>
                  <a:pt x="2609" y="179969"/>
                </a:lnTo>
                <a:lnTo>
                  <a:pt x="20877" y="228901"/>
                </a:lnTo>
                <a:lnTo>
                  <a:pt x="55885" y="264435"/>
                </a:lnTo>
                <a:lnTo>
                  <a:pt x="102465" y="278306"/>
                </a:lnTo>
                <a:lnTo>
                  <a:pt x="150700" y="271185"/>
                </a:lnTo>
                <a:lnTo>
                  <a:pt x="194549" y="245301"/>
                </a:lnTo>
                <a:lnTo>
                  <a:pt x="227970" y="202878"/>
                </a:lnTo>
                <a:lnTo>
                  <a:pt x="246242" y="157463"/>
                </a:lnTo>
                <a:lnTo>
                  <a:pt x="251747" y="114158"/>
                </a:lnTo>
                <a:lnTo>
                  <a:pt x="245020" y="74984"/>
                </a:lnTo>
                <a:lnTo>
                  <a:pt x="226595" y="41963"/>
                </a:lnTo>
                <a:lnTo>
                  <a:pt x="197007" y="17115"/>
                </a:lnTo>
                <a:lnTo>
                  <a:pt x="156474" y="1585"/>
                </a:lnTo>
                <a:lnTo>
                  <a:pt x="114401" y="0"/>
                </a:lnTo>
                <a:close/>
              </a:path>
            </a:pathLst>
          </a:custGeom>
          <a:solidFill>
            <a:srgbClr val="097FA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9325" y="6427444"/>
            <a:ext cx="167487" cy="18935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76669"/>
            <a:ext cx="8050530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007EA2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1053985"/>
            <a:ext cx="7441565" cy="2891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462180" y="6413913"/>
            <a:ext cx="3300806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5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Management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883691"/>
            <a:ext cx="3583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7EA2"/>
                </a:solidFill>
                <a:latin typeface="Arial"/>
                <a:cs typeface="Arial"/>
              </a:rPr>
              <a:t>Fifteenth</a:t>
            </a:r>
            <a:r>
              <a:rPr dirty="0" sz="2000" spc="-30">
                <a:solidFill>
                  <a:srgbClr val="007EA2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7EA2"/>
                </a:solidFill>
                <a:latin typeface="Arial"/>
                <a:cs typeface="Arial"/>
              </a:rPr>
              <a:t>Edition,</a:t>
            </a:r>
            <a:r>
              <a:rPr dirty="0" sz="2000" spc="-35">
                <a:solidFill>
                  <a:srgbClr val="007EA2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7EA2"/>
                </a:solidFill>
                <a:latin typeface="Arial"/>
                <a:cs typeface="Arial"/>
              </a:rPr>
              <a:t>Global</a:t>
            </a:r>
            <a:r>
              <a:rPr dirty="0" sz="2000" spc="-40">
                <a:solidFill>
                  <a:srgbClr val="007EA2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7EA2"/>
                </a:solidFill>
                <a:latin typeface="Arial"/>
                <a:cs typeface="Arial"/>
              </a:rPr>
              <a:t>Edition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559300" y="2692692"/>
            <a:ext cx="2369820" cy="1145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Arial"/>
                <a:cs typeface="Arial"/>
              </a:rPr>
              <a:t>Chapter</a:t>
            </a:r>
            <a:r>
              <a:rPr dirty="0" sz="3000" spc="-50">
                <a:latin typeface="Arial"/>
                <a:cs typeface="Arial"/>
              </a:rPr>
              <a:t> 9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75"/>
              </a:spcBef>
            </a:pPr>
            <a:r>
              <a:rPr dirty="0" sz="2200">
                <a:latin typeface="Arial"/>
                <a:cs typeface="Arial"/>
              </a:rPr>
              <a:t>Managing</a:t>
            </a:r>
            <a:r>
              <a:rPr dirty="0" sz="2200" spc="-13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Strategy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316520"/>
            <a:ext cx="3809517" cy="489035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5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SWOT</a:t>
            </a:r>
            <a:r>
              <a:rPr dirty="0" spc="-225"/>
              <a:t> </a:t>
            </a:r>
            <a:r>
              <a:rPr dirty="0" spc="-10"/>
              <a:t>Analysis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053985"/>
            <a:ext cx="7982584" cy="2601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7175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Strengths: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any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activities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organization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does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well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or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its </a:t>
            </a:r>
            <a:r>
              <a:rPr dirty="0" sz="2400">
                <a:latin typeface="Arial"/>
                <a:cs typeface="Arial"/>
              </a:rPr>
              <a:t>unique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  <a:p>
            <a:pPr marL="269240" marR="12065" indent="-257175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spc="-10" b="1">
                <a:latin typeface="Arial"/>
                <a:cs typeface="Arial"/>
              </a:rPr>
              <a:t>Weaknesses</a:t>
            </a:r>
            <a:r>
              <a:rPr dirty="0" sz="2400" spc="-10">
                <a:latin typeface="Arial"/>
                <a:cs typeface="Arial"/>
              </a:rPr>
              <a:t>: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activities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organization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does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not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do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well </a:t>
            </a:r>
            <a:r>
              <a:rPr dirty="0" sz="2400">
                <a:latin typeface="Arial"/>
                <a:cs typeface="Arial"/>
              </a:rPr>
              <a:t>or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resources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needs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does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not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possess</a:t>
            </a:r>
            <a:endParaRPr sz="2400">
              <a:latin typeface="Arial"/>
              <a:cs typeface="Arial"/>
            </a:endParaRPr>
          </a:p>
          <a:p>
            <a:pPr marL="269240" marR="988694" indent="-257175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SWOT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analysis: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analysis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organization’s </a:t>
            </a:r>
            <a:r>
              <a:rPr dirty="0" sz="2400">
                <a:latin typeface="Arial"/>
                <a:cs typeface="Arial"/>
              </a:rPr>
              <a:t>strengths,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weaknesses,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opportunities,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threats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</a:t>
            </a:r>
            <a:r>
              <a:rPr dirty="0" spc="-114"/>
              <a:t> </a:t>
            </a:r>
            <a:r>
              <a:rPr dirty="0"/>
              <a:t>4:</a:t>
            </a:r>
            <a:r>
              <a:rPr dirty="0" spc="-105"/>
              <a:t> </a:t>
            </a:r>
            <a:r>
              <a:rPr dirty="0" sz="3600"/>
              <a:t>Formulating</a:t>
            </a:r>
            <a:r>
              <a:rPr dirty="0" sz="3600" spc="-110"/>
              <a:t> </a:t>
            </a:r>
            <a:r>
              <a:rPr dirty="0" sz="3600" spc="-10"/>
              <a:t>Strategies</a:t>
            </a:r>
            <a:endParaRPr sz="36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977808"/>
            <a:ext cx="7764780" cy="17938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700"/>
              </a:spcBef>
              <a:buClr>
                <a:srgbClr val="007EA2"/>
              </a:buClr>
              <a:buChar char="•"/>
              <a:tabLst>
                <a:tab pos="269240" algn="l"/>
              </a:tabLst>
            </a:pPr>
            <a:r>
              <a:rPr dirty="0" sz="2400">
                <a:latin typeface="Arial"/>
                <a:cs typeface="Arial"/>
              </a:rPr>
              <a:t>Three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main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types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strategies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managers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will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formulate: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 spc="-10">
                <a:latin typeface="Arial"/>
                <a:cs typeface="Arial"/>
              </a:rPr>
              <a:t>Corporate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 spc="-10">
                <a:latin typeface="Arial"/>
                <a:cs typeface="Arial"/>
              </a:rPr>
              <a:t>Competitive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 spc="-10">
                <a:latin typeface="Arial"/>
                <a:cs typeface="Arial"/>
              </a:rPr>
              <a:t>Functional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</a:t>
            </a:r>
            <a:r>
              <a:rPr dirty="0" spc="-105"/>
              <a:t> </a:t>
            </a:r>
            <a:r>
              <a:rPr dirty="0"/>
              <a:t>5:</a:t>
            </a:r>
            <a:r>
              <a:rPr dirty="0" spc="-95"/>
              <a:t> </a:t>
            </a:r>
            <a:r>
              <a:rPr dirty="0" sz="3600"/>
              <a:t>Implementing</a:t>
            </a:r>
            <a:r>
              <a:rPr dirty="0" sz="3600" spc="-100"/>
              <a:t> </a:t>
            </a:r>
            <a:r>
              <a:rPr dirty="0" sz="3600" spc="-10"/>
              <a:t>Strategies</a:t>
            </a:r>
            <a:endParaRPr sz="36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053985"/>
            <a:ext cx="799338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7175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Char char="•"/>
              <a:tabLst>
                <a:tab pos="269240" algn="l"/>
              </a:tabLst>
            </a:pPr>
            <a:r>
              <a:rPr dirty="0" sz="2400">
                <a:latin typeface="Arial"/>
                <a:cs typeface="Arial"/>
              </a:rPr>
              <a:t>No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matter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how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effectively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organization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has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planned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its </a:t>
            </a:r>
            <a:r>
              <a:rPr dirty="0" sz="2400">
                <a:latin typeface="Arial"/>
                <a:cs typeface="Arial"/>
              </a:rPr>
              <a:t>strategies,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performance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will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suffer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if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strategies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aren’t implemented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properly.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</a:t>
            </a:r>
            <a:r>
              <a:rPr dirty="0" spc="-60"/>
              <a:t> </a:t>
            </a:r>
            <a:r>
              <a:rPr dirty="0"/>
              <a:t>6:</a:t>
            </a:r>
            <a:r>
              <a:rPr dirty="0" spc="-50"/>
              <a:t> </a:t>
            </a:r>
            <a:r>
              <a:rPr dirty="0" sz="3600"/>
              <a:t>Evaluating</a:t>
            </a:r>
            <a:r>
              <a:rPr dirty="0" sz="3600" spc="-70"/>
              <a:t> </a:t>
            </a:r>
            <a:r>
              <a:rPr dirty="0" sz="3600" spc="-10"/>
              <a:t>Results</a:t>
            </a:r>
            <a:endParaRPr sz="36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053985"/>
            <a:ext cx="6927215" cy="1313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7175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Char char="•"/>
              <a:tabLst>
                <a:tab pos="269240" algn="l"/>
              </a:tabLst>
            </a:pPr>
            <a:r>
              <a:rPr dirty="0" sz="2400">
                <a:latin typeface="Arial"/>
                <a:cs typeface="Arial"/>
              </a:rPr>
              <a:t>How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effective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have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strategies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been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at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helping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the </a:t>
            </a:r>
            <a:r>
              <a:rPr dirty="0" sz="2400" spc="-10">
                <a:latin typeface="Arial"/>
                <a:cs typeface="Arial"/>
              </a:rPr>
              <a:t>organization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achieve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its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goals</a:t>
            </a:r>
            <a:endParaRPr sz="24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Char char="•"/>
              <a:tabLst>
                <a:tab pos="269240" algn="l"/>
              </a:tabLst>
            </a:pPr>
            <a:r>
              <a:rPr dirty="0" sz="2400">
                <a:latin typeface="Arial"/>
                <a:cs typeface="Arial"/>
              </a:rPr>
              <a:t>What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adjustments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are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necessary?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7473" y="6378642"/>
            <a:ext cx="916305" cy="278765"/>
            <a:chOff x="457473" y="6378642"/>
            <a:chExt cx="916305" cy="278765"/>
          </a:xfrm>
        </p:grpSpPr>
        <p:sp>
          <p:nvSpPr>
            <p:cNvPr id="3" name="object 3" descr=""/>
            <p:cNvSpPr/>
            <p:nvPr/>
          </p:nvSpPr>
          <p:spPr>
            <a:xfrm>
              <a:off x="750963" y="6453720"/>
              <a:ext cx="622935" cy="130175"/>
            </a:xfrm>
            <a:custGeom>
              <a:avLst/>
              <a:gdLst/>
              <a:ahLst/>
              <a:cxnLst/>
              <a:rect l="l" t="t" r="r" b="b"/>
              <a:pathLst>
                <a:path w="622935" h="130175">
                  <a:moveTo>
                    <a:pt x="106553" y="37439"/>
                  </a:moveTo>
                  <a:lnTo>
                    <a:pt x="101600" y="18834"/>
                  </a:lnTo>
                  <a:lnTo>
                    <a:pt x="88811" y="7391"/>
                  </a:lnTo>
                  <a:lnTo>
                    <a:pt x="85001" y="6121"/>
                  </a:lnTo>
                  <a:lnTo>
                    <a:pt x="84594" y="5994"/>
                  </a:lnTo>
                  <a:lnTo>
                    <a:pt x="84594" y="37439"/>
                  </a:lnTo>
                  <a:lnTo>
                    <a:pt x="83439" y="50850"/>
                  </a:lnTo>
                  <a:lnTo>
                    <a:pt x="83375" y="51638"/>
                  </a:lnTo>
                  <a:lnTo>
                    <a:pt x="78651" y="62153"/>
                  </a:lnTo>
                  <a:lnTo>
                    <a:pt x="68795" y="68681"/>
                  </a:lnTo>
                  <a:lnTo>
                    <a:pt x="52197" y="70916"/>
                  </a:lnTo>
                  <a:lnTo>
                    <a:pt x="38150" y="70916"/>
                  </a:lnTo>
                  <a:lnTo>
                    <a:pt x="38150" y="6121"/>
                  </a:lnTo>
                  <a:lnTo>
                    <a:pt x="53276" y="6121"/>
                  </a:lnTo>
                  <a:lnTo>
                    <a:pt x="69710" y="8890"/>
                  </a:lnTo>
                  <a:lnTo>
                    <a:pt x="79184" y="16116"/>
                  </a:lnTo>
                  <a:lnTo>
                    <a:pt x="83540" y="26174"/>
                  </a:lnTo>
                  <a:lnTo>
                    <a:pt x="84594" y="37439"/>
                  </a:lnTo>
                  <a:lnTo>
                    <a:pt x="84594" y="5994"/>
                  </a:lnTo>
                  <a:lnTo>
                    <a:pt x="78473" y="3962"/>
                  </a:lnTo>
                  <a:lnTo>
                    <a:pt x="71310" y="1600"/>
                  </a:lnTo>
                  <a:lnTo>
                    <a:pt x="52197" y="0"/>
                  </a:lnTo>
                  <a:lnTo>
                    <a:pt x="1079" y="0"/>
                  </a:lnTo>
                  <a:lnTo>
                    <a:pt x="0" y="1079"/>
                  </a:lnTo>
                  <a:lnTo>
                    <a:pt x="0" y="3962"/>
                  </a:lnTo>
                  <a:lnTo>
                    <a:pt x="1079" y="5041"/>
                  </a:lnTo>
                  <a:lnTo>
                    <a:pt x="6121" y="6121"/>
                  </a:lnTo>
                  <a:lnTo>
                    <a:pt x="17995" y="3962"/>
                  </a:lnTo>
                  <a:lnTo>
                    <a:pt x="17995" y="117716"/>
                  </a:lnTo>
                  <a:lnTo>
                    <a:pt x="15113" y="122758"/>
                  </a:lnTo>
                  <a:lnTo>
                    <a:pt x="1079" y="123482"/>
                  </a:lnTo>
                  <a:lnTo>
                    <a:pt x="0" y="123482"/>
                  </a:lnTo>
                  <a:lnTo>
                    <a:pt x="0" y="127800"/>
                  </a:lnTo>
                  <a:lnTo>
                    <a:pt x="1079" y="128524"/>
                  </a:lnTo>
                  <a:lnTo>
                    <a:pt x="57238" y="128524"/>
                  </a:lnTo>
                  <a:lnTo>
                    <a:pt x="57238" y="123482"/>
                  </a:lnTo>
                  <a:lnTo>
                    <a:pt x="56515" y="123482"/>
                  </a:lnTo>
                  <a:lnTo>
                    <a:pt x="41402" y="122758"/>
                  </a:lnTo>
                  <a:lnTo>
                    <a:pt x="38150" y="118440"/>
                  </a:lnTo>
                  <a:lnTo>
                    <a:pt x="38150" y="77038"/>
                  </a:lnTo>
                  <a:lnTo>
                    <a:pt x="51473" y="77038"/>
                  </a:lnTo>
                  <a:lnTo>
                    <a:pt x="64998" y="76250"/>
                  </a:lnTo>
                  <a:lnTo>
                    <a:pt x="76847" y="73888"/>
                  </a:lnTo>
                  <a:lnTo>
                    <a:pt x="84556" y="70916"/>
                  </a:lnTo>
                  <a:lnTo>
                    <a:pt x="86804" y="70053"/>
                  </a:lnTo>
                  <a:lnTo>
                    <a:pt x="94678" y="64795"/>
                  </a:lnTo>
                  <a:lnTo>
                    <a:pt x="100787" y="57899"/>
                  </a:lnTo>
                  <a:lnTo>
                    <a:pt x="104394" y="50850"/>
                  </a:lnTo>
                  <a:lnTo>
                    <a:pt x="106108" y="43954"/>
                  </a:lnTo>
                  <a:lnTo>
                    <a:pt x="106553" y="37439"/>
                  </a:lnTo>
                  <a:close/>
                </a:path>
                <a:path w="622935" h="130175">
                  <a:moveTo>
                    <a:pt x="185089" y="67652"/>
                  </a:moveTo>
                  <a:lnTo>
                    <a:pt x="165950" y="39357"/>
                  </a:lnTo>
                  <a:lnTo>
                    <a:pt x="165950" y="70916"/>
                  </a:lnTo>
                  <a:lnTo>
                    <a:pt x="125996" y="70916"/>
                  </a:lnTo>
                  <a:lnTo>
                    <a:pt x="128346" y="57937"/>
                  </a:lnTo>
                  <a:lnTo>
                    <a:pt x="132651" y="48336"/>
                  </a:lnTo>
                  <a:lnTo>
                    <a:pt x="138734" y="42481"/>
                  </a:lnTo>
                  <a:lnTo>
                    <a:pt x="138404" y="42481"/>
                  </a:lnTo>
                  <a:lnTo>
                    <a:pt x="146875" y="40322"/>
                  </a:lnTo>
                  <a:lnTo>
                    <a:pt x="152996" y="40322"/>
                  </a:lnTo>
                  <a:lnTo>
                    <a:pt x="165950" y="70916"/>
                  </a:lnTo>
                  <a:lnTo>
                    <a:pt x="165950" y="39357"/>
                  </a:lnTo>
                  <a:lnTo>
                    <a:pt x="164020" y="38303"/>
                  </a:lnTo>
                  <a:lnTo>
                    <a:pt x="156540" y="36068"/>
                  </a:lnTo>
                  <a:lnTo>
                    <a:pt x="147955" y="35280"/>
                  </a:lnTo>
                  <a:lnTo>
                    <a:pt x="131597" y="39090"/>
                  </a:lnTo>
                  <a:lnTo>
                    <a:pt x="118071" y="49504"/>
                  </a:lnTo>
                  <a:lnTo>
                    <a:pt x="108864" y="65049"/>
                  </a:lnTo>
                  <a:lnTo>
                    <a:pt x="105473" y="84239"/>
                  </a:lnTo>
                  <a:lnTo>
                    <a:pt x="108712" y="102412"/>
                  </a:lnTo>
                  <a:lnTo>
                    <a:pt x="117665" y="116776"/>
                  </a:lnTo>
                  <a:lnTo>
                    <a:pt x="131140" y="126212"/>
                  </a:lnTo>
                  <a:lnTo>
                    <a:pt x="147955" y="129603"/>
                  </a:lnTo>
                  <a:lnTo>
                    <a:pt x="161899" y="127584"/>
                  </a:lnTo>
                  <a:lnTo>
                    <a:pt x="172300" y="122364"/>
                  </a:lnTo>
                  <a:lnTo>
                    <a:pt x="174129" y="120599"/>
                  </a:lnTo>
                  <a:lnTo>
                    <a:pt x="179793" y="115176"/>
                  </a:lnTo>
                  <a:lnTo>
                    <a:pt x="185039" y="107276"/>
                  </a:lnTo>
                  <a:lnTo>
                    <a:pt x="185039" y="105473"/>
                  </a:lnTo>
                  <a:lnTo>
                    <a:pt x="184315" y="105473"/>
                  </a:lnTo>
                  <a:lnTo>
                    <a:pt x="184315" y="104394"/>
                  </a:lnTo>
                  <a:lnTo>
                    <a:pt x="182156" y="104394"/>
                  </a:lnTo>
                  <a:lnTo>
                    <a:pt x="181076" y="105473"/>
                  </a:lnTo>
                  <a:lnTo>
                    <a:pt x="175348" y="111645"/>
                  </a:lnTo>
                  <a:lnTo>
                    <a:pt x="169595" y="116420"/>
                  </a:lnTo>
                  <a:lnTo>
                    <a:pt x="163093" y="119507"/>
                  </a:lnTo>
                  <a:lnTo>
                    <a:pt x="155155" y="120599"/>
                  </a:lnTo>
                  <a:lnTo>
                    <a:pt x="144348" y="118579"/>
                  </a:lnTo>
                  <a:lnTo>
                    <a:pt x="134632" y="112014"/>
                  </a:lnTo>
                  <a:lnTo>
                    <a:pt x="127609" y="100101"/>
                  </a:lnTo>
                  <a:lnTo>
                    <a:pt x="124917" y="82080"/>
                  </a:lnTo>
                  <a:lnTo>
                    <a:pt x="124917" y="77038"/>
                  </a:lnTo>
                  <a:lnTo>
                    <a:pt x="185039" y="77038"/>
                  </a:lnTo>
                  <a:lnTo>
                    <a:pt x="185077" y="70916"/>
                  </a:lnTo>
                  <a:lnTo>
                    <a:pt x="185089" y="67652"/>
                  </a:lnTo>
                  <a:close/>
                </a:path>
                <a:path w="622935" h="130175">
                  <a:moveTo>
                    <a:pt x="278638" y="123482"/>
                  </a:moveTo>
                  <a:lnTo>
                    <a:pt x="277558" y="122770"/>
                  </a:lnTo>
                  <a:lnTo>
                    <a:pt x="277558" y="121678"/>
                  </a:lnTo>
                  <a:lnTo>
                    <a:pt x="270713" y="121678"/>
                  </a:lnTo>
                  <a:lnTo>
                    <a:pt x="268554" y="120599"/>
                  </a:lnTo>
                  <a:lnTo>
                    <a:pt x="266750" y="119519"/>
                  </a:lnTo>
                  <a:lnTo>
                    <a:pt x="265671" y="116636"/>
                  </a:lnTo>
                  <a:lnTo>
                    <a:pt x="265671" y="114477"/>
                  </a:lnTo>
                  <a:lnTo>
                    <a:pt x="265671" y="82080"/>
                  </a:lnTo>
                  <a:lnTo>
                    <a:pt x="265671" y="63715"/>
                  </a:lnTo>
                  <a:lnTo>
                    <a:pt x="263588" y="51854"/>
                  </a:lnTo>
                  <a:lnTo>
                    <a:pt x="257429" y="43294"/>
                  </a:lnTo>
                  <a:lnTo>
                    <a:pt x="253746" y="41402"/>
                  </a:lnTo>
                  <a:lnTo>
                    <a:pt x="247294" y="38112"/>
                  </a:lnTo>
                  <a:lnTo>
                    <a:pt x="233273" y="36360"/>
                  </a:lnTo>
                  <a:lnTo>
                    <a:pt x="218998" y="38112"/>
                  </a:lnTo>
                  <a:lnTo>
                    <a:pt x="219608" y="38112"/>
                  </a:lnTo>
                  <a:lnTo>
                    <a:pt x="209016" y="42443"/>
                  </a:lnTo>
                  <a:lnTo>
                    <a:pt x="201726" y="48971"/>
                  </a:lnTo>
                  <a:lnTo>
                    <a:pt x="199072" y="56883"/>
                  </a:lnTo>
                  <a:lnTo>
                    <a:pt x="199072" y="62636"/>
                  </a:lnTo>
                  <a:lnTo>
                    <a:pt x="203390" y="67678"/>
                  </a:lnTo>
                  <a:lnTo>
                    <a:pt x="208432" y="67678"/>
                  </a:lnTo>
                  <a:lnTo>
                    <a:pt x="211315" y="68757"/>
                  </a:lnTo>
                  <a:lnTo>
                    <a:pt x="215277" y="66954"/>
                  </a:lnTo>
                  <a:lnTo>
                    <a:pt x="222478" y="59753"/>
                  </a:lnTo>
                  <a:lnTo>
                    <a:pt x="221399" y="53644"/>
                  </a:lnTo>
                  <a:lnTo>
                    <a:pt x="216382" y="46494"/>
                  </a:lnTo>
                  <a:lnTo>
                    <a:pt x="219240" y="43561"/>
                  </a:lnTo>
                  <a:lnTo>
                    <a:pt x="225361" y="41402"/>
                  </a:lnTo>
                  <a:lnTo>
                    <a:pt x="232562" y="41402"/>
                  </a:lnTo>
                  <a:lnTo>
                    <a:pt x="248399" y="75958"/>
                  </a:lnTo>
                  <a:lnTo>
                    <a:pt x="248399" y="82080"/>
                  </a:lnTo>
                  <a:lnTo>
                    <a:pt x="248399" y="108356"/>
                  </a:lnTo>
                  <a:lnTo>
                    <a:pt x="245516" y="111239"/>
                  </a:lnTo>
                  <a:lnTo>
                    <a:pt x="238315" y="120599"/>
                  </a:lnTo>
                  <a:lnTo>
                    <a:pt x="217436" y="120599"/>
                  </a:lnTo>
                  <a:lnTo>
                    <a:pt x="215277" y="111239"/>
                  </a:lnTo>
                  <a:lnTo>
                    <a:pt x="215277" y="104394"/>
                  </a:lnTo>
                  <a:lnTo>
                    <a:pt x="217055" y="96913"/>
                  </a:lnTo>
                  <a:lnTo>
                    <a:pt x="222783" y="90957"/>
                  </a:lnTo>
                  <a:lnTo>
                    <a:pt x="233045" y="86131"/>
                  </a:lnTo>
                  <a:lnTo>
                    <a:pt x="248399" y="82080"/>
                  </a:lnTo>
                  <a:lnTo>
                    <a:pt x="248399" y="75958"/>
                  </a:lnTo>
                  <a:lnTo>
                    <a:pt x="245516" y="75958"/>
                  </a:lnTo>
                  <a:lnTo>
                    <a:pt x="243357" y="77038"/>
                  </a:lnTo>
                  <a:lnTo>
                    <a:pt x="238315" y="78117"/>
                  </a:lnTo>
                  <a:lnTo>
                    <a:pt x="200152" y="92163"/>
                  </a:lnTo>
                  <a:lnTo>
                    <a:pt x="196202" y="99364"/>
                  </a:lnTo>
                  <a:lnTo>
                    <a:pt x="196202" y="108356"/>
                  </a:lnTo>
                  <a:lnTo>
                    <a:pt x="197434" y="115938"/>
                  </a:lnTo>
                  <a:lnTo>
                    <a:pt x="201498" y="122770"/>
                  </a:lnTo>
                  <a:lnTo>
                    <a:pt x="209092" y="127800"/>
                  </a:lnTo>
                  <a:lnTo>
                    <a:pt x="209537" y="127800"/>
                  </a:lnTo>
                  <a:lnTo>
                    <a:pt x="220319" y="129603"/>
                  </a:lnTo>
                  <a:lnTo>
                    <a:pt x="227685" y="128663"/>
                  </a:lnTo>
                  <a:lnTo>
                    <a:pt x="234759" y="125831"/>
                  </a:lnTo>
                  <a:lnTo>
                    <a:pt x="241617" y="121107"/>
                  </a:lnTo>
                  <a:lnTo>
                    <a:pt x="242125" y="120599"/>
                  </a:lnTo>
                  <a:lnTo>
                    <a:pt x="248399" y="114477"/>
                  </a:lnTo>
                  <a:lnTo>
                    <a:pt x="248932" y="119519"/>
                  </a:lnTo>
                  <a:lnTo>
                    <a:pt x="249047" y="120599"/>
                  </a:lnTo>
                  <a:lnTo>
                    <a:pt x="249161" y="121678"/>
                  </a:lnTo>
                  <a:lnTo>
                    <a:pt x="249275" y="122770"/>
                  </a:lnTo>
                  <a:lnTo>
                    <a:pt x="249351" y="123482"/>
                  </a:lnTo>
                  <a:lnTo>
                    <a:pt x="249478" y="124561"/>
                  </a:lnTo>
                  <a:lnTo>
                    <a:pt x="253441" y="128524"/>
                  </a:lnTo>
                  <a:lnTo>
                    <a:pt x="268554" y="128524"/>
                  </a:lnTo>
                  <a:lnTo>
                    <a:pt x="271792" y="127800"/>
                  </a:lnTo>
                  <a:lnTo>
                    <a:pt x="276834" y="125641"/>
                  </a:lnTo>
                  <a:lnTo>
                    <a:pt x="277558" y="125641"/>
                  </a:lnTo>
                  <a:lnTo>
                    <a:pt x="278638" y="123482"/>
                  </a:lnTo>
                  <a:close/>
                </a:path>
                <a:path w="622935" h="130175">
                  <a:moveTo>
                    <a:pt x="354241" y="43561"/>
                  </a:moveTo>
                  <a:lnTo>
                    <a:pt x="350278" y="36360"/>
                  </a:lnTo>
                  <a:lnTo>
                    <a:pt x="339115" y="36360"/>
                  </a:lnTo>
                  <a:lnTo>
                    <a:pt x="331863" y="37439"/>
                  </a:lnTo>
                  <a:lnTo>
                    <a:pt x="332333" y="37439"/>
                  </a:lnTo>
                  <a:lnTo>
                    <a:pt x="326237" y="40411"/>
                  </a:lnTo>
                  <a:lnTo>
                    <a:pt x="320078" y="45783"/>
                  </a:lnTo>
                  <a:lnTo>
                    <a:pt x="313918" y="53644"/>
                  </a:lnTo>
                  <a:lnTo>
                    <a:pt x="313918" y="38519"/>
                  </a:lnTo>
                  <a:lnTo>
                    <a:pt x="312839" y="37439"/>
                  </a:lnTo>
                  <a:lnTo>
                    <a:pt x="287997" y="37439"/>
                  </a:lnTo>
                  <a:lnTo>
                    <a:pt x="286918" y="38519"/>
                  </a:lnTo>
                  <a:lnTo>
                    <a:pt x="286918" y="41402"/>
                  </a:lnTo>
                  <a:lnTo>
                    <a:pt x="287997" y="42481"/>
                  </a:lnTo>
                  <a:lnTo>
                    <a:pt x="295910" y="43561"/>
                  </a:lnTo>
                  <a:lnTo>
                    <a:pt x="296633" y="46443"/>
                  </a:lnTo>
                  <a:lnTo>
                    <a:pt x="296633" y="121678"/>
                  </a:lnTo>
                  <a:lnTo>
                    <a:pt x="295910" y="123482"/>
                  </a:lnTo>
                  <a:lnTo>
                    <a:pt x="288721" y="123482"/>
                  </a:lnTo>
                  <a:lnTo>
                    <a:pt x="286918" y="124561"/>
                  </a:lnTo>
                  <a:lnTo>
                    <a:pt x="286918" y="127800"/>
                  </a:lnTo>
                  <a:lnTo>
                    <a:pt x="287997" y="128524"/>
                  </a:lnTo>
                  <a:lnTo>
                    <a:pt x="326872" y="128524"/>
                  </a:lnTo>
                  <a:lnTo>
                    <a:pt x="326872" y="124561"/>
                  </a:lnTo>
                  <a:lnTo>
                    <a:pt x="326161" y="124561"/>
                  </a:lnTo>
                  <a:lnTo>
                    <a:pt x="317157" y="123482"/>
                  </a:lnTo>
                  <a:lnTo>
                    <a:pt x="314998" y="122758"/>
                  </a:lnTo>
                  <a:lnTo>
                    <a:pt x="314998" y="62636"/>
                  </a:lnTo>
                  <a:lnTo>
                    <a:pt x="320459" y="53644"/>
                  </a:lnTo>
                  <a:lnTo>
                    <a:pt x="321119" y="52565"/>
                  </a:lnTo>
                  <a:lnTo>
                    <a:pt x="325081" y="47523"/>
                  </a:lnTo>
                  <a:lnTo>
                    <a:pt x="332727" y="45783"/>
                  </a:lnTo>
                  <a:lnTo>
                    <a:pt x="332905" y="45783"/>
                  </a:lnTo>
                  <a:lnTo>
                    <a:pt x="331914" y="46443"/>
                  </a:lnTo>
                  <a:lnTo>
                    <a:pt x="331914" y="56883"/>
                  </a:lnTo>
                  <a:lnTo>
                    <a:pt x="336956" y="60833"/>
                  </a:lnTo>
                  <a:lnTo>
                    <a:pt x="350278" y="60833"/>
                  </a:lnTo>
                  <a:lnTo>
                    <a:pt x="354241" y="56883"/>
                  </a:lnTo>
                  <a:lnTo>
                    <a:pt x="354241" y="45783"/>
                  </a:lnTo>
                  <a:lnTo>
                    <a:pt x="354241" y="43561"/>
                  </a:lnTo>
                  <a:close/>
                </a:path>
                <a:path w="622935" h="130175">
                  <a:moveTo>
                    <a:pt x="423710" y="99364"/>
                  </a:moveTo>
                  <a:lnTo>
                    <a:pt x="396354" y="71996"/>
                  </a:lnTo>
                  <a:lnTo>
                    <a:pt x="395274" y="71996"/>
                  </a:lnTo>
                  <a:lnTo>
                    <a:pt x="385152" y="68605"/>
                  </a:lnTo>
                  <a:lnTo>
                    <a:pt x="378345" y="64846"/>
                  </a:lnTo>
                  <a:lnTo>
                    <a:pt x="374510" y="60617"/>
                  </a:lnTo>
                  <a:lnTo>
                    <a:pt x="373316" y="55803"/>
                  </a:lnTo>
                  <a:lnTo>
                    <a:pt x="373316" y="46443"/>
                  </a:lnTo>
                  <a:lnTo>
                    <a:pt x="379437" y="40322"/>
                  </a:lnTo>
                  <a:lnTo>
                    <a:pt x="389521" y="40322"/>
                  </a:lnTo>
                  <a:lnTo>
                    <a:pt x="415442" y="64846"/>
                  </a:lnTo>
                  <a:lnTo>
                    <a:pt x="415442" y="65874"/>
                  </a:lnTo>
                  <a:lnTo>
                    <a:pt x="418680" y="65874"/>
                  </a:lnTo>
                  <a:lnTo>
                    <a:pt x="419709" y="64846"/>
                  </a:lnTo>
                  <a:lnTo>
                    <a:pt x="419760" y="35280"/>
                  </a:lnTo>
                  <a:lnTo>
                    <a:pt x="416521" y="35280"/>
                  </a:lnTo>
                  <a:lnTo>
                    <a:pt x="416521" y="36360"/>
                  </a:lnTo>
                  <a:lnTo>
                    <a:pt x="415442" y="36360"/>
                  </a:lnTo>
                  <a:lnTo>
                    <a:pt x="412559" y="40322"/>
                  </a:lnTo>
                  <a:lnTo>
                    <a:pt x="407517" y="38519"/>
                  </a:lnTo>
                  <a:lnTo>
                    <a:pt x="400316" y="35280"/>
                  </a:lnTo>
                  <a:lnTo>
                    <a:pt x="392391" y="35280"/>
                  </a:lnTo>
                  <a:lnTo>
                    <a:pt x="379895" y="37452"/>
                  </a:lnTo>
                  <a:lnTo>
                    <a:pt x="369976" y="43434"/>
                  </a:lnTo>
                  <a:lnTo>
                    <a:pt x="363435" y="52451"/>
                  </a:lnTo>
                  <a:lnTo>
                    <a:pt x="361073" y="63715"/>
                  </a:lnTo>
                  <a:lnTo>
                    <a:pt x="362927" y="74104"/>
                  </a:lnTo>
                  <a:lnTo>
                    <a:pt x="368401" y="81457"/>
                  </a:lnTo>
                  <a:lnTo>
                    <a:pt x="377317" y="86512"/>
                  </a:lnTo>
                  <a:lnTo>
                    <a:pt x="389521" y="90004"/>
                  </a:lnTo>
                  <a:lnTo>
                    <a:pt x="400253" y="93853"/>
                  </a:lnTo>
                  <a:lnTo>
                    <a:pt x="407377" y="98107"/>
                  </a:lnTo>
                  <a:lnTo>
                    <a:pt x="411327" y="103162"/>
                  </a:lnTo>
                  <a:lnTo>
                    <a:pt x="412559" y="109435"/>
                  </a:lnTo>
                  <a:lnTo>
                    <a:pt x="412559" y="119519"/>
                  </a:lnTo>
                  <a:lnTo>
                    <a:pt x="402475" y="124561"/>
                  </a:lnTo>
                  <a:lnTo>
                    <a:pt x="395274" y="124561"/>
                  </a:lnTo>
                  <a:lnTo>
                    <a:pt x="387210" y="123482"/>
                  </a:lnTo>
                  <a:lnTo>
                    <a:pt x="386880" y="123482"/>
                  </a:lnTo>
                  <a:lnTo>
                    <a:pt x="379793" y="119253"/>
                  </a:lnTo>
                  <a:lnTo>
                    <a:pt x="372795" y="110896"/>
                  </a:lnTo>
                  <a:lnTo>
                    <a:pt x="364312" y="97193"/>
                  </a:lnTo>
                  <a:lnTo>
                    <a:pt x="364312" y="96113"/>
                  </a:lnTo>
                  <a:lnTo>
                    <a:pt x="361073" y="96113"/>
                  </a:lnTo>
                  <a:lnTo>
                    <a:pt x="360362" y="97193"/>
                  </a:lnTo>
                  <a:lnTo>
                    <a:pt x="360362" y="129603"/>
                  </a:lnTo>
                  <a:lnTo>
                    <a:pt x="364312" y="129603"/>
                  </a:lnTo>
                  <a:lnTo>
                    <a:pt x="364312" y="128524"/>
                  </a:lnTo>
                  <a:lnTo>
                    <a:pt x="370433" y="123482"/>
                  </a:lnTo>
                  <a:lnTo>
                    <a:pt x="376199" y="127800"/>
                  </a:lnTo>
                  <a:lnTo>
                    <a:pt x="386270" y="129603"/>
                  </a:lnTo>
                  <a:lnTo>
                    <a:pt x="402475" y="129603"/>
                  </a:lnTo>
                  <a:lnTo>
                    <a:pt x="410400" y="126720"/>
                  </a:lnTo>
                  <a:lnTo>
                    <a:pt x="412546" y="124561"/>
                  </a:lnTo>
                  <a:lnTo>
                    <a:pt x="421551" y="115557"/>
                  </a:lnTo>
                  <a:lnTo>
                    <a:pt x="423710" y="108356"/>
                  </a:lnTo>
                  <a:lnTo>
                    <a:pt x="423710" y="99364"/>
                  </a:lnTo>
                  <a:close/>
                </a:path>
                <a:path w="622935" h="130175">
                  <a:moveTo>
                    <a:pt x="523074" y="82080"/>
                  </a:moveTo>
                  <a:lnTo>
                    <a:pt x="519671" y="64604"/>
                  </a:lnTo>
                  <a:lnTo>
                    <a:pt x="519582" y="64147"/>
                  </a:lnTo>
                  <a:lnTo>
                    <a:pt x="510108" y="49377"/>
                  </a:lnTo>
                  <a:lnTo>
                    <a:pt x="510019" y="49237"/>
                  </a:lnTo>
                  <a:lnTo>
                    <a:pt x="503275" y="44437"/>
                  </a:lnTo>
                  <a:lnTo>
                    <a:pt x="503275" y="83159"/>
                  </a:lnTo>
                  <a:lnTo>
                    <a:pt x="501713" y="101511"/>
                  </a:lnTo>
                  <a:lnTo>
                    <a:pt x="497154" y="114401"/>
                  </a:lnTo>
                  <a:lnTo>
                    <a:pt x="489597" y="122047"/>
                  </a:lnTo>
                  <a:lnTo>
                    <a:pt x="479158" y="124561"/>
                  </a:lnTo>
                  <a:lnTo>
                    <a:pt x="467868" y="122047"/>
                  </a:lnTo>
                  <a:lnTo>
                    <a:pt x="459892" y="114401"/>
                  </a:lnTo>
                  <a:lnTo>
                    <a:pt x="455269" y="101815"/>
                  </a:lnTo>
                  <a:lnTo>
                    <a:pt x="455155" y="101511"/>
                  </a:lnTo>
                  <a:lnTo>
                    <a:pt x="455828" y="60680"/>
                  </a:lnTo>
                  <a:lnTo>
                    <a:pt x="476999" y="40322"/>
                  </a:lnTo>
                  <a:lnTo>
                    <a:pt x="488238" y="43027"/>
                  </a:lnTo>
                  <a:lnTo>
                    <a:pt x="496481" y="51079"/>
                  </a:lnTo>
                  <a:lnTo>
                    <a:pt x="501421" y="64147"/>
                  </a:lnTo>
                  <a:lnTo>
                    <a:pt x="501548" y="64604"/>
                  </a:lnTo>
                  <a:lnTo>
                    <a:pt x="503174" y="82080"/>
                  </a:lnTo>
                  <a:lnTo>
                    <a:pt x="503275" y="83159"/>
                  </a:lnTo>
                  <a:lnTo>
                    <a:pt x="503275" y="44437"/>
                  </a:lnTo>
                  <a:lnTo>
                    <a:pt x="497522" y="40322"/>
                  </a:lnTo>
                  <a:lnTo>
                    <a:pt x="495757" y="39077"/>
                  </a:lnTo>
                  <a:lnTo>
                    <a:pt x="478078" y="35280"/>
                  </a:lnTo>
                  <a:lnTo>
                    <a:pt x="460819" y="39077"/>
                  </a:lnTo>
                  <a:lnTo>
                    <a:pt x="446747" y="49377"/>
                  </a:lnTo>
                  <a:lnTo>
                    <a:pt x="437261" y="64604"/>
                  </a:lnTo>
                  <a:lnTo>
                    <a:pt x="433793" y="83159"/>
                  </a:lnTo>
                  <a:lnTo>
                    <a:pt x="437159" y="101511"/>
                  </a:lnTo>
                  <a:lnTo>
                    <a:pt x="446481" y="116243"/>
                  </a:lnTo>
                  <a:lnTo>
                    <a:pt x="460527" y="126047"/>
                  </a:lnTo>
                  <a:lnTo>
                    <a:pt x="478078" y="129603"/>
                  </a:lnTo>
                  <a:lnTo>
                    <a:pt x="494372" y="126288"/>
                  </a:lnTo>
                  <a:lnTo>
                    <a:pt x="496976" y="124561"/>
                  </a:lnTo>
                  <a:lnTo>
                    <a:pt x="508800" y="116776"/>
                  </a:lnTo>
                  <a:lnTo>
                    <a:pt x="519125" y="101815"/>
                  </a:lnTo>
                  <a:lnTo>
                    <a:pt x="523074" y="82080"/>
                  </a:lnTo>
                  <a:close/>
                </a:path>
                <a:path w="622935" h="130175">
                  <a:moveTo>
                    <a:pt x="622795" y="124561"/>
                  </a:moveTo>
                  <a:lnTo>
                    <a:pt x="621715" y="123482"/>
                  </a:lnTo>
                  <a:lnTo>
                    <a:pt x="612711" y="123482"/>
                  </a:lnTo>
                  <a:lnTo>
                    <a:pt x="611632" y="121678"/>
                  </a:lnTo>
                  <a:lnTo>
                    <a:pt x="611632" y="63715"/>
                  </a:lnTo>
                  <a:lnTo>
                    <a:pt x="609981" y="52158"/>
                  </a:lnTo>
                  <a:lnTo>
                    <a:pt x="606831" y="46443"/>
                  </a:lnTo>
                  <a:lnTo>
                    <a:pt x="605243" y="43561"/>
                  </a:lnTo>
                  <a:lnTo>
                    <a:pt x="597662" y="38214"/>
                  </a:lnTo>
                  <a:lnTo>
                    <a:pt x="587514" y="36360"/>
                  </a:lnTo>
                  <a:lnTo>
                    <a:pt x="571868" y="39230"/>
                  </a:lnTo>
                  <a:lnTo>
                    <a:pt x="562038" y="45542"/>
                  </a:lnTo>
                  <a:lnTo>
                    <a:pt x="556933" y="51866"/>
                  </a:lnTo>
                  <a:lnTo>
                    <a:pt x="555472" y="54724"/>
                  </a:lnTo>
                  <a:lnTo>
                    <a:pt x="555472" y="38519"/>
                  </a:lnTo>
                  <a:lnTo>
                    <a:pt x="553313" y="36360"/>
                  </a:lnTo>
                  <a:lnTo>
                    <a:pt x="529196" y="37439"/>
                  </a:lnTo>
                  <a:lnTo>
                    <a:pt x="528116" y="37439"/>
                  </a:lnTo>
                  <a:lnTo>
                    <a:pt x="527392" y="38519"/>
                  </a:lnTo>
                  <a:lnTo>
                    <a:pt x="527392" y="41402"/>
                  </a:lnTo>
                  <a:lnTo>
                    <a:pt x="528116" y="42481"/>
                  </a:lnTo>
                  <a:lnTo>
                    <a:pt x="536397" y="43561"/>
                  </a:lnTo>
                  <a:lnTo>
                    <a:pt x="537476" y="46443"/>
                  </a:lnTo>
                  <a:lnTo>
                    <a:pt x="537476" y="121678"/>
                  </a:lnTo>
                  <a:lnTo>
                    <a:pt x="536397" y="123482"/>
                  </a:lnTo>
                  <a:lnTo>
                    <a:pt x="527392" y="123482"/>
                  </a:lnTo>
                  <a:lnTo>
                    <a:pt x="527392" y="127800"/>
                  </a:lnTo>
                  <a:lnTo>
                    <a:pt x="528116" y="128524"/>
                  </a:lnTo>
                  <a:lnTo>
                    <a:pt x="563397" y="128524"/>
                  </a:lnTo>
                  <a:lnTo>
                    <a:pt x="564476" y="127800"/>
                  </a:lnTo>
                  <a:lnTo>
                    <a:pt x="564476" y="124561"/>
                  </a:lnTo>
                  <a:lnTo>
                    <a:pt x="563397" y="123482"/>
                  </a:lnTo>
                  <a:lnTo>
                    <a:pt x="556552" y="123482"/>
                  </a:lnTo>
                  <a:lnTo>
                    <a:pt x="555472" y="121678"/>
                  </a:lnTo>
                  <a:lnTo>
                    <a:pt x="555472" y="66954"/>
                  </a:lnTo>
                  <a:lnTo>
                    <a:pt x="557276" y="61925"/>
                  </a:lnTo>
                  <a:lnTo>
                    <a:pt x="559435" y="58674"/>
                  </a:lnTo>
                  <a:lnTo>
                    <a:pt x="562546" y="54724"/>
                  </a:lnTo>
                  <a:lnTo>
                    <a:pt x="563397" y="53644"/>
                  </a:lnTo>
                  <a:lnTo>
                    <a:pt x="569518" y="46443"/>
                  </a:lnTo>
                  <a:lnTo>
                    <a:pt x="577430" y="46443"/>
                  </a:lnTo>
                  <a:lnTo>
                    <a:pt x="585127" y="47663"/>
                  </a:lnTo>
                  <a:lnTo>
                    <a:pt x="590118" y="51536"/>
                  </a:lnTo>
                  <a:lnTo>
                    <a:pt x="592823" y="58445"/>
                  </a:lnTo>
                  <a:lnTo>
                    <a:pt x="593636" y="68757"/>
                  </a:lnTo>
                  <a:lnTo>
                    <a:pt x="593636" y="121678"/>
                  </a:lnTo>
                  <a:lnTo>
                    <a:pt x="592556" y="123482"/>
                  </a:lnTo>
                  <a:lnTo>
                    <a:pt x="585711" y="123482"/>
                  </a:lnTo>
                  <a:lnTo>
                    <a:pt x="584631" y="124561"/>
                  </a:lnTo>
                  <a:lnTo>
                    <a:pt x="584631" y="127800"/>
                  </a:lnTo>
                  <a:lnTo>
                    <a:pt x="585711" y="128524"/>
                  </a:lnTo>
                  <a:lnTo>
                    <a:pt x="621715" y="128524"/>
                  </a:lnTo>
                  <a:lnTo>
                    <a:pt x="622795" y="127800"/>
                  </a:lnTo>
                  <a:lnTo>
                    <a:pt x="622795" y="124561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57473" y="6378642"/>
              <a:ext cx="252095" cy="278765"/>
            </a:xfrm>
            <a:custGeom>
              <a:avLst/>
              <a:gdLst/>
              <a:ahLst/>
              <a:cxnLst/>
              <a:rect l="l" t="t" r="r" b="b"/>
              <a:pathLst>
                <a:path w="252095" h="278765">
                  <a:moveTo>
                    <a:pt x="114401" y="0"/>
                  </a:moveTo>
                  <a:lnTo>
                    <a:pt x="74092" y="12480"/>
                  </a:lnTo>
                  <a:lnTo>
                    <a:pt x="38847" y="39147"/>
                  </a:lnTo>
                  <a:lnTo>
                    <a:pt x="11968" y="80120"/>
                  </a:lnTo>
                  <a:lnTo>
                    <a:pt x="0" y="127191"/>
                  </a:lnTo>
                  <a:lnTo>
                    <a:pt x="2609" y="179969"/>
                  </a:lnTo>
                  <a:lnTo>
                    <a:pt x="20877" y="228901"/>
                  </a:lnTo>
                  <a:lnTo>
                    <a:pt x="55885" y="264435"/>
                  </a:lnTo>
                  <a:lnTo>
                    <a:pt x="102465" y="278306"/>
                  </a:lnTo>
                  <a:lnTo>
                    <a:pt x="150700" y="271185"/>
                  </a:lnTo>
                  <a:lnTo>
                    <a:pt x="194549" y="245301"/>
                  </a:lnTo>
                  <a:lnTo>
                    <a:pt x="227970" y="202878"/>
                  </a:lnTo>
                  <a:lnTo>
                    <a:pt x="246242" y="157463"/>
                  </a:lnTo>
                  <a:lnTo>
                    <a:pt x="251747" y="114158"/>
                  </a:lnTo>
                  <a:lnTo>
                    <a:pt x="245020" y="74984"/>
                  </a:lnTo>
                  <a:lnTo>
                    <a:pt x="226595" y="41963"/>
                  </a:lnTo>
                  <a:lnTo>
                    <a:pt x="197007" y="17115"/>
                  </a:lnTo>
                  <a:lnTo>
                    <a:pt x="156474" y="1585"/>
                  </a:lnTo>
                  <a:lnTo>
                    <a:pt x="114401" y="0"/>
                  </a:lnTo>
                  <a:close/>
                </a:path>
              </a:pathLst>
            </a:custGeom>
            <a:solidFill>
              <a:srgbClr val="097FA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325" y="6427444"/>
              <a:ext cx="167487" cy="18935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Exhibit</a:t>
            </a:r>
            <a:r>
              <a:rPr dirty="0" sz="3200" spc="-55"/>
              <a:t> </a:t>
            </a:r>
            <a:r>
              <a:rPr dirty="0" sz="3200"/>
              <a:t>9.3</a:t>
            </a:r>
            <a:r>
              <a:rPr dirty="0" sz="3200" spc="-100"/>
              <a:t> </a:t>
            </a:r>
            <a:r>
              <a:rPr dirty="0" sz="3200" spc="-25"/>
              <a:t>Types</a:t>
            </a:r>
            <a:r>
              <a:rPr dirty="0" sz="3200" spc="-60"/>
              <a:t> </a:t>
            </a:r>
            <a:r>
              <a:rPr dirty="0" sz="3200"/>
              <a:t>of</a:t>
            </a:r>
            <a:r>
              <a:rPr dirty="0" sz="3200" spc="-50"/>
              <a:t> </a:t>
            </a:r>
            <a:r>
              <a:rPr dirty="0" sz="3200"/>
              <a:t>Organizational</a:t>
            </a:r>
            <a:r>
              <a:rPr dirty="0" sz="3200" spc="-55"/>
              <a:t> </a:t>
            </a:r>
            <a:r>
              <a:rPr dirty="0" sz="3200" spc="-10"/>
              <a:t>Strategies</a:t>
            </a:r>
            <a:endParaRPr sz="32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839" y="2269825"/>
            <a:ext cx="7792604" cy="204381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44500" y="5626341"/>
            <a:ext cx="7970520" cy="5118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Exhibit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9.3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shows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three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types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strategies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organizations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use: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corporate,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competitive,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functional.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dirty="0" spc="-80"/>
              <a:t> </a:t>
            </a:r>
            <a:r>
              <a:rPr dirty="0"/>
              <a:t>is</a:t>
            </a:r>
            <a:r>
              <a:rPr dirty="0" spc="-80"/>
              <a:t> </a:t>
            </a:r>
            <a:r>
              <a:rPr dirty="0"/>
              <a:t>Corporate</a:t>
            </a:r>
            <a:r>
              <a:rPr dirty="0" spc="-75"/>
              <a:t> </a:t>
            </a:r>
            <a:r>
              <a:rPr dirty="0" spc="-10"/>
              <a:t>Strategy?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053985"/>
            <a:ext cx="790067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7175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Corporate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strategy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organizational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strategy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that </a:t>
            </a:r>
            <a:r>
              <a:rPr dirty="0" sz="2400">
                <a:latin typeface="Arial"/>
                <a:cs typeface="Arial"/>
              </a:rPr>
              <a:t>determines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what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businesses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company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or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wants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be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in,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what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wants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with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those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businesses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What</a:t>
            </a:r>
            <a:r>
              <a:rPr dirty="0" spc="-195"/>
              <a:t> </a:t>
            </a:r>
            <a:r>
              <a:rPr dirty="0"/>
              <a:t>Are</a:t>
            </a:r>
            <a:r>
              <a:rPr dirty="0" spc="-145"/>
              <a:t> </a:t>
            </a:r>
            <a:r>
              <a:rPr dirty="0"/>
              <a:t>the</a:t>
            </a:r>
            <a:r>
              <a:rPr dirty="0" spc="-140"/>
              <a:t> </a:t>
            </a:r>
            <a:r>
              <a:rPr dirty="0" spc="-30"/>
              <a:t>Types</a:t>
            </a:r>
            <a:r>
              <a:rPr dirty="0" spc="-80"/>
              <a:t> </a:t>
            </a:r>
            <a:r>
              <a:rPr dirty="0"/>
              <a:t>of</a:t>
            </a:r>
            <a:r>
              <a:rPr dirty="0" spc="-85"/>
              <a:t> </a:t>
            </a:r>
            <a:r>
              <a:rPr dirty="0"/>
              <a:t>Corporate</a:t>
            </a:r>
            <a:r>
              <a:rPr dirty="0" spc="-85"/>
              <a:t> </a:t>
            </a:r>
            <a:r>
              <a:rPr dirty="0" spc="-10"/>
              <a:t>Strategy?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053985"/>
            <a:ext cx="7865745" cy="3256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7175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Growth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strategy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corporate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strategy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that’s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used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when </a:t>
            </a:r>
            <a:r>
              <a:rPr dirty="0" sz="2400">
                <a:latin typeface="Arial"/>
                <a:cs typeface="Arial"/>
              </a:rPr>
              <a:t>an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organization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wants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expand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number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markets </a:t>
            </a:r>
            <a:r>
              <a:rPr dirty="0" sz="2400">
                <a:latin typeface="Arial"/>
                <a:cs typeface="Arial"/>
              </a:rPr>
              <a:t>served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or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products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offered,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either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through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its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current business(es)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or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through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new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business(es)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 spc="-10">
                <a:latin typeface="Arial"/>
                <a:cs typeface="Arial"/>
              </a:rPr>
              <a:t>Concentration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 spc="-10">
                <a:latin typeface="Arial"/>
                <a:cs typeface="Arial"/>
              </a:rPr>
              <a:t>Vertical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integration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>
                <a:latin typeface="Arial"/>
                <a:cs typeface="Arial"/>
              </a:rPr>
              <a:t>Horizontal</a:t>
            </a:r>
            <a:r>
              <a:rPr dirty="0" sz="2400" spc="-1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integration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 spc="-10">
                <a:latin typeface="Arial"/>
                <a:cs typeface="Arial"/>
              </a:rPr>
              <a:t>Diversification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Stability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-105"/>
              <a:t> </a:t>
            </a:r>
            <a:r>
              <a:rPr dirty="0"/>
              <a:t>Renewal</a:t>
            </a:r>
            <a:r>
              <a:rPr dirty="0" spc="-95"/>
              <a:t> </a:t>
            </a:r>
            <a:r>
              <a:rPr dirty="0" spc="-10"/>
              <a:t>Strategies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7175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Stability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strategy</a:t>
            </a:r>
            <a:r>
              <a:rPr dirty="0" sz="2400"/>
              <a:t>:</a:t>
            </a:r>
            <a:r>
              <a:rPr dirty="0" sz="2400" spc="-75"/>
              <a:t> </a:t>
            </a:r>
            <a:r>
              <a:rPr dirty="0" sz="2400"/>
              <a:t>a</a:t>
            </a:r>
            <a:r>
              <a:rPr dirty="0" sz="2400" spc="-75"/>
              <a:t> </a:t>
            </a:r>
            <a:r>
              <a:rPr dirty="0" sz="2400"/>
              <a:t>corporate</a:t>
            </a:r>
            <a:r>
              <a:rPr dirty="0" sz="2400" spc="-80"/>
              <a:t> </a:t>
            </a:r>
            <a:r>
              <a:rPr dirty="0" sz="2400"/>
              <a:t>strategy</a:t>
            </a:r>
            <a:r>
              <a:rPr dirty="0" sz="2400" spc="-65"/>
              <a:t> </a:t>
            </a:r>
            <a:r>
              <a:rPr dirty="0" sz="2400"/>
              <a:t>in</a:t>
            </a:r>
            <a:r>
              <a:rPr dirty="0" sz="2400" spc="-70"/>
              <a:t> </a:t>
            </a:r>
            <a:r>
              <a:rPr dirty="0" sz="2400"/>
              <a:t>which</a:t>
            </a:r>
            <a:r>
              <a:rPr dirty="0" sz="2400" spc="-80"/>
              <a:t> </a:t>
            </a:r>
            <a:r>
              <a:rPr dirty="0" sz="2400" spc="-25"/>
              <a:t>an </a:t>
            </a:r>
            <a:r>
              <a:rPr dirty="0" sz="2400" spc="-10"/>
              <a:t>organization</a:t>
            </a:r>
            <a:r>
              <a:rPr dirty="0" sz="2400" spc="-60"/>
              <a:t> </a:t>
            </a:r>
            <a:r>
              <a:rPr dirty="0" sz="2400"/>
              <a:t>continues</a:t>
            </a:r>
            <a:r>
              <a:rPr dirty="0" sz="2400" spc="-50"/>
              <a:t> </a:t>
            </a:r>
            <a:r>
              <a:rPr dirty="0" sz="2400"/>
              <a:t>to</a:t>
            </a:r>
            <a:r>
              <a:rPr dirty="0" sz="2400" spc="-55"/>
              <a:t> </a:t>
            </a:r>
            <a:r>
              <a:rPr dirty="0" sz="2400"/>
              <a:t>do</a:t>
            </a:r>
            <a:r>
              <a:rPr dirty="0" sz="2400" spc="-50"/>
              <a:t> </a:t>
            </a:r>
            <a:r>
              <a:rPr dirty="0" sz="2400"/>
              <a:t>what</a:t>
            </a:r>
            <a:r>
              <a:rPr dirty="0" sz="2400" spc="-55"/>
              <a:t> </a:t>
            </a:r>
            <a:r>
              <a:rPr dirty="0" sz="2400"/>
              <a:t>it</a:t>
            </a:r>
            <a:r>
              <a:rPr dirty="0" sz="2400" spc="-55"/>
              <a:t> </a:t>
            </a:r>
            <a:r>
              <a:rPr dirty="0" sz="2400"/>
              <a:t>is</a:t>
            </a:r>
            <a:r>
              <a:rPr dirty="0" sz="2400" spc="-50"/>
              <a:t> </a:t>
            </a:r>
            <a:r>
              <a:rPr dirty="0" sz="2400"/>
              <a:t>currently</a:t>
            </a:r>
            <a:r>
              <a:rPr dirty="0" sz="2400" spc="-55"/>
              <a:t> </a:t>
            </a:r>
            <a:r>
              <a:rPr dirty="0" sz="2400" spc="-10"/>
              <a:t>doing</a:t>
            </a:r>
            <a:endParaRPr sz="2400">
              <a:latin typeface="Arial"/>
              <a:cs typeface="Arial"/>
            </a:endParaRPr>
          </a:p>
          <a:p>
            <a:pPr marL="269240" marR="118745" indent="-257175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Renewal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strategy</a:t>
            </a:r>
            <a:r>
              <a:rPr dirty="0" sz="2400"/>
              <a:t>:</a:t>
            </a:r>
            <a:r>
              <a:rPr dirty="0" sz="2400" spc="-95"/>
              <a:t> </a:t>
            </a:r>
            <a:r>
              <a:rPr dirty="0" sz="2400"/>
              <a:t>a</a:t>
            </a:r>
            <a:r>
              <a:rPr dirty="0" sz="2400" spc="-95"/>
              <a:t> </a:t>
            </a:r>
            <a:r>
              <a:rPr dirty="0" sz="2400"/>
              <a:t>corporate</a:t>
            </a:r>
            <a:r>
              <a:rPr dirty="0" sz="2400" spc="-100"/>
              <a:t> </a:t>
            </a:r>
            <a:r>
              <a:rPr dirty="0" sz="2400"/>
              <a:t>strategy</a:t>
            </a:r>
            <a:r>
              <a:rPr dirty="0" sz="2400" spc="-90"/>
              <a:t> </a:t>
            </a:r>
            <a:r>
              <a:rPr dirty="0" sz="2400"/>
              <a:t>designed</a:t>
            </a:r>
            <a:r>
              <a:rPr dirty="0" sz="2400" spc="-90"/>
              <a:t> </a:t>
            </a:r>
            <a:r>
              <a:rPr dirty="0" sz="2400" spc="-25"/>
              <a:t>to </a:t>
            </a:r>
            <a:r>
              <a:rPr dirty="0" sz="2400"/>
              <a:t>address</a:t>
            </a:r>
            <a:r>
              <a:rPr dirty="0" sz="2400" spc="-130"/>
              <a:t> </a:t>
            </a:r>
            <a:r>
              <a:rPr dirty="0" sz="2400"/>
              <a:t>declining</a:t>
            </a:r>
            <a:r>
              <a:rPr dirty="0" sz="2400" spc="-120"/>
              <a:t> </a:t>
            </a:r>
            <a:r>
              <a:rPr dirty="0" sz="2400" spc="-10"/>
              <a:t>performance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How</a:t>
            </a:r>
            <a:r>
              <a:rPr dirty="0" spc="-195"/>
              <a:t> </a:t>
            </a:r>
            <a:r>
              <a:rPr dirty="0"/>
              <a:t>Are</a:t>
            </a:r>
            <a:r>
              <a:rPr dirty="0" spc="-195"/>
              <a:t> </a:t>
            </a:r>
            <a:r>
              <a:rPr dirty="0"/>
              <a:t>Corporate</a:t>
            </a:r>
            <a:r>
              <a:rPr dirty="0" spc="-114"/>
              <a:t> </a:t>
            </a:r>
            <a:r>
              <a:rPr dirty="0"/>
              <a:t>Strategies</a:t>
            </a:r>
            <a:r>
              <a:rPr dirty="0" spc="-110"/>
              <a:t> </a:t>
            </a:r>
            <a:r>
              <a:rPr dirty="0" spc="-10"/>
              <a:t>Managed?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7175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BCG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matrix</a:t>
            </a:r>
            <a:r>
              <a:rPr dirty="0" sz="2400"/>
              <a:t>:</a:t>
            </a:r>
            <a:r>
              <a:rPr dirty="0" sz="2400" spc="-60"/>
              <a:t> </a:t>
            </a:r>
            <a:r>
              <a:rPr dirty="0" sz="2400"/>
              <a:t>a</a:t>
            </a:r>
            <a:r>
              <a:rPr dirty="0" sz="2400" spc="-55"/>
              <a:t> </a:t>
            </a:r>
            <a:r>
              <a:rPr dirty="0" sz="2400"/>
              <a:t>strategy</a:t>
            </a:r>
            <a:r>
              <a:rPr dirty="0" sz="2400" spc="-60"/>
              <a:t> </a:t>
            </a:r>
            <a:r>
              <a:rPr dirty="0" sz="2400"/>
              <a:t>tool</a:t>
            </a:r>
            <a:r>
              <a:rPr dirty="0" sz="2400" spc="-65"/>
              <a:t> </a:t>
            </a:r>
            <a:r>
              <a:rPr dirty="0" sz="2400"/>
              <a:t>that</a:t>
            </a:r>
            <a:r>
              <a:rPr dirty="0" sz="2400" spc="-45"/>
              <a:t> </a:t>
            </a:r>
            <a:r>
              <a:rPr dirty="0" sz="2400"/>
              <a:t>guides</a:t>
            </a:r>
            <a:r>
              <a:rPr dirty="0" sz="2400" spc="-50"/>
              <a:t> </a:t>
            </a:r>
            <a:r>
              <a:rPr dirty="0" sz="2400" spc="-10"/>
              <a:t>resource </a:t>
            </a:r>
            <a:r>
              <a:rPr dirty="0" sz="2400"/>
              <a:t>allocation</a:t>
            </a:r>
            <a:r>
              <a:rPr dirty="0" sz="2400" spc="-85"/>
              <a:t> </a:t>
            </a:r>
            <a:r>
              <a:rPr dirty="0" sz="2400"/>
              <a:t>decisions</a:t>
            </a:r>
            <a:r>
              <a:rPr dirty="0" sz="2400" spc="-75"/>
              <a:t> </a:t>
            </a:r>
            <a:r>
              <a:rPr dirty="0" sz="2400"/>
              <a:t>on</a:t>
            </a:r>
            <a:r>
              <a:rPr dirty="0" sz="2400" spc="-70"/>
              <a:t> </a:t>
            </a:r>
            <a:r>
              <a:rPr dirty="0" sz="2400"/>
              <a:t>the</a:t>
            </a:r>
            <a:r>
              <a:rPr dirty="0" sz="2400" spc="-85"/>
              <a:t> </a:t>
            </a:r>
            <a:r>
              <a:rPr dirty="0" sz="2400"/>
              <a:t>basis</a:t>
            </a:r>
            <a:r>
              <a:rPr dirty="0" sz="2400" spc="-70"/>
              <a:t> </a:t>
            </a:r>
            <a:r>
              <a:rPr dirty="0" sz="2400"/>
              <a:t>of</a:t>
            </a:r>
            <a:r>
              <a:rPr dirty="0" sz="2400" spc="-75"/>
              <a:t> </a:t>
            </a:r>
            <a:r>
              <a:rPr dirty="0" sz="2400"/>
              <a:t>market</a:t>
            </a:r>
            <a:r>
              <a:rPr dirty="0" sz="2400" spc="-70"/>
              <a:t> </a:t>
            </a:r>
            <a:r>
              <a:rPr dirty="0" sz="2400"/>
              <a:t>share</a:t>
            </a:r>
            <a:r>
              <a:rPr dirty="0" sz="2400" spc="-80"/>
              <a:t> </a:t>
            </a:r>
            <a:r>
              <a:rPr dirty="0" sz="2400" spc="-25"/>
              <a:t>and </a:t>
            </a:r>
            <a:r>
              <a:rPr dirty="0" sz="2400"/>
              <a:t>growth</a:t>
            </a:r>
            <a:r>
              <a:rPr dirty="0" sz="2400" spc="-55"/>
              <a:t> </a:t>
            </a:r>
            <a:r>
              <a:rPr dirty="0" sz="2400"/>
              <a:t>rate</a:t>
            </a:r>
            <a:r>
              <a:rPr dirty="0" sz="2400" spc="-60"/>
              <a:t> </a:t>
            </a:r>
            <a:r>
              <a:rPr dirty="0" sz="2400"/>
              <a:t>of</a:t>
            </a:r>
            <a:r>
              <a:rPr dirty="0" sz="2400" spc="-40"/>
              <a:t> </a:t>
            </a:r>
            <a:r>
              <a:rPr dirty="0" sz="2400" spc="-20"/>
              <a:t>SBUs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 spc="-10">
                <a:latin typeface="Arial"/>
                <a:cs typeface="Arial"/>
              </a:rPr>
              <a:t>Stars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>
                <a:latin typeface="Arial"/>
                <a:cs typeface="Arial"/>
              </a:rPr>
              <a:t>Cash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cows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>
                <a:latin typeface="Arial"/>
                <a:cs typeface="Arial"/>
              </a:rPr>
              <a:t>Question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marks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 spc="-20">
                <a:latin typeface="Arial"/>
                <a:cs typeface="Arial"/>
              </a:rPr>
              <a:t>Dogs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Competitive</a:t>
            </a:r>
            <a:r>
              <a:rPr dirty="0" spc="-185"/>
              <a:t> </a:t>
            </a:r>
            <a:r>
              <a:rPr dirty="0" spc="-10"/>
              <a:t>Strategies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053985"/>
            <a:ext cx="8037830" cy="2045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7175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Competitive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strategy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organizational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strategy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how </a:t>
            </a:r>
            <a:r>
              <a:rPr dirty="0" sz="2400">
                <a:latin typeface="Arial"/>
                <a:cs typeface="Arial"/>
              </a:rPr>
              <a:t>an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organization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will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compete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its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business(es)</a:t>
            </a:r>
            <a:endParaRPr sz="2400">
              <a:latin typeface="Arial"/>
              <a:cs typeface="Arial"/>
            </a:endParaRPr>
          </a:p>
          <a:p>
            <a:pPr marL="269240" marR="245745" indent="-257175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Strategic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business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unit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(SBU)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single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independent businesses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organization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that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formulate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their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own </a:t>
            </a:r>
            <a:r>
              <a:rPr dirty="0" sz="2400">
                <a:latin typeface="Arial"/>
                <a:cs typeface="Arial"/>
              </a:rPr>
              <a:t>competitive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strategies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Learning</a:t>
            </a:r>
            <a:r>
              <a:rPr dirty="0" spc="-120"/>
              <a:t> </a:t>
            </a:r>
            <a:r>
              <a:rPr dirty="0" spc="-10"/>
              <a:t>Objectives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053985"/>
            <a:ext cx="7765415" cy="2814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514984" marR="487045" indent="-5029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14984" algn="l"/>
                <a:tab pos="519430" algn="l"/>
              </a:tabLst>
            </a:pPr>
            <a:r>
              <a:rPr dirty="0" sz="2400" b="1">
                <a:solidFill>
                  <a:srgbClr val="007EA2"/>
                </a:solidFill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Define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strategic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management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explain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why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it’s </a:t>
            </a:r>
            <a:r>
              <a:rPr dirty="0" sz="2400" spc="-10">
                <a:latin typeface="Arial"/>
                <a:cs typeface="Arial"/>
              </a:rPr>
              <a:t>important.</a:t>
            </a:r>
            <a:endParaRPr sz="2400">
              <a:latin typeface="Arial"/>
              <a:cs typeface="Arial"/>
            </a:endParaRPr>
          </a:p>
          <a:p>
            <a:pPr lvl="1" marL="514984" marR="5080" indent="-5029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14984" algn="l"/>
                <a:tab pos="519430" algn="l"/>
              </a:tabLst>
            </a:pPr>
            <a:r>
              <a:rPr dirty="0" sz="2400" b="1">
                <a:solidFill>
                  <a:srgbClr val="007EA2"/>
                </a:solidFill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Explain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what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managers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do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during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six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steps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strategic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management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  <a:p>
            <a:pPr lvl="1" marL="520065" indent="-507365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AutoNum type="arabicPeriod"/>
              <a:tabLst>
                <a:tab pos="520065" algn="l"/>
              </a:tabLst>
            </a:pPr>
            <a:r>
              <a:rPr dirty="0" sz="2400" b="1">
                <a:latin typeface="Arial"/>
                <a:cs typeface="Arial"/>
              </a:rPr>
              <a:t>Describe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three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types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corporate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strategies.</a:t>
            </a:r>
            <a:endParaRPr sz="2400">
              <a:latin typeface="Arial"/>
              <a:cs typeface="Arial"/>
            </a:endParaRPr>
          </a:p>
          <a:p>
            <a:pPr lvl="1" marL="514984" marR="92710" indent="-5029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14984" algn="l"/>
                <a:tab pos="519430" algn="l"/>
              </a:tabLst>
            </a:pPr>
            <a:r>
              <a:rPr dirty="0" sz="2400" b="1">
                <a:solidFill>
                  <a:srgbClr val="007EA2"/>
                </a:solidFill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Describe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competitive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advantage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competitive </a:t>
            </a:r>
            <a:r>
              <a:rPr dirty="0" sz="2400">
                <a:latin typeface="Arial"/>
                <a:cs typeface="Arial"/>
              </a:rPr>
              <a:t>strategies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organizations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get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dirty="0" spc="-30"/>
              <a:t> </a:t>
            </a:r>
            <a:r>
              <a:rPr dirty="0"/>
              <a:t>Role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20"/>
              <a:t> Competitive</a:t>
            </a:r>
            <a:r>
              <a:rPr dirty="0" spc="-195"/>
              <a:t> </a:t>
            </a:r>
            <a:r>
              <a:rPr dirty="0" spc="-10"/>
              <a:t>Advantage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053985"/>
            <a:ext cx="8173084" cy="3081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7175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Competitive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advantage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What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sets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organization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apart; </a:t>
            </a:r>
            <a:r>
              <a:rPr dirty="0" sz="2400">
                <a:latin typeface="Arial"/>
                <a:cs typeface="Arial"/>
              </a:rPr>
              <a:t>its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distinctive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edge</a:t>
            </a:r>
            <a:endParaRPr sz="24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Char char="•"/>
              <a:tabLst>
                <a:tab pos="269240" algn="l"/>
              </a:tabLst>
            </a:pPr>
            <a:r>
              <a:rPr dirty="0" sz="2400">
                <a:latin typeface="Arial"/>
                <a:cs typeface="Arial"/>
              </a:rPr>
              <a:t>Competitive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advantage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can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stem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from: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 spc="-10">
                <a:latin typeface="Arial"/>
                <a:cs typeface="Arial"/>
              </a:rPr>
              <a:t>Quality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>
                <a:latin typeface="Arial"/>
                <a:cs typeface="Arial"/>
              </a:rPr>
              <a:t>Low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 spc="-10">
                <a:latin typeface="Arial"/>
                <a:cs typeface="Arial"/>
              </a:rPr>
              <a:t>Technology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>
                <a:latin typeface="Arial"/>
                <a:cs typeface="Arial"/>
              </a:rPr>
              <a:t>Other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factors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Sustaining</a:t>
            </a:r>
            <a:r>
              <a:rPr dirty="0" spc="-70"/>
              <a:t> </a:t>
            </a:r>
            <a:r>
              <a:rPr dirty="0" spc="-20"/>
              <a:t>Competitive</a:t>
            </a:r>
            <a:r>
              <a:rPr dirty="0" spc="-195"/>
              <a:t> </a:t>
            </a:r>
            <a:r>
              <a:rPr dirty="0"/>
              <a:t>Advantage</a:t>
            </a:r>
            <a:r>
              <a:rPr dirty="0" spc="20"/>
              <a:t> </a:t>
            </a:r>
            <a:r>
              <a:rPr dirty="0" sz="2600"/>
              <a:t>(1</a:t>
            </a:r>
            <a:r>
              <a:rPr dirty="0" sz="2600" spc="-35"/>
              <a:t> </a:t>
            </a:r>
            <a:r>
              <a:rPr dirty="0" sz="2600"/>
              <a:t>of</a:t>
            </a:r>
            <a:r>
              <a:rPr dirty="0" sz="2600" spc="-40"/>
              <a:t> </a:t>
            </a:r>
            <a:r>
              <a:rPr dirty="0" sz="2600" spc="-25"/>
              <a:t>2)</a:t>
            </a:r>
            <a:endParaRPr sz="26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053985"/>
            <a:ext cx="8239759" cy="3333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987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"/>
                <a:cs typeface="Arial"/>
              </a:rPr>
              <a:t>Businesses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must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not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only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develop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competitive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advantage </a:t>
            </a:r>
            <a:r>
              <a:rPr dirty="0" sz="2400">
                <a:latin typeface="Arial"/>
                <a:cs typeface="Arial"/>
              </a:rPr>
              <a:t>but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they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must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also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sustain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  <a:p>
            <a:pPr marL="269240" marR="5080" indent="-257175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Economic</a:t>
            </a:r>
            <a:r>
              <a:rPr dirty="0" sz="2400" spc="-11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Moat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sustaining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competitive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advantage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by </a:t>
            </a:r>
            <a:r>
              <a:rPr dirty="0" sz="2400">
                <a:latin typeface="Arial"/>
                <a:cs typeface="Arial"/>
              </a:rPr>
              <a:t>protecting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long-</a:t>
            </a:r>
            <a:r>
              <a:rPr dirty="0" sz="2400">
                <a:latin typeface="Arial"/>
                <a:cs typeface="Arial"/>
              </a:rPr>
              <a:t>term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profits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market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share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using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various means.</a:t>
            </a:r>
            <a:endParaRPr sz="2400">
              <a:latin typeface="Arial"/>
              <a:cs typeface="Arial"/>
            </a:endParaRPr>
          </a:p>
          <a:p>
            <a:pPr algn="just" marL="267335" marR="142875" indent="-25527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Char char="•"/>
              <a:tabLst>
                <a:tab pos="269240" algn="l"/>
              </a:tabLst>
            </a:pPr>
            <a:r>
              <a:rPr dirty="0" sz="2400">
                <a:latin typeface="Arial"/>
                <a:cs typeface="Arial"/>
              </a:rPr>
              <a:t>Economic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moat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was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term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popularized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by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Warren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Buffett </a:t>
            </a:r>
            <a:r>
              <a:rPr dirty="0" sz="2400" spc="-1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as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way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visualize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concept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keeping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competitive 	advantage.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Sustaining</a:t>
            </a:r>
            <a:r>
              <a:rPr dirty="0" spc="-70"/>
              <a:t> </a:t>
            </a:r>
            <a:r>
              <a:rPr dirty="0" spc="-20"/>
              <a:t>Competitive</a:t>
            </a:r>
            <a:r>
              <a:rPr dirty="0" spc="-195"/>
              <a:t> </a:t>
            </a:r>
            <a:r>
              <a:rPr dirty="0"/>
              <a:t>Advantage</a:t>
            </a:r>
            <a:r>
              <a:rPr dirty="0" spc="20"/>
              <a:t> </a:t>
            </a:r>
            <a:r>
              <a:rPr dirty="0" sz="2600"/>
              <a:t>(2</a:t>
            </a:r>
            <a:r>
              <a:rPr dirty="0" sz="2600" spc="-35"/>
              <a:t> </a:t>
            </a:r>
            <a:r>
              <a:rPr dirty="0" sz="2600"/>
              <a:t>of</a:t>
            </a:r>
            <a:r>
              <a:rPr dirty="0" sz="2600" spc="-40"/>
              <a:t> </a:t>
            </a:r>
            <a:r>
              <a:rPr dirty="0" sz="2600" spc="-25"/>
              <a:t>2)</a:t>
            </a:r>
            <a:endParaRPr sz="26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977808"/>
            <a:ext cx="4779645" cy="26771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7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Porter’s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Five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Forces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Model</a:t>
            </a:r>
            <a:r>
              <a:rPr dirty="0" sz="2400" spc="-1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>
                <a:latin typeface="Arial"/>
                <a:cs typeface="Arial"/>
              </a:rPr>
              <a:t>Threat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new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entrants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>
                <a:latin typeface="Arial"/>
                <a:cs typeface="Arial"/>
              </a:rPr>
              <a:t>Threat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substitutes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 spc="-10">
                <a:latin typeface="Arial"/>
                <a:cs typeface="Arial"/>
              </a:rPr>
              <a:t>Bargaining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power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buyers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 spc="-10">
                <a:latin typeface="Arial"/>
                <a:cs typeface="Arial"/>
              </a:rPr>
              <a:t>Bargaining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power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suppliers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>
                <a:latin typeface="Arial"/>
                <a:cs typeface="Arial"/>
              </a:rPr>
              <a:t>Current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rivalry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Choosing</a:t>
            </a:r>
            <a:r>
              <a:rPr dirty="0" spc="-100"/>
              <a:t> </a:t>
            </a:r>
            <a:r>
              <a:rPr dirty="0"/>
              <a:t>a</a:t>
            </a:r>
            <a:r>
              <a:rPr dirty="0" spc="-95"/>
              <a:t> </a:t>
            </a:r>
            <a:r>
              <a:rPr dirty="0"/>
              <a:t>Competitive</a:t>
            </a:r>
            <a:r>
              <a:rPr dirty="0" spc="-110"/>
              <a:t> </a:t>
            </a:r>
            <a:r>
              <a:rPr dirty="0" spc="-10"/>
              <a:t>Strategy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863686"/>
            <a:ext cx="3564890" cy="2251075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600"/>
              </a:spcBef>
              <a:buClr>
                <a:srgbClr val="007EA2"/>
              </a:buClr>
              <a:buChar char="•"/>
              <a:tabLst>
                <a:tab pos="269240" algn="l"/>
              </a:tabLst>
            </a:pPr>
            <a:r>
              <a:rPr dirty="0" sz="2400">
                <a:latin typeface="Arial"/>
                <a:cs typeface="Arial"/>
              </a:rPr>
              <a:t>Cost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leadership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strategy</a:t>
            </a:r>
            <a:endParaRPr sz="24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495"/>
              </a:spcBef>
              <a:buClr>
                <a:srgbClr val="007EA2"/>
              </a:buClr>
              <a:buChar char="•"/>
              <a:tabLst>
                <a:tab pos="269240" algn="l"/>
              </a:tabLst>
            </a:pPr>
            <a:r>
              <a:rPr dirty="0" sz="2400" spc="-10">
                <a:latin typeface="Arial"/>
                <a:cs typeface="Arial"/>
              </a:rPr>
              <a:t>Differentiation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strategy</a:t>
            </a:r>
            <a:endParaRPr sz="24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Char char="•"/>
              <a:tabLst>
                <a:tab pos="269240" algn="l"/>
              </a:tabLst>
            </a:pPr>
            <a:r>
              <a:rPr dirty="0" sz="2400">
                <a:latin typeface="Arial"/>
                <a:cs typeface="Arial"/>
              </a:rPr>
              <a:t>Focus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strategy</a:t>
            </a:r>
            <a:endParaRPr sz="24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505"/>
              </a:spcBef>
              <a:buClr>
                <a:srgbClr val="007EA2"/>
              </a:buClr>
              <a:buChar char="•"/>
              <a:tabLst>
                <a:tab pos="269240" algn="l"/>
              </a:tabLst>
            </a:pPr>
            <a:r>
              <a:rPr dirty="0" sz="2400">
                <a:latin typeface="Arial"/>
                <a:cs typeface="Arial"/>
              </a:rPr>
              <a:t>Stuck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middle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Functional</a:t>
            </a:r>
            <a:r>
              <a:rPr dirty="0" spc="-160"/>
              <a:t> </a:t>
            </a:r>
            <a:r>
              <a:rPr dirty="0" spc="-10"/>
              <a:t>Strategies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053985"/>
            <a:ext cx="782510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7175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Functional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strategies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strategy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used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by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an </a:t>
            </a:r>
            <a:r>
              <a:rPr dirty="0" sz="2400" spc="-10">
                <a:latin typeface="Arial"/>
                <a:cs typeface="Arial"/>
              </a:rPr>
              <a:t>organization’s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various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functional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departments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support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competitive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strategy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Examples</a:t>
            </a:r>
            <a:r>
              <a:rPr dirty="0" spc="-105"/>
              <a:t> </a:t>
            </a:r>
            <a:r>
              <a:rPr dirty="0"/>
              <a:t>of</a:t>
            </a:r>
            <a:r>
              <a:rPr dirty="0" spc="-100"/>
              <a:t> </a:t>
            </a:r>
            <a:r>
              <a:rPr dirty="0" spc="-10"/>
              <a:t>Differentiation</a:t>
            </a:r>
            <a:r>
              <a:rPr dirty="0" spc="-110"/>
              <a:t> </a:t>
            </a:r>
            <a:r>
              <a:rPr dirty="0" spc="-10"/>
              <a:t>Strategies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863686"/>
            <a:ext cx="7419340" cy="3637279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600"/>
              </a:spcBef>
              <a:buClr>
                <a:srgbClr val="007EA2"/>
              </a:buClr>
              <a:buChar char="•"/>
              <a:tabLst>
                <a:tab pos="269240" algn="l"/>
              </a:tabLst>
            </a:pPr>
            <a:r>
              <a:rPr dirty="0" sz="2400" spc="-10">
                <a:latin typeface="Arial"/>
                <a:cs typeface="Arial"/>
              </a:rPr>
              <a:t>Quality</a:t>
            </a:r>
            <a:endParaRPr sz="24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495"/>
              </a:spcBef>
              <a:buClr>
                <a:srgbClr val="007EA2"/>
              </a:buClr>
              <a:buChar char="•"/>
              <a:tabLst>
                <a:tab pos="269240" algn="l"/>
              </a:tabLst>
            </a:pPr>
            <a:r>
              <a:rPr dirty="0" sz="2400">
                <a:latin typeface="Arial"/>
                <a:cs typeface="Arial"/>
              </a:rPr>
              <a:t>Innovation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strategies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5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 spc="-10">
                <a:latin typeface="Arial"/>
                <a:cs typeface="Arial"/>
              </a:rPr>
              <a:t>Transfer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technology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from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one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division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another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>
                <a:latin typeface="Arial"/>
                <a:cs typeface="Arial"/>
              </a:rPr>
              <a:t>Invest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R&amp;D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595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>
                <a:latin typeface="Arial"/>
                <a:cs typeface="Arial"/>
              </a:rPr>
              <a:t>Improve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lvl="1" marL="753745" marR="5080" indent="-284480">
              <a:lnSpc>
                <a:spcPct val="100000"/>
              </a:lnSpc>
              <a:spcBef>
                <a:spcPts val="605"/>
              </a:spcBef>
              <a:buClr>
                <a:srgbClr val="007EA2"/>
              </a:buClr>
              <a:buFont typeface="Arial"/>
              <a:buChar char="–"/>
              <a:tabLst>
                <a:tab pos="755650" algn="l"/>
              </a:tabLst>
            </a:pPr>
            <a:r>
              <a:rPr dirty="0" sz="2400" b="1">
                <a:latin typeface="Arial"/>
                <a:cs typeface="Arial"/>
              </a:rPr>
              <a:t>First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mover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organization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that’s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first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bring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a </a:t>
            </a:r>
            <a:r>
              <a:rPr dirty="0" sz="2400" spc="-5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product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innovation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market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or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new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process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innovation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7473" y="6378642"/>
            <a:ext cx="916305" cy="278765"/>
            <a:chOff x="457473" y="6378642"/>
            <a:chExt cx="916305" cy="278765"/>
          </a:xfrm>
        </p:grpSpPr>
        <p:sp>
          <p:nvSpPr>
            <p:cNvPr id="3" name="object 3" descr=""/>
            <p:cNvSpPr/>
            <p:nvPr/>
          </p:nvSpPr>
          <p:spPr>
            <a:xfrm>
              <a:off x="750963" y="6453720"/>
              <a:ext cx="622935" cy="130175"/>
            </a:xfrm>
            <a:custGeom>
              <a:avLst/>
              <a:gdLst/>
              <a:ahLst/>
              <a:cxnLst/>
              <a:rect l="l" t="t" r="r" b="b"/>
              <a:pathLst>
                <a:path w="622935" h="130175">
                  <a:moveTo>
                    <a:pt x="106553" y="37439"/>
                  </a:moveTo>
                  <a:lnTo>
                    <a:pt x="101600" y="18834"/>
                  </a:lnTo>
                  <a:lnTo>
                    <a:pt x="88811" y="7391"/>
                  </a:lnTo>
                  <a:lnTo>
                    <a:pt x="85001" y="6121"/>
                  </a:lnTo>
                  <a:lnTo>
                    <a:pt x="84594" y="5994"/>
                  </a:lnTo>
                  <a:lnTo>
                    <a:pt x="84594" y="37439"/>
                  </a:lnTo>
                  <a:lnTo>
                    <a:pt x="83439" y="50850"/>
                  </a:lnTo>
                  <a:lnTo>
                    <a:pt x="83375" y="51638"/>
                  </a:lnTo>
                  <a:lnTo>
                    <a:pt x="78651" y="62153"/>
                  </a:lnTo>
                  <a:lnTo>
                    <a:pt x="68795" y="68681"/>
                  </a:lnTo>
                  <a:lnTo>
                    <a:pt x="52197" y="70916"/>
                  </a:lnTo>
                  <a:lnTo>
                    <a:pt x="38150" y="70916"/>
                  </a:lnTo>
                  <a:lnTo>
                    <a:pt x="38150" y="6121"/>
                  </a:lnTo>
                  <a:lnTo>
                    <a:pt x="53276" y="6121"/>
                  </a:lnTo>
                  <a:lnTo>
                    <a:pt x="69710" y="8890"/>
                  </a:lnTo>
                  <a:lnTo>
                    <a:pt x="79184" y="16116"/>
                  </a:lnTo>
                  <a:lnTo>
                    <a:pt x="83540" y="26174"/>
                  </a:lnTo>
                  <a:lnTo>
                    <a:pt x="84594" y="37439"/>
                  </a:lnTo>
                  <a:lnTo>
                    <a:pt x="84594" y="5994"/>
                  </a:lnTo>
                  <a:lnTo>
                    <a:pt x="78473" y="3962"/>
                  </a:lnTo>
                  <a:lnTo>
                    <a:pt x="71310" y="1600"/>
                  </a:lnTo>
                  <a:lnTo>
                    <a:pt x="52197" y="0"/>
                  </a:lnTo>
                  <a:lnTo>
                    <a:pt x="1079" y="0"/>
                  </a:lnTo>
                  <a:lnTo>
                    <a:pt x="0" y="1079"/>
                  </a:lnTo>
                  <a:lnTo>
                    <a:pt x="0" y="3962"/>
                  </a:lnTo>
                  <a:lnTo>
                    <a:pt x="1079" y="5041"/>
                  </a:lnTo>
                  <a:lnTo>
                    <a:pt x="6121" y="6121"/>
                  </a:lnTo>
                  <a:lnTo>
                    <a:pt x="17995" y="3962"/>
                  </a:lnTo>
                  <a:lnTo>
                    <a:pt x="17995" y="117716"/>
                  </a:lnTo>
                  <a:lnTo>
                    <a:pt x="15113" y="122758"/>
                  </a:lnTo>
                  <a:lnTo>
                    <a:pt x="1079" y="123482"/>
                  </a:lnTo>
                  <a:lnTo>
                    <a:pt x="0" y="123482"/>
                  </a:lnTo>
                  <a:lnTo>
                    <a:pt x="0" y="127800"/>
                  </a:lnTo>
                  <a:lnTo>
                    <a:pt x="1079" y="128524"/>
                  </a:lnTo>
                  <a:lnTo>
                    <a:pt x="57238" y="128524"/>
                  </a:lnTo>
                  <a:lnTo>
                    <a:pt x="57238" y="123482"/>
                  </a:lnTo>
                  <a:lnTo>
                    <a:pt x="56515" y="123482"/>
                  </a:lnTo>
                  <a:lnTo>
                    <a:pt x="41402" y="122758"/>
                  </a:lnTo>
                  <a:lnTo>
                    <a:pt x="38150" y="118440"/>
                  </a:lnTo>
                  <a:lnTo>
                    <a:pt x="38150" y="77038"/>
                  </a:lnTo>
                  <a:lnTo>
                    <a:pt x="51473" y="77038"/>
                  </a:lnTo>
                  <a:lnTo>
                    <a:pt x="64998" y="76250"/>
                  </a:lnTo>
                  <a:lnTo>
                    <a:pt x="76847" y="73888"/>
                  </a:lnTo>
                  <a:lnTo>
                    <a:pt x="84556" y="70916"/>
                  </a:lnTo>
                  <a:lnTo>
                    <a:pt x="86804" y="70053"/>
                  </a:lnTo>
                  <a:lnTo>
                    <a:pt x="94678" y="64795"/>
                  </a:lnTo>
                  <a:lnTo>
                    <a:pt x="100787" y="57899"/>
                  </a:lnTo>
                  <a:lnTo>
                    <a:pt x="104394" y="50850"/>
                  </a:lnTo>
                  <a:lnTo>
                    <a:pt x="106108" y="43954"/>
                  </a:lnTo>
                  <a:lnTo>
                    <a:pt x="106553" y="37439"/>
                  </a:lnTo>
                  <a:close/>
                </a:path>
                <a:path w="622935" h="130175">
                  <a:moveTo>
                    <a:pt x="185089" y="67652"/>
                  </a:moveTo>
                  <a:lnTo>
                    <a:pt x="165950" y="39357"/>
                  </a:lnTo>
                  <a:lnTo>
                    <a:pt x="165950" y="70916"/>
                  </a:lnTo>
                  <a:lnTo>
                    <a:pt x="125996" y="70916"/>
                  </a:lnTo>
                  <a:lnTo>
                    <a:pt x="128346" y="57937"/>
                  </a:lnTo>
                  <a:lnTo>
                    <a:pt x="132651" y="48336"/>
                  </a:lnTo>
                  <a:lnTo>
                    <a:pt x="138734" y="42481"/>
                  </a:lnTo>
                  <a:lnTo>
                    <a:pt x="138404" y="42481"/>
                  </a:lnTo>
                  <a:lnTo>
                    <a:pt x="146875" y="40322"/>
                  </a:lnTo>
                  <a:lnTo>
                    <a:pt x="152996" y="40322"/>
                  </a:lnTo>
                  <a:lnTo>
                    <a:pt x="165950" y="70916"/>
                  </a:lnTo>
                  <a:lnTo>
                    <a:pt x="165950" y="39357"/>
                  </a:lnTo>
                  <a:lnTo>
                    <a:pt x="164020" y="38303"/>
                  </a:lnTo>
                  <a:lnTo>
                    <a:pt x="156540" y="36068"/>
                  </a:lnTo>
                  <a:lnTo>
                    <a:pt x="147955" y="35280"/>
                  </a:lnTo>
                  <a:lnTo>
                    <a:pt x="131597" y="39090"/>
                  </a:lnTo>
                  <a:lnTo>
                    <a:pt x="118071" y="49504"/>
                  </a:lnTo>
                  <a:lnTo>
                    <a:pt x="108864" y="65049"/>
                  </a:lnTo>
                  <a:lnTo>
                    <a:pt x="105473" y="84239"/>
                  </a:lnTo>
                  <a:lnTo>
                    <a:pt x="108712" y="102412"/>
                  </a:lnTo>
                  <a:lnTo>
                    <a:pt x="117665" y="116776"/>
                  </a:lnTo>
                  <a:lnTo>
                    <a:pt x="131140" y="126212"/>
                  </a:lnTo>
                  <a:lnTo>
                    <a:pt x="147955" y="129603"/>
                  </a:lnTo>
                  <a:lnTo>
                    <a:pt x="161899" y="127584"/>
                  </a:lnTo>
                  <a:lnTo>
                    <a:pt x="172300" y="122364"/>
                  </a:lnTo>
                  <a:lnTo>
                    <a:pt x="174129" y="120599"/>
                  </a:lnTo>
                  <a:lnTo>
                    <a:pt x="179793" y="115176"/>
                  </a:lnTo>
                  <a:lnTo>
                    <a:pt x="185039" y="107276"/>
                  </a:lnTo>
                  <a:lnTo>
                    <a:pt x="185039" y="105473"/>
                  </a:lnTo>
                  <a:lnTo>
                    <a:pt x="184315" y="105473"/>
                  </a:lnTo>
                  <a:lnTo>
                    <a:pt x="184315" y="104394"/>
                  </a:lnTo>
                  <a:lnTo>
                    <a:pt x="182156" y="104394"/>
                  </a:lnTo>
                  <a:lnTo>
                    <a:pt x="181076" y="105473"/>
                  </a:lnTo>
                  <a:lnTo>
                    <a:pt x="175348" y="111645"/>
                  </a:lnTo>
                  <a:lnTo>
                    <a:pt x="169595" y="116420"/>
                  </a:lnTo>
                  <a:lnTo>
                    <a:pt x="163093" y="119507"/>
                  </a:lnTo>
                  <a:lnTo>
                    <a:pt x="155155" y="120599"/>
                  </a:lnTo>
                  <a:lnTo>
                    <a:pt x="144348" y="118579"/>
                  </a:lnTo>
                  <a:lnTo>
                    <a:pt x="134632" y="112014"/>
                  </a:lnTo>
                  <a:lnTo>
                    <a:pt x="127609" y="100101"/>
                  </a:lnTo>
                  <a:lnTo>
                    <a:pt x="124917" y="82080"/>
                  </a:lnTo>
                  <a:lnTo>
                    <a:pt x="124917" y="77038"/>
                  </a:lnTo>
                  <a:lnTo>
                    <a:pt x="185039" y="77038"/>
                  </a:lnTo>
                  <a:lnTo>
                    <a:pt x="185077" y="70916"/>
                  </a:lnTo>
                  <a:lnTo>
                    <a:pt x="185089" y="67652"/>
                  </a:lnTo>
                  <a:close/>
                </a:path>
                <a:path w="622935" h="130175">
                  <a:moveTo>
                    <a:pt x="278638" y="123482"/>
                  </a:moveTo>
                  <a:lnTo>
                    <a:pt x="277558" y="122770"/>
                  </a:lnTo>
                  <a:lnTo>
                    <a:pt x="277558" y="121678"/>
                  </a:lnTo>
                  <a:lnTo>
                    <a:pt x="270713" y="121678"/>
                  </a:lnTo>
                  <a:lnTo>
                    <a:pt x="268554" y="120599"/>
                  </a:lnTo>
                  <a:lnTo>
                    <a:pt x="266750" y="119519"/>
                  </a:lnTo>
                  <a:lnTo>
                    <a:pt x="265671" y="116636"/>
                  </a:lnTo>
                  <a:lnTo>
                    <a:pt x="265671" y="114477"/>
                  </a:lnTo>
                  <a:lnTo>
                    <a:pt x="265671" y="82080"/>
                  </a:lnTo>
                  <a:lnTo>
                    <a:pt x="265671" y="63715"/>
                  </a:lnTo>
                  <a:lnTo>
                    <a:pt x="263588" y="51854"/>
                  </a:lnTo>
                  <a:lnTo>
                    <a:pt x="257429" y="43294"/>
                  </a:lnTo>
                  <a:lnTo>
                    <a:pt x="253746" y="41402"/>
                  </a:lnTo>
                  <a:lnTo>
                    <a:pt x="247294" y="38112"/>
                  </a:lnTo>
                  <a:lnTo>
                    <a:pt x="233273" y="36360"/>
                  </a:lnTo>
                  <a:lnTo>
                    <a:pt x="218998" y="38112"/>
                  </a:lnTo>
                  <a:lnTo>
                    <a:pt x="219608" y="38112"/>
                  </a:lnTo>
                  <a:lnTo>
                    <a:pt x="209016" y="42443"/>
                  </a:lnTo>
                  <a:lnTo>
                    <a:pt x="201726" y="48971"/>
                  </a:lnTo>
                  <a:lnTo>
                    <a:pt x="199072" y="56883"/>
                  </a:lnTo>
                  <a:lnTo>
                    <a:pt x="199072" y="62636"/>
                  </a:lnTo>
                  <a:lnTo>
                    <a:pt x="203390" y="67678"/>
                  </a:lnTo>
                  <a:lnTo>
                    <a:pt x="208432" y="67678"/>
                  </a:lnTo>
                  <a:lnTo>
                    <a:pt x="211315" y="68757"/>
                  </a:lnTo>
                  <a:lnTo>
                    <a:pt x="215277" y="66954"/>
                  </a:lnTo>
                  <a:lnTo>
                    <a:pt x="222478" y="59753"/>
                  </a:lnTo>
                  <a:lnTo>
                    <a:pt x="221399" y="53644"/>
                  </a:lnTo>
                  <a:lnTo>
                    <a:pt x="216382" y="46494"/>
                  </a:lnTo>
                  <a:lnTo>
                    <a:pt x="219240" y="43561"/>
                  </a:lnTo>
                  <a:lnTo>
                    <a:pt x="225361" y="41402"/>
                  </a:lnTo>
                  <a:lnTo>
                    <a:pt x="232562" y="41402"/>
                  </a:lnTo>
                  <a:lnTo>
                    <a:pt x="248399" y="75958"/>
                  </a:lnTo>
                  <a:lnTo>
                    <a:pt x="248399" y="82080"/>
                  </a:lnTo>
                  <a:lnTo>
                    <a:pt x="248399" y="108356"/>
                  </a:lnTo>
                  <a:lnTo>
                    <a:pt x="245516" y="111239"/>
                  </a:lnTo>
                  <a:lnTo>
                    <a:pt x="238315" y="120599"/>
                  </a:lnTo>
                  <a:lnTo>
                    <a:pt x="217436" y="120599"/>
                  </a:lnTo>
                  <a:lnTo>
                    <a:pt x="215277" y="111239"/>
                  </a:lnTo>
                  <a:lnTo>
                    <a:pt x="215277" y="104394"/>
                  </a:lnTo>
                  <a:lnTo>
                    <a:pt x="217055" y="96913"/>
                  </a:lnTo>
                  <a:lnTo>
                    <a:pt x="222783" y="90957"/>
                  </a:lnTo>
                  <a:lnTo>
                    <a:pt x="233045" y="86131"/>
                  </a:lnTo>
                  <a:lnTo>
                    <a:pt x="248399" y="82080"/>
                  </a:lnTo>
                  <a:lnTo>
                    <a:pt x="248399" y="75958"/>
                  </a:lnTo>
                  <a:lnTo>
                    <a:pt x="245516" y="75958"/>
                  </a:lnTo>
                  <a:lnTo>
                    <a:pt x="243357" y="77038"/>
                  </a:lnTo>
                  <a:lnTo>
                    <a:pt x="238315" y="78117"/>
                  </a:lnTo>
                  <a:lnTo>
                    <a:pt x="200152" y="92163"/>
                  </a:lnTo>
                  <a:lnTo>
                    <a:pt x="196202" y="99364"/>
                  </a:lnTo>
                  <a:lnTo>
                    <a:pt x="196202" y="108356"/>
                  </a:lnTo>
                  <a:lnTo>
                    <a:pt x="197434" y="115938"/>
                  </a:lnTo>
                  <a:lnTo>
                    <a:pt x="201498" y="122770"/>
                  </a:lnTo>
                  <a:lnTo>
                    <a:pt x="209092" y="127800"/>
                  </a:lnTo>
                  <a:lnTo>
                    <a:pt x="209537" y="127800"/>
                  </a:lnTo>
                  <a:lnTo>
                    <a:pt x="220319" y="129603"/>
                  </a:lnTo>
                  <a:lnTo>
                    <a:pt x="227685" y="128663"/>
                  </a:lnTo>
                  <a:lnTo>
                    <a:pt x="234759" y="125831"/>
                  </a:lnTo>
                  <a:lnTo>
                    <a:pt x="241617" y="121107"/>
                  </a:lnTo>
                  <a:lnTo>
                    <a:pt x="242125" y="120599"/>
                  </a:lnTo>
                  <a:lnTo>
                    <a:pt x="248399" y="114477"/>
                  </a:lnTo>
                  <a:lnTo>
                    <a:pt x="248932" y="119519"/>
                  </a:lnTo>
                  <a:lnTo>
                    <a:pt x="249047" y="120599"/>
                  </a:lnTo>
                  <a:lnTo>
                    <a:pt x="249161" y="121678"/>
                  </a:lnTo>
                  <a:lnTo>
                    <a:pt x="249275" y="122770"/>
                  </a:lnTo>
                  <a:lnTo>
                    <a:pt x="249351" y="123482"/>
                  </a:lnTo>
                  <a:lnTo>
                    <a:pt x="249478" y="124561"/>
                  </a:lnTo>
                  <a:lnTo>
                    <a:pt x="253441" y="128524"/>
                  </a:lnTo>
                  <a:lnTo>
                    <a:pt x="268554" y="128524"/>
                  </a:lnTo>
                  <a:lnTo>
                    <a:pt x="271792" y="127800"/>
                  </a:lnTo>
                  <a:lnTo>
                    <a:pt x="276834" y="125641"/>
                  </a:lnTo>
                  <a:lnTo>
                    <a:pt x="277558" y="125641"/>
                  </a:lnTo>
                  <a:lnTo>
                    <a:pt x="278638" y="123482"/>
                  </a:lnTo>
                  <a:close/>
                </a:path>
                <a:path w="622935" h="130175">
                  <a:moveTo>
                    <a:pt x="354241" y="43561"/>
                  </a:moveTo>
                  <a:lnTo>
                    <a:pt x="350278" y="36360"/>
                  </a:lnTo>
                  <a:lnTo>
                    <a:pt x="339115" y="36360"/>
                  </a:lnTo>
                  <a:lnTo>
                    <a:pt x="331863" y="37439"/>
                  </a:lnTo>
                  <a:lnTo>
                    <a:pt x="332333" y="37439"/>
                  </a:lnTo>
                  <a:lnTo>
                    <a:pt x="326237" y="40411"/>
                  </a:lnTo>
                  <a:lnTo>
                    <a:pt x="320078" y="45783"/>
                  </a:lnTo>
                  <a:lnTo>
                    <a:pt x="313918" y="53644"/>
                  </a:lnTo>
                  <a:lnTo>
                    <a:pt x="313918" y="38519"/>
                  </a:lnTo>
                  <a:lnTo>
                    <a:pt x="312839" y="37439"/>
                  </a:lnTo>
                  <a:lnTo>
                    <a:pt x="287997" y="37439"/>
                  </a:lnTo>
                  <a:lnTo>
                    <a:pt x="286918" y="38519"/>
                  </a:lnTo>
                  <a:lnTo>
                    <a:pt x="286918" y="41402"/>
                  </a:lnTo>
                  <a:lnTo>
                    <a:pt x="287997" y="42481"/>
                  </a:lnTo>
                  <a:lnTo>
                    <a:pt x="295910" y="43561"/>
                  </a:lnTo>
                  <a:lnTo>
                    <a:pt x="296633" y="46443"/>
                  </a:lnTo>
                  <a:lnTo>
                    <a:pt x="296633" y="121678"/>
                  </a:lnTo>
                  <a:lnTo>
                    <a:pt x="295910" y="123482"/>
                  </a:lnTo>
                  <a:lnTo>
                    <a:pt x="288721" y="123482"/>
                  </a:lnTo>
                  <a:lnTo>
                    <a:pt x="286918" y="124561"/>
                  </a:lnTo>
                  <a:lnTo>
                    <a:pt x="286918" y="127800"/>
                  </a:lnTo>
                  <a:lnTo>
                    <a:pt x="287997" y="128524"/>
                  </a:lnTo>
                  <a:lnTo>
                    <a:pt x="326872" y="128524"/>
                  </a:lnTo>
                  <a:lnTo>
                    <a:pt x="326872" y="124561"/>
                  </a:lnTo>
                  <a:lnTo>
                    <a:pt x="326161" y="124561"/>
                  </a:lnTo>
                  <a:lnTo>
                    <a:pt x="317157" y="123482"/>
                  </a:lnTo>
                  <a:lnTo>
                    <a:pt x="314998" y="122758"/>
                  </a:lnTo>
                  <a:lnTo>
                    <a:pt x="314998" y="62636"/>
                  </a:lnTo>
                  <a:lnTo>
                    <a:pt x="320459" y="53644"/>
                  </a:lnTo>
                  <a:lnTo>
                    <a:pt x="321119" y="52565"/>
                  </a:lnTo>
                  <a:lnTo>
                    <a:pt x="325081" y="47523"/>
                  </a:lnTo>
                  <a:lnTo>
                    <a:pt x="332727" y="45783"/>
                  </a:lnTo>
                  <a:lnTo>
                    <a:pt x="332905" y="45783"/>
                  </a:lnTo>
                  <a:lnTo>
                    <a:pt x="331914" y="46443"/>
                  </a:lnTo>
                  <a:lnTo>
                    <a:pt x="331914" y="56883"/>
                  </a:lnTo>
                  <a:lnTo>
                    <a:pt x="336956" y="60833"/>
                  </a:lnTo>
                  <a:lnTo>
                    <a:pt x="350278" y="60833"/>
                  </a:lnTo>
                  <a:lnTo>
                    <a:pt x="354241" y="56883"/>
                  </a:lnTo>
                  <a:lnTo>
                    <a:pt x="354241" y="45783"/>
                  </a:lnTo>
                  <a:lnTo>
                    <a:pt x="354241" y="43561"/>
                  </a:lnTo>
                  <a:close/>
                </a:path>
                <a:path w="622935" h="130175">
                  <a:moveTo>
                    <a:pt x="423710" y="99364"/>
                  </a:moveTo>
                  <a:lnTo>
                    <a:pt x="396354" y="71996"/>
                  </a:lnTo>
                  <a:lnTo>
                    <a:pt x="395274" y="71996"/>
                  </a:lnTo>
                  <a:lnTo>
                    <a:pt x="385152" y="68605"/>
                  </a:lnTo>
                  <a:lnTo>
                    <a:pt x="378345" y="64846"/>
                  </a:lnTo>
                  <a:lnTo>
                    <a:pt x="374510" y="60617"/>
                  </a:lnTo>
                  <a:lnTo>
                    <a:pt x="373316" y="55803"/>
                  </a:lnTo>
                  <a:lnTo>
                    <a:pt x="373316" y="46443"/>
                  </a:lnTo>
                  <a:lnTo>
                    <a:pt x="379437" y="40322"/>
                  </a:lnTo>
                  <a:lnTo>
                    <a:pt x="389521" y="40322"/>
                  </a:lnTo>
                  <a:lnTo>
                    <a:pt x="415442" y="64846"/>
                  </a:lnTo>
                  <a:lnTo>
                    <a:pt x="415442" y="65874"/>
                  </a:lnTo>
                  <a:lnTo>
                    <a:pt x="418680" y="65874"/>
                  </a:lnTo>
                  <a:lnTo>
                    <a:pt x="419709" y="64846"/>
                  </a:lnTo>
                  <a:lnTo>
                    <a:pt x="419760" y="35280"/>
                  </a:lnTo>
                  <a:lnTo>
                    <a:pt x="416521" y="35280"/>
                  </a:lnTo>
                  <a:lnTo>
                    <a:pt x="416521" y="36360"/>
                  </a:lnTo>
                  <a:lnTo>
                    <a:pt x="415442" y="36360"/>
                  </a:lnTo>
                  <a:lnTo>
                    <a:pt x="412559" y="40322"/>
                  </a:lnTo>
                  <a:lnTo>
                    <a:pt x="407517" y="38519"/>
                  </a:lnTo>
                  <a:lnTo>
                    <a:pt x="400316" y="35280"/>
                  </a:lnTo>
                  <a:lnTo>
                    <a:pt x="392391" y="35280"/>
                  </a:lnTo>
                  <a:lnTo>
                    <a:pt x="379895" y="37452"/>
                  </a:lnTo>
                  <a:lnTo>
                    <a:pt x="369976" y="43434"/>
                  </a:lnTo>
                  <a:lnTo>
                    <a:pt x="363435" y="52451"/>
                  </a:lnTo>
                  <a:lnTo>
                    <a:pt x="361073" y="63715"/>
                  </a:lnTo>
                  <a:lnTo>
                    <a:pt x="362927" y="74104"/>
                  </a:lnTo>
                  <a:lnTo>
                    <a:pt x="368401" y="81457"/>
                  </a:lnTo>
                  <a:lnTo>
                    <a:pt x="377317" y="86512"/>
                  </a:lnTo>
                  <a:lnTo>
                    <a:pt x="389521" y="90004"/>
                  </a:lnTo>
                  <a:lnTo>
                    <a:pt x="400253" y="93853"/>
                  </a:lnTo>
                  <a:lnTo>
                    <a:pt x="407377" y="98107"/>
                  </a:lnTo>
                  <a:lnTo>
                    <a:pt x="411327" y="103162"/>
                  </a:lnTo>
                  <a:lnTo>
                    <a:pt x="412559" y="109435"/>
                  </a:lnTo>
                  <a:lnTo>
                    <a:pt x="412559" y="119519"/>
                  </a:lnTo>
                  <a:lnTo>
                    <a:pt x="402475" y="124561"/>
                  </a:lnTo>
                  <a:lnTo>
                    <a:pt x="395274" y="124561"/>
                  </a:lnTo>
                  <a:lnTo>
                    <a:pt x="387210" y="123482"/>
                  </a:lnTo>
                  <a:lnTo>
                    <a:pt x="386880" y="123482"/>
                  </a:lnTo>
                  <a:lnTo>
                    <a:pt x="379793" y="119253"/>
                  </a:lnTo>
                  <a:lnTo>
                    <a:pt x="372795" y="110896"/>
                  </a:lnTo>
                  <a:lnTo>
                    <a:pt x="364312" y="97193"/>
                  </a:lnTo>
                  <a:lnTo>
                    <a:pt x="364312" y="96113"/>
                  </a:lnTo>
                  <a:lnTo>
                    <a:pt x="361073" y="96113"/>
                  </a:lnTo>
                  <a:lnTo>
                    <a:pt x="360362" y="97193"/>
                  </a:lnTo>
                  <a:lnTo>
                    <a:pt x="360362" y="129603"/>
                  </a:lnTo>
                  <a:lnTo>
                    <a:pt x="364312" y="129603"/>
                  </a:lnTo>
                  <a:lnTo>
                    <a:pt x="364312" y="128524"/>
                  </a:lnTo>
                  <a:lnTo>
                    <a:pt x="370433" y="123482"/>
                  </a:lnTo>
                  <a:lnTo>
                    <a:pt x="376199" y="127800"/>
                  </a:lnTo>
                  <a:lnTo>
                    <a:pt x="386270" y="129603"/>
                  </a:lnTo>
                  <a:lnTo>
                    <a:pt x="402475" y="129603"/>
                  </a:lnTo>
                  <a:lnTo>
                    <a:pt x="410400" y="126720"/>
                  </a:lnTo>
                  <a:lnTo>
                    <a:pt x="412546" y="124561"/>
                  </a:lnTo>
                  <a:lnTo>
                    <a:pt x="421551" y="115557"/>
                  </a:lnTo>
                  <a:lnTo>
                    <a:pt x="423710" y="108356"/>
                  </a:lnTo>
                  <a:lnTo>
                    <a:pt x="423710" y="99364"/>
                  </a:lnTo>
                  <a:close/>
                </a:path>
                <a:path w="622935" h="130175">
                  <a:moveTo>
                    <a:pt x="523074" y="82080"/>
                  </a:moveTo>
                  <a:lnTo>
                    <a:pt x="519671" y="64604"/>
                  </a:lnTo>
                  <a:lnTo>
                    <a:pt x="519582" y="64147"/>
                  </a:lnTo>
                  <a:lnTo>
                    <a:pt x="510108" y="49377"/>
                  </a:lnTo>
                  <a:lnTo>
                    <a:pt x="510019" y="49237"/>
                  </a:lnTo>
                  <a:lnTo>
                    <a:pt x="503275" y="44437"/>
                  </a:lnTo>
                  <a:lnTo>
                    <a:pt x="503275" y="83159"/>
                  </a:lnTo>
                  <a:lnTo>
                    <a:pt x="501713" y="101511"/>
                  </a:lnTo>
                  <a:lnTo>
                    <a:pt x="497154" y="114401"/>
                  </a:lnTo>
                  <a:lnTo>
                    <a:pt x="489597" y="122047"/>
                  </a:lnTo>
                  <a:lnTo>
                    <a:pt x="479158" y="124561"/>
                  </a:lnTo>
                  <a:lnTo>
                    <a:pt x="467868" y="122047"/>
                  </a:lnTo>
                  <a:lnTo>
                    <a:pt x="459892" y="114401"/>
                  </a:lnTo>
                  <a:lnTo>
                    <a:pt x="455269" y="101815"/>
                  </a:lnTo>
                  <a:lnTo>
                    <a:pt x="455155" y="101511"/>
                  </a:lnTo>
                  <a:lnTo>
                    <a:pt x="455828" y="60680"/>
                  </a:lnTo>
                  <a:lnTo>
                    <a:pt x="476999" y="40322"/>
                  </a:lnTo>
                  <a:lnTo>
                    <a:pt x="488238" y="43027"/>
                  </a:lnTo>
                  <a:lnTo>
                    <a:pt x="496481" y="51079"/>
                  </a:lnTo>
                  <a:lnTo>
                    <a:pt x="501421" y="64147"/>
                  </a:lnTo>
                  <a:lnTo>
                    <a:pt x="501548" y="64604"/>
                  </a:lnTo>
                  <a:lnTo>
                    <a:pt x="503174" y="82080"/>
                  </a:lnTo>
                  <a:lnTo>
                    <a:pt x="503275" y="83159"/>
                  </a:lnTo>
                  <a:lnTo>
                    <a:pt x="503275" y="44437"/>
                  </a:lnTo>
                  <a:lnTo>
                    <a:pt x="497522" y="40322"/>
                  </a:lnTo>
                  <a:lnTo>
                    <a:pt x="495757" y="39077"/>
                  </a:lnTo>
                  <a:lnTo>
                    <a:pt x="478078" y="35280"/>
                  </a:lnTo>
                  <a:lnTo>
                    <a:pt x="460819" y="39077"/>
                  </a:lnTo>
                  <a:lnTo>
                    <a:pt x="446747" y="49377"/>
                  </a:lnTo>
                  <a:lnTo>
                    <a:pt x="437261" y="64604"/>
                  </a:lnTo>
                  <a:lnTo>
                    <a:pt x="433793" y="83159"/>
                  </a:lnTo>
                  <a:lnTo>
                    <a:pt x="437159" y="101511"/>
                  </a:lnTo>
                  <a:lnTo>
                    <a:pt x="446481" y="116243"/>
                  </a:lnTo>
                  <a:lnTo>
                    <a:pt x="460527" y="126047"/>
                  </a:lnTo>
                  <a:lnTo>
                    <a:pt x="478078" y="129603"/>
                  </a:lnTo>
                  <a:lnTo>
                    <a:pt x="494372" y="126288"/>
                  </a:lnTo>
                  <a:lnTo>
                    <a:pt x="496976" y="124561"/>
                  </a:lnTo>
                  <a:lnTo>
                    <a:pt x="508800" y="116776"/>
                  </a:lnTo>
                  <a:lnTo>
                    <a:pt x="519125" y="101815"/>
                  </a:lnTo>
                  <a:lnTo>
                    <a:pt x="523074" y="82080"/>
                  </a:lnTo>
                  <a:close/>
                </a:path>
                <a:path w="622935" h="130175">
                  <a:moveTo>
                    <a:pt x="622795" y="124561"/>
                  </a:moveTo>
                  <a:lnTo>
                    <a:pt x="621715" y="123482"/>
                  </a:lnTo>
                  <a:lnTo>
                    <a:pt x="612711" y="123482"/>
                  </a:lnTo>
                  <a:lnTo>
                    <a:pt x="611632" y="121678"/>
                  </a:lnTo>
                  <a:lnTo>
                    <a:pt x="611632" y="63715"/>
                  </a:lnTo>
                  <a:lnTo>
                    <a:pt x="609981" y="52158"/>
                  </a:lnTo>
                  <a:lnTo>
                    <a:pt x="606831" y="46443"/>
                  </a:lnTo>
                  <a:lnTo>
                    <a:pt x="605243" y="43561"/>
                  </a:lnTo>
                  <a:lnTo>
                    <a:pt x="597662" y="38214"/>
                  </a:lnTo>
                  <a:lnTo>
                    <a:pt x="587514" y="36360"/>
                  </a:lnTo>
                  <a:lnTo>
                    <a:pt x="571868" y="39230"/>
                  </a:lnTo>
                  <a:lnTo>
                    <a:pt x="562038" y="45542"/>
                  </a:lnTo>
                  <a:lnTo>
                    <a:pt x="556933" y="51866"/>
                  </a:lnTo>
                  <a:lnTo>
                    <a:pt x="555472" y="54724"/>
                  </a:lnTo>
                  <a:lnTo>
                    <a:pt x="555472" y="38519"/>
                  </a:lnTo>
                  <a:lnTo>
                    <a:pt x="553313" y="36360"/>
                  </a:lnTo>
                  <a:lnTo>
                    <a:pt x="529196" y="37439"/>
                  </a:lnTo>
                  <a:lnTo>
                    <a:pt x="528116" y="37439"/>
                  </a:lnTo>
                  <a:lnTo>
                    <a:pt x="527392" y="38519"/>
                  </a:lnTo>
                  <a:lnTo>
                    <a:pt x="527392" y="41402"/>
                  </a:lnTo>
                  <a:lnTo>
                    <a:pt x="528116" y="42481"/>
                  </a:lnTo>
                  <a:lnTo>
                    <a:pt x="536397" y="43561"/>
                  </a:lnTo>
                  <a:lnTo>
                    <a:pt x="537476" y="46443"/>
                  </a:lnTo>
                  <a:lnTo>
                    <a:pt x="537476" y="121678"/>
                  </a:lnTo>
                  <a:lnTo>
                    <a:pt x="536397" y="123482"/>
                  </a:lnTo>
                  <a:lnTo>
                    <a:pt x="527392" y="123482"/>
                  </a:lnTo>
                  <a:lnTo>
                    <a:pt x="527392" y="127800"/>
                  </a:lnTo>
                  <a:lnTo>
                    <a:pt x="528116" y="128524"/>
                  </a:lnTo>
                  <a:lnTo>
                    <a:pt x="563397" y="128524"/>
                  </a:lnTo>
                  <a:lnTo>
                    <a:pt x="564476" y="127800"/>
                  </a:lnTo>
                  <a:lnTo>
                    <a:pt x="564476" y="124561"/>
                  </a:lnTo>
                  <a:lnTo>
                    <a:pt x="563397" y="123482"/>
                  </a:lnTo>
                  <a:lnTo>
                    <a:pt x="556552" y="123482"/>
                  </a:lnTo>
                  <a:lnTo>
                    <a:pt x="555472" y="121678"/>
                  </a:lnTo>
                  <a:lnTo>
                    <a:pt x="555472" y="66954"/>
                  </a:lnTo>
                  <a:lnTo>
                    <a:pt x="557276" y="61925"/>
                  </a:lnTo>
                  <a:lnTo>
                    <a:pt x="559435" y="58674"/>
                  </a:lnTo>
                  <a:lnTo>
                    <a:pt x="562546" y="54724"/>
                  </a:lnTo>
                  <a:lnTo>
                    <a:pt x="563397" y="53644"/>
                  </a:lnTo>
                  <a:lnTo>
                    <a:pt x="569518" y="46443"/>
                  </a:lnTo>
                  <a:lnTo>
                    <a:pt x="577430" y="46443"/>
                  </a:lnTo>
                  <a:lnTo>
                    <a:pt x="585127" y="47663"/>
                  </a:lnTo>
                  <a:lnTo>
                    <a:pt x="590118" y="51536"/>
                  </a:lnTo>
                  <a:lnTo>
                    <a:pt x="592823" y="58445"/>
                  </a:lnTo>
                  <a:lnTo>
                    <a:pt x="593636" y="68757"/>
                  </a:lnTo>
                  <a:lnTo>
                    <a:pt x="593636" y="121678"/>
                  </a:lnTo>
                  <a:lnTo>
                    <a:pt x="592556" y="123482"/>
                  </a:lnTo>
                  <a:lnTo>
                    <a:pt x="585711" y="123482"/>
                  </a:lnTo>
                  <a:lnTo>
                    <a:pt x="584631" y="124561"/>
                  </a:lnTo>
                  <a:lnTo>
                    <a:pt x="584631" y="127800"/>
                  </a:lnTo>
                  <a:lnTo>
                    <a:pt x="585711" y="128524"/>
                  </a:lnTo>
                  <a:lnTo>
                    <a:pt x="621715" y="128524"/>
                  </a:lnTo>
                  <a:lnTo>
                    <a:pt x="622795" y="127800"/>
                  </a:lnTo>
                  <a:lnTo>
                    <a:pt x="622795" y="124561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57473" y="6378642"/>
              <a:ext cx="252095" cy="278765"/>
            </a:xfrm>
            <a:custGeom>
              <a:avLst/>
              <a:gdLst/>
              <a:ahLst/>
              <a:cxnLst/>
              <a:rect l="l" t="t" r="r" b="b"/>
              <a:pathLst>
                <a:path w="252095" h="278765">
                  <a:moveTo>
                    <a:pt x="114401" y="0"/>
                  </a:moveTo>
                  <a:lnTo>
                    <a:pt x="74092" y="12480"/>
                  </a:lnTo>
                  <a:lnTo>
                    <a:pt x="38847" y="39147"/>
                  </a:lnTo>
                  <a:lnTo>
                    <a:pt x="11968" y="80120"/>
                  </a:lnTo>
                  <a:lnTo>
                    <a:pt x="0" y="127191"/>
                  </a:lnTo>
                  <a:lnTo>
                    <a:pt x="2609" y="179969"/>
                  </a:lnTo>
                  <a:lnTo>
                    <a:pt x="20877" y="228901"/>
                  </a:lnTo>
                  <a:lnTo>
                    <a:pt x="55885" y="264435"/>
                  </a:lnTo>
                  <a:lnTo>
                    <a:pt x="102465" y="278306"/>
                  </a:lnTo>
                  <a:lnTo>
                    <a:pt x="150700" y="271185"/>
                  </a:lnTo>
                  <a:lnTo>
                    <a:pt x="194549" y="245301"/>
                  </a:lnTo>
                  <a:lnTo>
                    <a:pt x="227970" y="202878"/>
                  </a:lnTo>
                  <a:lnTo>
                    <a:pt x="246242" y="157463"/>
                  </a:lnTo>
                  <a:lnTo>
                    <a:pt x="251747" y="114158"/>
                  </a:lnTo>
                  <a:lnTo>
                    <a:pt x="245020" y="74984"/>
                  </a:lnTo>
                  <a:lnTo>
                    <a:pt x="226595" y="41963"/>
                  </a:lnTo>
                  <a:lnTo>
                    <a:pt x="197007" y="17115"/>
                  </a:lnTo>
                  <a:lnTo>
                    <a:pt x="156474" y="1585"/>
                  </a:lnTo>
                  <a:lnTo>
                    <a:pt x="114401" y="0"/>
                  </a:lnTo>
                  <a:close/>
                </a:path>
              </a:pathLst>
            </a:custGeom>
            <a:solidFill>
              <a:srgbClr val="097FA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325" y="6427444"/>
              <a:ext cx="167487" cy="18935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500" y="165137"/>
            <a:ext cx="783590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Exhibit</a:t>
            </a:r>
            <a:r>
              <a:rPr dirty="0" sz="3600" spc="-80"/>
              <a:t> </a:t>
            </a:r>
            <a:r>
              <a:rPr dirty="0" sz="3600"/>
              <a:t>9.4</a:t>
            </a:r>
            <a:r>
              <a:rPr dirty="0" sz="3600" spc="-35"/>
              <a:t> </a:t>
            </a:r>
            <a:r>
              <a:rPr dirty="0" sz="3600"/>
              <a:t>First</a:t>
            </a:r>
            <a:r>
              <a:rPr dirty="0" sz="3600" spc="-40"/>
              <a:t> </a:t>
            </a:r>
            <a:r>
              <a:rPr dirty="0" sz="3600" spc="-35"/>
              <a:t>Mover</a:t>
            </a:r>
            <a:r>
              <a:rPr dirty="0" sz="3600" spc="-260"/>
              <a:t> </a:t>
            </a:r>
            <a:r>
              <a:rPr dirty="0" sz="3600"/>
              <a:t>Advantages</a:t>
            </a:r>
            <a:r>
              <a:rPr dirty="0" sz="3600" spc="-30"/>
              <a:t> </a:t>
            </a:r>
            <a:r>
              <a:rPr dirty="0" sz="3600" spc="-25"/>
              <a:t>and </a:t>
            </a:r>
            <a:r>
              <a:rPr dirty="0" sz="3600" spc="-10"/>
              <a:t>Disadvantages</a:t>
            </a:r>
            <a:endParaRPr sz="36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2721" y="1552321"/>
            <a:ext cx="5203853" cy="390892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44500" y="5904267"/>
            <a:ext cx="67995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Exhibit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9.4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shows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advantages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disadvantages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being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first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mover.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Other</a:t>
            </a:r>
            <a:r>
              <a:rPr dirty="0" spc="-185"/>
              <a:t> </a:t>
            </a:r>
            <a:r>
              <a:rPr dirty="0" spc="-10"/>
              <a:t>Differentiation</a:t>
            </a:r>
            <a:r>
              <a:rPr dirty="0" spc="-145"/>
              <a:t> </a:t>
            </a:r>
            <a:r>
              <a:rPr dirty="0" spc="-10"/>
              <a:t>Strategies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863686"/>
            <a:ext cx="3023870" cy="1694180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600"/>
              </a:spcBef>
              <a:buClr>
                <a:srgbClr val="007EA2"/>
              </a:buClr>
              <a:buChar char="•"/>
              <a:tabLst>
                <a:tab pos="269240" algn="l"/>
              </a:tabLst>
            </a:pPr>
            <a:r>
              <a:rPr dirty="0" sz="2400">
                <a:latin typeface="Arial"/>
                <a:cs typeface="Arial"/>
              </a:rPr>
              <a:t>Customer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Service</a:t>
            </a:r>
            <a:endParaRPr sz="24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495"/>
              </a:spcBef>
              <a:buClr>
                <a:srgbClr val="007EA2"/>
              </a:buClr>
              <a:buChar char="•"/>
              <a:tabLst>
                <a:tab pos="269240" algn="l"/>
              </a:tabLst>
            </a:pPr>
            <a:r>
              <a:rPr dirty="0" sz="2400">
                <a:latin typeface="Arial"/>
                <a:cs typeface="Arial"/>
              </a:rPr>
              <a:t>Mass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Customization</a:t>
            </a:r>
            <a:endParaRPr sz="24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Char char="•"/>
              <a:tabLst>
                <a:tab pos="269240" algn="l"/>
              </a:tabLst>
            </a:pPr>
            <a:r>
              <a:rPr dirty="0" sz="2400">
                <a:latin typeface="Arial"/>
                <a:cs typeface="Arial"/>
              </a:rPr>
              <a:t>Social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Media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Review</a:t>
            </a:r>
            <a:r>
              <a:rPr dirty="0" spc="-114"/>
              <a:t> </a:t>
            </a:r>
            <a:r>
              <a:rPr dirty="0"/>
              <a:t>Learning</a:t>
            </a:r>
            <a:r>
              <a:rPr dirty="0" spc="-114"/>
              <a:t> </a:t>
            </a:r>
            <a:r>
              <a:rPr dirty="0"/>
              <a:t>Objective</a:t>
            </a:r>
            <a:r>
              <a:rPr dirty="0" spc="-114"/>
              <a:t> </a:t>
            </a:r>
            <a:r>
              <a:rPr dirty="0" spc="-25"/>
              <a:t>9.1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053985"/>
            <a:ext cx="8217534" cy="2372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737870" indent="-257175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Define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strategic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management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and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explain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why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it’s </a:t>
            </a:r>
            <a:r>
              <a:rPr dirty="0" sz="2400" spc="-10" b="1">
                <a:latin typeface="Arial"/>
                <a:cs typeface="Arial"/>
              </a:rPr>
              <a:t>important.</a:t>
            </a:r>
            <a:endParaRPr sz="2400">
              <a:latin typeface="Arial"/>
              <a:cs typeface="Arial"/>
            </a:endParaRPr>
          </a:p>
          <a:p>
            <a:pPr lvl="1" marL="753745" marR="50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Strategic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management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what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managers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do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develop </a:t>
            </a:r>
            <a:r>
              <a:rPr dirty="0" sz="2400" spc="-1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organization's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strategies</a:t>
            </a:r>
            <a:endParaRPr sz="2400">
              <a:latin typeface="Arial"/>
              <a:cs typeface="Arial"/>
            </a:endParaRPr>
          </a:p>
          <a:p>
            <a:pPr lvl="1" marL="753745" marR="241935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1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model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how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company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going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make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money.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Review</a:t>
            </a:r>
            <a:r>
              <a:rPr dirty="0" spc="-114"/>
              <a:t> </a:t>
            </a:r>
            <a:r>
              <a:rPr dirty="0"/>
              <a:t>Learning</a:t>
            </a:r>
            <a:r>
              <a:rPr dirty="0" spc="-114"/>
              <a:t> </a:t>
            </a:r>
            <a:r>
              <a:rPr dirty="0"/>
              <a:t>Objective</a:t>
            </a:r>
            <a:r>
              <a:rPr dirty="0" spc="-114"/>
              <a:t> </a:t>
            </a:r>
            <a:r>
              <a:rPr dirty="0" spc="-25"/>
              <a:t>9.2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053985"/>
            <a:ext cx="8001634" cy="3410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7175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Explain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what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managers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do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during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the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six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steps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of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the </a:t>
            </a:r>
            <a:r>
              <a:rPr dirty="0" sz="2400" b="1">
                <a:latin typeface="Arial"/>
                <a:cs typeface="Arial"/>
              </a:rPr>
              <a:t>strategic</a:t>
            </a:r>
            <a:r>
              <a:rPr dirty="0" sz="2400" spc="-1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management</a:t>
            </a:r>
            <a:r>
              <a:rPr dirty="0" sz="2400" spc="-13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  <a:p>
            <a:pPr lvl="1" marL="926465" indent="-456565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AutoNum type="arabicPeriod"/>
              <a:tabLst>
                <a:tab pos="926465" algn="l"/>
              </a:tabLst>
            </a:pPr>
            <a:r>
              <a:rPr dirty="0" sz="2400">
                <a:latin typeface="Arial"/>
                <a:cs typeface="Arial"/>
              </a:rPr>
              <a:t>Identify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current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mission,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goals,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strategies</a:t>
            </a:r>
            <a:endParaRPr sz="2400">
              <a:latin typeface="Arial"/>
              <a:cs typeface="Arial"/>
            </a:endParaRPr>
          </a:p>
          <a:p>
            <a:pPr lvl="1" marL="926465" indent="-456565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AutoNum type="arabicPeriod"/>
              <a:tabLst>
                <a:tab pos="926465" algn="l"/>
              </a:tabLst>
            </a:pPr>
            <a:r>
              <a:rPr dirty="0" sz="2400">
                <a:latin typeface="Arial"/>
                <a:cs typeface="Arial"/>
              </a:rPr>
              <a:t>Do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external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  <a:p>
            <a:pPr lvl="1" marL="926465" indent="-456565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AutoNum type="arabicPeriod"/>
              <a:tabLst>
                <a:tab pos="926465" algn="l"/>
              </a:tabLst>
            </a:pPr>
            <a:r>
              <a:rPr dirty="0" sz="2400">
                <a:latin typeface="Arial"/>
                <a:cs typeface="Arial"/>
              </a:rPr>
              <a:t>Do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internal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  <a:p>
            <a:pPr lvl="1" marL="926465" indent="-456565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AutoNum type="arabicPeriod"/>
              <a:tabLst>
                <a:tab pos="926465" algn="l"/>
              </a:tabLst>
            </a:pPr>
            <a:r>
              <a:rPr dirty="0" sz="2400">
                <a:latin typeface="Arial"/>
                <a:cs typeface="Arial"/>
              </a:rPr>
              <a:t>Formulate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strategies</a:t>
            </a:r>
            <a:endParaRPr sz="2400">
              <a:latin typeface="Arial"/>
              <a:cs typeface="Arial"/>
            </a:endParaRPr>
          </a:p>
          <a:p>
            <a:pPr lvl="1" marL="926465" indent="-456565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AutoNum type="arabicPeriod"/>
              <a:tabLst>
                <a:tab pos="926465" algn="l"/>
              </a:tabLst>
            </a:pPr>
            <a:r>
              <a:rPr dirty="0" sz="2400">
                <a:latin typeface="Arial"/>
                <a:cs typeface="Arial"/>
              </a:rPr>
              <a:t>Implement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strategies</a:t>
            </a:r>
            <a:endParaRPr sz="2400">
              <a:latin typeface="Arial"/>
              <a:cs typeface="Arial"/>
            </a:endParaRPr>
          </a:p>
          <a:p>
            <a:pPr lvl="1" marL="926465" indent="-456565">
              <a:lnSpc>
                <a:spcPct val="100000"/>
              </a:lnSpc>
              <a:spcBef>
                <a:spcPts val="610"/>
              </a:spcBef>
              <a:buClr>
                <a:srgbClr val="007EA2"/>
              </a:buClr>
              <a:buAutoNum type="arabicPeriod"/>
              <a:tabLst>
                <a:tab pos="926465" algn="l"/>
              </a:tabLst>
            </a:pPr>
            <a:r>
              <a:rPr dirty="0" sz="2400">
                <a:latin typeface="Arial"/>
                <a:cs typeface="Arial"/>
              </a:rPr>
              <a:t>Evaluate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strategies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dirty="0" spc="-80"/>
              <a:t> </a:t>
            </a:r>
            <a:r>
              <a:rPr dirty="0"/>
              <a:t>is</a:t>
            </a:r>
            <a:r>
              <a:rPr dirty="0" spc="-75"/>
              <a:t> </a:t>
            </a:r>
            <a:r>
              <a:rPr dirty="0"/>
              <a:t>Strategic</a:t>
            </a:r>
            <a:r>
              <a:rPr dirty="0" spc="-75"/>
              <a:t> </a:t>
            </a:r>
            <a:r>
              <a:rPr dirty="0" spc="-10"/>
              <a:t>Management?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053985"/>
            <a:ext cx="8223884" cy="296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7175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Strategic</a:t>
            </a:r>
            <a:r>
              <a:rPr dirty="0" sz="2400" spc="-9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management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what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managers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do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develop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the </a:t>
            </a:r>
            <a:r>
              <a:rPr dirty="0" sz="2400" spc="-10">
                <a:latin typeface="Arial"/>
                <a:cs typeface="Arial"/>
              </a:rPr>
              <a:t>organization’s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strategies</a:t>
            </a:r>
            <a:endParaRPr sz="2400">
              <a:latin typeface="Arial"/>
              <a:cs typeface="Arial"/>
            </a:endParaRPr>
          </a:p>
          <a:p>
            <a:pPr marL="269240" marR="76200" indent="-257175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Strategies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plans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how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organization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will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do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what </a:t>
            </a:r>
            <a:r>
              <a:rPr dirty="0" sz="2400">
                <a:latin typeface="Arial"/>
                <a:cs typeface="Arial"/>
              </a:rPr>
              <a:t>it’s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do,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how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will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compete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successfully,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and </a:t>
            </a:r>
            <a:r>
              <a:rPr dirty="0" sz="2400">
                <a:latin typeface="Arial"/>
                <a:cs typeface="Arial"/>
              </a:rPr>
              <a:t>how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will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attract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satisfy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its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customers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order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achieve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its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goals</a:t>
            </a:r>
            <a:endParaRPr sz="24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Business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model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how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company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going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make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money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Review</a:t>
            </a:r>
            <a:r>
              <a:rPr dirty="0" spc="-114"/>
              <a:t> </a:t>
            </a:r>
            <a:r>
              <a:rPr dirty="0"/>
              <a:t>Learning</a:t>
            </a:r>
            <a:r>
              <a:rPr dirty="0" spc="-114"/>
              <a:t> </a:t>
            </a:r>
            <a:r>
              <a:rPr dirty="0"/>
              <a:t>Objective</a:t>
            </a:r>
            <a:r>
              <a:rPr dirty="0" spc="-114"/>
              <a:t> </a:t>
            </a:r>
            <a:r>
              <a:rPr dirty="0" spc="-25"/>
              <a:t>9.3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977808"/>
            <a:ext cx="7878445" cy="26015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7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Describe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three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types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of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corporate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strategies.</a:t>
            </a:r>
            <a:endParaRPr sz="2400">
              <a:latin typeface="Arial"/>
              <a:cs typeface="Arial"/>
            </a:endParaRPr>
          </a:p>
          <a:p>
            <a:pPr lvl="1" marL="753745" marR="50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Growth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strategies: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concentration,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vertical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integration, </a:t>
            </a:r>
            <a:r>
              <a:rPr dirty="0" sz="2400" spc="-1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horizontal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integration,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diversification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>
                <a:latin typeface="Arial"/>
                <a:cs typeface="Arial"/>
              </a:rPr>
              <a:t>Stability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strategies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>
                <a:latin typeface="Arial"/>
                <a:cs typeface="Arial"/>
              </a:rPr>
              <a:t>Renewal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strategies: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retrenchment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turnaround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>
                <a:latin typeface="Arial"/>
                <a:cs typeface="Arial"/>
              </a:rPr>
              <a:t>BCG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Review</a:t>
            </a:r>
            <a:r>
              <a:rPr dirty="0" spc="-114"/>
              <a:t> </a:t>
            </a:r>
            <a:r>
              <a:rPr dirty="0"/>
              <a:t>Learning</a:t>
            </a:r>
            <a:r>
              <a:rPr dirty="0" spc="-114"/>
              <a:t> </a:t>
            </a:r>
            <a:r>
              <a:rPr dirty="0"/>
              <a:t>Objective</a:t>
            </a:r>
            <a:r>
              <a:rPr dirty="0" spc="-114"/>
              <a:t> </a:t>
            </a:r>
            <a:r>
              <a:rPr dirty="0" spc="-25"/>
              <a:t>9.4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053985"/>
            <a:ext cx="7882890" cy="3410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080" indent="-257175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Describe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competitive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advantage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and</a:t>
            </a:r>
            <a:r>
              <a:rPr dirty="0" sz="2400" spc="-9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the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competitive </a:t>
            </a:r>
            <a:r>
              <a:rPr dirty="0" sz="2400" b="1">
                <a:latin typeface="Arial"/>
                <a:cs typeface="Arial"/>
              </a:rPr>
              <a:t>strategies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organizations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use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to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get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>
                <a:latin typeface="Arial"/>
                <a:cs typeface="Arial"/>
              </a:rPr>
              <a:t>Competitive</a:t>
            </a:r>
            <a:r>
              <a:rPr dirty="0" sz="2400" spc="-1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advantage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>
                <a:latin typeface="Arial"/>
                <a:cs typeface="Arial"/>
              </a:rPr>
              <a:t>Porter’s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five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forces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Char char="–"/>
              <a:tabLst>
                <a:tab pos="754380" algn="l"/>
              </a:tabLst>
            </a:pPr>
            <a:r>
              <a:rPr dirty="0" sz="2400">
                <a:latin typeface="Arial"/>
                <a:cs typeface="Arial"/>
              </a:rPr>
              <a:t>Porter’s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three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competitive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strategies:</a:t>
            </a:r>
            <a:endParaRPr sz="2400">
              <a:latin typeface="Arial"/>
              <a:cs typeface="Arial"/>
            </a:endParaRPr>
          </a:p>
          <a:p>
            <a:pPr lvl="2" marL="1155065" indent="-227965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dirty="0" sz="2400">
                <a:latin typeface="Arial"/>
                <a:cs typeface="Arial"/>
              </a:rPr>
              <a:t>Cost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leadership</a:t>
            </a:r>
            <a:endParaRPr sz="2400">
              <a:latin typeface="Arial"/>
              <a:cs typeface="Arial"/>
            </a:endParaRPr>
          </a:p>
          <a:p>
            <a:pPr lvl="2" marL="1155065" indent="-227965">
              <a:lnSpc>
                <a:spcPct val="100000"/>
              </a:lnSpc>
              <a:spcBef>
                <a:spcPts val="600"/>
              </a:spcBef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dirty="0" sz="2400" spc="-10">
                <a:latin typeface="Arial"/>
                <a:cs typeface="Arial"/>
              </a:rPr>
              <a:t>Differentiation</a:t>
            </a:r>
            <a:endParaRPr sz="2400">
              <a:latin typeface="Arial"/>
              <a:cs typeface="Arial"/>
            </a:endParaRPr>
          </a:p>
          <a:p>
            <a:pPr lvl="2" marL="1155065" indent="-227965">
              <a:lnSpc>
                <a:spcPct val="100000"/>
              </a:lnSpc>
              <a:spcBef>
                <a:spcPts val="610"/>
              </a:spcBef>
              <a:buClr>
                <a:srgbClr val="007EA2"/>
              </a:buClr>
              <a:buFont typeface="Wingdings"/>
              <a:buChar char=""/>
              <a:tabLst>
                <a:tab pos="1155065" algn="l"/>
              </a:tabLst>
            </a:pPr>
            <a:r>
              <a:rPr dirty="0" sz="2400" spc="-10">
                <a:latin typeface="Arial"/>
                <a:cs typeface="Arial"/>
              </a:rPr>
              <a:t>Focus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dirty="0" spc="-100"/>
              <a:t> </a:t>
            </a:r>
            <a:r>
              <a:rPr dirty="0"/>
              <a:t>is</a:t>
            </a:r>
            <a:r>
              <a:rPr dirty="0" spc="-95"/>
              <a:t> </a:t>
            </a:r>
            <a:r>
              <a:rPr dirty="0"/>
              <a:t>Strategic</a:t>
            </a:r>
            <a:r>
              <a:rPr dirty="0" spc="-100"/>
              <a:t> </a:t>
            </a:r>
            <a:r>
              <a:rPr dirty="0"/>
              <a:t>Management</a:t>
            </a:r>
            <a:r>
              <a:rPr dirty="0" spc="-95"/>
              <a:t> </a:t>
            </a:r>
            <a:r>
              <a:rPr dirty="0" spc="-10"/>
              <a:t>Important?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863686"/>
            <a:ext cx="7948930" cy="2059939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600"/>
              </a:spcBef>
              <a:buClr>
                <a:srgbClr val="007EA2"/>
              </a:buClr>
              <a:buChar char="•"/>
              <a:tabLst>
                <a:tab pos="269240" algn="l"/>
              </a:tabLst>
            </a:pPr>
            <a:r>
              <a:rPr dirty="0" sz="2400">
                <a:latin typeface="Arial"/>
                <a:cs typeface="Arial"/>
              </a:rPr>
              <a:t>Has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positive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impact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performance</a:t>
            </a:r>
            <a:endParaRPr sz="2400">
              <a:latin typeface="Arial"/>
              <a:cs typeface="Arial"/>
            </a:endParaRPr>
          </a:p>
          <a:p>
            <a:pPr marL="269240" marR="5080" indent="-257175">
              <a:lnSpc>
                <a:spcPct val="100000"/>
              </a:lnSpc>
              <a:spcBef>
                <a:spcPts val="1495"/>
              </a:spcBef>
              <a:buClr>
                <a:srgbClr val="007EA2"/>
              </a:buClr>
              <a:buChar char="•"/>
              <a:tabLst>
                <a:tab pos="269240" algn="l"/>
              </a:tabLst>
            </a:pPr>
            <a:r>
              <a:rPr dirty="0" sz="2400">
                <a:latin typeface="Arial"/>
                <a:cs typeface="Arial"/>
              </a:rPr>
              <a:t>Helps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managers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decide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how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face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change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and </a:t>
            </a:r>
            <a:r>
              <a:rPr dirty="0" sz="2400" spc="-10">
                <a:latin typeface="Arial"/>
                <a:cs typeface="Arial"/>
              </a:rPr>
              <a:t>uncertainty</a:t>
            </a:r>
            <a:endParaRPr sz="24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Char char="•"/>
              <a:tabLst>
                <a:tab pos="269240" algn="l"/>
              </a:tabLst>
            </a:pPr>
            <a:r>
              <a:rPr dirty="0" sz="2400">
                <a:latin typeface="Arial"/>
                <a:cs typeface="Arial"/>
              </a:rPr>
              <a:t>Helps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complex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diverse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organizations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work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together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7473" y="6378642"/>
            <a:ext cx="916305" cy="278765"/>
            <a:chOff x="457473" y="6378642"/>
            <a:chExt cx="916305" cy="278765"/>
          </a:xfrm>
        </p:grpSpPr>
        <p:sp>
          <p:nvSpPr>
            <p:cNvPr id="3" name="object 3" descr=""/>
            <p:cNvSpPr/>
            <p:nvPr/>
          </p:nvSpPr>
          <p:spPr>
            <a:xfrm>
              <a:off x="750963" y="6453720"/>
              <a:ext cx="622935" cy="130175"/>
            </a:xfrm>
            <a:custGeom>
              <a:avLst/>
              <a:gdLst/>
              <a:ahLst/>
              <a:cxnLst/>
              <a:rect l="l" t="t" r="r" b="b"/>
              <a:pathLst>
                <a:path w="622935" h="130175">
                  <a:moveTo>
                    <a:pt x="106553" y="37439"/>
                  </a:moveTo>
                  <a:lnTo>
                    <a:pt x="101600" y="18834"/>
                  </a:lnTo>
                  <a:lnTo>
                    <a:pt x="88811" y="7391"/>
                  </a:lnTo>
                  <a:lnTo>
                    <a:pt x="85001" y="6121"/>
                  </a:lnTo>
                  <a:lnTo>
                    <a:pt x="84594" y="5994"/>
                  </a:lnTo>
                  <a:lnTo>
                    <a:pt x="84594" y="37439"/>
                  </a:lnTo>
                  <a:lnTo>
                    <a:pt x="83439" y="50850"/>
                  </a:lnTo>
                  <a:lnTo>
                    <a:pt x="83375" y="51638"/>
                  </a:lnTo>
                  <a:lnTo>
                    <a:pt x="78651" y="62153"/>
                  </a:lnTo>
                  <a:lnTo>
                    <a:pt x="68795" y="68681"/>
                  </a:lnTo>
                  <a:lnTo>
                    <a:pt x="52197" y="70916"/>
                  </a:lnTo>
                  <a:lnTo>
                    <a:pt x="38150" y="70916"/>
                  </a:lnTo>
                  <a:lnTo>
                    <a:pt x="38150" y="6121"/>
                  </a:lnTo>
                  <a:lnTo>
                    <a:pt x="53276" y="6121"/>
                  </a:lnTo>
                  <a:lnTo>
                    <a:pt x="69710" y="8890"/>
                  </a:lnTo>
                  <a:lnTo>
                    <a:pt x="79184" y="16116"/>
                  </a:lnTo>
                  <a:lnTo>
                    <a:pt x="83540" y="26174"/>
                  </a:lnTo>
                  <a:lnTo>
                    <a:pt x="84594" y="37439"/>
                  </a:lnTo>
                  <a:lnTo>
                    <a:pt x="84594" y="5994"/>
                  </a:lnTo>
                  <a:lnTo>
                    <a:pt x="78473" y="3962"/>
                  </a:lnTo>
                  <a:lnTo>
                    <a:pt x="71310" y="1600"/>
                  </a:lnTo>
                  <a:lnTo>
                    <a:pt x="52197" y="0"/>
                  </a:lnTo>
                  <a:lnTo>
                    <a:pt x="1079" y="0"/>
                  </a:lnTo>
                  <a:lnTo>
                    <a:pt x="0" y="1079"/>
                  </a:lnTo>
                  <a:lnTo>
                    <a:pt x="0" y="3962"/>
                  </a:lnTo>
                  <a:lnTo>
                    <a:pt x="1079" y="5041"/>
                  </a:lnTo>
                  <a:lnTo>
                    <a:pt x="6121" y="6121"/>
                  </a:lnTo>
                  <a:lnTo>
                    <a:pt x="17995" y="3962"/>
                  </a:lnTo>
                  <a:lnTo>
                    <a:pt x="17995" y="117716"/>
                  </a:lnTo>
                  <a:lnTo>
                    <a:pt x="15113" y="122758"/>
                  </a:lnTo>
                  <a:lnTo>
                    <a:pt x="1079" y="123482"/>
                  </a:lnTo>
                  <a:lnTo>
                    <a:pt x="0" y="123482"/>
                  </a:lnTo>
                  <a:lnTo>
                    <a:pt x="0" y="127800"/>
                  </a:lnTo>
                  <a:lnTo>
                    <a:pt x="1079" y="128524"/>
                  </a:lnTo>
                  <a:lnTo>
                    <a:pt x="57238" y="128524"/>
                  </a:lnTo>
                  <a:lnTo>
                    <a:pt x="57238" y="123482"/>
                  </a:lnTo>
                  <a:lnTo>
                    <a:pt x="56515" y="123482"/>
                  </a:lnTo>
                  <a:lnTo>
                    <a:pt x="41402" y="122758"/>
                  </a:lnTo>
                  <a:lnTo>
                    <a:pt x="38150" y="118440"/>
                  </a:lnTo>
                  <a:lnTo>
                    <a:pt x="38150" y="77038"/>
                  </a:lnTo>
                  <a:lnTo>
                    <a:pt x="51473" y="77038"/>
                  </a:lnTo>
                  <a:lnTo>
                    <a:pt x="64998" y="76250"/>
                  </a:lnTo>
                  <a:lnTo>
                    <a:pt x="76847" y="73888"/>
                  </a:lnTo>
                  <a:lnTo>
                    <a:pt x="84556" y="70916"/>
                  </a:lnTo>
                  <a:lnTo>
                    <a:pt x="86804" y="70053"/>
                  </a:lnTo>
                  <a:lnTo>
                    <a:pt x="94678" y="64795"/>
                  </a:lnTo>
                  <a:lnTo>
                    <a:pt x="100787" y="57899"/>
                  </a:lnTo>
                  <a:lnTo>
                    <a:pt x="104394" y="50850"/>
                  </a:lnTo>
                  <a:lnTo>
                    <a:pt x="106108" y="43954"/>
                  </a:lnTo>
                  <a:lnTo>
                    <a:pt x="106553" y="37439"/>
                  </a:lnTo>
                  <a:close/>
                </a:path>
                <a:path w="622935" h="130175">
                  <a:moveTo>
                    <a:pt x="185089" y="67652"/>
                  </a:moveTo>
                  <a:lnTo>
                    <a:pt x="165950" y="39357"/>
                  </a:lnTo>
                  <a:lnTo>
                    <a:pt x="165950" y="70916"/>
                  </a:lnTo>
                  <a:lnTo>
                    <a:pt x="125996" y="70916"/>
                  </a:lnTo>
                  <a:lnTo>
                    <a:pt x="128346" y="57937"/>
                  </a:lnTo>
                  <a:lnTo>
                    <a:pt x="132651" y="48336"/>
                  </a:lnTo>
                  <a:lnTo>
                    <a:pt x="138734" y="42481"/>
                  </a:lnTo>
                  <a:lnTo>
                    <a:pt x="138404" y="42481"/>
                  </a:lnTo>
                  <a:lnTo>
                    <a:pt x="146875" y="40322"/>
                  </a:lnTo>
                  <a:lnTo>
                    <a:pt x="152996" y="40322"/>
                  </a:lnTo>
                  <a:lnTo>
                    <a:pt x="165950" y="70916"/>
                  </a:lnTo>
                  <a:lnTo>
                    <a:pt x="165950" y="39357"/>
                  </a:lnTo>
                  <a:lnTo>
                    <a:pt x="164020" y="38303"/>
                  </a:lnTo>
                  <a:lnTo>
                    <a:pt x="156540" y="36068"/>
                  </a:lnTo>
                  <a:lnTo>
                    <a:pt x="147955" y="35280"/>
                  </a:lnTo>
                  <a:lnTo>
                    <a:pt x="131597" y="39090"/>
                  </a:lnTo>
                  <a:lnTo>
                    <a:pt x="118071" y="49504"/>
                  </a:lnTo>
                  <a:lnTo>
                    <a:pt x="108864" y="65049"/>
                  </a:lnTo>
                  <a:lnTo>
                    <a:pt x="105473" y="84239"/>
                  </a:lnTo>
                  <a:lnTo>
                    <a:pt x="108712" y="102412"/>
                  </a:lnTo>
                  <a:lnTo>
                    <a:pt x="117665" y="116776"/>
                  </a:lnTo>
                  <a:lnTo>
                    <a:pt x="131140" y="126212"/>
                  </a:lnTo>
                  <a:lnTo>
                    <a:pt x="147955" y="129603"/>
                  </a:lnTo>
                  <a:lnTo>
                    <a:pt x="161899" y="127584"/>
                  </a:lnTo>
                  <a:lnTo>
                    <a:pt x="172300" y="122364"/>
                  </a:lnTo>
                  <a:lnTo>
                    <a:pt x="174129" y="120599"/>
                  </a:lnTo>
                  <a:lnTo>
                    <a:pt x="179793" y="115176"/>
                  </a:lnTo>
                  <a:lnTo>
                    <a:pt x="185039" y="107276"/>
                  </a:lnTo>
                  <a:lnTo>
                    <a:pt x="185039" y="105473"/>
                  </a:lnTo>
                  <a:lnTo>
                    <a:pt x="184315" y="105473"/>
                  </a:lnTo>
                  <a:lnTo>
                    <a:pt x="184315" y="104394"/>
                  </a:lnTo>
                  <a:lnTo>
                    <a:pt x="182156" y="104394"/>
                  </a:lnTo>
                  <a:lnTo>
                    <a:pt x="181076" y="105473"/>
                  </a:lnTo>
                  <a:lnTo>
                    <a:pt x="175348" y="111645"/>
                  </a:lnTo>
                  <a:lnTo>
                    <a:pt x="169595" y="116420"/>
                  </a:lnTo>
                  <a:lnTo>
                    <a:pt x="163093" y="119507"/>
                  </a:lnTo>
                  <a:lnTo>
                    <a:pt x="155155" y="120599"/>
                  </a:lnTo>
                  <a:lnTo>
                    <a:pt x="144348" y="118579"/>
                  </a:lnTo>
                  <a:lnTo>
                    <a:pt x="134632" y="112014"/>
                  </a:lnTo>
                  <a:lnTo>
                    <a:pt x="127609" y="100101"/>
                  </a:lnTo>
                  <a:lnTo>
                    <a:pt x="124917" y="82080"/>
                  </a:lnTo>
                  <a:lnTo>
                    <a:pt x="124917" y="77038"/>
                  </a:lnTo>
                  <a:lnTo>
                    <a:pt x="185039" y="77038"/>
                  </a:lnTo>
                  <a:lnTo>
                    <a:pt x="185077" y="70916"/>
                  </a:lnTo>
                  <a:lnTo>
                    <a:pt x="185089" y="67652"/>
                  </a:lnTo>
                  <a:close/>
                </a:path>
                <a:path w="622935" h="130175">
                  <a:moveTo>
                    <a:pt x="278638" y="123482"/>
                  </a:moveTo>
                  <a:lnTo>
                    <a:pt x="277558" y="122770"/>
                  </a:lnTo>
                  <a:lnTo>
                    <a:pt x="277558" y="121678"/>
                  </a:lnTo>
                  <a:lnTo>
                    <a:pt x="270713" y="121678"/>
                  </a:lnTo>
                  <a:lnTo>
                    <a:pt x="268554" y="120599"/>
                  </a:lnTo>
                  <a:lnTo>
                    <a:pt x="266750" y="119519"/>
                  </a:lnTo>
                  <a:lnTo>
                    <a:pt x="265671" y="116636"/>
                  </a:lnTo>
                  <a:lnTo>
                    <a:pt x="265671" y="114477"/>
                  </a:lnTo>
                  <a:lnTo>
                    <a:pt x="265671" y="82080"/>
                  </a:lnTo>
                  <a:lnTo>
                    <a:pt x="265671" y="63715"/>
                  </a:lnTo>
                  <a:lnTo>
                    <a:pt x="263588" y="51854"/>
                  </a:lnTo>
                  <a:lnTo>
                    <a:pt x="257429" y="43294"/>
                  </a:lnTo>
                  <a:lnTo>
                    <a:pt x="253746" y="41402"/>
                  </a:lnTo>
                  <a:lnTo>
                    <a:pt x="247294" y="38112"/>
                  </a:lnTo>
                  <a:lnTo>
                    <a:pt x="233273" y="36360"/>
                  </a:lnTo>
                  <a:lnTo>
                    <a:pt x="218998" y="38112"/>
                  </a:lnTo>
                  <a:lnTo>
                    <a:pt x="219608" y="38112"/>
                  </a:lnTo>
                  <a:lnTo>
                    <a:pt x="209016" y="42443"/>
                  </a:lnTo>
                  <a:lnTo>
                    <a:pt x="201726" y="48971"/>
                  </a:lnTo>
                  <a:lnTo>
                    <a:pt x="199072" y="56883"/>
                  </a:lnTo>
                  <a:lnTo>
                    <a:pt x="199072" y="62636"/>
                  </a:lnTo>
                  <a:lnTo>
                    <a:pt x="203390" y="67678"/>
                  </a:lnTo>
                  <a:lnTo>
                    <a:pt x="208432" y="67678"/>
                  </a:lnTo>
                  <a:lnTo>
                    <a:pt x="211315" y="68757"/>
                  </a:lnTo>
                  <a:lnTo>
                    <a:pt x="215277" y="66954"/>
                  </a:lnTo>
                  <a:lnTo>
                    <a:pt x="222478" y="59753"/>
                  </a:lnTo>
                  <a:lnTo>
                    <a:pt x="221399" y="53644"/>
                  </a:lnTo>
                  <a:lnTo>
                    <a:pt x="216382" y="46494"/>
                  </a:lnTo>
                  <a:lnTo>
                    <a:pt x="219240" y="43561"/>
                  </a:lnTo>
                  <a:lnTo>
                    <a:pt x="225361" y="41402"/>
                  </a:lnTo>
                  <a:lnTo>
                    <a:pt x="232562" y="41402"/>
                  </a:lnTo>
                  <a:lnTo>
                    <a:pt x="248399" y="75958"/>
                  </a:lnTo>
                  <a:lnTo>
                    <a:pt x="248399" y="82080"/>
                  </a:lnTo>
                  <a:lnTo>
                    <a:pt x="248399" y="108356"/>
                  </a:lnTo>
                  <a:lnTo>
                    <a:pt x="245516" y="111239"/>
                  </a:lnTo>
                  <a:lnTo>
                    <a:pt x="238315" y="120599"/>
                  </a:lnTo>
                  <a:lnTo>
                    <a:pt x="217436" y="120599"/>
                  </a:lnTo>
                  <a:lnTo>
                    <a:pt x="215277" y="111239"/>
                  </a:lnTo>
                  <a:lnTo>
                    <a:pt x="215277" y="104394"/>
                  </a:lnTo>
                  <a:lnTo>
                    <a:pt x="217055" y="96913"/>
                  </a:lnTo>
                  <a:lnTo>
                    <a:pt x="222783" y="90957"/>
                  </a:lnTo>
                  <a:lnTo>
                    <a:pt x="233045" y="86131"/>
                  </a:lnTo>
                  <a:lnTo>
                    <a:pt x="248399" y="82080"/>
                  </a:lnTo>
                  <a:lnTo>
                    <a:pt x="248399" y="75958"/>
                  </a:lnTo>
                  <a:lnTo>
                    <a:pt x="245516" y="75958"/>
                  </a:lnTo>
                  <a:lnTo>
                    <a:pt x="243357" y="77038"/>
                  </a:lnTo>
                  <a:lnTo>
                    <a:pt x="238315" y="78117"/>
                  </a:lnTo>
                  <a:lnTo>
                    <a:pt x="200152" y="92163"/>
                  </a:lnTo>
                  <a:lnTo>
                    <a:pt x="196202" y="99364"/>
                  </a:lnTo>
                  <a:lnTo>
                    <a:pt x="196202" y="108356"/>
                  </a:lnTo>
                  <a:lnTo>
                    <a:pt x="197434" y="115938"/>
                  </a:lnTo>
                  <a:lnTo>
                    <a:pt x="201498" y="122770"/>
                  </a:lnTo>
                  <a:lnTo>
                    <a:pt x="209092" y="127800"/>
                  </a:lnTo>
                  <a:lnTo>
                    <a:pt x="209537" y="127800"/>
                  </a:lnTo>
                  <a:lnTo>
                    <a:pt x="220319" y="129603"/>
                  </a:lnTo>
                  <a:lnTo>
                    <a:pt x="227685" y="128663"/>
                  </a:lnTo>
                  <a:lnTo>
                    <a:pt x="234759" y="125831"/>
                  </a:lnTo>
                  <a:lnTo>
                    <a:pt x="241617" y="121107"/>
                  </a:lnTo>
                  <a:lnTo>
                    <a:pt x="242125" y="120599"/>
                  </a:lnTo>
                  <a:lnTo>
                    <a:pt x="248399" y="114477"/>
                  </a:lnTo>
                  <a:lnTo>
                    <a:pt x="248932" y="119519"/>
                  </a:lnTo>
                  <a:lnTo>
                    <a:pt x="249047" y="120599"/>
                  </a:lnTo>
                  <a:lnTo>
                    <a:pt x="249161" y="121678"/>
                  </a:lnTo>
                  <a:lnTo>
                    <a:pt x="249275" y="122770"/>
                  </a:lnTo>
                  <a:lnTo>
                    <a:pt x="249351" y="123482"/>
                  </a:lnTo>
                  <a:lnTo>
                    <a:pt x="249478" y="124561"/>
                  </a:lnTo>
                  <a:lnTo>
                    <a:pt x="253441" y="128524"/>
                  </a:lnTo>
                  <a:lnTo>
                    <a:pt x="268554" y="128524"/>
                  </a:lnTo>
                  <a:lnTo>
                    <a:pt x="271792" y="127800"/>
                  </a:lnTo>
                  <a:lnTo>
                    <a:pt x="276834" y="125641"/>
                  </a:lnTo>
                  <a:lnTo>
                    <a:pt x="277558" y="125641"/>
                  </a:lnTo>
                  <a:lnTo>
                    <a:pt x="278638" y="123482"/>
                  </a:lnTo>
                  <a:close/>
                </a:path>
                <a:path w="622935" h="130175">
                  <a:moveTo>
                    <a:pt x="354241" y="43561"/>
                  </a:moveTo>
                  <a:lnTo>
                    <a:pt x="350278" y="36360"/>
                  </a:lnTo>
                  <a:lnTo>
                    <a:pt x="339115" y="36360"/>
                  </a:lnTo>
                  <a:lnTo>
                    <a:pt x="331863" y="37439"/>
                  </a:lnTo>
                  <a:lnTo>
                    <a:pt x="332333" y="37439"/>
                  </a:lnTo>
                  <a:lnTo>
                    <a:pt x="326237" y="40411"/>
                  </a:lnTo>
                  <a:lnTo>
                    <a:pt x="320078" y="45783"/>
                  </a:lnTo>
                  <a:lnTo>
                    <a:pt x="313918" y="53644"/>
                  </a:lnTo>
                  <a:lnTo>
                    <a:pt x="313918" y="38519"/>
                  </a:lnTo>
                  <a:lnTo>
                    <a:pt x="312839" y="37439"/>
                  </a:lnTo>
                  <a:lnTo>
                    <a:pt x="287997" y="37439"/>
                  </a:lnTo>
                  <a:lnTo>
                    <a:pt x="286918" y="38519"/>
                  </a:lnTo>
                  <a:lnTo>
                    <a:pt x="286918" y="41402"/>
                  </a:lnTo>
                  <a:lnTo>
                    <a:pt x="287997" y="42481"/>
                  </a:lnTo>
                  <a:lnTo>
                    <a:pt x="295910" y="43561"/>
                  </a:lnTo>
                  <a:lnTo>
                    <a:pt x="296633" y="46443"/>
                  </a:lnTo>
                  <a:lnTo>
                    <a:pt x="296633" y="121678"/>
                  </a:lnTo>
                  <a:lnTo>
                    <a:pt x="295910" y="123482"/>
                  </a:lnTo>
                  <a:lnTo>
                    <a:pt x="288721" y="123482"/>
                  </a:lnTo>
                  <a:lnTo>
                    <a:pt x="286918" y="124561"/>
                  </a:lnTo>
                  <a:lnTo>
                    <a:pt x="286918" y="127800"/>
                  </a:lnTo>
                  <a:lnTo>
                    <a:pt x="287997" y="128524"/>
                  </a:lnTo>
                  <a:lnTo>
                    <a:pt x="326872" y="128524"/>
                  </a:lnTo>
                  <a:lnTo>
                    <a:pt x="326872" y="124561"/>
                  </a:lnTo>
                  <a:lnTo>
                    <a:pt x="326161" y="124561"/>
                  </a:lnTo>
                  <a:lnTo>
                    <a:pt x="317157" y="123482"/>
                  </a:lnTo>
                  <a:lnTo>
                    <a:pt x="314998" y="122758"/>
                  </a:lnTo>
                  <a:lnTo>
                    <a:pt x="314998" y="62636"/>
                  </a:lnTo>
                  <a:lnTo>
                    <a:pt x="320459" y="53644"/>
                  </a:lnTo>
                  <a:lnTo>
                    <a:pt x="321119" y="52565"/>
                  </a:lnTo>
                  <a:lnTo>
                    <a:pt x="325081" y="47523"/>
                  </a:lnTo>
                  <a:lnTo>
                    <a:pt x="332727" y="45783"/>
                  </a:lnTo>
                  <a:lnTo>
                    <a:pt x="332905" y="45783"/>
                  </a:lnTo>
                  <a:lnTo>
                    <a:pt x="331914" y="46443"/>
                  </a:lnTo>
                  <a:lnTo>
                    <a:pt x="331914" y="56883"/>
                  </a:lnTo>
                  <a:lnTo>
                    <a:pt x="336956" y="60833"/>
                  </a:lnTo>
                  <a:lnTo>
                    <a:pt x="350278" y="60833"/>
                  </a:lnTo>
                  <a:lnTo>
                    <a:pt x="354241" y="56883"/>
                  </a:lnTo>
                  <a:lnTo>
                    <a:pt x="354241" y="45783"/>
                  </a:lnTo>
                  <a:lnTo>
                    <a:pt x="354241" y="43561"/>
                  </a:lnTo>
                  <a:close/>
                </a:path>
                <a:path w="622935" h="130175">
                  <a:moveTo>
                    <a:pt x="423710" y="99364"/>
                  </a:moveTo>
                  <a:lnTo>
                    <a:pt x="396354" y="71996"/>
                  </a:lnTo>
                  <a:lnTo>
                    <a:pt x="395274" y="71996"/>
                  </a:lnTo>
                  <a:lnTo>
                    <a:pt x="385152" y="68605"/>
                  </a:lnTo>
                  <a:lnTo>
                    <a:pt x="378345" y="64846"/>
                  </a:lnTo>
                  <a:lnTo>
                    <a:pt x="374510" y="60617"/>
                  </a:lnTo>
                  <a:lnTo>
                    <a:pt x="373316" y="55803"/>
                  </a:lnTo>
                  <a:lnTo>
                    <a:pt x="373316" y="46443"/>
                  </a:lnTo>
                  <a:lnTo>
                    <a:pt x="379437" y="40322"/>
                  </a:lnTo>
                  <a:lnTo>
                    <a:pt x="389521" y="40322"/>
                  </a:lnTo>
                  <a:lnTo>
                    <a:pt x="415442" y="64846"/>
                  </a:lnTo>
                  <a:lnTo>
                    <a:pt x="415442" y="65874"/>
                  </a:lnTo>
                  <a:lnTo>
                    <a:pt x="418680" y="65874"/>
                  </a:lnTo>
                  <a:lnTo>
                    <a:pt x="419709" y="64846"/>
                  </a:lnTo>
                  <a:lnTo>
                    <a:pt x="419760" y="35280"/>
                  </a:lnTo>
                  <a:lnTo>
                    <a:pt x="416521" y="35280"/>
                  </a:lnTo>
                  <a:lnTo>
                    <a:pt x="416521" y="36360"/>
                  </a:lnTo>
                  <a:lnTo>
                    <a:pt x="415442" y="36360"/>
                  </a:lnTo>
                  <a:lnTo>
                    <a:pt x="412559" y="40322"/>
                  </a:lnTo>
                  <a:lnTo>
                    <a:pt x="407517" y="38519"/>
                  </a:lnTo>
                  <a:lnTo>
                    <a:pt x="400316" y="35280"/>
                  </a:lnTo>
                  <a:lnTo>
                    <a:pt x="392391" y="35280"/>
                  </a:lnTo>
                  <a:lnTo>
                    <a:pt x="379895" y="37452"/>
                  </a:lnTo>
                  <a:lnTo>
                    <a:pt x="369976" y="43434"/>
                  </a:lnTo>
                  <a:lnTo>
                    <a:pt x="363435" y="52451"/>
                  </a:lnTo>
                  <a:lnTo>
                    <a:pt x="361073" y="63715"/>
                  </a:lnTo>
                  <a:lnTo>
                    <a:pt x="362927" y="74104"/>
                  </a:lnTo>
                  <a:lnTo>
                    <a:pt x="368401" y="81457"/>
                  </a:lnTo>
                  <a:lnTo>
                    <a:pt x="377317" y="86512"/>
                  </a:lnTo>
                  <a:lnTo>
                    <a:pt x="389521" y="90004"/>
                  </a:lnTo>
                  <a:lnTo>
                    <a:pt x="400253" y="93853"/>
                  </a:lnTo>
                  <a:lnTo>
                    <a:pt x="407377" y="98107"/>
                  </a:lnTo>
                  <a:lnTo>
                    <a:pt x="411327" y="103162"/>
                  </a:lnTo>
                  <a:lnTo>
                    <a:pt x="412559" y="109435"/>
                  </a:lnTo>
                  <a:lnTo>
                    <a:pt x="412559" y="119519"/>
                  </a:lnTo>
                  <a:lnTo>
                    <a:pt x="402475" y="124561"/>
                  </a:lnTo>
                  <a:lnTo>
                    <a:pt x="395274" y="124561"/>
                  </a:lnTo>
                  <a:lnTo>
                    <a:pt x="387210" y="123482"/>
                  </a:lnTo>
                  <a:lnTo>
                    <a:pt x="386880" y="123482"/>
                  </a:lnTo>
                  <a:lnTo>
                    <a:pt x="379793" y="119253"/>
                  </a:lnTo>
                  <a:lnTo>
                    <a:pt x="372795" y="110896"/>
                  </a:lnTo>
                  <a:lnTo>
                    <a:pt x="364312" y="97193"/>
                  </a:lnTo>
                  <a:lnTo>
                    <a:pt x="364312" y="96113"/>
                  </a:lnTo>
                  <a:lnTo>
                    <a:pt x="361073" y="96113"/>
                  </a:lnTo>
                  <a:lnTo>
                    <a:pt x="360362" y="97193"/>
                  </a:lnTo>
                  <a:lnTo>
                    <a:pt x="360362" y="129603"/>
                  </a:lnTo>
                  <a:lnTo>
                    <a:pt x="364312" y="129603"/>
                  </a:lnTo>
                  <a:lnTo>
                    <a:pt x="364312" y="128524"/>
                  </a:lnTo>
                  <a:lnTo>
                    <a:pt x="370433" y="123482"/>
                  </a:lnTo>
                  <a:lnTo>
                    <a:pt x="376199" y="127800"/>
                  </a:lnTo>
                  <a:lnTo>
                    <a:pt x="386270" y="129603"/>
                  </a:lnTo>
                  <a:lnTo>
                    <a:pt x="402475" y="129603"/>
                  </a:lnTo>
                  <a:lnTo>
                    <a:pt x="410400" y="126720"/>
                  </a:lnTo>
                  <a:lnTo>
                    <a:pt x="412546" y="124561"/>
                  </a:lnTo>
                  <a:lnTo>
                    <a:pt x="421551" y="115557"/>
                  </a:lnTo>
                  <a:lnTo>
                    <a:pt x="423710" y="108356"/>
                  </a:lnTo>
                  <a:lnTo>
                    <a:pt x="423710" y="99364"/>
                  </a:lnTo>
                  <a:close/>
                </a:path>
                <a:path w="622935" h="130175">
                  <a:moveTo>
                    <a:pt x="523074" y="82080"/>
                  </a:moveTo>
                  <a:lnTo>
                    <a:pt x="519671" y="64604"/>
                  </a:lnTo>
                  <a:lnTo>
                    <a:pt x="519582" y="64147"/>
                  </a:lnTo>
                  <a:lnTo>
                    <a:pt x="510108" y="49377"/>
                  </a:lnTo>
                  <a:lnTo>
                    <a:pt x="510019" y="49237"/>
                  </a:lnTo>
                  <a:lnTo>
                    <a:pt x="503275" y="44437"/>
                  </a:lnTo>
                  <a:lnTo>
                    <a:pt x="503275" y="83159"/>
                  </a:lnTo>
                  <a:lnTo>
                    <a:pt x="501713" y="101511"/>
                  </a:lnTo>
                  <a:lnTo>
                    <a:pt x="497154" y="114401"/>
                  </a:lnTo>
                  <a:lnTo>
                    <a:pt x="489597" y="122047"/>
                  </a:lnTo>
                  <a:lnTo>
                    <a:pt x="479158" y="124561"/>
                  </a:lnTo>
                  <a:lnTo>
                    <a:pt x="467868" y="122047"/>
                  </a:lnTo>
                  <a:lnTo>
                    <a:pt x="459892" y="114401"/>
                  </a:lnTo>
                  <a:lnTo>
                    <a:pt x="455269" y="101815"/>
                  </a:lnTo>
                  <a:lnTo>
                    <a:pt x="455155" y="101511"/>
                  </a:lnTo>
                  <a:lnTo>
                    <a:pt x="455828" y="60680"/>
                  </a:lnTo>
                  <a:lnTo>
                    <a:pt x="476999" y="40322"/>
                  </a:lnTo>
                  <a:lnTo>
                    <a:pt x="488238" y="43027"/>
                  </a:lnTo>
                  <a:lnTo>
                    <a:pt x="496481" y="51079"/>
                  </a:lnTo>
                  <a:lnTo>
                    <a:pt x="501421" y="64147"/>
                  </a:lnTo>
                  <a:lnTo>
                    <a:pt x="501548" y="64604"/>
                  </a:lnTo>
                  <a:lnTo>
                    <a:pt x="503174" y="82080"/>
                  </a:lnTo>
                  <a:lnTo>
                    <a:pt x="503275" y="83159"/>
                  </a:lnTo>
                  <a:lnTo>
                    <a:pt x="503275" y="44437"/>
                  </a:lnTo>
                  <a:lnTo>
                    <a:pt x="497522" y="40322"/>
                  </a:lnTo>
                  <a:lnTo>
                    <a:pt x="495757" y="39077"/>
                  </a:lnTo>
                  <a:lnTo>
                    <a:pt x="478078" y="35280"/>
                  </a:lnTo>
                  <a:lnTo>
                    <a:pt x="460819" y="39077"/>
                  </a:lnTo>
                  <a:lnTo>
                    <a:pt x="446747" y="49377"/>
                  </a:lnTo>
                  <a:lnTo>
                    <a:pt x="437261" y="64604"/>
                  </a:lnTo>
                  <a:lnTo>
                    <a:pt x="433793" y="83159"/>
                  </a:lnTo>
                  <a:lnTo>
                    <a:pt x="437159" y="101511"/>
                  </a:lnTo>
                  <a:lnTo>
                    <a:pt x="446481" y="116243"/>
                  </a:lnTo>
                  <a:lnTo>
                    <a:pt x="460527" y="126047"/>
                  </a:lnTo>
                  <a:lnTo>
                    <a:pt x="478078" y="129603"/>
                  </a:lnTo>
                  <a:lnTo>
                    <a:pt x="494372" y="126288"/>
                  </a:lnTo>
                  <a:lnTo>
                    <a:pt x="496976" y="124561"/>
                  </a:lnTo>
                  <a:lnTo>
                    <a:pt x="508800" y="116776"/>
                  </a:lnTo>
                  <a:lnTo>
                    <a:pt x="519125" y="101815"/>
                  </a:lnTo>
                  <a:lnTo>
                    <a:pt x="523074" y="82080"/>
                  </a:lnTo>
                  <a:close/>
                </a:path>
                <a:path w="622935" h="130175">
                  <a:moveTo>
                    <a:pt x="622795" y="124561"/>
                  </a:moveTo>
                  <a:lnTo>
                    <a:pt x="621715" y="123482"/>
                  </a:lnTo>
                  <a:lnTo>
                    <a:pt x="612711" y="123482"/>
                  </a:lnTo>
                  <a:lnTo>
                    <a:pt x="611632" y="121678"/>
                  </a:lnTo>
                  <a:lnTo>
                    <a:pt x="611632" y="63715"/>
                  </a:lnTo>
                  <a:lnTo>
                    <a:pt x="609981" y="52158"/>
                  </a:lnTo>
                  <a:lnTo>
                    <a:pt x="606831" y="46443"/>
                  </a:lnTo>
                  <a:lnTo>
                    <a:pt x="605243" y="43561"/>
                  </a:lnTo>
                  <a:lnTo>
                    <a:pt x="597662" y="38214"/>
                  </a:lnTo>
                  <a:lnTo>
                    <a:pt x="587514" y="36360"/>
                  </a:lnTo>
                  <a:lnTo>
                    <a:pt x="571868" y="39230"/>
                  </a:lnTo>
                  <a:lnTo>
                    <a:pt x="562038" y="45542"/>
                  </a:lnTo>
                  <a:lnTo>
                    <a:pt x="556933" y="51866"/>
                  </a:lnTo>
                  <a:lnTo>
                    <a:pt x="555472" y="54724"/>
                  </a:lnTo>
                  <a:lnTo>
                    <a:pt x="555472" y="38519"/>
                  </a:lnTo>
                  <a:lnTo>
                    <a:pt x="553313" y="36360"/>
                  </a:lnTo>
                  <a:lnTo>
                    <a:pt x="529196" y="37439"/>
                  </a:lnTo>
                  <a:lnTo>
                    <a:pt x="528116" y="37439"/>
                  </a:lnTo>
                  <a:lnTo>
                    <a:pt x="527392" y="38519"/>
                  </a:lnTo>
                  <a:lnTo>
                    <a:pt x="527392" y="41402"/>
                  </a:lnTo>
                  <a:lnTo>
                    <a:pt x="528116" y="42481"/>
                  </a:lnTo>
                  <a:lnTo>
                    <a:pt x="536397" y="43561"/>
                  </a:lnTo>
                  <a:lnTo>
                    <a:pt x="537476" y="46443"/>
                  </a:lnTo>
                  <a:lnTo>
                    <a:pt x="537476" y="121678"/>
                  </a:lnTo>
                  <a:lnTo>
                    <a:pt x="536397" y="123482"/>
                  </a:lnTo>
                  <a:lnTo>
                    <a:pt x="527392" y="123482"/>
                  </a:lnTo>
                  <a:lnTo>
                    <a:pt x="527392" y="127800"/>
                  </a:lnTo>
                  <a:lnTo>
                    <a:pt x="528116" y="128524"/>
                  </a:lnTo>
                  <a:lnTo>
                    <a:pt x="563397" y="128524"/>
                  </a:lnTo>
                  <a:lnTo>
                    <a:pt x="564476" y="127800"/>
                  </a:lnTo>
                  <a:lnTo>
                    <a:pt x="564476" y="124561"/>
                  </a:lnTo>
                  <a:lnTo>
                    <a:pt x="563397" y="123482"/>
                  </a:lnTo>
                  <a:lnTo>
                    <a:pt x="556552" y="123482"/>
                  </a:lnTo>
                  <a:lnTo>
                    <a:pt x="555472" y="121678"/>
                  </a:lnTo>
                  <a:lnTo>
                    <a:pt x="555472" y="66954"/>
                  </a:lnTo>
                  <a:lnTo>
                    <a:pt x="557276" y="61925"/>
                  </a:lnTo>
                  <a:lnTo>
                    <a:pt x="559435" y="58674"/>
                  </a:lnTo>
                  <a:lnTo>
                    <a:pt x="562546" y="54724"/>
                  </a:lnTo>
                  <a:lnTo>
                    <a:pt x="563397" y="53644"/>
                  </a:lnTo>
                  <a:lnTo>
                    <a:pt x="569518" y="46443"/>
                  </a:lnTo>
                  <a:lnTo>
                    <a:pt x="577430" y="46443"/>
                  </a:lnTo>
                  <a:lnTo>
                    <a:pt x="585127" y="47663"/>
                  </a:lnTo>
                  <a:lnTo>
                    <a:pt x="590118" y="51536"/>
                  </a:lnTo>
                  <a:lnTo>
                    <a:pt x="592823" y="58445"/>
                  </a:lnTo>
                  <a:lnTo>
                    <a:pt x="593636" y="68757"/>
                  </a:lnTo>
                  <a:lnTo>
                    <a:pt x="593636" y="121678"/>
                  </a:lnTo>
                  <a:lnTo>
                    <a:pt x="592556" y="123482"/>
                  </a:lnTo>
                  <a:lnTo>
                    <a:pt x="585711" y="123482"/>
                  </a:lnTo>
                  <a:lnTo>
                    <a:pt x="584631" y="124561"/>
                  </a:lnTo>
                  <a:lnTo>
                    <a:pt x="584631" y="127800"/>
                  </a:lnTo>
                  <a:lnTo>
                    <a:pt x="585711" y="128524"/>
                  </a:lnTo>
                  <a:lnTo>
                    <a:pt x="621715" y="128524"/>
                  </a:lnTo>
                  <a:lnTo>
                    <a:pt x="622795" y="127800"/>
                  </a:lnTo>
                  <a:lnTo>
                    <a:pt x="622795" y="124561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57473" y="6378642"/>
              <a:ext cx="252095" cy="278765"/>
            </a:xfrm>
            <a:custGeom>
              <a:avLst/>
              <a:gdLst/>
              <a:ahLst/>
              <a:cxnLst/>
              <a:rect l="l" t="t" r="r" b="b"/>
              <a:pathLst>
                <a:path w="252095" h="278765">
                  <a:moveTo>
                    <a:pt x="114401" y="0"/>
                  </a:moveTo>
                  <a:lnTo>
                    <a:pt x="74092" y="12480"/>
                  </a:lnTo>
                  <a:lnTo>
                    <a:pt x="38847" y="39147"/>
                  </a:lnTo>
                  <a:lnTo>
                    <a:pt x="11968" y="80120"/>
                  </a:lnTo>
                  <a:lnTo>
                    <a:pt x="0" y="127191"/>
                  </a:lnTo>
                  <a:lnTo>
                    <a:pt x="2609" y="179969"/>
                  </a:lnTo>
                  <a:lnTo>
                    <a:pt x="20877" y="228901"/>
                  </a:lnTo>
                  <a:lnTo>
                    <a:pt x="55885" y="264435"/>
                  </a:lnTo>
                  <a:lnTo>
                    <a:pt x="102465" y="278306"/>
                  </a:lnTo>
                  <a:lnTo>
                    <a:pt x="150700" y="271185"/>
                  </a:lnTo>
                  <a:lnTo>
                    <a:pt x="194549" y="245301"/>
                  </a:lnTo>
                  <a:lnTo>
                    <a:pt x="227970" y="202878"/>
                  </a:lnTo>
                  <a:lnTo>
                    <a:pt x="246242" y="157463"/>
                  </a:lnTo>
                  <a:lnTo>
                    <a:pt x="251747" y="114158"/>
                  </a:lnTo>
                  <a:lnTo>
                    <a:pt x="245020" y="74984"/>
                  </a:lnTo>
                  <a:lnTo>
                    <a:pt x="226595" y="41963"/>
                  </a:lnTo>
                  <a:lnTo>
                    <a:pt x="197007" y="17115"/>
                  </a:lnTo>
                  <a:lnTo>
                    <a:pt x="156474" y="1585"/>
                  </a:lnTo>
                  <a:lnTo>
                    <a:pt x="114401" y="0"/>
                  </a:lnTo>
                  <a:close/>
                </a:path>
              </a:pathLst>
            </a:custGeom>
            <a:solidFill>
              <a:srgbClr val="097FA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325" y="6427444"/>
              <a:ext cx="167487" cy="18935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Exhibit</a:t>
            </a:r>
            <a:r>
              <a:rPr dirty="0" spc="-110"/>
              <a:t> </a:t>
            </a:r>
            <a:r>
              <a:rPr dirty="0"/>
              <a:t>9.1</a:t>
            </a:r>
            <a:r>
              <a:rPr dirty="0" spc="-105"/>
              <a:t> </a:t>
            </a:r>
            <a:r>
              <a:rPr dirty="0"/>
              <a:t>Strategic</a:t>
            </a:r>
            <a:r>
              <a:rPr dirty="0" spc="-110"/>
              <a:t> </a:t>
            </a:r>
            <a:r>
              <a:rPr dirty="0" spc="-10"/>
              <a:t>Management</a:t>
            </a:r>
            <a:r>
              <a:rPr dirty="0" spc="-114"/>
              <a:t> </a:t>
            </a:r>
            <a:r>
              <a:rPr dirty="0" spc="-10"/>
              <a:t>Process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053" y="2046178"/>
            <a:ext cx="7785135" cy="2111103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44500" y="5575579"/>
            <a:ext cx="7974330" cy="511809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ts val="1910"/>
              </a:lnSpc>
              <a:spcBef>
                <a:spcPts val="170"/>
              </a:spcBef>
            </a:pPr>
            <a:r>
              <a:rPr dirty="0" sz="1600">
                <a:latin typeface="Arial"/>
                <a:cs typeface="Arial"/>
              </a:rPr>
              <a:t>Exhibit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9.1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illustrates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six-</a:t>
            </a:r>
            <a:r>
              <a:rPr dirty="0" sz="1600">
                <a:latin typeface="Arial"/>
                <a:cs typeface="Arial"/>
              </a:rPr>
              <a:t>step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process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strategic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management,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which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encompasses </a:t>
            </a:r>
            <a:r>
              <a:rPr dirty="0" sz="1600">
                <a:latin typeface="Arial"/>
                <a:cs typeface="Arial"/>
              </a:rPr>
              <a:t>strategy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planning,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implementation,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evaluation.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75590"/>
            <a:ext cx="7179945" cy="1060450"/>
          </a:xfrm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4070"/>
              </a:lnSpc>
              <a:spcBef>
                <a:spcPts val="204"/>
              </a:spcBef>
            </a:pPr>
            <a:r>
              <a:rPr dirty="0"/>
              <a:t>Step</a:t>
            </a:r>
            <a:r>
              <a:rPr dirty="0" spc="-75"/>
              <a:t> </a:t>
            </a:r>
            <a:r>
              <a:rPr dirty="0"/>
              <a:t>1:</a:t>
            </a:r>
            <a:r>
              <a:rPr dirty="0" spc="-75"/>
              <a:t> </a:t>
            </a:r>
            <a:r>
              <a:rPr dirty="0"/>
              <a:t>Identifying</a:t>
            </a:r>
            <a:r>
              <a:rPr dirty="0" spc="-75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 spc="-10"/>
              <a:t>Organization’s </a:t>
            </a:r>
            <a:r>
              <a:rPr dirty="0"/>
              <a:t>Current</a:t>
            </a:r>
            <a:r>
              <a:rPr dirty="0" spc="-110"/>
              <a:t> </a:t>
            </a:r>
            <a:r>
              <a:rPr dirty="0"/>
              <a:t>Mission,</a:t>
            </a:r>
            <a:r>
              <a:rPr dirty="0" spc="-110"/>
              <a:t> </a:t>
            </a:r>
            <a:r>
              <a:rPr dirty="0"/>
              <a:t>Goals,</a:t>
            </a:r>
            <a:r>
              <a:rPr dirty="0" spc="-105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10"/>
              <a:t>Strategies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587500"/>
            <a:ext cx="57003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Mission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purpose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organization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09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Exhibit</a:t>
            </a:r>
            <a:r>
              <a:rPr dirty="0" sz="2800" spc="-50"/>
              <a:t> </a:t>
            </a:r>
            <a:r>
              <a:rPr dirty="0" sz="2800"/>
              <a:t>9.2</a:t>
            </a:r>
            <a:r>
              <a:rPr dirty="0" sz="2800" spc="-55"/>
              <a:t> </a:t>
            </a:r>
            <a:r>
              <a:rPr dirty="0" sz="2800"/>
              <a:t>Components</a:t>
            </a:r>
            <a:r>
              <a:rPr dirty="0" sz="2800" spc="-55"/>
              <a:t> </a:t>
            </a:r>
            <a:r>
              <a:rPr dirty="0" sz="2800"/>
              <a:t>of</a:t>
            </a:r>
            <a:r>
              <a:rPr dirty="0" sz="2800" spc="-60"/>
              <a:t> </a:t>
            </a:r>
            <a:r>
              <a:rPr dirty="0" sz="2800"/>
              <a:t>a</a:t>
            </a:r>
            <a:r>
              <a:rPr dirty="0" sz="2800" spc="-60"/>
              <a:t> </a:t>
            </a:r>
            <a:r>
              <a:rPr dirty="0" sz="2800"/>
              <a:t>Mission</a:t>
            </a:r>
            <a:r>
              <a:rPr dirty="0" sz="2800" spc="-55"/>
              <a:t> </a:t>
            </a:r>
            <a:r>
              <a:rPr dirty="0" sz="2800" spc="-10"/>
              <a:t>Statement</a:t>
            </a:r>
            <a:endParaRPr sz="2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837" y="1085405"/>
            <a:ext cx="7857491" cy="4692599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Step</a:t>
            </a:r>
            <a:r>
              <a:rPr dirty="0" spc="-50"/>
              <a:t> </a:t>
            </a:r>
            <a:r>
              <a:rPr dirty="0"/>
              <a:t>2:</a:t>
            </a:r>
            <a:r>
              <a:rPr dirty="0" spc="-35"/>
              <a:t> </a:t>
            </a:r>
            <a:r>
              <a:rPr dirty="0"/>
              <a:t>Doing</a:t>
            </a:r>
            <a:r>
              <a:rPr dirty="0" spc="-35"/>
              <a:t> </a:t>
            </a:r>
            <a:r>
              <a:rPr dirty="0"/>
              <a:t>an</a:t>
            </a:r>
            <a:r>
              <a:rPr dirty="0" spc="-35"/>
              <a:t> </a:t>
            </a:r>
            <a:r>
              <a:rPr dirty="0" spc="-20"/>
              <a:t>External</a:t>
            </a:r>
            <a:r>
              <a:rPr dirty="0" spc="-195"/>
              <a:t> </a:t>
            </a:r>
            <a:r>
              <a:rPr dirty="0" spc="-10"/>
              <a:t>Analysis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863686"/>
            <a:ext cx="8171815" cy="1137920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6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Opportunities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positive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trends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external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  <a:p>
            <a:pPr marL="269240" indent="-256540">
              <a:lnSpc>
                <a:spcPct val="100000"/>
              </a:lnSpc>
              <a:spcBef>
                <a:spcPts val="1495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Threats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negative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trends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external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Step</a:t>
            </a:r>
            <a:r>
              <a:rPr dirty="0" spc="-50"/>
              <a:t> </a:t>
            </a:r>
            <a:r>
              <a:rPr dirty="0"/>
              <a:t>3:</a:t>
            </a:r>
            <a:r>
              <a:rPr dirty="0" spc="-30"/>
              <a:t> </a:t>
            </a:r>
            <a:r>
              <a:rPr dirty="0"/>
              <a:t>Doing</a:t>
            </a:r>
            <a:r>
              <a:rPr dirty="0" spc="-35"/>
              <a:t> </a:t>
            </a:r>
            <a:r>
              <a:rPr dirty="0"/>
              <a:t>an</a:t>
            </a:r>
            <a:r>
              <a:rPr dirty="0" spc="-30"/>
              <a:t> </a:t>
            </a:r>
            <a:r>
              <a:rPr dirty="0" spc="-25"/>
              <a:t>Internal</a:t>
            </a:r>
            <a:r>
              <a:rPr dirty="0" spc="-195"/>
              <a:t> </a:t>
            </a:r>
            <a:r>
              <a:rPr dirty="0" spc="-10"/>
              <a:t>Analysis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</a:t>
            </a:r>
            <a:r>
              <a:rPr dirty="0" spc="-45"/>
              <a:t> </a:t>
            </a:r>
            <a:r>
              <a:rPr dirty="0"/>
              <a:t>©</a:t>
            </a:r>
            <a:r>
              <a:rPr dirty="0" spc="-40"/>
              <a:t> </a:t>
            </a:r>
            <a:r>
              <a:rPr dirty="0"/>
              <a:t>2021</a:t>
            </a:r>
            <a:r>
              <a:rPr dirty="0" spc="-35"/>
              <a:t> </a:t>
            </a:r>
            <a:r>
              <a:rPr dirty="0"/>
              <a:t>Pearson</a:t>
            </a:r>
            <a:r>
              <a:rPr dirty="0" spc="-40"/>
              <a:t> </a:t>
            </a:r>
            <a:r>
              <a:rPr dirty="0"/>
              <a:t>Education</a:t>
            </a:r>
            <a:r>
              <a:rPr dirty="0" spc="-40"/>
              <a:t> </a:t>
            </a:r>
            <a:r>
              <a:rPr dirty="0" spc="-20"/>
              <a:t>Ltd.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053985"/>
            <a:ext cx="8042909" cy="3333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558800" indent="-257175">
              <a:lnSpc>
                <a:spcPct val="100000"/>
              </a:lnSpc>
              <a:spcBef>
                <a:spcPts val="1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Resources: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organization’s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assets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that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are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used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develop,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manufacture,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deliver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products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its </a:t>
            </a:r>
            <a:r>
              <a:rPr dirty="0" sz="2400" spc="-10">
                <a:latin typeface="Arial"/>
                <a:cs typeface="Arial"/>
              </a:rPr>
              <a:t>customers</a:t>
            </a:r>
            <a:endParaRPr sz="2400">
              <a:latin typeface="Arial"/>
              <a:cs typeface="Arial"/>
            </a:endParaRPr>
          </a:p>
          <a:p>
            <a:pPr marL="269240" marR="5080" indent="-257175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Capabilities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organization’s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skills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abilities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doing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work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activities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needed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its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business</a:t>
            </a:r>
            <a:endParaRPr sz="2400">
              <a:latin typeface="Arial"/>
              <a:cs typeface="Arial"/>
            </a:endParaRPr>
          </a:p>
          <a:p>
            <a:pPr marL="269240" marR="628015" indent="-257175">
              <a:lnSpc>
                <a:spcPct val="100000"/>
              </a:lnSpc>
              <a:spcBef>
                <a:spcPts val="1500"/>
              </a:spcBef>
              <a:buClr>
                <a:srgbClr val="007EA2"/>
              </a:buClr>
              <a:buFont typeface="Arial"/>
              <a:buChar char="•"/>
              <a:tabLst>
                <a:tab pos="269240" algn="l"/>
              </a:tabLst>
            </a:pPr>
            <a:r>
              <a:rPr dirty="0" sz="2400" b="1">
                <a:latin typeface="Arial"/>
                <a:cs typeface="Arial"/>
              </a:rPr>
              <a:t>Core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competencies: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organization’s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major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value- </a:t>
            </a:r>
            <a:r>
              <a:rPr dirty="0" sz="2400">
                <a:latin typeface="Arial"/>
                <a:cs typeface="Arial"/>
              </a:rPr>
              <a:t>creating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capabilities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that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determine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its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competitive weapons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Stephen P. Robbins and Mary Coulter</dc:creator>
  <cp:keywords>Management</cp:keywords>
  <dc:title>Management, Fifteenth Edition, Chapter 9, Making Decisions</dc:title>
  <dcterms:created xsi:type="dcterms:W3CDTF">2025-05-13T15:16:04Z</dcterms:created>
  <dcterms:modified xsi:type="dcterms:W3CDTF">2025-05-13T15:16:04Z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2022-09-11T00:00:00Z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7.2</vt:lpwstr>
  </property>
  <property fmtid="{D5CDD505-2E9C-101B-9397-08002B2CF9AE}" pid="5" name="LastSaved">
    <vt:filetime>2022-09-11T00:00:00Z</vt:filetime>
  </property>
</Properties>
</file>