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451" r:id="rId2"/>
    <p:sldId id="349" r:id="rId3"/>
    <p:sldId id="351" r:id="rId4"/>
    <p:sldId id="406" r:id="rId5"/>
    <p:sldId id="407" r:id="rId6"/>
    <p:sldId id="408" r:id="rId7"/>
    <p:sldId id="409" r:id="rId8"/>
    <p:sldId id="410" r:id="rId9"/>
    <p:sldId id="411" r:id="rId10"/>
    <p:sldId id="412" r:id="rId11"/>
    <p:sldId id="413" r:id="rId12"/>
    <p:sldId id="444" r:id="rId13"/>
    <p:sldId id="414" r:id="rId14"/>
    <p:sldId id="419" r:id="rId15"/>
    <p:sldId id="420" r:id="rId16"/>
    <p:sldId id="422" r:id="rId17"/>
    <p:sldId id="423" r:id="rId18"/>
    <p:sldId id="425" r:id="rId19"/>
    <p:sldId id="426" r:id="rId20"/>
    <p:sldId id="442" r:id="rId21"/>
    <p:sldId id="428" r:id="rId22"/>
    <p:sldId id="448" r:id="rId23"/>
    <p:sldId id="429" r:id="rId24"/>
    <p:sldId id="430" r:id="rId25"/>
    <p:sldId id="431" r:id="rId26"/>
    <p:sldId id="434" r:id="rId27"/>
    <p:sldId id="435" r:id="rId28"/>
    <p:sldId id="436" r:id="rId29"/>
    <p:sldId id="1705" r:id="rId30"/>
    <p:sldId id="437" r:id="rId31"/>
    <p:sldId id="446" r:id="rId32"/>
    <p:sldId id="440" r:id="rId33"/>
    <p:sldId id="447" r:id="rId34"/>
    <p:sldId id="441" r:id="rId35"/>
    <p:sldId id="395" r:id="rId36"/>
    <p:sldId id="397" r:id="rId37"/>
    <p:sldId id="399" r:id="rId38"/>
    <p:sldId id="401" r:id="rId39"/>
    <p:sldId id="40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472" userDrawn="1">
          <p15:clr>
            <a:srgbClr val="A4A3A4"/>
          </p15:clr>
        </p15:guide>
        <p15:guide id="3" pos="288" userDrawn="1">
          <p15:clr>
            <a:srgbClr val="A4A3A4"/>
          </p15:clr>
        </p15:guide>
        <p15:guide id="4" orient="horz" pos="384" userDrawn="1">
          <p15:clr>
            <a:srgbClr val="A4A3A4"/>
          </p15:clr>
        </p15:guide>
        <p15:guide id="5" orient="horz" pos="672" userDrawn="1">
          <p15:clr>
            <a:srgbClr val="A4A3A4"/>
          </p15:clr>
        </p15:guide>
        <p15:guide id="6" pos="2880" userDrawn="1">
          <p15:clr>
            <a:srgbClr val="A4A3A4"/>
          </p15:clr>
        </p15:guide>
        <p15:guide id="7" orient="horz" pos="259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DBD6E8"/>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3" autoAdjust="0"/>
    <p:restoredTop sz="94291" autoAdjust="0"/>
  </p:normalViewPr>
  <p:slideViewPr>
    <p:cSldViewPr>
      <p:cViewPr varScale="1">
        <p:scale>
          <a:sx n="68" d="100"/>
          <a:sy n="68" d="100"/>
        </p:scale>
        <p:origin x="1554" y="60"/>
      </p:cViewPr>
      <p:guideLst>
        <p:guide orient="horz" pos="2160"/>
        <p:guide pos="5472"/>
        <p:guide pos="288"/>
        <p:guide orient="horz" pos="384"/>
        <p:guide orient="horz" pos="672"/>
        <p:guide pos="2880"/>
        <p:guide orient="horz" pos="2592"/>
      </p:guideLst>
    </p:cSldViewPr>
  </p:slideViewPr>
  <p:outlineViewPr>
    <p:cViewPr>
      <p:scale>
        <a:sx n="33" d="100"/>
        <a:sy n="33" d="100"/>
      </p:scale>
      <p:origin x="0" y="-19128"/>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5/21/2020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5/21/2020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a:p>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736219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late Peter Drucker, a well-known management author, identified seven potential sources of opportunity that entrepreneurs might look for in the external context.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include the unexpected, the incongruous, the process need, industry and market structures, demographics, changes in perception, and new knowledge.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Competitive advantage is a necessary ingredient for an entrepreneurial venture’s long-term success and survival. Getting and keeping a competitive advantage is tough. However, it is something that entrepreneurs must consider as they begin researching the venture’s feasibility.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115289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It’s important for entrepreneurs to research the venture’s feasibility by generating and evaluating business ideas. Entrepreneurial ventures thrive on ideas. Generating ideas is an innovative, creative process. Where do ideas come from?</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Studies of entrepreneurs have shown that the sources of their ideas are unique and varied. One survey found that “working in the same industry” was the major source of ideas for an entrepreneurial venture (60 </a:t>
            </a:r>
            <a:r>
              <a:rPr lang="en-US" sz="1200" kern="1200" dirty="0">
                <a:solidFill>
                  <a:schemeClr val="tx1"/>
                </a:solidFill>
                <a:latin typeface="+mn-lt"/>
                <a:ea typeface="+mn-ea"/>
                <a:cs typeface="+mn-cs"/>
              </a:rPr>
              <a:t>percent</a:t>
            </a:r>
            <a:r>
              <a:rPr lang="en-US" dirty="0">
                <a:cs typeface="Arial" charset="0"/>
              </a:rPr>
              <a:t> of respondents). Other sources included personal interests or hobbies, looking at familiar and unfamiliar products and services, and opportunities in external environmental sectors (technological,</a:t>
            </a:r>
            <a:r>
              <a:rPr lang="en-US" baseline="0" dirty="0">
                <a:cs typeface="Arial" charset="0"/>
              </a:rPr>
              <a:t> </a:t>
            </a:r>
            <a:r>
              <a:rPr lang="en-US" dirty="0">
                <a:cs typeface="Arial" charset="0"/>
              </a:rPr>
              <a:t>sociocultural, demographics, economic, or legal-political).</a:t>
            </a:r>
          </a:p>
          <a:p>
            <a:pPr eaLnBrk="1" hangingPunct="1"/>
            <a:endParaRPr lang="en-US" dirty="0">
              <a:cs typeface="Arial" charset="0"/>
            </a:endParaRPr>
          </a:p>
          <a:p>
            <a:pPr eaLnBrk="1" hangingPunct="1"/>
            <a:r>
              <a:rPr lang="en-US" dirty="0">
                <a:cs typeface="Arial" charset="0"/>
              </a:rPr>
              <a:t>What should entrepreneurs look for as they explore these idea sources? They should look for limitations of what’s currently available, new and different approaches, advances and breakthroughs, unfilled niches, or trends and changes.</a:t>
            </a:r>
            <a:endParaRPr lang="en-US" b="1"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287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Evaluating entrepreneurial ideas revolves around personal and marketplace considerations. Each of these assessments will provide an entrepreneur with key information about the idea’s potential.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Exhibit 10.1 describes some questions that entrepreneurs might ask as they evaluate potential ideas.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192283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more structured evaluation approach that an entrepreneur might want to use is a </a:t>
            </a:r>
            <a:r>
              <a:rPr lang="en-US" sz="1200" b="1" kern="1200" dirty="0">
                <a:solidFill>
                  <a:schemeClr val="tx1"/>
                </a:solidFill>
                <a:effectLst/>
                <a:latin typeface="+mn-lt"/>
                <a:ea typeface="+mn-ea"/>
                <a:cs typeface="+mn-cs"/>
              </a:rPr>
              <a:t>feasibility study</a:t>
            </a:r>
            <a:r>
              <a:rPr lang="en-US" sz="1200" kern="1200" dirty="0">
                <a:solidFill>
                  <a:schemeClr val="tx1"/>
                </a:solidFill>
                <a:effectLst/>
                <a:latin typeface="+mn-lt"/>
                <a:ea typeface="+mn-ea"/>
                <a:cs typeface="+mn-cs"/>
              </a:rPr>
              <a:t>—an analysis of the various aspects of a proposed entrepreneurial venture designed to determine its feasibility. Not only is a well-prepared feasibility study an effective evaluation tool to determine whether an entrepreneurial idea is a potentially successful one, it also can serve as a basis for the all-important business plan.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426215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 of researching the venture’s feasibility is looking at the competitors. What would entrepreneurs like to know about their potential competitors?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addition to</a:t>
            </a:r>
            <a:r>
              <a:rPr lang="en-US" sz="1200" kern="1200" baseline="0" dirty="0">
                <a:solidFill>
                  <a:schemeClr val="tx1"/>
                </a:solidFill>
                <a:effectLst/>
                <a:latin typeface="+mn-lt"/>
                <a:ea typeface="+mn-ea"/>
                <a:cs typeface="+mn-cs"/>
              </a:rPr>
              <a:t> those listed above, other </a:t>
            </a:r>
            <a:r>
              <a:rPr lang="en-US" sz="1200" kern="1200" dirty="0">
                <a:solidFill>
                  <a:schemeClr val="tx1"/>
                </a:solidFill>
                <a:effectLst/>
                <a:latin typeface="+mn-lt"/>
                <a:ea typeface="+mn-ea"/>
                <a:cs typeface="+mn-cs"/>
              </a:rPr>
              <a:t>possible questions</a:t>
            </a:r>
            <a:r>
              <a:rPr lang="en-US" sz="1200" kern="1200" baseline="0" dirty="0">
                <a:solidFill>
                  <a:schemeClr val="tx1"/>
                </a:solidFill>
                <a:effectLst/>
                <a:latin typeface="+mn-lt"/>
                <a:ea typeface="+mn-ea"/>
                <a:cs typeface="+mn-cs"/>
              </a:rPr>
              <a:t> include:</a:t>
            </a:r>
            <a:endParaRPr lang="en-US" dirty="0"/>
          </a:p>
          <a:p>
            <a:r>
              <a:rPr lang="en-US" sz="1200" kern="1200" dirty="0">
                <a:solidFill>
                  <a:schemeClr val="tx1"/>
                </a:solidFill>
                <a:effectLst/>
                <a:latin typeface="+mn-lt"/>
                <a:ea typeface="+mn-ea"/>
                <a:cs typeface="+mn-cs"/>
              </a:rPr>
              <a:t>Do they appear to be successful at it? Why or why not?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What are they good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What competitive advantage(s) do they appear to have?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What are they not so good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What competitive disadvantage(s) do they appear to have?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large and profitable are these competitors?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an entrepreneur has this information, he or she should assess how the proposed entrepreneurial venture is going to “fit” into this competitive arena.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42738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Because funds likely will be needed to start the venture, an entrepreneur must research the various financing options. If the idea has merit, the money is available through some source.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28511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Planning is also important to entrepreneurial ventures. Once the venture’s feasibility has been thoroughly researched, the entrepreneur then must look at planning the venture. The most important thing that an entrepreneur does in planning the venture is developing a </a:t>
            </a:r>
            <a:r>
              <a:rPr lang="en-US" sz="1200" b="1" kern="1200" dirty="0">
                <a:solidFill>
                  <a:schemeClr val="tx1"/>
                </a:solidFill>
                <a:effectLst/>
                <a:latin typeface="+mn-lt"/>
                <a:ea typeface="+mn-ea"/>
                <a:cs typeface="+mn-cs"/>
              </a:rPr>
              <a:t>business plan</a:t>
            </a:r>
            <a:r>
              <a:rPr lang="en-US" sz="1200" b="0" kern="1200" dirty="0">
                <a:solidFill>
                  <a:schemeClr val="tx1"/>
                </a:solidFill>
                <a:effectLst/>
                <a:latin typeface="+mn-lt"/>
                <a:ea typeface="+mn-ea"/>
                <a:cs typeface="+mn-cs"/>
              </a:rPr>
              <a:t>.</a:t>
            </a:r>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16821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For many would-be entrepreneurs, developing and writing a business plan seems like a daunting task. However, a good business plan is valuable. It pulls together all of the elements of the entrepreneur’s vision into a single coherent document.</a:t>
            </a:r>
          </a:p>
          <a:p>
            <a:pPr eaLnBrk="1" hangingPunct="1"/>
            <a:endParaRPr lang="en-US" dirty="0">
              <a:cs typeface="Arial" charset="0"/>
            </a:endParaRPr>
          </a:p>
          <a:p>
            <a:pPr eaLnBrk="1" hangingPunct="1"/>
            <a:r>
              <a:rPr lang="en-US" dirty="0">
                <a:cs typeface="Arial" charset="0"/>
              </a:rPr>
              <a:t>If an entrepreneur has completed a feasibility study, much of the information included in it becomes the basis for the business plan. A good business plan covers six major areas: executive summary, analysis of opportunity, analysis of the context, description of the business, financial data and projections, and supporting documentation.</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110425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first organizing decision that an entrepreneur must make is a critical one. It’s the form of legal ownership for the venture. The two primary factors affecting this decision are taxes and legal liability. An entrepreneur wants to minimize the impact of both of these factors. The right choice can protect the entrepreneur from legal liability as well as save tax dollars, in both the short</a:t>
            </a:r>
            <a:r>
              <a:rPr lang="en-US" baseline="0" dirty="0">
                <a:cs typeface="Arial" charset="0"/>
              </a:rPr>
              <a:t> </a:t>
            </a:r>
            <a:r>
              <a:rPr lang="en-US" dirty="0">
                <a:cs typeface="Arial" charset="0"/>
              </a:rPr>
              <a:t>and long</a:t>
            </a:r>
            <a:r>
              <a:rPr lang="en-US" baseline="0" dirty="0">
                <a:cs typeface="Arial" charset="0"/>
              </a:rPr>
              <a:t> </a:t>
            </a:r>
            <a:r>
              <a:rPr lang="en-US" dirty="0">
                <a:cs typeface="Arial" charset="0"/>
              </a:rPr>
              <a:t>run.</a:t>
            </a:r>
          </a:p>
          <a:p>
            <a:pPr eaLnBrk="1" hangingPunct="1"/>
            <a:endParaRPr lang="en-US" dirty="0">
              <a:cs typeface="Arial" charset="0"/>
            </a:endParaRPr>
          </a:p>
          <a:p>
            <a:pPr eaLnBrk="1" hangingPunct="1"/>
            <a:r>
              <a:rPr lang="en-US" dirty="0">
                <a:cs typeface="Arial" charset="0"/>
              </a:rPr>
              <a:t>What alternatives are available? The three basic ways to organize an entrepreneurial venture are sole proprietorship, partnership, and corporation. However, when you include the variations of these basic organizational alternatives, you end up with six possible choices, each with its own tax consequences, liability issues, and pros and cons.</a:t>
            </a:r>
          </a:p>
          <a:p>
            <a:pPr eaLnBrk="1" hangingPunct="1"/>
            <a:endParaRPr lang="en-US" dirty="0">
              <a:cs typeface="Arial" charset="0"/>
            </a:endParaRPr>
          </a:p>
          <a:p>
            <a:pPr eaLnBrk="1" hangingPunct="1"/>
            <a:r>
              <a:rPr lang="en-US" dirty="0">
                <a:cs typeface="Arial" charset="0"/>
              </a:rPr>
              <a:t>A </a:t>
            </a:r>
            <a:r>
              <a:rPr lang="en-US" b="1" dirty="0">
                <a:cs typeface="Arial" charset="0"/>
              </a:rPr>
              <a:t>sole proprietorship </a:t>
            </a:r>
            <a:r>
              <a:rPr lang="en-US" dirty="0">
                <a:cs typeface="Arial" charset="0"/>
              </a:rPr>
              <a:t>is a form of legal organization in which the owner maintains sole and complete control over the business and is</a:t>
            </a:r>
            <a:r>
              <a:rPr lang="en-US" baseline="0" dirty="0">
                <a:cs typeface="Arial" charset="0"/>
              </a:rPr>
              <a:t> </a:t>
            </a:r>
            <a:r>
              <a:rPr lang="en-US" dirty="0">
                <a:cs typeface="Arial" charset="0"/>
              </a:rPr>
              <a:t>personally liable for business debts.</a:t>
            </a:r>
          </a:p>
          <a:p>
            <a:pPr eaLnBrk="1" hangingPunct="1"/>
            <a:endParaRPr lang="en-US" dirty="0">
              <a:cs typeface="Arial" charset="0"/>
            </a:endParaRPr>
          </a:p>
          <a:p>
            <a:pPr eaLnBrk="1" hangingPunct="1"/>
            <a:r>
              <a:rPr lang="en-US" dirty="0">
                <a:cs typeface="Arial" charset="0"/>
              </a:rPr>
              <a:t>A</a:t>
            </a:r>
            <a:r>
              <a:rPr lang="en-US" b="1" dirty="0">
                <a:cs typeface="Arial" charset="0"/>
              </a:rPr>
              <a:t> general partnership </a:t>
            </a:r>
            <a:r>
              <a:rPr lang="en-US" dirty="0">
                <a:cs typeface="Arial" charset="0"/>
              </a:rPr>
              <a:t>is a form of legal organization in which two or more business owners share the management and risk of the business.</a:t>
            </a:r>
            <a:r>
              <a:rPr lang="en-US" baseline="0" dirty="0">
                <a:cs typeface="Arial" charset="0"/>
              </a:rPr>
              <a:t> </a:t>
            </a:r>
            <a:r>
              <a:rPr lang="en-US" dirty="0">
                <a:cs typeface="Arial" charset="0"/>
              </a:rPr>
              <a:t>Even though a partnership is possible without a written agreement, the potential and inevitable problems that arise in any partnership make a written partnership agreement drafted by legal counsel a highly recommended thing to do.</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86811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a:t>
            </a:r>
            <a:r>
              <a:rPr lang="en-US" b="1" dirty="0">
                <a:cs typeface="Arial" charset="0"/>
              </a:rPr>
              <a:t>limited liability partnership (LLP) </a:t>
            </a:r>
            <a:r>
              <a:rPr lang="en-US" dirty="0">
                <a:cs typeface="Arial" charset="0"/>
              </a:rPr>
              <a:t>is a legal organization formed by general partner(s) and limited partner(s). The general partners actually operate and manage the business. They are the ones who have unlimited liability. At least one general partner is necessary in an LLP, but any number of limited partners are allowed.</a:t>
            </a:r>
          </a:p>
          <a:p>
            <a:pPr eaLnBrk="1" hangingPunct="1"/>
            <a:endParaRPr lang="en-US" dirty="0">
              <a:cs typeface="Arial" charset="0"/>
            </a:endParaRPr>
          </a:p>
          <a:p>
            <a:pPr eaLnBrk="1" hangingPunct="1"/>
            <a:r>
              <a:rPr lang="en-US" dirty="0">
                <a:cs typeface="Arial" charset="0"/>
              </a:rPr>
              <a:t>Of the three basic types of ownership, the corporation (also known as a C corporation) is the most complex to form and operate. A </a:t>
            </a:r>
            <a:r>
              <a:rPr lang="en-US" b="1" dirty="0">
                <a:cs typeface="Arial" charset="0"/>
              </a:rPr>
              <a:t>corporation </a:t>
            </a:r>
            <a:r>
              <a:rPr lang="en-US" dirty="0">
                <a:cs typeface="Arial" charset="0"/>
              </a:rPr>
              <a:t>is a legal business entity that is separate from its owners and managers. Many entrepreneurial ventures are organized as a </a:t>
            </a:r>
            <a:r>
              <a:rPr lang="en-US" b="1" dirty="0">
                <a:cs typeface="Arial" charset="0"/>
              </a:rPr>
              <a:t>closely held corporation </a:t>
            </a:r>
            <a:r>
              <a:rPr lang="en-US" dirty="0">
                <a:cs typeface="Arial" charset="0"/>
              </a:rPr>
              <a:t>which, very simply, is a corporation owned by a limited number of people who do not trade the stock publicly.</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55602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10.2 summarizes the basic information about each organizational alternative.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604519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10.2 summarizes the basic information about each organizational alternative.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602718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10.2 summarizes the basic information about each organizational alternative.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297979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choice of an appropriate organizational structure is also an important decision when organizing an entrepreneurial venture. At some point, successful entrepreneurs find that they can’t do everything alone. More people are needed. The entrepreneur must then decide on the most appropriate structural arrangement for effectively and efficiently carrying out the organization’s activities. Without some suitable type of organizational structure, the entrepreneurial venture may soon find itself in a chaotic situation.</a:t>
            </a:r>
          </a:p>
          <a:p>
            <a:pPr eaLnBrk="1" hangingPunct="1"/>
            <a:endParaRPr lang="en-US" dirty="0">
              <a:cs typeface="Arial" charset="0"/>
            </a:endParaRPr>
          </a:p>
          <a:p>
            <a:pPr eaLnBrk="1" hangingPunct="1"/>
            <a:r>
              <a:rPr lang="en-US" dirty="0">
                <a:cs typeface="Arial" charset="0"/>
              </a:rPr>
              <a:t>Organizational design decisions in entrepreneurial ventures revolve around the six key elements of organizational structure: work specialization, departmentalization, chain of command, span of control, amount of centralization/decentralization,</a:t>
            </a:r>
            <a:r>
              <a:rPr lang="en-US" baseline="0" dirty="0">
                <a:cs typeface="Arial" charset="0"/>
              </a:rPr>
              <a:t> </a:t>
            </a:r>
            <a:r>
              <a:rPr lang="en-US" dirty="0">
                <a:cs typeface="Arial" charset="0"/>
              </a:rPr>
              <a:t>and amount of formalization. Decisions about these six elements will determine whether an entrepreneur designs a more mechanistic or organic organizational structure.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566654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As employees are brought on board, the entrepreneur faces certain human resource management (HRM) issues. Two HRM issues of particular</a:t>
            </a:r>
            <a:r>
              <a:rPr lang="en-US" baseline="0" dirty="0">
                <a:cs typeface="Arial" charset="0"/>
              </a:rPr>
              <a:t> </a:t>
            </a:r>
            <a:r>
              <a:rPr lang="en-US" dirty="0">
                <a:cs typeface="Arial" charset="0"/>
              </a:rPr>
              <a:t>importance to entrepreneurs are employee recruitment and employee retention.</a:t>
            </a:r>
          </a:p>
          <a:p>
            <a:pPr eaLnBrk="1" hangingPunct="1"/>
            <a:endParaRPr lang="en-US" dirty="0">
              <a:cs typeface="Arial" charset="0"/>
            </a:endParaRPr>
          </a:p>
          <a:p>
            <a:pPr eaLnBrk="1" hangingPunct="1"/>
            <a:r>
              <a:rPr lang="en-US" dirty="0">
                <a:cs typeface="Arial" charset="0"/>
              </a:rPr>
              <a:t>An entrepreneur wants to ensure that the venture has the people to do the required work. Recruiting new employees is one of the biggest</a:t>
            </a:r>
            <a:r>
              <a:rPr lang="en-US" baseline="0" dirty="0">
                <a:cs typeface="Arial" charset="0"/>
              </a:rPr>
              <a:t> </a:t>
            </a:r>
            <a:r>
              <a:rPr lang="en-US" dirty="0">
                <a:cs typeface="Arial" charset="0"/>
              </a:rPr>
              <a:t>challenges that entrepreneurs face. In fact, the ability of small firms to successfully recruit appropriate employees is consistently rated as one of the most important factors influencing organizational success.</a:t>
            </a:r>
          </a:p>
          <a:p>
            <a:pPr eaLnBrk="1" hangingPunct="1"/>
            <a:endParaRPr lang="en-US" dirty="0">
              <a:cs typeface="Arial" charset="0"/>
            </a:endParaRPr>
          </a:p>
          <a:p>
            <a:pPr eaLnBrk="1" hangingPunct="1"/>
            <a:r>
              <a:rPr lang="en-US" dirty="0">
                <a:cs typeface="Arial" charset="0"/>
              </a:rPr>
              <a:t>Getting competent and qualified people into the venture is just the first step in effectively managing the human resources. An entrepreneur</a:t>
            </a:r>
            <a:r>
              <a:rPr lang="en-US" baseline="0" dirty="0">
                <a:cs typeface="Arial" charset="0"/>
              </a:rPr>
              <a:t> </a:t>
            </a:r>
            <a:r>
              <a:rPr lang="en-US" dirty="0">
                <a:cs typeface="Arial" charset="0"/>
              </a:rPr>
              <a:t>wants to keep the people he or she has hired and trained.</a:t>
            </a:r>
          </a:p>
          <a:p>
            <a:pPr eaLnBrk="1" hangingPunct="1"/>
            <a:endParaRPr lang="en-US"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093244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We introduce the </a:t>
            </a:r>
            <a:r>
              <a:rPr lang="en-US" b="1" dirty="0">
                <a:cs typeface="Arial" charset="0"/>
              </a:rPr>
              <a:t>proactive personality </a:t>
            </a:r>
            <a:r>
              <a:rPr lang="en-US" dirty="0">
                <a:cs typeface="Arial" charset="0"/>
              </a:rPr>
              <a:t>trait in Chapter 15. It’s a personality trait of individuals who are more prone to take actions to influence their environment—that is, they’re more proactive. Obviously, an entrepreneur is likely to exhibit proactivity as he or she searches for opportunities and acts to take advantage of those opportunities. Various items on the proactive personality scale were found to be good indicators of a person’s likelihood of becoming an entrepreneur, including gender, education, having an entrepreneurial parent, and possessing a proactive personality.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166509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Why? Because successful entrepreneurial ventures must be quick and nimble, ready to pursue opportunities and go off in new directions. Empowered employees can provide that flexibility and speed. When employees are empowered, they often display stronger work motivation, better work quality, higher job satisfaction, and lower turnover.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an entrepreneur implements employee empowerment properly—that is, with complete and total commitment to the program and with appropriate employee training— results can be impressive for the entrepreneurial venture and for the empowered employees. The business can enjoy significant productivity gains, quality improvements, more satisfied customers, increased employee motivation, and improved morale. Employees can enjoy the opportunities to do a greater variety of work that is more interesting and challenging.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963362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Today’s successful entrepreneur must be like the leader of a jazz ensemble known for its improvisation, innovation, and creativity. Max DePree, former head of Herman Miller, Inc., a leading office furniture manufacturer known for its innovative leadership approaches, said it best in his book, </a:t>
            </a:r>
            <a:r>
              <a:rPr lang="en-US" i="1" dirty="0">
                <a:cs typeface="Arial" charset="0"/>
              </a:rPr>
              <a:t>Leadership Jazz</a:t>
            </a:r>
            <a:r>
              <a:rPr lang="en-US" dirty="0">
                <a:cs typeface="Arial" charset="0"/>
              </a:rPr>
              <a:t>, “Jazz band leaders must choose the music, find the right musicians, and perform—in public. But the effect of the performance depends on so many things—the environment, the volunteers playing the band, the need for everybody to perform</a:t>
            </a:r>
            <a:r>
              <a:rPr lang="en-US" baseline="0" dirty="0">
                <a:cs typeface="Arial" charset="0"/>
              </a:rPr>
              <a:t> </a:t>
            </a:r>
            <a:r>
              <a:rPr lang="en-US" dirty="0">
                <a:cs typeface="Arial" charset="0"/>
              </a:rPr>
              <a:t>as individuals and as a group, the absolute dependence of the leader on the members of the band, the need for the followers to play well.…The leader of the jazz band has the beautiful opportunity to draw the best out of the other musicians. We have much to learn from jazz band leaders, for jazz, like leadership, combines the unpredictability of the future with the gifts of individuals.”</a:t>
            </a:r>
          </a:p>
          <a:p>
            <a:pPr eaLnBrk="1" hangingPunct="1"/>
            <a:endParaRPr lang="en-US" dirty="0">
              <a:cs typeface="Arial" charset="0"/>
            </a:endParaRPr>
          </a:p>
          <a:p>
            <a:pPr eaLnBrk="1" hangingPunct="1"/>
            <a:r>
              <a:rPr lang="en-US" dirty="0">
                <a:cs typeface="Arial" charset="0"/>
              </a:rPr>
              <a:t>Employee work teams tend to be popular in entrepreneurial ventures. An </a:t>
            </a:r>
            <a:r>
              <a:rPr lang="en-US" i="1" dirty="0">
                <a:cs typeface="Arial" charset="0"/>
              </a:rPr>
              <a:t>Industry Week </a:t>
            </a:r>
            <a:r>
              <a:rPr lang="en-US" dirty="0">
                <a:cs typeface="Arial" charset="0"/>
              </a:rPr>
              <a:t>Census of Manufacturers showed that nearly 68 percent of survey respondents used teams to varying degrees. For team efforts to work, however, entrepreneurs must shift from the traditional command-and-control style to a coach-and-collaboration style.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2022983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Cited in L. Buchanan, “What it Takes,” Inc., September 2018, pp. 14-15. This list identifies common entrepreneurial characteristics that most successful entrepreneurs appear to have in some quantity. </a:t>
            </a:r>
          </a:p>
        </p:txBody>
      </p:sp>
      <p:sp>
        <p:nvSpPr>
          <p:cNvPr id="4" name="Slide Number Placeholder 3"/>
          <p:cNvSpPr>
            <a:spLocks noGrp="1"/>
          </p:cNvSpPr>
          <p:nvPr>
            <p:ph type="sldNum" sz="quarter" idx="5"/>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7450379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Leadership needs differ depending on the stage of the entrepreneurial venture. Some entrepreneurs are not able to make a successful transition in leadership style as their business grows. Often new leadership is required.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9896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cs typeface="Arial" charset="0"/>
              </a:rPr>
              <a:t>Entrepreneurship </a:t>
            </a:r>
            <a:r>
              <a:rPr lang="en-US" dirty="0">
                <a:cs typeface="Arial" charset="0"/>
              </a:rPr>
              <a:t>is the process of starting new businesses, generally in response to opportunities. Entrepreneurs are pursuing opportunities by changing, revolutionizing, transforming, or introducing new products or services. Many people think that entrepreneurial ventures and small businesses are one and the same, but they’re not. Some key differences distinguish the two. Entrepreneurs</a:t>
            </a:r>
            <a:r>
              <a:rPr lang="en-US" baseline="0" dirty="0">
                <a:cs typeface="Arial" charset="0"/>
              </a:rPr>
              <a:t> c</a:t>
            </a:r>
            <a:r>
              <a:rPr lang="en-US" dirty="0">
                <a:cs typeface="Arial" charset="0"/>
              </a:rPr>
              <a:t>reate </a:t>
            </a:r>
            <a:r>
              <a:rPr lang="en-US" b="1" dirty="0">
                <a:cs typeface="Arial" charset="0"/>
              </a:rPr>
              <a:t>entrepreneurial ventures</a:t>
            </a:r>
            <a:r>
              <a:rPr lang="en-US" dirty="0">
                <a:cs typeface="Arial" charset="0"/>
              </a:rPr>
              <a:t>—organizations that pursue opportunities, are characterized by innovative practices, and have growth and profitability as their main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five key areas entrepreneurs need to stay on top of to remain successful. If you develop some effective controls, it can prevent problems that may arise in each of these areas at a later date.</a:t>
            </a:r>
          </a:p>
        </p:txBody>
      </p:sp>
      <p:sp>
        <p:nvSpPr>
          <p:cNvPr id="4" name="Slide Number Placeholder 3"/>
          <p:cNvSpPr>
            <a:spLocks noGrp="1"/>
          </p:cNvSpPr>
          <p:nvPr>
            <p:ph type="sldNum" sz="quarter" idx="5"/>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19216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Getting out of an entrepreneurial venture may seem to be a strange thing for entrepreneurs to do. However, the entrepreneur may decide at some point that it’s time to move on. That decision may be based on the fact that the entrepreneur hopes to capitalize financially on the investment in the venture—called </a:t>
            </a:r>
            <a:r>
              <a:rPr lang="en-US" b="1" dirty="0">
                <a:cs typeface="Arial" charset="0"/>
              </a:rPr>
              <a:t>harvesting</a:t>
            </a:r>
            <a:r>
              <a:rPr lang="en-US" dirty="0">
                <a:cs typeface="Arial" charset="0"/>
              </a:rPr>
              <a:t>—or that the entrepreneur is facing serious organizational performance problems and wants to get out, or even on the entrepreneur’s desire to focus on other pursuits (personal or business). The issues involved with exiting the venture include choosing a proper business valuation method and knowing what’s involved in the process of selling a business.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18490209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essentially five different ways an entrepreneur can exit the business. Each method has advantages and disadvantages, and some methods are more appropriate for certain situations. </a:t>
            </a:r>
          </a:p>
        </p:txBody>
      </p:sp>
      <p:sp>
        <p:nvSpPr>
          <p:cNvPr id="4" name="Slide Number Placeholder 3"/>
          <p:cNvSpPr>
            <a:spLocks noGrp="1"/>
          </p:cNvSpPr>
          <p:nvPr>
            <p:ph type="sldNum" sz="quarter" idx="5"/>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3089047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Setting a value on a business can be a little tricky. In many cases, the entrepreneur has sacrificed much for the business and sees it as his or her “baby.” Calculating the value of the baby based on objective standards such as cash flow or some multiple of net profits can sometimes be a shock. That’s why it’s important for an entrepreneur who wishes to exit the venture to get a comprehensive business valuation prepared by professionals.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the hardest part of preparing to exit a venture is valuing it, other factors also should be considered. These factors include being prepared, deciding who will sell the business, considering the tax implications, screening potential buyers, and deciding whether to tell employees before or after the sale. The process of exiting the entrepreneurial venture should be approached as carefully as the process of launching it. If the entrepreneur is selling the venture on a positive note, he or she wants to realize the value built up in the business. If the venture is being exited because of declining performance, the entrepreneur wants to maximize the potential return.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786574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Entrepreneurship is the process of starting new businesses, generally in response to opportunities. Entrepreneurial ventures are different from small businesses. A small business is one that is independently owned, operated, and financed; has fewer than 100 employees; doesn’t engage in any new or innovative practices and has relatively little impact on its industry. Entrepreneurship is also not the same as self-employment. Entrepreneurs must explore the entrepreneurial context, identify opportunities and possible competitive advantages, start the venture, and manage the venture. Entrepreneurs must also manage concerns related to social responsibility and ethics.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feasibility study is an analysis of the various aspects of a proposed entrepreneurial venture designed to determine its feasibility. This analysis includes looking at the competitors, determining how to get financing, and developing a business plan.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business plan should include an executive summary, an analysis of the opportunity, an analysis of the context, a description of the business, financial data and projections, and supporting documentation.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sharing economy that is emerging is creating many new entrepreneurial opportunities through people sharing something they own or providing a service for a fee.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 sole proprietorship, the owner maintains sole and complete control over the business and is personally liable for business debts. </a:t>
            </a:r>
          </a:p>
          <a:p>
            <a:r>
              <a:rPr lang="en-US" sz="1200" kern="1200" dirty="0">
                <a:solidFill>
                  <a:schemeClr val="tx1"/>
                </a:solidFill>
                <a:effectLst/>
                <a:latin typeface="+mn-lt"/>
                <a:ea typeface="+mn-ea"/>
                <a:cs typeface="+mn-cs"/>
              </a:rPr>
              <a:t>In a general partnership, two or more owners share the management and risk of the business. </a:t>
            </a:r>
          </a:p>
          <a:p>
            <a:r>
              <a:rPr lang="en-US" sz="1200" kern="1200" dirty="0">
                <a:solidFill>
                  <a:schemeClr val="tx1"/>
                </a:solidFill>
                <a:effectLst/>
                <a:latin typeface="+mn-lt"/>
                <a:ea typeface="+mn-ea"/>
                <a:cs typeface="+mn-cs"/>
              </a:rPr>
              <a:t>A limited liability partnership is formed by general partner(s) and limited partner(s). </a:t>
            </a:r>
          </a:p>
          <a:p>
            <a:r>
              <a:rPr lang="en-US" sz="1200" kern="1200" dirty="0">
                <a:solidFill>
                  <a:schemeClr val="tx1"/>
                </a:solidFill>
                <a:effectLst/>
                <a:latin typeface="+mn-lt"/>
                <a:ea typeface="+mn-ea"/>
                <a:cs typeface="+mn-cs"/>
              </a:rPr>
              <a:t>A corporation (C corporation) is a legal business entity that is separate from its owners and managers. It is a closely held corporation when it is owned by a limited number of people who do not trade the stock publicly. </a:t>
            </a:r>
          </a:p>
          <a:p>
            <a:r>
              <a:rPr lang="en-US" sz="1200" kern="1200" dirty="0">
                <a:solidFill>
                  <a:schemeClr val="tx1"/>
                </a:solidFill>
                <a:effectLst/>
                <a:latin typeface="+mn-lt"/>
                <a:ea typeface="+mn-ea"/>
                <a:cs typeface="+mn-cs"/>
              </a:rPr>
              <a:t>An S corporation is a corporation that is unique because the owners are taxed as a partnership as long as certain criteria are met. </a:t>
            </a:r>
          </a:p>
          <a:p>
            <a:r>
              <a:rPr lang="en-US" sz="1200" kern="1200" dirty="0">
                <a:solidFill>
                  <a:schemeClr val="tx1"/>
                </a:solidFill>
                <a:effectLst/>
                <a:latin typeface="+mn-lt"/>
                <a:ea typeface="+mn-ea"/>
                <a:cs typeface="+mn-cs"/>
              </a:rPr>
              <a:t>A limited liability company (LLC) is a hybrid between a partnership and a corporation.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an organization grows, the entrepreneur must decide on an appropriate structure for the organization. The entrepreneur must also face human resource management issues such as employee recruitment and employee retention. Entrepreneurs must be open to initiating change and must also continue to innovate.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While there is no specific personality characteristic that all entrepreneurs have, researchers suggest that there are several personality traits that are more common among entrepreneurs.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Entrepreneurs are often persistent problem solvers; have a high degree of initiative; have the ability to set goals; are moderate risk-takers; possess great persistence, resourcefulness, the desire and ability to be self-directed; and have a relatively high need for autonomy.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Entrepreneurs may also have a proactive personality trait, which means they are more prone to take actions to influence their environment. Entrepreneurs motivate employees through empowerment. Entrepreneurs must lead the venture and also lead employee work teams.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11470613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Entrepreneurs must manage growth through planning for growth, organizing for growth, and controlling for growth. Entrepreneurs must manage downturns through recognizing crisis situations and then dealing with downturns, declines, and crisis.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some point, an entrepreneur may determine that it is time to exit a venture in order to capitalize financially on the investment (called harvesting) because the entrepreneur is facing serious organizational performance problems or because the entrepreneur wants to pursue other business or personal opportunities.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do so, the entrepreneur must use a method to value the business and consider a variety of other important factors in the process.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201626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On the other hand, a </a:t>
            </a:r>
            <a:r>
              <a:rPr lang="en-US" b="1" dirty="0">
                <a:cs typeface="Arial" charset="0"/>
              </a:rPr>
              <a:t>small business </a:t>
            </a:r>
            <a:r>
              <a:rPr lang="en-US" dirty="0">
                <a:cs typeface="Arial" charset="0"/>
              </a:rPr>
              <a:t>is one that is independently owned, operated, and financed; has fewer than 100 employees; doesn’t necessarily engage in any new or innovative practices; and has relatively little impact on its industry. A small business isn’t necessarily entrepreneurial because it’s small. To be entrepreneurial means that the business must be innovative, seeking out new opportunities. Even though entrepreneurial ventures may start small, they pursue growth. Some new small firms may grow, but many remain small businesses, by choice or by default.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760648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consider three points of comparison. </a:t>
            </a:r>
            <a:endParaRPr lang="en-US" dirty="0"/>
          </a:p>
          <a:p>
            <a:r>
              <a:rPr lang="en-US" sz="1200" kern="1200" dirty="0">
                <a:solidFill>
                  <a:schemeClr val="tx1"/>
                </a:solidFill>
                <a:effectLst/>
                <a:latin typeface="+mn-lt"/>
                <a:ea typeface="+mn-ea"/>
                <a:cs typeface="+mn-cs"/>
              </a:rPr>
              <a:t>First, entrepreneurs and self-employed individuals understand market needs.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Second, entrepreneurs may be self-employed or they become employees of the company they have started.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Third, tax requirements and certain laws require that both entrepreneurs and self-employed individuals create a legally recognized organization.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249158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Entrepreneurship is, and continues to be, important to every industry sector in the United States and in most advanced countries. Its importance in the United States can be shown in three areas: innovation, number of new start-ups, and job creation. Entrepreneurship results in economic growth which raises the standard of living of a nation’s citizens.</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annual assessment of global entrepreneurship called the Global Entrepreneurship Monitor (GEM) studies the impact of entrepreneurial activity on economic growth in various countries. The GEM report concludes, however, that entrepreneurship is important for economic development.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42218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Entrepreneurs must address four key steps as they start and manage their entrepreneurial ventures. The first is </a:t>
            </a:r>
            <a:r>
              <a:rPr lang="en-US" i="1" dirty="0">
                <a:cs typeface="Arial" charset="0"/>
              </a:rPr>
              <a:t>exploring the entrepreneurial context. </a:t>
            </a:r>
            <a:r>
              <a:rPr lang="en-US" dirty="0">
                <a:cs typeface="Arial" charset="0"/>
              </a:rPr>
              <a:t>The context includes the realities of today’s economic, political/legal, social, and work environment. It’s important to look at each of these aspects of the entrepreneurial context because they determine the “rules” of the game and which decisions and actions are likely to meet with success. The next step in</a:t>
            </a:r>
            <a:r>
              <a:rPr lang="en-US" baseline="0" dirty="0">
                <a:cs typeface="Arial" charset="0"/>
              </a:rPr>
              <a:t> </a:t>
            </a:r>
            <a:r>
              <a:rPr lang="en-US" dirty="0">
                <a:cs typeface="Arial" charset="0"/>
              </a:rPr>
              <a:t>the entrepreneurial process is </a:t>
            </a:r>
            <a:r>
              <a:rPr lang="en-US" i="1" dirty="0">
                <a:cs typeface="Arial" charset="0"/>
              </a:rPr>
              <a:t>starting the venture. </a:t>
            </a:r>
            <a:r>
              <a:rPr lang="en-US" dirty="0">
                <a:cs typeface="Arial" charset="0"/>
              </a:rPr>
              <a:t>Included in this phase are researching</a:t>
            </a:r>
            <a:r>
              <a:rPr lang="en-US" baseline="0" dirty="0">
                <a:cs typeface="Arial" charset="0"/>
              </a:rPr>
              <a:t> </a:t>
            </a:r>
            <a:r>
              <a:rPr lang="en-US" dirty="0">
                <a:cs typeface="Arial" charset="0"/>
              </a:rPr>
              <a:t>the feasibility of the venture, planning the venture, organizing the venture, and launching the venture. </a:t>
            </a:r>
          </a:p>
          <a:p>
            <a:pPr eaLnBrk="1" hangingPunct="1"/>
            <a:endParaRPr lang="en-US" dirty="0">
              <a:cs typeface="Arial" charset="0"/>
            </a:endParaRPr>
          </a:p>
          <a:p>
            <a:pPr eaLnBrk="1" hangingPunct="1"/>
            <a:r>
              <a:rPr lang="en-US" dirty="0">
                <a:cs typeface="Arial" charset="0"/>
              </a:rPr>
              <a:t>Finally, once the entrepreneurial venture is up and running, the last step in the entrepreneurial process is </a:t>
            </a:r>
            <a:r>
              <a:rPr lang="en-US" i="1" dirty="0">
                <a:cs typeface="Arial" charset="0"/>
              </a:rPr>
              <a:t>managing the venture</a:t>
            </a:r>
            <a:r>
              <a:rPr lang="en-US" dirty="0">
                <a:cs typeface="Arial" charset="0"/>
              </a:rPr>
              <a:t>, which an entrepreneur does by managing processes, managing people, and managing growth.</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644041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Describing what entrepreneurs do isn’t an easy or simple task! No two entrepreneurs’ work activities are exactly alike. In a general sense, entrepreneurs create something new, something different. They search for change, respond to it, and exploit it.</a:t>
            </a:r>
          </a:p>
          <a:p>
            <a:pPr eaLnBrk="1" hangingPunct="1"/>
            <a:endParaRPr lang="en-US" dirty="0">
              <a:cs typeface="Arial" charset="0"/>
            </a:endParaRPr>
          </a:p>
          <a:p>
            <a:pPr eaLnBrk="1" hangingPunct="1"/>
            <a:r>
              <a:rPr lang="en-US" dirty="0">
                <a:cs typeface="Arial" charset="0"/>
              </a:rPr>
              <a:t>After looking at the potential of the proposed venture and assessing the likelihood of pursuing it successfully, the entrepreneur proceeds to plan the venture.</a:t>
            </a:r>
          </a:p>
          <a:p>
            <a:pPr eaLnBrk="1" hangingPunct="1"/>
            <a:endParaRPr lang="en-US" dirty="0">
              <a:cs typeface="Arial" charset="0"/>
            </a:endParaRPr>
          </a:p>
          <a:p>
            <a:pPr eaLnBrk="1" hangingPunct="1"/>
            <a:r>
              <a:rPr lang="en-US" dirty="0">
                <a:cs typeface="Arial" charset="0"/>
              </a:rPr>
              <a:t>Only after these start-up activities have been completed is the entrepreneur ready to actually launch the venture.</a:t>
            </a:r>
          </a:p>
          <a:p>
            <a:pPr eaLnBrk="1" hangingPunct="1"/>
            <a:endParaRPr lang="en-US" dirty="0">
              <a:cs typeface="Arial" charset="0"/>
            </a:endParaRPr>
          </a:p>
          <a:p>
            <a:pPr eaLnBrk="1" hangingPunct="1"/>
            <a:r>
              <a:rPr lang="en-US" dirty="0">
                <a:cs typeface="Arial" charset="0"/>
              </a:rPr>
              <a:t>Once the entrepreneurial venture is up and running, the entrepreneur’s attention switches to managing it.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207849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This option combines paid employment with your entrepreneurial venture. You can keep working your normal job until the new venture begins generating enough income to support you.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2062925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5/21/2020</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Pearson Education Ltd.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5/21/2020</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Pearson Education Ltd.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5/21/2020</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3" name="Picture Placeholder 2"/>
          <p:cNvSpPr>
            <a:spLocks noGrp="1"/>
          </p:cNvSpPr>
          <p:nvPr>
            <p:ph type="pic" sz="quarter" idx="19"/>
          </p:nvPr>
        </p:nvSpPr>
        <p:spPr>
          <a:xfrm>
            <a:off x="838200" y="2209800"/>
            <a:ext cx="4419600" cy="2743200"/>
          </a:xfrm>
        </p:spPr>
        <p:txBody>
          <a:bodyPr/>
          <a:lstStyle/>
          <a:p>
            <a:endParaRPr lang="en-IN"/>
          </a:p>
        </p:txBody>
      </p:sp>
    </p:spTree>
    <p:extLst>
      <p:ext uri="{BB962C8B-B14F-4D97-AF65-F5344CB8AC3E}">
        <p14:creationId xmlns:p14="http://schemas.microsoft.com/office/powerpoint/2010/main" val="4029173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5/21/2020</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Pearson Education Ltd.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5/21/2020</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5/21/2020</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5/21/2020</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Pearson Education Ltd.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5/21/2020</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5/21/2020</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5/21/2020</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5/21/2020</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Pearson Education Ltd.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4"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a:xfrm>
            <a:off x="457200" y="896841"/>
            <a:ext cx="8229600" cy="322359"/>
          </a:xfrm>
        </p:spPr>
        <p:txBody>
          <a:bodyPr/>
          <a:lstStyle/>
          <a:p>
            <a:r>
              <a:rPr lang="en-US" dirty="0"/>
              <a:t>Fifteenth Edition, Global Edition</a:t>
            </a:r>
          </a:p>
        </p:txBody>
      </p:sp>
      <p:sp>
        <p:nvSpPr>
          <p:cNvPr id="3" name="Text Placeholder 2"/>
          <p:cNvSpPr>
            <a:spLocks noGrp="1"/>
          </p:cNvSpPr>
          <p:nvPr>
            <p:ph type="body" sz="quarter" idx="14"/>
          </p:nvPr>
        </p:nvSpPr>
        <p:spPr>
          <a:xfrm>
            <a:off x="4572000" y="2667000"/>
            <a:ext cx="4114800" cy="533400"/>
          </a:xfrm>
        </p:spPr>
        <p:txBody>
          <a:bodyPr anchor="ctr"/>
          <a:lstStyle/>
          <a:p>
            <a:r>
              <a:rPr lang="en-US" dirty="0"/>
              <a:t>Chapter 10</a:t>
            </a:r>
          </a:p>
        </p:txBody>
      </p:sp>
      <p:sp>
        <p:nvSpPr>
          <p:cNvPr id="4" name="Text Placeholder 3"/>
          <p:cNvSpPr>
            <a:spLocks noGrp="1"/>
          </p:cNvSpPr>
          <p:nvPr>
            <p:ph type="body" sz="quarter" idx="15"/>
          </p:nvPr>
        </p:nvSpPr>
        <p:spPr>
          <a:xfrm>
            <a:off x="4572000" y="3429001"/>
            <a:ext cx="4114800" cy="457200"/>
          </a:xfrm>
        </p:spPr>
        <p:txBody>
          <a:bodyPr anchor="ctr"/>
          <a:lstStyle/>
          <a:p>
            <a:r>
              <a:rPr lang="en-US" dirty="0"/>
              <a:t>Entrepreneurial Ventures</a:t>
            </a:r>
          </a:p>
        </p:txBody>
      </p:sp>
      <p:sp>
        <p:nvSpPr>
          <p:cNvPr id="6" name="Text Placeholder 5"/>
          <p:cNvSpPr>
            <a:spLocks noGrp="1"/>
          </p:cNvSpPr>
          <p:nvPr>
            <p:ph type="body" sz="quarter" idx="4294967295"/>
          </p:nvPr>
        </p:nvSpPr>
        <p:spPr>
          <a:xfrm>
            <a:off x="2884449" y="6427788"/>
            <a:ext cx="5870575" cy="274637"/>
          </a:xfrm>
          <a:solidFill>
            <a:schemeClr val="bg1"/>
          </a:solidFill>
        </p:spPr>
        <p:txBody>
          <a:bodyPr/>
          <a:lstStyle/>
          <a:p>
            <a:pPr marL="0" indent="0" algn="r">
              <a:buNone/>
              <a:defRPr/>
            </a:pPr>
            <a:r>
              <a:rPr lang="en-US" altLang="en-US" sz="1200" dirty="0">
                <a:latin typeface="Verdana" pitchFamily="34" charset="0"/>
                <a:ea typeface="Verdana" pitchFamily="34" charset="0"/>
                <a:cs typeface="Verdana" pitchFamily="34" charset="0"/>
              </a:rPr>
              <a:t>Copyright © 2021 Pearson Education Ltd.</a:t>
            </a:r>
          </a:p>
        </p:txBody>
      </p:sp>
      <p:pic>
        <p:nvPicPr>
          <p:cNvPr id="10" name="Picture 9" descr="A close up of a logo&#10;&#10;Description automatically generated">
            <a:extLst>
              <a:ext uri="{FF2B5EF4-FFF2-40B4-BE49-F238E27FC236}">
                <a16:creationId xmlns:a16="http://schemas.microsoft.com/office/drawing/2014/main" id="{460FD553-3141-494B-BBFE-C47736091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316846"/>
            <a:ext cx="3810000" cy="4903020"/>
          </a:xfrm>
          <a:prstGeom prst="rect">
            <a:avLst/>
          </a:prstGeom>
        </p:spPr>
      </p:pic>
    </p:spTree>
    <p:extLst>
      <p:ext uri="{BB962C8B-B14F-4D97-AF65-F5344CB8AC3E}">
        <p14:creationId xmlns:p14="http://schemas.microsoft.com/office/powerpoint/2010/main" val="4069386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506"/>
            <a:ext cx="8229600" cy="1007852"/>
          </a:xfrm>
        </p:spPr>
        <p:txBody>
          <a:bodyPr/>
          <a:lstStyle/>
          <a:p>
            <a:r>
              <a:rPr lang="en-US" dirty="0"/>
              <a:t>Identifying Environmental Opportunities and Competitive Advantage</a:t>
            </a:r>
          </a:p>
        </p:txBody>
      </p:sp>
      <p:sp>
        <p:nvSpPr>
          <p:cNvPr id="3" name="Content Placeholder 2"/>
          <p:cNvSpPr>
            <a:spLocks noGrp="1"/>
          </p:cNvSpPr>
          <p:nvPr>
            <p:ph idx="1"/>
          </p:nvPr>
        </p:nvSpPr>
        <p:spPr>
          <a:xfrm>
            <a:off x="457200" y="1524000"/>
            <a:ext cx="8229600" cy="3581400"/>
          </a:xfrm>
        </p:spPr>
        <p:txBody>
          <a:bodyPr/>
          <a:lstStyle/>
          <a:p>
            <a:r>
              <a:rPr lang="en-US" sz="2400" dirty="0"/>
              <a:t>Sources of opportunity:</a:t>
            </a:r>
          </a:p>
          <a:p>
            <a:pPr lvl="1"/>
            <a:r>
              <a:rPr lang="en-US" sz="2400" dirty="0">
                <a:cs typeface="Arial"/>
              </a:rPr>
              <a:t>The unexpected</a:t>
            </a:r>
          </a:p>
          <a:p>
            <a:pPr lvl="1"/>
            <a:r>
              <a:rPr lang="en-US" sz="2400" dirty="0">
                <a:cs typeface="Arial"/>
              </a:rPr>
              <a:t>The incongruous</a:t>
            </a:r>
          </a:p>
          <a:p>
            <a:pPr lvl="1"/>
            <a:r>
              <a:rPr lang="en-US" sz="2400" dirty="0">
                <a:cs typeface="Arial"/>
              </a:rPr>
              <a:t>The process need</a:t>
            </a:r>
          </a:p>
          <a:p>
            <a:pPr lvl="1"/>
            <a:r>
              <a:rPr lang="en-US" sz="2400" dirty="0">
                <a:cs typeface="Arial"/>
              </a:rPr>
              <a:t>Industry and market structures</a:t>
            </a:r>
          </a:p>
          <a:p>
            <a:pPr lvl="1"/>
            <a:r>
              <a:rPr lang="en-US" sz="2400" dirty="0">
                <a:cs typeface="Arial"/>
              </a:rPr>
              <a:t>Demographics</a:t>
            </a:r>
          </a:p>
          <a:p>
            <a:pPr lvl="1"/>
            <a:r>
              <a:rPr lang="en-US" sz="2400" dirty="0">
                <a:cs typeface="Arial"/>
              </a:rPr>
              <a:t>Changes in perception</a:t>
            </a:r>
          </a:p>
          <a:p>
            <a:pPr lvl="1"/>
            <a:r>
              <a:rPr lang="en-US" sz="2400" dirty="0">
                <a:cs typeface="Arial"/>
              </a:rPr>
              <a:t>New knowledge</a:t>
            </a:r>
          </a:p>
        </p:txBody>
      </p:sp>
    </p:spTree>
    <p:extLst>
      <p:ext uri="{BB962C8B-B14F-4D97-AF65-F5344CB8AC3E}">
        <p14:creationId xmlns:p14="http://schemas.microsoft.com/office/powerpoint/2010/main" val="164655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792"/>
            <a:ext cx="8229600" cy="580815"/>
          </a:xfrm>
        </p:spPr>
        <p:txBody>
          <a:bodyPr/>
          <a:lstStyle/>
          <a:p>
            <a:r>
              <a:rPr lang="en-US" sz="3200" dirty="0"/>
              <a:t>Researching the Venture’s Feasibility—Ideas</a:t>
            </a:r>
          </a:p>
        </p:txBody>
      </p:sp>
      <p:sp>
        <p:nvSpPr>
          <p:cNvPr id="3" name="Content Placeholder 2"/>
          <p:cNvSpPr>
            <a:spLocks noGrp="1"/>
          </p:cNvSpPr>
          <p:nvPr>
            <p:ph idx="1"/>
          </p:nvPr>
        </p:nvSpPr>
        <p:spPr>
          <a:xfrm>
            <a:off x="457200" y="1066800"/>
            <a:ext cx="8229600" cy="3124200"/>
          </a:xfrm>
        </p:spPr>
        <p:txBody>
          <a:bodyPr/>
          <a:lstStyle/>
          <a:p>
            <a:r>
              <a:rPr lang="en-US" sz="2400" dirty="0"/>
              <a:t>When exploring idea sources, entrepreneurs should look for:</a:t>
            </a:r>
          </a:p>
          <a:p>
            <a:pPr lvl="1" eaLnBrk="0" hangingPunct="0">
              <a:spcBef>
                <a:spcPct val="20000"/>
              </a:spcBef>
              <a:buClr>
                <a:schemeClr val="bg2"/>
              </a:buClr>
              <a:buFont typeface="Arial" charset="0"/>
              <a:buChar char="–"/>
            </a:pPr>
            <a:r>
              <a:rPr lang="en-US" sz="2400" dirty="0"/>
              <a:t>Limitations of what is currently available</a:t>
            </a:r>
          </a:p>
          <a:p>
            <a:pPr lvl="1" eaLnBrk="0" hangingPunct="0">
              <a:spcBef>
                <a:spcPct val="20000"/>
              </a:spcBef>
              <a:buClr>
                <a:schemeClr val="bg2"/>
              </a:buClr>
              <a:buFont typeface="Arial" charset="0"/>
              <a:buChar char="–"/>
            </a:pPr>
            <a:r>
              <a:rPr lang="en-US" sz="2400" dirty="0"/>
              <a:t>New and different approaches</a:t>
            </a:r>
          </a:p>
          <a:p>
            <a:pPr lvl="1" eaLnBrk="0" hangingPunct="0">
              <a:spcBef>
                <a:spcPct val="20000"/>
              </a:spcBef>
              <a:buClr>
                <a:schemeClr val="bg2"/>
              </a:buClr>
              <a:buFont typeface="Arial" charset="0"/>
              <a:buChar char="–"/>
            </a:pPr>
            <a:r>
              <a:rPr lang="en-US" sz="2400" dirty="0"/>
              <a:t>Advances and breakthroughs</a:t>
            </a:r>
          </a:p>
          <a:p>
            <a:pPr lvl="1" eaLnBrk="0" hangingPunct="0">
              <a:spcBef>
                <a:spcPct val="20000"/>
              </a:spcBef>
              <a:buClr>
                <a:schemeClr val="bg2"/>
              </a:buClr>
              <a:buFont typeface="Arial" charset="0"/>
              <a:buChar char="–"/>
            </a:pPr>
            <a:r>
              <a:rPr lang="en-US" sz="2400" dirty="0"/>
              <a:t>Unfilled niches</a:t>
            </a:r>
          </a:p>
          <a:p>
            <a:pPr lvl="1" eaLnBrk="0" hangingPunct="0">
              <a:spcBef>
                <a:spcPct val="20000"/>
              </a:spcBef>
              <a:buClr>
                <a:schemeClr val="bg2"/>
              </a:buClr>
              <a:buFont typeface="Arial" charset="0"/>
              <a:buChar char="–"/>
            </a:pPr>
            <a:r>
              <a:rPr lang="en-US" sz="2400" dirty="0"/>
              <a:t>Trends and changes</a:t>
            </a:r>
          </a:p>
        </p:txBody>
      </p:sp>
    </p:spTree>
    <p:extLst>
      <p:ext uri="{BB962C8B-B14F-4D97-AF65-F5344CB8AC3E}">
        <p14:creationId xmlns:p14="http://schemas.microsoft.com/office/powerpoint/2010/main" val="127888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6250"/>
            <a:ext cx="8229600" cy="533400"/>
          </a:xfrm>
        </p:spPr>
        <p:txBody>
          <a:bodyPr anchor="ctr"/>
          <a:lstStyle/>
          <a:p>
            <a:r>
              <a:rPr lang="en-US" dirty="0"/>
              <a:t>Exhibit 10.1 Evaluating Potential Ideas</a:t>
            </a:r>
          </a:p>
        </p:txBody>
      </p:sp>
      <p:graphicFrame>
        <p:nvGraphicFramePr>
          <p:cNvPr id="6" name="Table 5"/>
          <p:cNvGraphicFramePr>
            <a:graphicFrameLocks noGrp="1"/>
          </p:cNvGraphicFramePr>
          <p:nvPr>
            <p:extLst>
              <p:ext uri="{D42A27DB-BD31-4B8C-83A1-F6EECF244321}">
                <p14:modId xmlns:p14="http://schemas.microsoft.com/office/powerpoint/2010/main" val="2776171809"/>
              </p:ext>
            </p:extLst>
          </p:nvPr>
        </p:nvGraphicFramePr>
        <p:xfrm>
          <a:off x="457200" y="914400"/>
          <a:ext cx="8229600" cy="5234120"/>
        </p:xfrm>
        <a:graphic>
          <a:graphicData uri="http://schemas.openxmlformats.org/drawingml/2006/table">
            <a:tbl>
              <a:tblPr firstRow="1" bandRow="1">
                <a:tableStyleId>{3B4B98B0-60AC-42C2-AFA5-B58CD77FA1E5}</a:tableStyleId>
              </a:tblPr>
              <a:tblGrid>
                <a:gridCol w="4442528">
                  <a:extLst>
                    <a:ext uri="{9D8B030D-6E8A-4147-A177-3AD203B41FA5}">
                      <a16:colId xmlns:a16="http://schemas.microsoft.com/office/drawing/2014/main" val="20000"/>
                    </a:ext>
                  </a:extLst>
                </a:gridCol>
                <a:gridCol w="3787072">
                  <a:extLst>
                    <a:ext uri="{9D8B030D-6E8A-4147-A177-3AD203B41FA5}">
                      <a16:colId xmlns:a16="http://schemas.microsoft.com/office/drawing/2014/main" val="20001"/>
                    </a:ext>
                  </a:extLst>
                </a:gridCol>
              </a:tblGrid>
              <a:tr h="389440">
                <a:tc>
                  <a:txBody>
                    <a:bodyPr/>
                    <a:lstStyle/>
                    <a:p>
                      <a:r>
                        <a:rPr lang="en-US" sz="1400" dirty="0">
                          <a:solidFill>
                            <a:schemeClr val="bg1"/>
                          </a:solidFill>
                        </a:rPr>
                        <a:t>Personal Considerations</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400" dirty="0">
                          <a:solidFill>
                            <a:schemeClr val="bg1"/>
                          </a:solidFill>
                        </a:rPr>
                        <a:t>Marketplace</a:t>
                      </a:r>
                      <a:r>
                        <a:rPr lang="en-US" sz="1400" baseline="0" dirty="0">
                          <a:solidFill>
                            <a:schemeClr val="bg1"/>
                          </a:solidFill>
                        </a:rPr>
                        <a:t> Considerations</a:t>
                      </a:r>
                      <a:endParaRPr lang="en-US"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544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Do you have the capabilities to do what you’ve selected?</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Who are the potential customers for your idea: who, where, how many?</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7682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Are you ready to be an entrepreneur?</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What similar or unique product features does your proposed idea have compared to what’s currently on the market?</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544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Are you prepared emotionally to deal with the stresses and challenges of being an entrepreneur?</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How and where will potential customers purchase your product?</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7682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Are you prepared to deal with rejection and failure?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Have you considered pricing issues and whether the price you’ll be able to charge will allow your venture to survive and prosper?</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7682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Are you ready to work hard?</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Have you considered how you will need to promote and advertise your proposed entrepreneurial venture?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389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Do you have a realistic picture of the venture’s potential?</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389440">
                <a:tc>
                  <a:txBody>
                    <a:bodyPr/>
                    <a:lstStyle/>
                    <a:p>
                      <a:r>
                        <a:rPr lang="en-US" sz="1400" kern="1200" dirty="0">
                          <a:solidFill>
                            <a:schemeClr val="tx1"/>
                          </a:solidFill>
                          <a:effectLst/>
                          <a:latin typeface="+mn-lt"/>
                          <a:ea typeface="+mn-ea"/>
                          <a:cs typeface="+mn-cs"/>
                        </a:rPr>
                        <a:t>Have you educated yourself about financing issues?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5441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Are you willing and prepared to do continual financial and other types of analyses?</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2793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Feasibility Study</a:t>
            </a:r>
          </a:p>
        </p:txBody>
      </p:sp>
      <p:sp>
        <p:nvSpPr>
          <p:cNvPr id="3" name="Content Placeholder 2"/>
          <p:cNvSpPr>
            <a:spLocks noGrp="1"/>
          </p:cNvSpPr>
          <p:nvPr>
            <p:ph idx="1"/>
          </p:nvPr>
        </p:nvSpPr>
        <p:spPr>
          <a:xfrm>
            <a:off x="457200" y="1066800"/>
            <a:ext cx="8229600" cy="1295399"/>
          </a:xfrm>
        </p:spPr>
        <p:txBody>
          <a:bodyPr/>
          <a:lstStyle/>
          <a:p>
            <a:r>
              <a:rPr lang="en-US" sz="2400" b="1" dirty="0"/>
              <a:t>Feasibility study</a:t>
            </a:r>
            <a:r>
              <a:rPr lang="en-US" sz="2400" dirty="0"/>
              <a:t>: an analysis of the various aspects of a proposed entrepreneurial venture designed to determine its feasibility</a:t>
            </a:r>
          </a:p>
        </p:txBody>
      </p:sp>
    </p:spTree>
    <p:extLst>
      <p:ext uri="{BB962C8B-B14F-4D97-AF65-F5344CB8AC3E}">
        <p14:creationId xmlns:p14="http://schemas.microsoft.com/office/powerpoint/2010/main" val="121885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sz="2800" dirty="0"/>
              <a:t>Researching the Venture’s Feasibility—Competitors</a:t>
            </a:r>
          </a:p>
        </p:txBody>
      </p:sp>
      <p:sp>
        <p:nvSpPr>
          <p:cNvPr id="3" name="Content Placeholder 2"/>
          <p:cNvSpPr>
            <a:spLocks noGrp="1"/>
          </p:cNvSpPr>
          <p:nvPr>
            <p:ph idx="1"/>
          </p:nvPr>
        </p:nvSpPr>
        <p:spPr>
          <a:xfrm>
            <a:off x="457200" y="1066800"/>
            <a:ext cx="8229600" cy="3429000"/>
          </a:xfrm>
        </p:spPr>
        <p:txBody>
          <a:bodyPr/>
          <a:lstStyle/>
          <a:p>
            <a:r>
              <a:rPr lang="en-US" sz="2400" dirty="0"/>
              <a:t>Potential questions include:</a:t>
            </a:r>
          </a:p>
          <a:p>
            <a:pPr lvl="1"/>
            <a:r>
              <a:rPr lang="en-US" sz="2400" dirty="0"/>
              <a:t>What types of products or services are competitors offering?</a:t>
            </a:r>
          </a:p>
          <a:p>
            <a:pPr lvl="1"/>
            <a:r>
              <a:rPr lang="en-US" sz="2400" dirty="0"/>
              <a:t>What are their products’ strengths and weaknesses?</a:t>
            </a:r>
          </a:p>
          <a:p>
            <a:pPr lvl="1"/>
            <a:r>
              <a:rPr lang="en-US" sz="2400" dirty="0"/>
              <a:t>How do they handle marketing, pricing, and distribution?</a:t>
            </a:r>
          </a:p>
          <a:p>
            <a:pPr lvl="1"/>
            <a:r>
              <a:rPr lang="en-US" sz="2400" dirty="0"/>
              <a:t>How do they attempt to do differently from other competitors?</a:t>
            </a:r>
          </a:p>
        </p:txBody>
      </p:sp>
    </p:spTree>
    <p:extLst>
      <p:ext uri="{BB962C8B-B14F-4D97-AF65-F5344CB8AC3E}">
        <p14:creationId xmlns:p14="http://schemas.microsoft.com/office/powerpoint/2010/main" val="2122570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sz="2800" dirty="0"/>
              <a:t>Researching the Venture’s Feasibility—Financing</a:t>
            </a:r>
          </a:p>
        </p:txBody>
      </p:sp>
      <p:sp>
        <p:nvSpPr>
          <p:cNvPr id="3" name="Content Placeholder 2"/>
          <p:cNvSpPr>
            <a:spLocks noGrp="1"/>
          </p:cNvSpPr>
          <p:nvPr>
            <p:ph idx="1"/>
          </p:nvPr>
        </p:nvSpPr>
        <p:spPr>
          <a:xfrm>
            <a:off x="457200" y="1066800"/>
            <a:ext cx="8229600" cy="3200400"/>
          </a:xfrm>
        </p:spPr>
        <p:txBody>
          <a:bodyPr/>
          <a:lstStyle/>
          <a:p>
            <a:r>
              <a:rPr lang="en-US" sz="2400" b="1" dirty="0"/>
              <a:t>Venture capitalists</a:t>
            </a:r>
            <a:r>
              <a:rPr lang="en-US" sz="2400" dirty="0"/>
              <a:t>: external equity financing provided by professionally managed pools of investor money</a:t>
            </a:r>
          </a:p>
          <a:p>
            <a:r>
              <a:rPr lang="en-US" sz="2400" b="1" dirty="0"/>
              <a:t>Angel investors</a:t>
            </a:r>
            <a:r>
              <a:rPr lang="en-US" sz="2400" dirty="0"/>
              <a:t>: a private investor (or group of private investors) who offers financial backing to an entrepreneurial venture in return for equity in the venture</a:t>
            </a:r>
          </a:p>
          <a:p>
            <a:r>
              <a:rPr lang="en-US" sz="2400" b="1" dirty="0"/>
              <a:t>Initial public offering (</a:t>
            </a:r>
            <a:r>
              <a:rPr lang="en-US" sz="2400" b="1" spc="-300" dirty="0"/>
              <a:t>I P </a:t>
            </a:r>
            <a:r>
              <a:rPr lang="en-US" sz="2400" b="1" dirty="0"/>
              <a:t>O)</a:t>
            </a:r>
            <a:r>
              <a:rPr lang="en-US" sz="2400" dirty="0"/>
              <a:t>: the first public registration and sale of a company’s stock</a:t>
            </a:r>
          </a:p>
        </p:txBody>
      </p:sp>
    </p:spTree>
    <p:extLst>
      <p:ext uri="{BB962C8B-B14F-4D97-AF65-F5344CB8AC3E}">
        <p14:creationId xmlns:p14="http://schemas.microsoft.com/office/powerpoint/2010/main" val="57244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Developing a Business Plan</a:t>
            </a:r>
          </a:p>
        </p:txBody>
      </p:sp>
      <p:sp>
        <p:nvSpPr>
          <p:cNvPr id="3" name="Content Placeholder 2"/>
          <p:cNvSpPr>
            <a:spLocks noGrp="1"/>
          </p:cNvSpPr>
          <p:nvPr>
            <p:ph idx="1"/>
          </p:nvPr>
        </p:nvSpPr>
        <p:spPr>
          <a:xfrm>
            <a:off x="457200" y="1066800"/>
            <a:ext cx="8229600" cy="1371599"/>
          </a:xfrm>
        </p:spPr>
        <p:txBody>
          <a:bodyPr/>
          <a:lstStyle/>
          <a:p>
            <a:r>
              <a:rPr lang="en-US" sz="2400" b="1" dirty="0"/>
              <a:t>Business plan</a:t>
            </a:r>
            <a:r>
              <a:rPr lang="en-US" sz="2400" dirty="0"/>
              <a:t>: a written document that summarizes a business opportunity and defines and articulates how the identified opportunity is to be seized and exploited</a:t>
            </a:r>
          </a:p>
        </p:txBody>
      </p:sp>
    </p:spTree>
    <p:extLst>
      <p:ext uri="{BB962C8B-B14F-4D97-AF65-F5344CB8AC3E}">
        <p14:creationId xmlns:p14="http://schemas.microsoft.com/office/powerpoint/2010/main" val="166540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Business Plan—Major Areas</a:t>
            </a:r>
          </a:p>
        </p:txBody>
      </p:sp>
      <p:sp>
        <p:nvSpPr>
          <p:cNvPr id="3" name="Content Placeholder 2"/>
          <p:cNvSpPr>
            <a:spLocks noGrp="1"/>
          </p:cNvSpPr>
          <p:nvPr>
            <p:ph idx="1"/>
          </p:nvPr>
        </p:nvSpPr>
        <p:spPr>
          <a:xfrm>
            <a:off x="457200" y="1066800"/>
            <a:ext cx="8229600" cy="3352800"/>
          </a:xfrm>
        </p:spPr>
        <p:txBody>
          <a:bodyPr/>
          <a:lstStyle/>
          <a:p>
            <a:r>
              <a:rPr lang="en-US" sz="2400" dirty="0"/>
              <a:t>Executive summary</a:t>
            </a:r>
          </a:p>
          <a:p>
            <a:r>
              <a:rPr lang="en-US" sz="2400" dirty="0"/>
              <a:t>Analysis of opportunity</a:t>
            </a:r>
          </a:p>
          <a:p>
            <a:r>
              <a:rPr lang="en-US" sz="2400" dirty="0"/>
              <a:t>Analysis of the context</a:t>
            </a:r>
          </a:p>
          <a:p>
            <a:r>
              <a:rPr lang="en-US" sz="2400" dirty="0"/>
              <a:t>Description of the business</a:t>
            </a:r>
          </a:p>
          <a:p>
            <a:r>
              <a:rPr lang="en-US" sz="2400" dirty="0"/>
              <a:t>Financial data and projections</a:t>
            </a:r>
          </a:p>
          <a:p>
            <a:r>
              <a:rPr lang="en-US" sz="2400" dirty="0"/>
              <a:t>Supporting documentation</a:t>
            </a:r>
          </a:p>
        </p:txBody>
      </p:sp>
    </p:spTree>
    <p:extLst>
      <p:ext uri="{BB962C8B-B14F-4D97-AF65-F5344CB8AC3E}">
        <p14:creationId xmlns:p14="http://schemas.microsoft.com/office/powerpoint/2010/main" val="124023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Legal Forms of Organization </a:t>
            </a:r>
            <a:r>
              <a:rPr lang="en-US" sz="1800" b="0" dirty="0"/>
              <a:t>(1 of 3)</a:t>
            </a:r>
          </a:p>
        </p:txBody>
      </p:sp>
      <p:sp>
        <p:nvSpPr>
          <p:cNvPr id="3" name="Content Placeholder 2"/>
          <p:cNvSpPr>
            <a:spLocks noGrp="1"/>
          </p:cNvSpPr>
          <p:nvPr>
            <p:ph idx="1"/>
          </p:nvPr>
        </p:nvSpPr>
        <p:spPr>
          <a:xfrm>
            <a:off x="457200" y="1066800"/>
            <a:ext cx="8229600" cy="2514600"/>
          </a:xfrm>
        </p:spPr>
        <p:txBody>
          <a:bodyPr/>
          <a:lstStyle/>
          <a:p>
            <a:r>
              <a:rPr lang="en-US" sz="2400" b="1" dirty="0"/>
              <a:t>Sole proprietorship</a:t>
            </a:r>
            <a:r>
              <a:rPr lang="en-US" sz="2400" dirty="0"/>
              <a:t>: a form of legal organization in which the owner maintains sole and complete control over the business and is personally liable for business debts</a:t>
            </a:r>
          </a:p>
          <a:p>
            <a:r>
              <a:rPr lang="en-US" sz="2400" b="1" dirty="0"/>
              <a:t>General partnership</a:t>
            </a:r>
            <a:r>
              <a:rPr lang="en-US" sz="2400" dirty="0"/>
              <a:t>: a form of legal organization in which two or more business owners share the management and risk of the business</a:t>
            </a:r>
          </a:p>
        </p:txBody>
      </p:sp>
    </p:spTree>
    <p:extLst>
      <p:ext uri="{BB962C8B-B14F-4D97-AF65-F5344CB8AC3E}">
        <p14:creationId xmlns:p14="http://schemas.microsoft.com/office/powerpoint/2010/main" val="1453246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a:lstStyle/>
          <a:p>
            <a:r>
              <a:rPr lang="en-US" dirty="0"/>
              <a:t>Legal Forms of Organization </a:t>
            </a:r>
            <a:r>
              <a:rPr lang="en-US" sz="1800" b="0" dirty="0"/>
              <a:t>(2 of 3)</a:t>
            </a:r>
          </a:p>
        </p:txBody>
      </p:sp>
      <p:sp>
        <p:nvSpPr>
          <p:cNvPr id="3" name="Content Placeholder 2"/>
          <p:cNvSpPr>
            <a:spLocks noGrp="1"/>
          </p:cNvSpPr>
          <p:nvPr>
            <p:ph idx="1"/>
          </p:nvPr>
        </p:nvSpPr>
        <p:spPr>
          <a:xfrm>
            <a:off x="457200" y="1066800"/>
            <a:ext cx="8229600" cy="3352800"/>
          </a:xfrm>
        </p:spPr>
        <p:txBody>
          <a:bodyPr/>
          <a:lstStyle/>
          <a:p>
            <a:r>
              <a:rPr lang="en-US" sz="2400" b="1" dirty="0"/>
              <a:t>Limited liability partnership (</a:t>
            </a:r>
            <a:r>
              <a:rPr lang="en-US" sz="2400" b="1" spc="-300" dirty="0"/>
              <a:t>L </a:t>
            </a:r>
            <a:r>
              <a:rPr lang="en-US" sz="2400" b="1" spc="-300" dirty="0" err="1"/>
              <a:t>L</a:t>
            </a:r>
            <a:r>
              <a:rPr lang="en-US" sz="2400" b="1" spc="-300" dirty="0"/>
              <a:t> </a:t>
            </a:r>
            <a:r>
              <a:rPr lang="en-US" sz="2400" b="1" dirty="0"/>
              <a:t>P)</a:t>
            </a:r>
            <a:r>
              <a:rPr lang="en-US" sz="2400" dirty="0"/>
              <a:t>: a form of legal organization consisting of general partner(s) and limited liability partner(s)</a:t>
            </a:r>
          </a:p>
          <a:p>
            <a:r>
              <a:rPr lang="en-US" sz="2400" b="1" dirty="0"/>
              <a:t>Corporation</a:t>
            </a:r>
            <a:r>
              <a:rPr lang="en-US" sz="2400" dirty="0"/>
              <a:t>: a legal business entity that is separate from its owners and managers</a:t>
            </a:r>
          </a:p>
          <a:p>
            <a:r>
              <a:rPr lang="en-US" sz="2400" b="1" dirty="0"/>
              <a:t>Closely held corporation</a:t>
            </a:r>
            <a:r>
              <a:rPr lang="en-US" sz="2400" dirty="0"/>
              <a:t>: a corporation owned by a limited number of people who do not trade the stock publicly</a:t>
            </a:r>
          </a:p>
        </p:txBody>
      </p:sp>
    </p:spTree>
    <p:extLst>
      <p:ext uri="{BB962C8B-B14F-4D97-AF65-F5344CB8AC3E}">
        <p14:creationId xmlns:p14="http://schemas.microsoft.com/office/powerpoint/2010/main" val="125265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179696"/>
            <a:ext cx="8229600" cy="533400"/>
          </a:xfrm>
        </p:spPr>
        <p:txBody>
          <a:bodyPr/>
          <a:lstStyle/>
          <a:p>
            <a:r>
              <a:rPr lang="en-US" dirty="0"/>
              <a:t>Learning Objectives</a:t>
            </a:r>
          </a:p>
        </p:txBody>
      </p:sp>
      <p:sp>
        <p:nvSpPr>
          <p:cNvPr id="3" name="Content Placeholder 2"/>
          <p:cNvSpPr>
            <a:spLocks noGrp="1"/>
          </p:cNvSpPr>
          <p:nvPr>
            <p:ph idx="1"/>
          </p:nvPr>
        </p:nvSpPr>
        <p:spPr>
          <a:xfrm>
            <a:off x="457200" y="1066800"/>
            <a:ext cx="8229600" cy="3429000"/>
          </a:xfrm>
        </p:spPr>
        <p:txBody>
          <a:bodyPr/>
          <a:lstStyle/>
          <a:p>
            <a:pPr marL="0" indent="0">
              <a:spcBef>
                <a:spcPts val="600"/>
              </a:spcBef>
              <a:buNone/>
            </a:pPr>
            <a:r>
              <a:rPr lang="en-US" sz="2400" b="1" dirty="0">
                <a:solidFill>
                  <a:srgbClr val="007FA3"/>
                </a:solidFill>
              </a:rPr>
              <a:t>10.1 </a:t>
            </a:r>
            <a:r>
              <a:rPr lang="en-US" sz="2400" b="1" dirty="0"/>
              <a:t>Define </a:t>
            </a:r>
            <a:r>
              <a:rPr lang="en-US" sz="2400" dirty="0"/>
              <a:t>entrepreneurship and explain why it’s important.</a:t>
            </a:r>
            <a:endParaRPr lang="en-US" sz="2400" b="1" dirty="0">
              <a:solidFill>
                <a:srgbClr val="007FA3"/>
              </a:solidFill>
            </a:endParaRPr>
          </a:p>
          <a:p>
            <a:pPr marL="649224" indent="-649224">
              <a:spcBef>
                <a:spcPts val="600"/>
              </a:spcBef>
              <a:buNone/>
            </a:pPr>
            <a:r>
              <a:rPr lang="en-US" sz="2400" b="1" dirty="0">
                <a:solidFill>
                  <a:srgbClr val="007FA3"/>
                </a:solidFill>
              </a:rPr>
              <a:t>10.2 </a:t>
            </a:r>
            <a:r>
              <a:rPr lang="en-US" sz="2400" b="1" dirty="0"/>
              <a:t>Explain</a:t>
            </a:r>
            <a:r>
              <a:rPr lang="en-US" sz="2400" dirty="0"/>
              <a:t> what entrepreneurs do in the planning process for new ventures. </a:t>
            </a:r>
            <a:endParaRPr lang="en-US" sz="2400" b="1" dirty="0">
              <a:solidFill>
                <a:srgbClr val="007FA3"/>
              </a:solidFill>
            </a:endParaRPr>
          </a:p>
          <a:p>
            <a:pPr marL="649224" indent="-649224">
              <a:spcBef>
                <a:spcPts val="600"/>
              </a:spcBef>
              <a:buNone/>
            </a:pPr>
            <a:r>
              <a:rPr lang="en-US" sz="2400" b="1" dirty="0">
                <a:solidFill>
                  <a:srgbClr val="007FA3"/>
                </a:solidFill>
              </a:rPr>
              <a:t>10.3 </a:t>
            </a:r>
            <a:r>
              <a:rPr lang="en-US" sz="2400" b="1" dirty="0"/>
              <a:t>Describe </a:t>
            </a:r>
            <a:r>
              <a:rPr lang="en-US" sz="2400" dirty="0"/>
              <a:t>the six legal forms of organization and the choice of appropriate organizational structure.</a:t>
            </a:r>
            <a:endParaRPr lang="en-US" sz="2400" b="1" dirty="0">
              <a:solidFill>
                <a:srgbClr val="007FA3"/>
              </a:solidFill>
            </a:endParaRPr>
          </a:p>
          <a:p>
            <a:pPr marL="0" indent="0">
              <a:spcBef>
                <a:spcPts val="600"/>
              </a:spcBef>
              <a:buNone/>
            </a:pPr>
            <a:r>
              <a:rPr lang="en-US" sz="2400" b="1" dirty="0">
                <a:solidFill>
                  <a:srgbClr val="007FA3"/>
                </a:solidFill>
              </a:rPr>
              <a:t>10.4 </a:t>
            </a:r>
            <a:r>
              <a:rPr lang="en-US" sz="2400" b="1" dirty="0"/>
              <a:t>Describe</a:t>
            </a:r>
            <a:r>
              <a:rPr lang="en-US" sz="2400" dirty="0"/>
              <a:t> how entrepreneurs lead organizations.</a:t>
            </a:r>
            <a:endParaRPr lang="en-US" sz="2400" b="1" dirty="0">
              <a:solidFill>
                <a:srgbClr val="007FA3"/>
              </a:solidFill>
            </a:endParaRPr>
          </a:p>
          <a:p>
            <a:pPr marL="649224" indent="-649224">
              <a:spcBef>
                <a:spcPts val="600"/>
              </a:spcBef>
              <a:buNone/>
            </a:pPr>
            <a:r>
              <a:rPr lang="en-US" sz="2400" b="1" dirty="0">
                <a:solidFill>
                  <a:srgbClr val="007FA3"/>
                </a:solidFill>
              </a:rPr>
              <a:t>10.5 </a:t>
            </a:r>
            <a:r>
              <a:rPr lang="en-US" sz="2400" b="1" dirty="0"/>
              <a:t>Explain </a:t>
            </a:r>
            <a:r>
              <a:rPr lang="en-US" sz="2400" dirty="0"/>
              <a:t>how managers control organizations and exit the venture.</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Legal Forms of Organization </a:t>
            </a:r>
            <a:r>
              <a:rPr lang="en-US" sz="1800" b="0" dirty="0"/>
              <a:t>(3 of 3)</a:t>
            </a:r>
            <a:endParaRPr lang="en-US" b="0" dirty="0"/>
          </a:p>
        </p:txBody>
      </p:sp>
      <p:sp>
        <p:nvSpPr>
          <p:cNvPr id="3" name="Content Placeholder 2"/>
          <p:cNvSpPr>
            <a:spLocks noGrp="1"/>
          </p:cNvSpPr>
          <p:nvPr>
            <p:ph idx="1"/>
          </p:nvPr>
        </p:nvSpPr>
        <p:spPr>
          <a:xfrm>
            <a:off x="457200" y="1066800"/>
            <a:ext cx="8229600" cy="3505200"/>
          </a:xfrm>
        </p:spPr>
        <p:txBody>
          <a:bodyPr/>
          <a:lstStyle/>
          <a:p>
            <a:pPr>
              <a:spcBef>
                <a:spcPts val="0"/>
              </a:spcBef>
            </a:pPr>
            <a:r>
              <a:rPr lang="en-US" sz="2400" b="1" dirty="0"/>
              <a:t>S corporation</a:t>
            </a:r>
            <a:r>
              <a:rPr lang="en-US" sz="2400" dirty="0"/>
              <a:t>: a specialized type of corporation that has the regular characteristics of a C corporation but is unique in that the owners are taxed as a partnership as long as certain criteria are met</a:t>
            </a:r>
          </a:p>
          <a:p>
            <a:pPr>
              <a:spcBef>
                <a:spcPts val="0"/>
              </a:spcBef>
            </a:pPr>
            <a:r>
              <a:rPr lang="en-US" sz="2400" b="1" dirty="0"/>
              <a:t>Limited liability company (</a:t>
            </a:r>
            <a:r>
              <a:rPr lang="en-US" sz="2400" b="1" spc="-300" dirty="0"/>
              <a:t>L </a:t>
            </a:r>
            <a:r>
              <a:rPr lang="en-US" sz="2400" b="1" spc="-300" dirty="0" err="1"/>
              <a:t>L</a:t>
            </a:r>
            <a:r>
              <a:rPr lang="en-US" sz="2400" b="1" spc="-300" dirty="0"/>
              <a:t> </a:t>
            </a:r>
            <a:r>
              <a:rPr lang="en-US" sz="2400" b="1" dirty="0"/>
              <a:t>C)</a:t>
            </a:r>
            <a:r>
              <a:rPr lang="en-US" sz="2400" dirty="0"/>
              <a:t>: a form of legal organization that’s a hybrid between a partnership and a corporation</a:t>
            </a:r>
          </a:p>
          <a:p>
            <a:pPr>
              <a:spcBef>
                <a:spcPts val="0"/>
              </a:spcBef>
            </a:pPr>
            <a:r>
              <a:rPr lang="en-US" sz="2400" b="1" dirty="0"/>
              <a:t>Operating agreement</a:t>
            </a:r>
            <a:r>
              <a:rPr lang="en-US" sz="2400" dirty="0"/>
              <a:t>: the document that outlines the provisions governing the way an </a:t>
            </a:r>
            <a:r>
              <a:rPr lang="en-US" sz="2400" spc="-300" dirty="0"/>
              <a:t>L </a:t>
            </a:r>
            <a:r>
              <a:rPr lang="en-US" sz="2400" spc="-300" dirty="0" err="1"/>
              <a:t>L</a:t>
            </a:r>
            <a:r>
              <a:rPr lang="en-US" sz="2400" spc="-300" dirty="0"/>
              <a:t> </a:t>
            </a:r>
            <a:r>
              <a:rPr lang="en-US" sz="2400" dirty="0"/>
              <a:t>C will conduct business</a:t>
            </a:r>
          </a:p>
        </p:txBody>
      </p:sp>
    </p:spTree>
    <p:extLst>
      <p:ext uri="{BB962C8B-B14F-4D97-AF65-F5344CB8AC3E}">
        <p14:creationId xmlns:p14="http://schemas.microsoft.com/office/powerpoint/2010/main" val="207052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A. Introduction, historical background, description of product or service; B. Accounting considerations"/>
          <p:cNvSpPr>
            <a:spLocks noGrp="1"/>
          </p:cNvSpPr>
          <p:nvPr>
            <p:ph type="title"/>
          </p:nvPr>
        </p:nvSpPr>
        <p:spPr>
          <a:xfrm>
            <a:off x="457200" y="193344"/>
            <a:ext cx="8229600" cy="1066800"/>
          </a:xfrm>
        </p:spPr>
        <p:txBody>
          <a:bodyPr/>
          <a:lstStyle/>
          <a:p>
            <a:r>
              <a:rPr lang="en-US" dirty="0"/>
              <a:t>Exhibit 10.2 Legal Forms of Business Ownership</a:t>
            </a:r>
            <a:r>
              <a:rPr lang="en-US" sz="3200" dirty="0"/>
              <a:t> </a:t>
            </a:r>
            <a:r>
              <a:rPr lang="en-US" sz="1800" b="0" dirty="0"/>
              <a:t>(1 of 3)</a:t>
            </a:r>
            <a:endParaRPr lang="en-US" sz="2000" b="0" dirty="0"/>
          </a:p>
        </p:txBody>
      </p:sp>
      <p:graphicFrame>
        <p:nvGraphicFramePr>
          <p:cNvPr id="6" name="Table 5" descr="Headers: Structure, Ownership requirements, Tax treatment, Liability, Advantages, Drawbacks"/>
          <p:cNvGraphicFramePr>
            <a:graphicFrameLocks noGrp="1"/>
          </p:cNvGraphicFramePr>
          <p:nvPr>
            <p:extLst>
              <p:ext uri="{D42A27DB-BD31-4B8C-83A1-F6EECF244321}">
                <p14:modId xmlns:p14="http://schemas.microsoft.com/office/powerpoint/2010/main" val="3667399750"/>
              </p:ext>
            </p:extLst>
          </p:nvPr>
        </p:nvGraphicFramePr>
        <p:xfrm>
          <a:off x="457201" y="1386840"/>
          <a:ext cx="8229601" cy="4876800"/>
        </p:xfrm>
        <a:graphic>
          <a:graphicData uri="http://schemas.openxmlformats.org/drawingml/2006/table">
            <a:tbl>
              <a:tblPr firstRow="1" bandRow="1">
                <a:tableStyleId>{3B4B98B0-60AC-42C2-AFA5-B58CD77FA1E5}</a:tableStyleId>
              </a:tblPr>
              <a:tblGrid>
                <a:gridCol w="1371599">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828802">
                  <a:extLst>
                    <a:ext uri="{9D8B030D-6E8A-4147-A177-3AD203B41FA5}">
                      <a16:colId xmlns:a16="http://schemas.microsoft.com/office/drawing/2014/main" val="20005"/>
                    </a:ext>
                  </a:extLst>
                </a:gridCol>
              </a:tblGrid>
              <a:tr h="441960">
                <a:tc>
                  <a:txBody>
                    <a:bodyPr/>
                    <a:lstStyle/>
                    <a:p>
                      <a:r>
                        <a:rPr lang="en-US" sz="1200" dirty="0">
                          <a:solidFill>
                            <a:schemeClr val="bg1"/>
                          </a:solidFill>
                        </a:rPr>
                        <a:t>Structure</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200" dirty="0">
                          <a:solidFill>
                            <a:schemeClr val="bg1"/>
                          </a:solidFill>
                        </a:rPr>
                        <a:t>Ownership requirements</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200" dirty="0">
                          <a:solidFill>
                            <a:schemeClr val="bg1"/>
                          </a:solidFill>
                        </a:rPr>
                        <a:t>Tax treatment</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200" dirty="0">
                          <a:solidFill>
                            <a:schemeClr val="bg1"/>
                          </a:solidFill>
                        </a:rPr>
                        <a:t>Liability</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200" dirty="0">
                          <a:solidFill>
                            <a:schemeClr val="bg1"/>
                          </a:solidFill>
                        </a:rPr>
                        <a:t>Advantages </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200" dirty="0">
                          <a:solidFill>
                            <a:schemeClr val="bg1"/>
                          </a:solidFill>
                        </a:rPr>
                        <a:t>Drawbacks</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1123950">
                <a:tc>
                  <a:txBody>
                    <a:bodyPr/>
                    <a:lstStyle/>
                    <a:p>
                      <a:r>
                        <a:rPr lang="en-US" sz="1400" dirty="0"/>
                        <a:t>Sole proprietorship</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dirty="0"/>
                        <a:t>One owner</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dirty="0"/>
                        <a:t>Income and losses “pass through” to owner and</a:t>
                      </a:r>
                      <a:r>
                        <a:rPr lang="en-US" sz="1400" baseline="0" dirty="0"/>
                        <a:t> are taxed at personal rate</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dirty="0"/>
                        <a:t>Unlimited personal liability</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dirty="0"/>
                        <a:t>Low start-up costs, freedom from most regulations, owner has direct control, all profits go</a:t>
                      </a:r>
                      <a:r>
                        <a:rPr lang="en-US" sz="1400" baseline="0" dirty="0"/>
                        <a:t> to owner, easy to exit business</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dirty="0"/>
                        <a:t>Unlimited personal liability, personal finances at risk, miss out on many business tax deductions, total responsibility, may be more difficult to raise financing</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1123950">
                <a:tc>
                  <a:txBody>
                    <a:bodyPr/>
                    <a:lstStyle/>
                    <a:p>
                      <a:r>
                        <a:rPr lang="en-US" sz="1400" dirty="0"/>
                        <a:t>General partnership</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dirty="0"/>
                        <a:t>Two</a:t>
                      </a:r>
                      <a:r>
                        <a:rPr lang="en-US" sz="1400" baseline="0" dirty="0"/>
                        <a:t> or more owners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Income and losses “pass through” to partners and</a:t>
                      </a:r>
                      <a:r>
                        <a:rPr lang="en-US" sz="1400" baseline="0" dirty="0"/>
                        <a:t> are taxed at personal rate; flexibility in profit-loss allocations to partners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Unlimited personal liability</a:t>
                      </a:r>
                    </a:p>
                    <a:p>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dirty="0"/>
                        <a:t>Ease of</a:t>
                      </a:r>
                      <a:r>
                        <a:rPr lang="en-US" sz="1400" baseline="0" dirty="0"/>
                        <a:t> formation, pooled talent, pooled resources, somewhat easier access to financing, some tax benefits </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dirty="0"/>
                        <a:t>Unlimited personal liability, divided authority and decisions, potential for conflict, continuity of transfer of ownership</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33164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A. Introduction, historical background, description of product or service; B. Accounting considerations"/>
          <p:cNvSpPr>
            <a:spLocks noGrp="1"/>
          </p:cNvSpPr>
          <p:nvPr>
            <p:ph type="title"/>
          </p:nvPr>
        </p:nvSpPr>
        <p:spPr>
          <a:xfrm>
            <a:off x="471714" y="185058"/>
            <a:ext cx="8229600" cy="1066800"/>
          </a:xfrm>
        </p:spPr>
        <p:txBody>
          <a:bodyPr/>
          <a:lstStyle/>
          <a:p>
            <a:r>
              <a:rPr lang="en-US" dirty="0"/>
              <a:t>Exhibit 10.2 Legal Forms of Business Ownership</a:t>
            </a:r>
            <a:r>
              <a:rPr lang="en-US" sz="3200" dirty="0"/>
              <a:t> </a:t>
            </a:r>
            <a:r>
              <a:rPr lang="en-US" sz="1800" b="0" dirty="0"/>
              <a:t>(2 of 3)</a:t>
            </a:r>
            <a:endParaRPr lang="en-US" sz="2000" b="0" dirty="0"/>
          </a:p>
        </p:txBody>
      </p:sp>
      <p:graphicFrame>
        <p:nvGraphicFramePr>
          <p:cNvPr id="6" name="Table 5" descr="Headers: Structure, Ownership requirements, Tax treatment, Liability, Advantages, Drawbacks"/>
          <p:cNvGraphicFramePr>
            <a:graphicFrameLocks noGrp="1"/>
          </p:cNvGraphicFramePr>
          <p:nvPr>
            <p:extLst>
              <p:ext uri="{D42A27DB-BD31-4B8C-83A1-F6EECF244321}">
                <p14:modId xmlns:p14="http://schemas.microsoft.com/office/powerpoint/2010/main" val="3560828899"/>
              </p:ext>
            </p:extLst>
          </p:nvPr>
        </p:nvGraphicFramePr>
        <p:xfrm>
          <a:off x="457201" y="1402080"/>
          <a:ext cx="8229601" cy="4754880"/>
        </p:xfrm>
        <a:graphic>
          <a:graphicData uri="http://schemas.openxmlformats.org/drawingml/2006/table">
            <a:tbl>
              <a:tblPr firstRow="1" bandRow="1">
                <a:tableStyleId>{3B4B98B0-60AC-42C2-AFA5-B58CD77FA1E5}</a:tableStyleId>
              </a:tblPr>
              <a:tblGrid>
                <a:gridCol w="11429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37847">
                  <a:extLst>
                    <a:ext uri="{9D8B030D-6E8A-4147-A177-3AD203B41FA5}">
                      <a16:colId xmlns:a16="http://schemas.microsoft.com/office/drawing/2014/main" val="20003"/>
                    </a:ext>
                  </a:extLst>
                </a:gridCol>
                <a:gridCol w="1617785">
                  <a:extLst>
                    <a:ext uri="{9D8B030D-6E8A-4147-A177-3AD203B41FA5}">
                      <a16:colId xmlns:a16="http://schemas.microsoft.com/office/drawing/2014/main" val="20004"/>
                    </a:ext>
                  </a:extLst>
                </a:gridCol>
                <a:gridCol w="1863970">
                  <a:extLst>
                    <a:ext uri="{9D8B030D-6E8A-4147-A177-3AD203B41FA5}">
                      <a16:colId xmlns:a16="http://schemas.microsoft.com/office/drawing/2014/main" val="20005"/>
                    </a:ext>
                  </a:extLst>
                </a:gridCol>
              </a:tblGrid>
              <a:tr h="0">
                <a:tc>
                  <a:txBody>
                    <a:bodyPr/>
                    <a:lstStyle/>
                    <a:p>
                      <a:r>
                        <a:rPr lang="en-US" sz="1400" dirty="0">
                          <a:solidFill>
                            <a:schemeClr val="bg1"/>
                          </a:solidFill>
                        </a:rPr>
                        <a:t>Structure</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400" dirty="0" err="1">
                          <a:solidFill>
                            <a:schemeClr val="bg1"/>
                          </a:solidFill>
                        </a:rPr>
                        <a:t>Ownershp</a:t>
                      </a:r>
                      <a:r>
                        <a:rPr lang="en-US" sz="1400" dirty="0">
                          <a:solidFill>
                            <a:schemeClr val="bg1"/>
                          </a:solidFill>
                        </a:rPr>
                        <a:t> requirements</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400" dirty="0">
                          <a:solidFill>
                            <a:schemeClr val="bg1"/>
                          </a:solidFill>
                        </a:rPr>
                        <a:t>Tax treatment</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400" dirty="0">
                          <a:solidFill>
                            <a:schemeClr val="bg1"/>
                          </a:solidFill>
                        </a:rPr>
                        <a:t>Liability</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400" dirty="0">
                          <a:solidFill>
                            <a:schemeClr val="bg1"/>
                          </a:solidFill>
                        </a:rPr>
                        <a:t>Advantages </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400" dirty="0">
                          <a:solidFill>
                            <a:schemeClr val="bg1"/>
                          </a:solidFill>
                        </a:rPr>
                        <a:t>Drawbacks</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539985">
                <a:tc>
                  <a:txBody>
                    <a:bodyPr/>
                    <a:lstStyle/>
                    <a:p>
                      <a:r>
                        <a:rPr lang="en-US" sz="1400" dirty="0"/>
                        <a:t>Limited liability</a:t>
                      </a:r>
                      <a:r>
                        <a:rPr lang="en-US" sz="1400" baseline="0" dirty="0"/>
                        <a:t> partnership (LLP)</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Two</a:t>
                      </a:r>
                      <a:r>
                        <a:rPr lang="en-US" sz="1400" baseline="0" dirty="0"/>
                        <a:t> or more owners</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Income and losses “pass through” to partners and</a:t>
                      </a:r>
                      <a:r>
                        <a:rPr lang="en-US" sz="1400" baseline="0" dirty="0"/>
                        <a:t> are taxed at personal rate; flexibility in profit-loss allocations to partners</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dirty="0"/>
                        <a:t>Limited, although one partner must retain</a:t>
                      </a:r>
                      <a:r>
                        <a:rPr lang="en-US" sz="1400" baseline="0" dirty="0"/>
                        <a:t> unlimited liability</a:t>
                      </a:r>
                      <a:r>
                        <a:rPr lang="en-US" sz="1400" dirty="0"/>
                        <a:t> </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dirty="0"/>
                        <a:t>Good way to acquire capital from limited</a:t>
                      </a:r>
                      <a:r>
                        <a:rPr lang="en-US" sz="1400" baseline="0" dirty="0"/>
                        <a:t> partners</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dirty="0"/>
                        <a:t>Cost and complexity of forming can be high,</a:t>
                      </a:r>
                      <a:r>
                        <a:rPr lang="en-US" sz="1400" baseline="0" dirty="0"/>
                        <a:t> limited partners can’t manage w/o losing liability protection</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539985">
                <a:tc>
                  <a:txBody>
                    <a:bodyPr/>
                    <a:lstStyle/>
                    <a:p>
                      <a:r>
                        <a:rPr lang="en-US" sz="1400" dirty="0"/>
                        <a:t>C Corporation</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dirty="0"/>
                        <a:t>Unlimited number of shareholders,</a:t>
                      </a:r>
                      <a:r>
                        <a:rPr lang="en-US" sz="1400" baseline="0" dirty="0"/>
                        <a:t> no limits on types of stock or voting arrangement </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Dividend</a:t>
                      </a:r>
                      <a:r>
                        <a:rPr lang="en-US" sz="1400" baseline="0" dirty="0"/>
                        <a:t> i</a:t>
                      </a:r>
                      <a:r>
                        <a:rPr lang="en-US" sz="1400" dirty="0"/>
                        <a:t>ncome taxed at corporate and personal shareholder levels, losses and deductions</a:t>
                      </a:r>
                      <a:r>
                        <a:rPr lang="en-US" sz="1400" baseline="0" dirty="0"/>
                        <a:t> are corporate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dirty="0"/>
                        <a:t>Limited</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dirty="0"/>
                        <a:t>Limited liability, transferable ownership, continuous existence, easier access to resources</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dirty="0"/>
                        <a:t>Expensive to set up, closely regulated, double taxation, extensive record keeping, charter restrictions</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14169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Structure, Ownership Requirements, Tax treatment, Liability, Advantages, Drawbacks"/>
          <p:cNvSpPr>
            <a:spLocks noGrp="1"/>
          </p:cNvSpPr>
          <p:nvPr>
            <p:ph type="title"/>
          </p:nvPr>
        </p:nvSpPr>
        <p:spPr>
          <a:xfrm>
            <a:off x="486228" y="185058"/>
            <a:ext cx="8229600" cy="1066800"/>
          </a:xfrm>
        </p:spPr>
        <p:txBody>
          <a:bodyPr/>
          <a:lstStyle/>
          <a:p>
            <a:r>
              <a:rPr lang="en-US" dirty="0"/>
              <a:t>Exhibit 10.2 Legal Forms of Business Ownership </a:t>
            </a:r>
            <a:r>
              <a:rPr lang="en-US" sz="1800" b="0" dirty="0"/>
              <a:t>(3 of 3)</a:t>
            </a:r>
            <a:endParaRPr lang="en-US" b="0" dirty="0"/>
          </a:p>
        </p:txBody>
      </p:sp>
      <p:graphicFrame>
        <p:nvGraphicFramePr>
          <p:cNvPr id="6" name="Table 5" descr="Headers: Structure, Ownership requirements, Tax treatment, Liability, Advantages, Drawbacks"/>
          <p:cNvGraphicFramePr>
            <a:graphicFrameLocks noGrp="1"/>
          </p:cNvGraphicFramePr>
          <p:nvPr>
            <p:extLst>
              <p:ext uri="{D42A27DB-BD31-4B8C-83A1-F6EECF244321}">
                <p14:modId xmlns:p14="http://schemas.microsoft.com/office/powerpoint/2010/main" val="4293164118"/>
              </p:ext>
            </p:extLst>
          </p:nvPr>
        </p:nvGraphicFramePr>
        <p:xfrm>
          <a:off x="457201" y="1321158"/>
          <a:ext cx="8229601" cy="4968240"/>
        </p:xfrm>
        <a:graphic>
          <a:graphicData uri="http://schemas.openxmlformats.org/drawingml/2006/table">
            <a:tbl>
              <a:tblPr firstRow="1" bandRow="1">
                <a:tableStyleId>{3B4B98B0-60AC-42C2-AFA5-B58CD77FA1E5}</a:tableStyleId>
              </a:tblPr>
              <a:tblGrid>
                <a:gridCol w="129539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71955">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758462">
                  <a:extLst>
                    <a:ext uri="{9D8B030D-6E8A-4147-A177-3AD203B41FA5}">
                      <a16:colId xmlns:a16="http://schemas.microsoft.com/office/drawing/2014/main" val="20004"/>
                    </a:ext>
                  </a:extLst>
                </a:gridCol>
                <a:gridCol w="1617785">
                  <a:extLst>
                    <a:ext uri="{9D8B030D-6E8A-4147-A177-3AD203B41FA5}">
                      <a16:colId xmlns:a16="http://schemas.microsoft.com/office/drawing/2014/main" val="20005"/>
                    </a:ext>
                  </a:extLst>
                </a:gridCol>
              </a:tblGrid>
              <a:tr h="301995">
                <a:tc>
                  <a:txBody>
                    <a:bodyPr/>
                    <a:lstStyle/>
                    <a:p>
                      <a:r>
                        <a:rPr lang="en-US" sz="1400" dirty="0">
                          <a:solidFill>
                            <a:schemeClr val="bg1"/>
                          </a:solidFill>
                        </a:rPr>
                        <a:t>Structure</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400" dirty="0">
                          <a:solidFill>
                            <a:schemeClr val="bg1"/>
                          </a:solidFill>
                        </a:rPr>
                        <a:t>Ownership requirements</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400" dirty="0">
                          <a:solidFill>
                            <a:schemeClr val="bg1"/>
                          </a:solidFill>
                        </a:rPr>
                        <a:t>Tax treatment</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400" dirty="0">
                          <a:solidFill>
                            <a:schemeClr val="bg1"/>
                          </a:solidFill>
                        </a:rPr>
                        <a:t>Liability</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400" dirty="0">
                          <a:solidFill>
                            <a:schemeClr val="bg1"/>
                          </a:solidFill>
                        </a:rPr>
                        <a:t>Advantages </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400" dirty="0">
                          <a:solidFill>
                            <a:schemeClr val="bg1"/>
                          </a:solidFill>
                        </a:rPr>
                        <a:t>Drawbacks</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1296802">
                <a:tc>
                  <a:txBody>
                    <a:bodyPr/>
                    <a:lstStyle/>
                    <a:p>
                      <a:r>
                        <a:rPr lang="en-US" sz="1400" dirty="0"/>
                        <a:t>S corporation</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dirty="0"/>
                        <a:t>Up to 75 shareholders, </a:t>
                      </a:r>
                      <a:r>
                        <a:rPr lang="en-US" sz="1400" baseline="0" dirty="0"/>
                        <a:t>no limits on types of stock or voting arrangement </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Income and losses “pass through” to partners and</a:t>
                      </a:r>
                      <a:r>
                        <a:rPr lang="en-US" sz="1400" baseline="0" dirty="0"/>
                        <a:t> are taxed at personal rate; flexibility in profit-loss allocations to partners</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Limited</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dirty="0"/>
                        <a:t>Easy to set up, limited liability and tax</a:t>
                      </a:r>
                      <a:r>
                        <a:rPr lang="en-US" sz="1400" baseline="0" dirty="0"/>
                        <a:t> benefits of partnership, can have tax-exempt entity as shareholder</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dirty="0"/>
                        <a:t>Must meet</a:t>
                      </a:r>
                      <a:r>
                        <a:rPr lang="en-US" sz="1400" baseline="0" dirty="0"/>
                        <a:t> certain requirements, may limit future financing options</a:t>
                      </a:r>
                      <a:endParaRPr lang="en-US"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1296802">
                <a:tc>
                  <a:txBody>
                    <a:bodyPr/>
                    <a:lstStyle/>
                    <a:p>
                      <a:r>
                        <a:rPr lang="en-US" sz="1400" dirty="0"/>
                        <a:t>Limited liability</a:t>
                      </a:r>
                      <a:r>
                        <a:rPr lang="en-US" sz="1400" baseline="0" dirty="0"/>
                        <a:t> company (LLC)</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dirty="0"/>
                        <a:t>Unlimited number of “members,”</a:t>
                      </a:r>
                      <a:r>
                        <a:rPr lang="en-US" sz="1400" baseline="0" dirty="0"/>
                        <a:t> flexible membership arrangements for voting rights and income</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Income and losses “pass through” to partners and</a:t>
                      </a:r>
                      <a:r>
                        <a:rPr lang="en-US" sz="1400" baseline="0" dirty="0"/>
                        <a:t> are taxed at personal rate; flexibility in profit-loss allocations to partners</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dirty="0"/>
                        <a:t>Limited</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dirty="0"/>
                        <a:t>Greater flexibility, not</a:t>
                      </a:r>
                      <a:r>
                        <a:rPr lang="en-US" sz="1400" baseline="0" dirty="0"/>
                        <a:t> constrained by regulations on C and S corporations, taxed as partnership not corporation</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dirty="0"/>
                        <a:t>Cost of switching</a:t>
                      </a:r>
                      <a:r>
                        <a:rPr lang="en-US" sz="1400" baseline="0" dirty="0"/>
                        <a:t> from one form to this</a:t>
                      </a:r>
                      <a:r>
                        <a:rPr lang="en-US" sz="1400" dirty="0"/>
                        <a:t> can be high,</a:t>
                      </a:r>
                      <a:r>
                        <a:rPr lang="en-US" sz="1400" baseline="0" dirty="0"/>
                        <a:t> need legal and financial advice in forming operation agreement</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6608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a:lstStyle/>
          <a:p>
            <a:r>
              <a:rPr lang="en-US" dirty="0"/>
              <a:t>Organizational Design and Structure</a:t>
            </a:r>
          </a:p>
        </p:txBody>
      </p:sp>
      <p:sp>
        <p:nvSpPr>
          <p:cNvPr id="3" name="Content Placeholder 2"/>
          <p:cNvSpPr>
            <a:spLocks noGrp="1"/>
          </p:cNvSpPr>
          <p:nvPr>
            <p:ph idx="1"/>
          </p:nvPr>
        </p:nvSpPr>
        <p:spPr>
          <a:xfrm>
            <a:off x="457200" y="1066800"/>
            <a:ext cx="8229600" cy="3657600"/>
          </a:xfrm>
        </p:spPr>
        <p:txBody>
          <a:bodyPr/>
          <a:lstStyle/>
          <a:p>
            <a:r>
              <a:rPr lang="en-US" sz="2400" dirty="0"/>
              <a:t>Organizational design decisions in entrepreneurial decisions revolve around six key elements:</a:t>
            </a:r>
          </a:p>
          <a:p>
            <a:pPr lvl="1"/>
            <a:r>
              <a:rPr lang="en-US" sz="2400" dirty="0">
                <a:cs typeface="Arial" charset="0"/>
              </a:rPr>
              <a:t>work specialization</a:t>
            </a:r>
          </a:p>
          <a:p>
            <a:pPr lvl="1"/>
            <a:r>
              <a:rPr lang="en-US" sz="2400" dirty="0">
                <a:cs typeface="Arial" charset="0"/>
              </a:rPr>
              <a:t>departmentalization</a:t>
            </a:r>
          </a:p>
          <a:p>
            <a:pPr lvl="1"/>
            <a:r>
              <a:rPr lang="en-US" sz="2400" dirty="0">
                <a:cs typeface="Arial" charset="0"/>
              </a:rPr>
              <a:t>chain of command</a:t>
            </a:r>
          </a:p>
          <a:p>
            <a:pPr lvl="1"/>
            <a:r>
              <a:rPr lang="en-US" sz="2400" dirty="0">
                <a:cs typeface="Arial" charset="0"/>
              </a:rPr>
              <a:t>span of control</a:t>
            </a:r>
          </a:p>
          <a:p>
            <a:pPr lvl="1"/>
            <a:r>
              <a:rPr lang="en-US" sz="2400" dirty="0">
                <a:cs typeface="Arial" charset="0"/>
              </a:rPr>
              <a:t>amount of centralization/decentralization</a:t>
            </a:r>
          </a:p>
          <a:p>
            <a:pPr lvl="1"/>
            <a:r>
              <a:rPr lang="en-US" sz="2400" dirty="0">
                <a:cs typeface="Arial" charset="0"/>
              </a:rPr>
              <a:t>amount of formalization</a:t>
            </a:r>
            <a:endParaRPr lang="en-US" sz="2400" dirty="0"/>
          </a:p>
        </p:txBody>
      </p:sp>
    </p:spTree>
    <p:extLst>
      <p:ext uri="{BB962C8B-B14F-4D97-AF65-F5344CB8AC3E}">
        <p14:creationId xmlns:p14="http://schemas.microsoft.com/office/powerpoint/2010/main" val="549517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Human Resource Management</a:t>
            </a:r>
          </a:p>
        </p:txBody>
      </p:sp>
      <p:sp>
        <p:nvSpPr>
          <p:cNvPr id="3" name="Content Placeholder 2"/>
          <p:cNvSpPr>
            <a:spLocks noGrp="1"/>
          </p:cNvSpPr>
          <p:nvPr>
            <p:ph idx="1"/>
          </p:nvPr>
        </p:nvSpPr>
        <p:spPr>
          <a:xfrm>
            <a:off x="457200" y="1066800"/>
            <a:ext cx="8229600" cy="1066800"/>
          </a:xfrm>
        </p:spPr>
        <p:txBody>
          <a:bodyPr/>
          <a:lstStyle/>
          <a:p>
            <a:r>
              <a:rPr lang="en-US" sz="2400" dirty="0"/>
              <a:t>Employee recruitment</a:t>
            </a:r>
          </a:p>
          <a:p>
            <a:r>
              <a:rPr lang="en-US" sz="2400" dirty="0"/>
              <a:t>Employee retention</a:t>
            </a:r>
          </a:p>
        </p:txBody>
      </p:sp>
    </p:spTree>
    <p:extLst>
      <p:ext uri="{BB962C8B-B14F-4D97-AF65-F5344CB8AC3E}">
        <p14:creationId xmlns:p14="http://schemas.microsoft.com/office/powerpoint/2010/main" val="658923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658"/>
            <a:ext cx="8229600" cy="580815"/>
          </a:xfrm>
        </p:spPr>
        <p:txBody>
          <a:bodyPr/>
          <a:lstStyle/>
          <a:p>
            <a:r>
              <a:rPr lang="en-US" sz="3200" dirty="0"/>
              <a:t>Personality Characteristics of Entrepreneurs</a:t>
            </a:r>
          </a:p>
        </p:txBody>
      </p:sp>
      <p:sp>
        <p:nvSpPr>
          <p:cNvPr id="3" name="Content Placeholder 2"/>
          <p:cNvSpPr>
            <a:spLocks noGrp="1"/>
          </p:cNvSpPr>
          <p:nvPr>
            <p:ph idx="1"/>
          </p:nvPr>
        </p:nvSpPr>
        <p:spPr>
          <a:xfrm>
            <a:off x="457200" y="1066800"/>
            <a:ext cx="8229600" cy="1219200"/>
          </a:xfrm>
        </p:spPr>
        <p:txBody>
          <a:bodyPr/>
          <a:lstStyle/>
          <a:p>
            <a:r>
              <a:rPr lang="en-US" sz="2400" b="1" dirty="0"/>
              <a:t>Proactive personality</a:t>
            </a:r>
            <a:r>
              <a:rPr lang="en-US" sz="2400" dirty="0"/>
              <a:t>: a personality trait that describes individuals who are more prone to take actions to influence their environments</a:t>
            </a:r>
          </a:p>
        </p:txBody>
      </p:sp>
    </p:spTree>
    <p:extLst>
      <p:ext uri="{BB962C8B-B14F-4D97-AF65-F5344CB8AC3E}">
        <p14:creationId xmlns:p14="http://schemas.microsoft.com/office/powerpoint/2010/main" val="1169832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792"/>
            <a:ext cx="8229600" cy="580815"/>
          </a:xfrm>
        </p:spPr>
        <p:txBody>
          <a:bodyPr/>
          <a:lstStyle/>
          <a:p>
            <a:r>
              <a:rPr lang="en-US" sz="3200" dirty="0"/>
              <a:t>Motivating Employees Through Empowerment</a:t>
            </a:r>
          </a:p>
        </p:txBody>
      </p:sp>
      <p:sp>
        <p:nvSpPr>
          <p:cNvPr id="3" name="Content Placeholder 2"/>
          <p:cNvSpPr>
            <a:spLocks noGrp="1"/>
          </p:cNvSpPr>
          <p:nvPr>
            <p:ph idx="1"/>
          </p:nvPr>
        </p:nvSpPr>
        <p:spPr>
          <a:xfrm>
            <a:off x="457200" y="1066800"/>
            <a:ext cx="8229600" cy="1219200"/>
          </a:xfrm>
        </p:spPr>
        <p:txBody>
          <a:bodyPr/>
          <a:lstStyle/>
          <a:p>
            <a:r>
              <a:rPr lang="en-US" sz="2400" dirty="0"/>
              <a:t>Employee empowerment—giving employees the power to make decisions and take actions on their own to solve problems—is an important motivational approach.</a:t>
            </a:r>
          </a:p>
        </p:txBody>
      </p:sp>
    </p:spTree>
    <p:extLst>
      <p:ext uri="{BB962C8B-B14F-4D97-AF65-F5344CB8AC3E}">
        <p14:creationId xmlns:p14="http://schemas.microsoft.com/office/powerpoint/2010/main" val="57925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The Entrepreneur as Leader</a:t>
            </a:r>
          </a:p>
        </p:txBody>
      </p:sp>
      <p:sp>
        <p:nvSpPr>
          <p:cNvPr id="3" name="Content Placeholder 2"/>
          <p:cNvSpPr>
            <a:spLocks noGrp="1"/>
          </p:cNvSpPr>
          <p:nvPr>
            <p:ph idx="1"/>
          </p:nvPr>
        </p:nvSpPr>
        <p:spPr>
          <a:xfrm>
            <a:off x="457200" y="1066800"/>
            <a:ext cx="8229600" cy="1143000"/>
          </a:xfrm>
        </p:spPr>
        <p:txBody>
          <a:bodyPr/>
          <a:lstStyle/>
          <a:p>
            <a:r>
              <a:rPr lang="en-IN" sz="2400" dirty="0"/>
              <a:t>Leading the venture</a:t>
            </a:r>
          </a:p>
          <a:p>
            <a:r>
              <a:rPr lang="en-IN" sz="2400" dirty="0"/>
              <a:t>Leading employee work teams</a:t>
            </a:r>
          </a:p>
        </p:txBody>
      </p:sp>
    </p:spTree>
    <p:extLst>
      <p:ext uri="{BB962C8B-B14F-4D97-AF65-F5344CB8AC3E}">
        <p14:creationId xmlns:p14="http://schemas.microsoft.com/office/powerpoint/2010/main" val="2031330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FC38-F724-4A68-8C6E-B5F914734350}"/>
              </a:ext>
            </a:extLst>
          </p:cNvPr>
          <p:cNvSpPr>
            <a:spLocks noGrp="1"/>
          </p:cNvSpPr>
          <p:nvPr>
            <p:ph type="title"/>
          </p:nvPr>
        </p:nvSpPr>
        <p:spPr>
          <a:xfrm>
            <a:off x="457200" y="224897"/>
            <a:ext cx="8229600" cy="470428"/>
          </a:xfrm>
        </p:spPr>
        <p:txBody>
          <a:bodyPr/>
          <a:lstStyle/>
          <a:p>
            <a:r>
              <a:rPr lang="en-US" dirty="0"/>
              <a:t>Exhibit 10.3 Strengths of Entrepreneurs</a:t>
            </a:r>
          </a:p>
        </p:txBody>
      </p:sp>
      <p:sp>
        <p:nvSpPr>
          <p:cNvPr id="4" name="Content Placeholder 3"/>
          <p:cNvSpPr>
            <a:spLocks noGrp="1"/>
          </p:cNvSpPr>
          <p:nvPr>
            <p:ph idx="1"/>
          </p:nvPr>
        </p:nvSpPr>
        <p:spPr>
          <a:xfrm>
            <a:off x="466725" y="781050"/>
            <a:ext cx="8229600" cy="5457826"/>
          </a:xfrm>
        </p:spPr>
        <p:txBody>
          <a:bodyPr/>
          <a:lstStyle/>
          <a:p>
            <a:pPr marL="0" indent="0">
              <a:spcBef>
                <a:spcPts val="600"/>
              </a:spcBef>
              <a:buNone/>
            </a:pPr>
            <a:r>
              <a:rPr lang="en-IN" sz="2200" b="1" dirty="0"/>
              <a:t>Risk</a:t>
            </a:r>
            <a:r>
              <a:rPr lang="en-IN" sz="2200" dirty="0"/>
              <a:t>: Can manage high-risk situations; mitigating risk rather than seeking it</a:t>
            </a:r>
          </a:p>
          <a:p>
            <a:pPr marL="0" indent="0">
              <a:spcBef>
                <a:spcPts val="600"/>
              </a:spcBef>
              <a:buNone/>
            </a:pPr>
            <a:r>
              <a:rPr lang="en-IN" sz="2200" b="1" dirty="0"/>
              <a:t>Knowledge</a:t>
            </a:r>
            <a:r>
              <a:rPr lang="en-IN" sz="2200" dirty="0"/>
              <a:t>: Strives to acquire in-depth information about the industry</a:t>
            </a:r>
          </a:p>
          <a:p>
            <a:pPr marL="0" indent="0">
              <a:spcBef>
                <a:spcPts val="600"/>
              </a:spcBef>
              <a:buNone/>
            </a:pPr>
            <a:r>
              <a:rPr lang="en-IN" sz="2200" b="1" dirty="0"/>
              <a:t>Independence</a:t>
            </a:r>
            <a:r>
              <a:rPr lang="en-IN" sz="2200" dirty="0"/>
              <a:t>: Can manage every aspect of his/her organization</a:t>
            </a:r>
          </a:p>
          <a:p>
            <a:pPr marL="0" indent="0">
              <a:spcBef>
                <a:spcPts val="600"/>
              </a:spcBef>
              <a:buNone/>
            </a:pPr>
            <a:r>
              <a:rPr lang="en-IN" sz="2200" b="1" dirty="0"/>
              <a:t>Confidence</a:t>
            </a:r>
            <a:r>
              <a:rPr lang="en-IN" sz="2200" dirty="0"/>
              <a:t>: Believes in oneself and his/her ability to succeed</a:t>
            </a:r>
          </a:p>
          <a:p>
            <a:pPr marL="0" indent="0">
              <a:spcBef>
                <a:spcPts val="600"/>
              </a:spcBef>
              <a:buNone/>
            </a:pPr>
            <a:r>
              <a:rPr lang="en-IN" sz="2200" b="1" dirty="0"/>
              <a:t>Delegation</a:t>
            </a:r>
            <a:r>
              <a:rPr lang="en-IN" sz="2200" dirty="0"/>
              <a:t>: Unafraid to assign tasks to others</a:t>
            </a:r>
          </a:p>
          <a:p>
            <a:pPr marL="0" indent="0">
              <a:spcBef>
                <a:spcPts val="600"/>
              </a:spcBef>
              <a:buNone/>
            </a:pPr>
            <a:r>
              <a:rPr lang="en-IN" sz="2200" b="1" dirty="0"/>
              <a:t>Determination</a:t>
            </a:r>
            <a:r>
              <a:rPr lang="en-IN" sz="2200" dirty="0"/>
              <a:t>: Strong work ethic; undeterred by failure</a:t>
            </a:r>
          </a:p>
          <a:p>
            <a:pPr marL="0" indent="0">
              <a:spcBef>
                <a:spcPts val="600"/>
              </a:spcBef>
              <a:buNone/>
            </a:pPr>
            <a:r>
              <a:rPr lang="en-IN" sz="2200" b="1" dirty="0"/>
              <a:t>Relationships</a:t>
            </a:r>
            <a:r>
              <a:rPr lang="en-IN" sz="2200" dirty="0"/>
              <a:t>: Able to build mutually beneficial relationships</a:t>
            </a:r>
          </a:p>
          <a:p>
            <a:pPr marL="0" indent="0">
              <a:spcBef>
                <a:spcPts val="600"/>
              </a:spcBef>
              <a:buNone/>
            </a:pPr>
            <a:r>
              <a:rPr lang="en-IN" sz="2200" b="1" dirty="0"/>
              <a:t>Selling</a:t>
            </a:r>
            <a:r>
              <a:rPr lang="en-IN" sz="2200" dirty="0"/>
              <a:t>: Speaks boldly on behalf of the organization; can influence others</a:t>
            </a:r>
          </a:p>
          <a:p>
            <a:pPr marL="0" indent="0">
              <a:spcBef>
                <a:spcPts val="600"/>
              </a:spcBef>
              <a:buNone/>
            </a:pPr>
            <a:r>
              <a:rPr lang="en-IN" sz="2200" b="1" dirty="0"/>
              <a:t>Profitability</a:t>
            </a:r>
            <a:r>
              <a:rPr lang="en-IN" sz="2200" dirty="0"/>
              <a:t>: Sets clear goals; measures progress; good judge of opportunities</a:t>
            </a:r>
          </a:p>
          <a:p>
            <a:pPr marL="0" indent="0">
              <a:spcBef>
                <a:spcPts val="600"/>
              </a:spcBef>
              <a:buNone/>
            </a:pPr>
            <a:r>
              <a:rPr lang="en-IN" sz="2200" b="1" dirty="0"/>
              <a:t>Disruption</a:t>
            </a:r>
            <a:r>
              <a:rPr lang="en-IN" sz="2200" dirty="0"/>
              <a:t>: Constantly has new ideas for products and services</a:t>
            </a:r>
          </a:p>
        </p:txBody>
      </p:sp>
    </p:spTree>
    <p:extLst>
      <p:ext uri="{BB962C8B-B14F-4D97-AF65-F5344CB8AC3E}">
        <p14:creationId xmlns:p14="http://schemas.microsoft.com/office/powerpoint/2010/main" val="230526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What is Entrepreneurship?</a:t>
            </a:r>
          </a:p>
        </p:txBody>
      </p:sp>
      <p:sp>
        <p:nvSpPr>
          <p:cNvPr id="3" name="Content Placeholder 2"/>
          <p:cNvSpPr>
            <a:spLocks noGrp="1"/>
          </p:cNvSpPr>
          <p:nvPr>
            <p:ph idx="1"/>
          </p:nvPr>
        </p:nvSpPr>
        <p:spPr>
          <a:xfrm>
            <a:off x="457200" y="1066800"/>
            <a:ext cx="8229600" cy="2362200"/>
          </a:xfrm>
        </p:spPr>
        <p:txBody>
          <a:bodyPr/>
          <a:lstStyle/>
          <a:p>
            <a:r>
              <a:rPr lang="en-US" sz="2400" b="1" dirty="0"/>
              <a:t>Entrepreneurship</a:t>
            </a:r>
            <a:r>
              <a:rPr lang="en-US" sz="2400" dirty="0"/>
              <a:t>: the process of starting new businesses, generally in response to opportunities</a:t>
            </a:r>
          </a:p>
          <a:p>
            <a:r>
              <a:rPr lang="en-US" sz="2400" b="1" dirty="0"/>
              <a:t>Entrepreneurial ventures</a:t>
            </a:r>
            <a:r>
              <a:rPr lang="en-US" sz="2400" dirty="0"/>
              <a:t>: organizations that pursue opportunities, are characterized by innovative practices, and have growth and profitability as their main goals</a:t>
            </a:r>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896"/>
            <a:ext cx="8229600" cy="457200"/>
          </a:xfrm>
        </p:spPr>
        <p:txBody>
          <a:bodyPr/>
          <a:lstStyle/>
          <a:p>
            <a:r>
              <a:rPr lang="en-US" dirty="0"/>
              <a:t>Venture Stages and Leadership Needs</a:t>
            </a:r>
          </a:p>
        </p:txBody>
      </p:sp>
      <p:sp>
        <p:nvSpPr>
          <p:cNvPr id="3" name="Content Placeholder 2"/>
          <p:cNvSpPr>
            <a:spLocks noGrp="1"/>
          </p:cNvSpPr>
          <p:nvPr>
            <p:ph idx="1"/>
          </p:nvPr>
        </p:nvSpPr>
        <p:spPr>
          <a:xfrm>
            <a:off x="457200" y="1066800"/>
            <a:ext cx="8229600" cy="3505200"/>
          </a:xfrm>
        </p:spPr>
        <p:txBody>
          <a:bodyPr/>
          <a:lstStyle/>
          <a:p>
            <a:r>
              <a:rPr lang="en-US" sz="2400" b="1" dirty="0"/>
              <a:t>Start-up stage</a:t>
            </a:r>
            <a:r>
              <a:rPr lang="en-US" sz="2400" dirty="0"/>
              <a:t>: The entrepreneur is the heart and soul of the business. The firm is informal, flexible, and ambiguous.</a:t>
            </a:r>
          </a:p>
          <a:p>
            <a:r>
              <a:rPr lang="en-US" sz="2400" b="1" dirty="0"/>
              <a:t>Transition stage</a:t>
            </a:r>
            <a:r>
              <a:rPr lang="en-US" sz="2400" dirty="0"/>
              <a:t>: The venture moves from an informal organization to one that is more structured. The entrepreneur must learn to delegate in this stage. </a:t>
            </a:r>
          </a:p>
          <a:p>
            <a:r>
              <a:rPr lang="en-US" sz="2400" b="1" dirty="0"/>
              <a:t>Scaling stage</a:t>
            </a:r>
            <a:r>
              <a:rPr lang="en-US" sz="2400" dirty="0"/>
              <a:t>: The uniqueness of entrepreneurship is gone, and the concepts of management become generalizable. </a:t>
            </a:r>
          </a:p>
        </p:txBody>
      </p:sp>
    </p:spTree>
    <p:extLst>
      <p:ext uri="{BB962C8B-B14F-4D97-AF65-F5344CB8AC3E}">
        <p14:creationId xmlns:p14="http://schemas.microsoft.com/office/powerpoint/2010/main" val="1653152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ABFF-7296-49E9-9F54-0E3C1C966354}"/>
              </a:ext>
            </a:extLst>
          </p:cNvPr>
          <p:cNvSpPr>
            <a:spLocks noGrp="1"/>
          </p:cNvSpPr>
          <p:nvPr>
            <p:ph type="title"/>
          </p:nvPr>
        </p:nvSpPr>
        <p:spPr>
          <a:xfrm>
            <a:off x="457200" y="125104"/>
            <a:ext cx="8229600" cy="580815"/>
          </a:xfrm>
        </p:spPr>
        <p:txBody>
          <a:bodyPr/>
          <a:lstStyle/>
          <a:p>
            <a:r>
              <a:rPr lang="en-US" dirty="0"/>
              <a:t>Potential Control Problems and Actions</a:t>
            </a:r>
          </a:p>
        </p:txBody>
      </p:sp>
      <p:sp>
        <p:nvSpPr>
          <p:cNvPr id="3" name="Content Placeholder 2">
            <a:extLst>
              <a:ext uri="{FF2B5EF4-FFF2-40B4-BE49-F238E27FC236}">
                <a16:creationId xmlns:a16="http://schemas.microsoft.com/office/drawing/2014/main" id="{460FDCF4-5D8E-4922-A8A4-F458185C74C9}"/>
              </a:ext>
            </a:extLst>
          </p:cNvPr>
          <p:cNvSpPr>
            <a:spLocks noGrp="1"/>
          </p:cNvSpPr>
          <p:nvPr>
            <p:ph idx="1"/>
          </p:nvPr>
        </p:nvSpPr>
        <p:spPr>
          <a:xfrm>
            <a:off x="457200" y="1066800"/>
            <a:ext cx="8229600" cy="4525963"/>
          </a:xfrm>
        </p:spPr>
        <p:txBody>
          <a:bodyPr/>
          <a:lstStyle/>
          <a:p>
            <a:r>
              <a:rPr lang="en-US" sz="2400" dirty="0"/>
              <a:t>Entrepreneurs need to develop controls in these areas:</a:t>
            </a:r>
          </a:p>
          <a:p>
            <a:pPr lvl="1"/>
            <a:r>
              <a:rPr lang="en-US" sz="2400" b="1" dirty="0"/>
              <a:t>Keep a close eye on the numbers</a:t>
            </a:r>
            <a:r>
              <a:rPr lang="en-US" sz="2400" dirty="0"/>
              <a:t>: Monitor expenses, cash flow, inventory, etc. </a:t>
            </a:r>
          </a:p>
          <a:p>
            <a:pPr lvl="1"/>
            <a:r>
              <a:rPr lang="en-US" sz="2400" b="1" dirty="0"/>
              <a:t>Monitor the competition</a:t>
            </a:r>
            <a:r>
              <a:rPr lang="en-US" sz="2400" dirty="0"/>
              <a:t>: Competitive intelligence is key to long-term success.</a:t>
            </a:r>
          </a:p>
          <a:p>
            <a:pPr lvl="1"/>
            <a:r>
              <a:rPr lang="en-US" sz="2400" b="1" dirty="0"/>
              <a:t>Maintain regular contact with customers</a:t>
            </a:r>
            <a:r>
              <a:rPr lang="en-US" sz="2400" dirty="0"/>
              <a:t>: Make sure your customers are still satisfied with your product.</a:t>
            </a:r>
          </a:p>
          <a:p>
            <a:pPr lvl="1"/>
            <a:r>
              <a:rPr lang="en-US" sz="2400" b="1" dirty="0"/>
              <a:t>Monitor employee performance</a:t>
            </a:r>
            <a:r>
              <a:rPr lang="en-US" sz="2400" dirty="0"/>
              <a:t>: Are employees continuing to work as expected. Do they need training?</a:t>
            </a:r>
          </a:p>
          <a:p>
            <a:pPr lvl="1"/>
            <a:r>
              <a:rPr lang="en-US" sz="2400" b="1" dirty="0"/>
              <a:t>Monitor employee workloads: </a:t>
            </a:r>
            <a:r>
              <a:rPr lang="en-US" sz="2400" dirty="0"/>
              <a:t>Are key people trying to do too much?</a:t>
            </a:r>
          </a:p>
        </p:txBody>
      </p:sp>
    </p:spTree>
    <p:extLst>
      <p:ext uri="{BB962C8B-B14F-4D97-AF65-F5344CB8AC3E}">
        <p14:creationId xmlns:p14="http://schemas.microsoft.com/office/powerpoint/2010/main" val="408053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Exiting the Venture</a:t>
            </a:r>
          </a:p>
        </p:txBody>
      </p:sp>
      <p:sp>
        <p:nvSpPr>
          <p:cNvPr id="3" name="Content Placeholder 2"/>
          <p:cNvSpPr>
            <a:spLocks noGrp="1"/>
          </p:cNvSpPr>
          <p:nvPr>
            <p:ph idx="1"/>
          </p:nvPr>
        </p:nvSpPr>
        <p:spPr>
          <a:xfrm>
            <a:off x="457200" y="1066800"/>
            <a:ext cx="8229600" cy="914400"/>
          </a:xfrm>
        </p:spPr>
        <p:txBody>
          <a:bodyPr/>
          <a:lstStyle/>
          <a:p>
            <a:r>
              <a:rPr lang="en-US" sz="2400" b="1" dirty="0"/>
              <a:t>Harvesting</a:t>
            </a:r>
            <a:r>
              <a:rPr lang="en-US" sz="2400" dirty="0"/>
              <a:t>: exiting a venture when an entrepreneur hopes to capitalize financially on the investment in the venture</a:t>
            </a:r>
          </a:p>
        </p:txBody>
      </p:sp>
    </p:spTree>
    <p:extLst>
      <p:ext uri="{BB962C8B-B14F-4D97-AF65-F5344CB8AC3E}">
        <p14:creationId xmlns:p14="http://schemas.microsoft.com/office/powerpoint/2010/main" val="2141588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7A1AD-4172-4F13-8C2F-DD11425F4189}"/>
              </a:ext>
            </a:extLst>
          </p:cNvPr>
          <p:cNvSpPr>
            <a:spLocks noGrp="1"/>
          </p:cNvSpPr>
          <p:nvPr>
            <p:ph type="title"/>
          </p:nvPr>
        </p:nvSpPr>
        <p:spPr>
          <a:xfrm>
            <a:off x="457200" y="125104"/>
            <a:ext cx="8229600" cy="580815"/>
          </a:xfrm>
        </p:spPr>
        <p:txBody>
          <a:bodyPr/>
          <a:lstStyle/>
          <a:p>
            <a:r>
              <a:rPr lang="en-US" dirty="0"/>
              <a:t>Five Exit Options </a:t>
            </a:r>
          </a:p>
        </p:txBody>
      </p:sp>
      <p:sp>
        <p:nvSpPr>
          <p:cNvPr id="3" name="Content Placeholder 2">
            <a:extLst>
              <a:ext uri="{FF2B5EF4-FFF2-40B4-BE49-F238E27FC236}">
                <a16:creationId xmlns:a16="http://schemas.microsoft.com/office/drawing/2014/main" id="{775E9696-017A-4746-BB4E-AE41A593B34A}"/>
              </a:ext>
            </a:extLst>
          </p:cNvPr>
          <p:cNvSpPr>
            <a:spLocks noGrp="1"/>
          </p:cNvSpPr>
          <p:nvPr>
            <p:ph idx="1"/>
          </p:nvPr>
        </p:nvSpPr>
        <p:spPr>
          <a:xfrm>
            <a:off x="457200" y="1066800"/>
            <a:ext cx="8229600" cy="2743200"/>
          </a:xfrm>
        </p:spPr>
        <p:txBody>
          <a:bodyPr/>
          <a:lstStyle/>
          <a:p>
            <a:pPr marL="342900" indent="-342900">
              <a:buFont typeface="+mj-lt"/>
              <a:buAutoNum type="arabicPeriod"/>
            </a:pPr>
            <a:r>
              <a:rPr lang="en-US" sz="2400" dirty="0"/>
              <a:t>Merger or acquisition</a:t>
            </a:r>
          </a:p>
          <a:p>
            <a:pPr marL="342900" indent="-342900">
              <a:buFont typeface="+mj-lt"/>
              <a:buAutoNum type="arabicPeriod"/>
            </a:pPr>
            <a:r>
              <a:rPr lang="en-US" sz="2400" dirty="0"/>
              <a:t>Selling to a friendly buyer</a:t>
            </a:r>
          </a:p>
          <a:p>
            <a:pPr marL="342900" indent="-342900">
              <a:buFont typeface="+mj-lt"/>
              <a:buAutoNum type="arabicPeriod"/>
            </a:pPr>
            <a:r>
              <a:rPr lang="en-US" sz="2400" dirty="0"/>
              <a:t>Initiate an </a:t>
            </a:r>
            <a:r>
              <a:rPr lang="en-US" sz="2400" spc="-300" dirty="0"/>
              <a:t>I P </a:t>
            </a:r>
            <a:r>
              <a:rPr lang="en-US" sz="2400" dirty="0"/>
              <a:t>O</a:t>
            </a:r>
          </a:p>
          <a:p>
            <a:pPr marL="342900" indent="-342900">
              <a:buFont typeface="+mj-lt"/>
              <a:buAutoNum type="arabicPeriod"/>
            </a:pPr>
            <a:r>
              <a:rPr lang="en-US" sz="2400" dirty="0"/>
              <a:t>Treat it as a cash cow</a:t>
            </a:r>
          </a:p>
          <a:p>
            <a:pPr marL="342900" indent="-342900">
              <a:buFont typeface="+mj-lt"/>
              <a:buAutoNum type="arabicPeriod"/>
            </a:pPr>
            <a:r>
              <a:rPr lang="en-US" sz="2400" dirty="0"/>
              <a:t>Liquidation</a:t>
            </a:r>
          </a:p>
        </p:txBody>
      </p:sp>
    </p:spTree>
    <p:extLst>
      <p:ext uri="{BB962C8B-B14F-4D97-AF65-F5344CB8AC3E}">
        <p14:creationId xmlns:p14="http://schemas.microsoft.com/office/powerpoint/2010/main" val="3579850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Business Valuation Methods</a:t>
            </a:r>
          </a:p>
        </p:txBody>
      </p:sp>
      <p:sp>
        <p:nvSpPr>
          <p:cNvPr id="3" name="Content Placeholder 2"/>
          <p:cNvSpPr>
            <a:spLocks noGrp="1"/>
          </p:cNvSpPr>
          <p:nvPr>
            <p:ph idx="1"/>
          </p:nvPr>
        </p:nvSpPr>
        <p:spPr>
          <a:xfrm>
            <a:off x="457200" y="1066800"/>
            <a:ext cx="8229600" cy="1600200"/>
          </a:xfrm>
        </p:spPr>
        <p:txBody>
          <a:bodyPr/>
          <a:lstStyle/>
          <a:p>
            <a:r>
              <a:rPr lang="en-US" sz="2400" dirty="0"/>
              <a:t>Asset valuations</a:t>
            </a:r>
          </a:p>
          <a:p>
            <a:r>
              <a:rPr lang="en-US" sz="2400" dirty="0"/>
              <a:t>Earnings valuations</a:t>
            </a:r>
          </a:p>
          <a:p>
            <a:r>
              <a:rPr lang="en-US" sz="2400" dirty="0"/>
              <a:t>Cash-flow valuations</a:t>
            </a:r>
          </a:p>
        </p:txBody>
      </p:sp>
    </p:spTree>
    <p:extLst>
      <p:ext uri="{BB962C8B-B14F-4D97-AF65-F5344CB8AC3E}">
        <p14:creationId xmlns:p14="http://schemas.microsoft.com/office/powerpoint/2010/main" val="1475630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752"/>
            <a:ext cx="8229600" cy="580815"/>
          </a:xfrm>
        </p:spPr>
        <p:txBody>
          <a:bodyPr/>
          <a:lstStyle/>
          <a:p>
            <a:r>
              <a:rPr lang="en-US" dirty="0"/>
              <a:t>Review Learning Objective </a:t>
            </a:r>
            <a:r>
              <a:rPr lang="en-US" sz="3600" dirty="0"/>
              <a:t>10</a:t>
            </a:r>
            <a:r>
              <a:rPr lang="en-US" dirty="0"/>
              <a:t>.1</a:t>
            </a:r>
          </a:p>
        </p:txBody>
      </p:sp>
      <p:sp>
        <p:nvSpPr>
          <p:cNvPr id="3" name="Content Placeholder 2"/>
          <p:cNvSpPr>
            <a:spLocks noGrp="1"/>
          </p:cNvSpPr>
          <p:nvPr>
            <p:ph idx="1"/>
          </p:nvPr>
        </p:nvSpPr>
        <p:spPr>
          <a:xfrm>
            <a:off x="457200" y="1066800"/>
            <a:ext cx="8229600" cy="3276600"/>
          </a:xfrm>
        </p:spPr>
        <p:txBody>
          <a:bodyPr/>
          <a:lstStyle/>
          <a:p>
            <a:r>
              <a:rPr lang="en-US" sz="2400" b="1" dirty="0"/>
              <a:t>Define entrepreneurship and explain why it’s important.</a:t>
            </a:r>
          </a:p>
          <a:p>
            <a:pPr lvl="1"/>
            <a:r>
              <a:rPr lang="en-US" sz="2400" dirty="0"/>
              <a:t>Entrepreneurial ventures are characterized by innovative practices and have growth and profitability as their main goals</a:t>
            </a:r>
          </a:p>
          <a:p>
            <a:pPr lvl="1"/>
            <a:r>
              <a:rPr lang="en-US" sz="2400" dirty="0"/>
              <a:t>Entrepreneurship is important because it brings forward innovative ideas, creates new start-up firms, and creates jobs.</a:t>
            </a:r>
            <a:endParaRPr lang="en-US" sz="2400" b="1" dirty="0"/>
          </a:p>
        </p:txBody>
      </p:sp>
    </p:spTree>
    <p:extLst>
      <p:ext uri="{BB962C8B-B14F-4D97-AF65-F5344CB8AC3E}">
        <p14:creationId xmlns:p14="http://schemas.microsoft.com/office/powerpoint/2010/main" val="184606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752"/>
            <a:ext cx="8229600" cy="580815"/>
          </a:xfrm>
        </p:spPr>
        <p:txBody>
          <a:bodyPr/>
          <a:lstStyle/>
          <a:p>
            <a:r>
              <a:rPr lang="en-US" dirty="0"/>
              <a:t>Review Learning Objective </a:t>
            </a:r>
            <a:r>
              <a:rPr lang="en-US" sz="3600" dirty="0"/>
              <a:t>10</a:t>
            </a:r>
            <a:r>
              <a:rPr lang="en-US" dirty="0"/>
              <a:t>.2</a:t>
            </a:r>
          </a:p>
        </p:txBody>
      </p:sp>
      <p:sp>
        <p:nvSpPr>
          <p:cNvPr id="3" name="Content Placeholder 2"/>
          <p:cNvSpPr>
            <a:spLocks noGrp="1"/>
          </p:cNvSpPr>
          <p:nvPr>
            <p:ph idx="1"/>
          </p:nvPr>
        </p:nvSpPr>
        <p:spPr>
          <a:xfrm>
            <a:off x="457200" y="1066800"/>
            <a:ext cx="8229600" cy="3429000"/>
          </a:xfrm>
        </p:spPr>
        <p:txBody>
          <a:bodyPr/>
          <a:lstStyle/>
          <a:p>
            <a:r>
              <a:rPr lang="en-US" sz="2400" b="1" dirty="0"/>
              <a:t>Explain what entrepreneurs do in the planning process for new ventures.</a:t>
            </a:r>
          </a:p>
          <a:p>
            <a:pPr lvl="1"/>
            <a:r>
              <a:rPr lang="en-US" sz="2400" dirty="0"/>
              <a:t>Entrepreneurs must identify environmental opportunities and competitive advantage</a:t>
            </a:r>
          </a:p>
          <a:p>
            <a:pPr lvl="1"/>
            <a:r>
              <a:rPr lang="en-US" sz="2400" dirty="0"/>
              <a:t>They must research a venture’s feasibility, first generating and then evaluating ideas</a:t>
            </a:r>
          </a:p>
          <a:p>
            <a:pPr lvl="1"/>
            <a:r>
              <a:rPr lang="en-US" sz="2400" dirty="0"/>
              <a:t>Feasibility study</a:t>
            </a:r>
          </a:p>
          <a:p>
            <a:pPr lvl="1"/>
            <a:r>
              <a:rPr lang="en-US" sz="2400" dirty="0"/>
              <a:t>Business plan</a:t>
            </a:r>
          </a:p>
        </p:txBody>
      </p:sp>
    </p:spTree>
    <p:extLst>
      <p:ext uri="{BB962C8B-B14F-4D97-AF65-F5344CB8AC3E}">
        <p14:creationId xmlns:p14="http://schemas.microsoft.com/office/powerpoint/2010/main" val="801051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82"/>
            <a:ext cx="8229600" cy="474452"/>
          </a:xfrm>
        </p:spPr>
        <p:txBody>
          <a:bodyPr/>
          <a:lstStyle/>
          <a:p>
            <a:r>
              <a:rPr lang="en-US" dirty="0"/>
              <a:t>Review Learning Objective </a:t>
            </a:r>
            <a:r>
              <a:rPr lang="en-US" sz="3600" dirty="0"/>
              <a:t>10</a:t>
            </a:r>
            <a:r>
              <a:rPr lang="en-US" dirty="0"/>
              <a:t>.3</a:t>
            </a:r>
          </a:p>
        </p:txBody>
      </p:sp>
      <p:sp>
        <p:nvSpPr>
          <p:cNvPr id="3" name="Content Placeholder 2"/>
          <p:cNvSpPr>
            <a:spLocks noGrp="1"/>
          </p:cNvSpPr>
          <p:nvPr>
            <p:ph idx="1"/>
          </p:nvPr>
        </p:nvSpPr>
        <p:spPr>
          <a:xfrm>
            <a:off x="457200" y="1066800"/>
            <a:ext cx="8229600" cy="4343400"/>
          </a:xfrm>
        </p:spPr>
        <p:txBody>
          <a:bodyPr/>
          <a:lstStyle/>
          <a:p>
            <a:r>
              <a:rPr lang="en-US" sz="2400" b="1" dirty="0"/>
              <a:t>Describe the six legal forms of organization and the choice of appropriate organizational structure.</a:t>
            </a:r>
          </a:p>
          <a:p>
            <a:pPr lvl="1"/>
            <a:r>
              <a:rPr lang="en-US" sz="2400" dirty="0"/>
              <a:t>Two primary factors that affect the decision about how to organize a business are taxes and legal liability:</a:t>
            </a:r>
          </a:p>
          <a:p>
            <a:pPr lvl="2"/>
            <a:r>
              <a:rPr lang="en-US" sz="2400" dirty="0"/>
              <a:t>Sole proprietorship</a:t>
            </a:r>
          </a:p>
          <a:p>
            <a:pPr lvl="2"/>
            <a:r>
              <a:rPr lang="en-US" sz="2400" dirty="0"/>
              <a:t>General partnership</a:t>
            </a:r>
          </a:p>
          <a:p>
            <a:pPr lvl="2"/>
            <a:r>
              <a:rPr lang="en-US" sz="2400" dirty="0"/>
              <a:t>Limited liability partnership (</a:t>
            </a:r>
            <a:r>
              <a:rPr lang="en-US" sz="2400" spc="-300" dirty="0"/>
              <a:t>L </a:t>
            </a:r>
            <a:r>
              <a:rPr lang="en-US" sz="2400" spc="-300" dirty="0" err="1"/>
              <a:t>L</a:t>
            </a:r>
            <a:r>
              <a:rPr lang="en-US" sz="2400" spc="-300" dirty="0"/>
              <a:t> </a:t>
            </a:r>
            <a:r>
              <a:rPr lang="en-US" sz="2400" dirty="0"/>
              <a:t>P)</a:t>
            </a:r>
          </a:p>
          <a:p>
            <a:pPr lvl="2"/>
            <a:r>
              <a:rPr lang="en-US" sz="2400" dirty="0"/>
              <a:t>Corporation</a:t>
            </a:r>
          </a:p>
          <a:p>
            <a:pPr lvl="2"/>
            <a:r>
              <a:rPr lang="en-US" sz="2400" dirty="0"/>
              <a:t>S corporation</a:t>
            </a:r>
          </a:p>
          <a:p>
            <a:pPr lvl="2"/>
            <a:r>
              <a:rPr lang="en-US" sz="2400" dirty="0"/>
              <a:t>Limited liability corporation (</a:t>
            </a:r>
            <a:r>
              <a:rPr lang="en-US" sz="2400" spc="-300" dirty="0"/>
              <a:t>L </a:t>
            </a:r>
            <a:r>
              <a:rPr lang="en-US" sz="2400" spc="-300" dirty="0" err="1"/>
              <a:t>L</a:t>
            </a:r>
            <a:r>
              <a:rPr lang="en-US" sz="2400" spc="-300" dirty="0"/>
              <a:t> </a:t>
            </a:r>
            <a:r>
              <a:rPr lang="en-US" sz="2400" dirty="0"/>
              <a:t>C)</a:t>
            </a:r>
          </a:p>
        </p:txBody>
      </p:sp>
    </p:spTree>
    <p:extLst>
      <p:ext uri="{BB962C8B-B14F-4D97-AF65-F5344CB8AC3E}">
        <p14:creationId xmlns:p14="http://schemas.microsoft.com/office/powerpoint/2010/main" val="469394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752"/>
            <a:ext cx="8229600" cy="580815"/>
          </a:xfrm>
        </p:spPr>
        <p:txBody>
          <a:bodyPr/>
          <a:lstStyle/>
          <a:p>
            <a:r>
              <a:rPr lang="en-US" dirty="0"/>
              <a:t>Review Learning Objective </a:t>
            </a:r>
            <a:r>
              <a:rPr lang="en-US" sz="3600" dirty="0"/>
              <a:t>10</a:t>
            </a:r>
            <a:r>
              <a:rPr lang="en-US" dirty="0"/>
              <a:t>.4</a:t>
            </a:r>
          </a:p>
        </p:txBody>
      </p:sp>
      <p:sp>
        <p:nvSpPr>
          <p:cNvPr id="3" name="Content Placeholder 2"/>
          <p:cNvSpPr>
            <a:spLocks noGrp="1"/>
          </p:cNvSpPr>
          <p:nvPr>
            <p:ph idx="1"/>
          </p:nvPr>
        </p:nvSpPr>
        <p:spPr>
          <a:xfrm>
            <a:off x="457200" y="1066800"/>
            <a:ext cx="8229600" cy="3124200"/>
          </a:xfrm>
        </p:spPr>
        <p:txBody>
          <a:bodyPr/>
          <a:lstStyle/>
          <a:p>
            <a:r>
              <a:rPr lang="en-US" sz="2400" b="1" dirty="0"/>
              <a:t>Describe how entrepreneurs lead organizations.</a:t>
            </a:r>
          </a:p>
          <a:p>
            <a:pPr lvl="1"/>
            <a:r>
              <a:rPr lang="en-US" sz="2400" dirty="0"/>
              <a:t>Personality traits:</a:t>
            </a:r>
          </a:p>
          <a:p>
            <a:pPr lvl="2"/>
            <a:r>
              <a:rPr lang="en-US" sz="2400" dirty="0"/>
              <a:t>High level of motivation</a:t>
            </a:r>
          </a:p>
          <a:p>
            <a:pPr lvl="2"/>
            <a:r>
              <a:rPr lang="en-US" sz="2400" dirty="0"/>
              <a:t>Abundance of self-confidence</a:t>
            </a:r>
          </a:p>
          <a:p>
            <a:pPr lvl="2"/>
            <a:r>
              <a:rPr lang="en-US" sz="2400" dirty="0"/>
              <a:t>Ability to be involved for the long term</a:t>
            </a:r>
          </a:p>
          <a:p>
            <a:pPr lvl="2"/>
            <a:r>
              <a:rPr lang="en-US" sz="2400" dirty="0"/>
              <a:t>High energy level</a:t>
            </a:r>
          </a:p>
          <a:p>
            <a:pPr lvl="1"/>
            <a:r>
              <a:rPr lang="en-US" sz="2400" dirty="0"/>
              <a:t>Proactive personality trait</a:t>
            </a:r>
          </a:p>
        </p:txBody>
      </p:sp>
    </p:spTree>
    <p:extLst>
      <p:ext uri="{BB962C8B-B14F-4D97-AF65-F5344CB8AC3E}">
        <p14:creationId xmlns:p14="http://schemas.microsoft.com/office/powerpoint/2010/main" val="861770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752"/>
            <a:ext cx="8229600" cy="580815"/>
          </a:xfrm>
        </p:spPr>
        <p:txBody>
          <a:bodyPr/>
          <a:lstStyle/>
          <a:p>
            <a:r>
              <a:rPr lang="en-US" dirty="0"/>
              <a:t>Review Learning Objective </a:t>
            </a:r>
            <a:r>
              <a:rPr lang="en-US" sz="3600" dirty="0"/>
              <a:t>10</a:t>
            </a:r>
            <a:r>
              <a:rPr lang="en-US" dirty="0"/>
              <a:t>.5</a:t>
            </a:r>
          </a:p>
        </p:txBody>
      </p:sp>
      <p:sp>
        <p:nvSpPr>
          <p:cNvPr id="3" name="Content Placeholder 2"/>
          <p:cNvSpPr>
            <a:spLocks noGrp="1"/>
          </p:cNvSpPr>
          <p:nvPr>
            <p:ph idx="1"/>
          </p:nvPr>
        </p:nvSpPr>
        <p:spPr>
          <a:xfrm>
            <a:off x="457200" y="1066800"/>
            <a:ext cx="8229600" cy="4525963"/>
          </a:xfrm>
        </p:spPr>
        <p:txBody>
          <a:bodyPr/>
          <a:lstStyle/>
          <a:p>
            <a:r>
              <a:rPr lang="en-US" sz="2400" b="1" dirty="0"/>
              <a:t>Explain how managers control organizations and exit the venture.</a:t>
            </a:r>
            <a:endParaRPr lang="en-US" sz="2400" dirty="0"/>
          </a:p>
          <a:p>
            <a:pPr lvl="1"/>
            <a:r>
              <a:rPr lang="en-US" sz="2400" dirty="0"/>
              <a:t>Managing growth:</a:t>
            </a:r>
          </a:p>
          <a:p>
            <a:pPr lvl="2"/>
            <a:r>
              <a:rPr lang="en-US" sz="2400" dirty="0"/>
              <a:t>Planning for growth</a:t>
            </a:r>
          </a:p>
          <a:p>
            <a:pPr lvl="2"/>
            <a:r>
              <a:rPr lang="en-US" sz="2400" dirty="0"/>
              <a:t>Organizing for growth</a:t>
            </a:r>
          </a:p>
          <a:p>
            <a:pPr lvl="2"/>
            <a:r>
              <a:rPr lang="en-US" sz="2400" dirty="0"/>
              <a:t>Controlling growth</a:t>
            </a:r>
          </a:p>
          <a:p>
            <a:pPr lvl="1"/>
            <a:r>
              <a:rPr lang="en-US" sz="2400" dirty="0"/>
              <a:t>Managing downturns</a:t>
            </a:r>
          </a:p>
          <a:p>
            <a:pPr lvl="1"/>
            <a:r>
              <a:rPr lang="en-US" sz="2400" dirty="0"/>
              <a:t>Exiting the venture:</a:t>
            </a:r>
          </a:p>
          <a:p>
            <a:pPr lvl="2"/>
            <a:r>
              <a:rPr lang="en-US" sz="2400" dirty="0"/>
              <a:t>Harvesting</a:t>
            </a:r>
          </a:p>
          <a:p>
            <a:pPr lvl="2"/>
            <a:r>
              <a:rPr lang="en-US" sz="2400" dirty="0"/>
              <a:t>Valuation methods</a:t>
            </a:r>
          </a:p>
        </p:txBody>
      </p:sp>
    </p:spTree>
    <p:extLst>
      <p:ext uri="{BB962C8B-B14F-4D97-AF65-F5344CB8AC3E}">
        <p14:creationId xmlns:p14="http://schemas.microsoft.com/office/powerpoint/2010/main" val="55222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Small Business Versus Entrepreneurship</a:t>
            </a:r>
          </a:p>
        </p:txBody>
      </p:sp>
      <p:sp>
        <p:nvSpPr>
          <p:cNvPr id="3" name="Content Placeholder 2"/>
          <p:cNvSpPr>
            <a:spLocks noGrp="1"/>
          </p:cNvSpPr>
          <p:nvPr>
            <p:ph idx="1"/>
          </p:nvPr>
        </p:nvSpPr>
        <p:spPr>
          <a:xfrm>
            <a:off x="457200" y="1066800"/>
            <a:ext cx="8229600" cy="3429000"/>
          </a:xfrm>
        </p:spPr>
        <p:txBody>
          <a:bodyPr/>
          <a:lstStyle/>
          <a:p>
            <a:r>
              <a:rPr lang="en-US" sz="2400" dirty="0"/>
              <a:t>A small business is an organization that is independently owned, operated, and financed.</a:t>
            </a:r>
          </a:p>
          <a:p>
            <a:r>
              <a:rPr lang="en-US" sz="2400" dirty="0"/>
              <a:t> Small business owners see risk where entrepreneurs see opportunity.</a:t>
            </a:r>
          </a:p>
          <a:p>
            <a:r>
              <a:rPr lang="en-US" sz="2400" dirty="0"/>
              <a:t>Entrepreneurs want to change the world and have a passion that goes beyond profits.</a:t>
            </a:r>
          </a:p>
          <a:p>
            <a:r>
              <a:rPr lang="en-US" sz="2400" dirty="0"/>
              <a:t>Small business owners want to make a living.</a:t>
            </a:r>
          </a:p>
        </p:txBody>
      </p:sp>
    </p:spTree>
    <p:extLst>
      <p:ext uri="{BB962C8B-B14F-4D97-AF65-F5344CB8AC3E}">
        <p14:creationId xmlns:p14="http://schemas.microsoft.com/office/powerpoint/2010/main" val="94294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Entrepreneurship Versus Self-Employment?</a:t>
            </a:r>
          </a:p>
        </p:txBody>
      </p:sp>
      <p:sp>
        <p:nvSpPr>
          <p:cNvPr id="3" name="Content Placeholder 2"/>
          <p:cNvSpPr>
            <a:spLocks noGrp="1"/>
          </p:cNvSpPr>
          <p:nvPr>
            <p:ph idx="1"/>
          </p:nvPr>
        </p:nvSpPr>
        <p:spPr>
          <a:xfrm>
            <a:off x="457200" y="1066800"/>
            <a:ext cx="8229600" cy="1142999"/>
          </a:xfrm>
        </p:spPr>
        <p:txBody>
          <a:bodyPr/>
          <a:lstStyle/>
          <a:p>
            <a:r>
              <a:rPr lang="en-US" sz="2400" b="1" dirty="0"/>
              <a:t>Self-employment</a:t>
            </a:r>
            <a:r>
              <a:rPr lang="en-US" sz="2400" dirty="0"/>
              <a:t>: individuals who work for profit or fees in their own business, profession, trade, or farm.</a:t>
            </a:r>
          </a:p>
        </p:txBody>
      </p:sp>
    </p:spTree>
    <p:extLst>
      <p:ext uri="{BB962C8B-B14F-4D97-AF65-F5344CB8AC3E}">
        <p14:creationId xmlns:p14="http://schemas.microsoft.com/office/powerpoint/2010/main" val="52279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Why is Entrepreneurship Important?</a:t>
            </a:r>
          </a:p>
        </p:txBody>
      </p:sp>
      <p:sp>
        <p:nvSpPr>
          <p:cNvPr id="3" name="Content Placeholder 2"/>
          <p:cNvSpPr>
            <a:spLocks noGrp="1"/>
          </p:cNvSpPr>
          <p:nvPr>
            <p:ph idx="1"/>
          </p:nvPr>
        </p:nvSpPr>
        <p:spPr>
          <a:xfrm>
            <a:off x="457200" y="1066800"/>
            <a:ext cx="8229600" cy="2209800"/>
          </a:xfrm>
        </p:spPr>
        <p:txBody>
          <a:bodyPr/>
          <a:lstStyle/>
          <a:p>
            <a:r>
              <a:rPr lang="en-US" sz="2400" dirty="0"/>
              <a:t>Innovation</a:t>
            </a:r>
          </a:p>
          <a:p>
            <a:r>
              <a:rPr lang="en-US" sz="2400" dirty="0"/>
              <a:t>Economic growth</a:t>
            </a:r>
          </a:p>
          <a:p>
            <a:r>
              <a:rPr lang="en-US" sz="2400" dirty="0"/>
              <a:t>Job creation</a:t>
            </a:r>
          </a:p>
          <a:p>
            <a:r>
              <a:rPr lang="en-US" sz="2400" dirty="0"/>
              <a:t>Global entrepreneurship</a:t>
            </a:r>
          </a:p>
        </p:txBody>
      </p:sp>
    </p:spTree>
    <p:extLst>
      <p:ext uri="{BB962C8B-B14F-4D97-AF65-F5344CB8AC3E}">
        <p14:creationId xmlns:p14="http://schemas.microsoft.com/office/powerpoint/2010/main" val="97263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The Entrepreneurial Process</a:t>
            </a:r>
          </a:p>
        </p:txBody>
      </p:sp>
      <p:sp>
        <p:nvSpPr>
          <p:cNvPr id="3" name="Content Placeholder 2"/>
          <p:cNvSpPr>
            <a:spLocks noGrp="1"/>
          </p:cNvSpPr>
          <p:nvPr>
            <p:ph idx="1"/>
          </p:nvPr>
        </p:nvSpPr>
        <p:spPr>
          <a:xfrm>
            <a:off x="457200" y="1066800"/>
            <a:ext cx="8229600" cy="2514600"/>
          </a:xfrm>
        </p:spPr>
        <p:txBody>
          <a:bodyPr/>
          <a:lstStyle/>
          <a:p>
            <a:pPr marL="0" lvl="1" indent="0">
              <a:spcBef>
                <a:spcPts val="1500"/>
              </a:spcBef>
              <a:buSzPct val="100000"/>
              <a:buNone/>
            </a:pPr>
            <a:r>
              <a:rPr lang="en-US" sz="2400" dirty="0">
                <a:solidFill>
                  <a:srgbClr val="007FA3"/>
                </a:solidFill>
              </a:rPr>
              <a:t>1.</a:t>
            </a:r>
            <a:r>
              <a:rPr lang="en-US" sz="2400" dirty="0"/>
              <a:t> Explore the entrepreneurial context</a:t>
            </a:r>
          </a:p>
          <a:p>
            <a:pPr marL="393192" lvl="1" indent="-393192">
              <a:spcBef>
                <a:spcPts val="1500"/>
              </a:spcBef>
              <a:buSzPct val="100000"/>
              <a:buNone/>
            </a:pPr>
            <a:r>
              <a:rPr lang="en-US" sz="2400" dirty="0">
                <a:solidFill>
                  <a:srgbClr val="007FA3"/>
                </a:solidFill>
              </a:rPr>
              <a:t>2.</a:t>
            </a:r>
            <a:r>
              <a:rPr lang="en-US" sz="2400" dirty="0"/>
              <a:t> Identify opportunities and possible competitive advantages</a:t>
            </a:r>
          </a:p>
          <a:p>
            <a:pPr marL="0" indent="0">
              <a:buNone/>
            </a:pPr>
            <a:r>
              <a:rPr lang="en-US" sz="2400" dirty="0">
                <a:solidFill>
                  <a:srgbClr val="007FA3"/>
                </a:solidFill>
              </a:rPr>
              <a:t>3.</a:t>
            </a:r>
            <a:r>
              <a:rPr lang="en-US" sz="2400" dirty="0"/>
              <a:t> Start the venture</a:t>
            </a:r>
          </a:p>
          <a:p>
            <a:pPr marL="0" indent="0">
              <a:buNone/>
            </a:pPr>
            <a:r>
              <a:rPr lang="en-US" sz="2400" dirty="0">
                <a:solidFill>
                  <a:srgbClr val="007FA3"/>
                </a:solidFill>
              </a:rPr>
              <a:t>4.</a:t>
            </a:r>
            <a:r>
              <a:rPr lang="en-US" sz="2400" dirty="0"/>
              <a:t> Manage the venture</a:t>
            </a:r>
          </a:p>
        </p:txBody>
      </p:sp>
    </p:spTree>
    <p:extLst>
      <p:ext uri="{BB962C8B-B14F-4D97-AF65-F5344CB8AC3E}">
        <p14:creationId xmlns:p14="http://schemas.microsoft.com/office/powerpoint/2010/main" val="198109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What Do Entrepreneurs Do?</a:t>
            </a:r>
          </a:p>
        </p:txBody>
      </p:sp>
      <p:sp>
        <p:nvSpPr>
          <p:cNvPr id="3" name="Content Placeholder 2"/>
          <p:cNvSpPr>
            <a:spLocks noGrp="1"/>
          </p:cNvSpPr>
          <p:nvPr>
            <p:ph idx="1"/>
          </p:nvPr>
        </p:nvSpPr>
        <p:spPr>
          <a:xfrm>
            <a:off x="457200" y="1066800"/>
            <a:ext cx="8229600" cy="2743200"/>
          </a:xfrm>
        </p:spPr>
        <p:txBody>
          <a:bodyPr/>
          <a:lstStyle/>
          <a:p>
            <a:r>
              <a:rPr lang="en-US" sz="2400" dirty="0"/>
              <a:t>No two entrepreneurs are exactly the same. Generally, they:</a:t>
            </a:r>
          </a:p>
          <a:p>
            <a:pPr lvl="1"/>
            <a:r>
              <a:rPr lang="en-US" sz="2400" dirty="0"/>
              <a:t>Create something new and different</a:t>
            </a:r>
          </a:p>
          <a:p>
            <a:pPr lvl="1"/>
            <a:r>
              <a:rPr lang="en-US" sz="2400" dirty="0"/>
              <a:t>Search for, respond to, and exploit change</a:t>
            </a:r>
          </a:p>
          <a:p>
            <a:pPr lvl="1"/>
            <a:r>
              <a:rPr lang="en-US" sz="2400" dirty="0"/>
              <a:t>Research feasibility</a:t>
            </a:r>
          </a:p>
          <a:p>
            <a:pPr lvl="1"/>
            <a:r>
              <a:rPr lang="en-US" sz="2400" dirty="0"/>
              <a:t>Launch and manage new ventures</a:t>
            </a:r>
          </a:p>
        </p:txBody>
      </p:sp>
    </p:spTree>
    <p:extLst>
      <p:ext uri="{BB962C8B-B14F-4D97-AF65-F5344CB8AC3E}">
        <p14:creationId xmlns:p14="http://schemas.microsoft.com/office/powerpoint/2010/main" val="133484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4"/>
            <a:ext cx="8229600" cy="580815"/>
          </a:xfrm>
        </p:spPr>
        <p:txBody>
          <a:bodyPr/>
          <a:lstStyle/>
          <a:p>
            <a:r>
              <a:rPr lang="en-US" dirty="0"/>
              <a:t>A Hybrid Path to Entrepreneurship</a:t>
            </a:r>
          </a:p>
        </p:txBody>
      </p:sp>
      <p:sp>
        <p:nvSpPr>
          <p:cNvPr id="3" name="Content Placeholder 2"/>
          <p:cNvSpPr>
            <a:spLocks noGrp="1"/>
          </p:cNvSpPr>
          <p:nvPr>
            <p:ph idx="1"/>
          </p:nvPr>
        </p:nvSpPr>
        <p:spPr>
          <a:xfrm>
            <a:off x="457200" y="1066800"/>
            <a:ext cx="8229600" cy="2667000"/>
          </a:xfrm>
        </p:spPr>
        <p:txBody>
          <a:bodyPr/>
          <a:lstStyle/>
          <a:p>
            <a:r>
              <a:rPr lang="en-US" sz="2400" dirty="0">
                <a:cs typeface="Arial"/>
              </a:rPr>
              <a:t>Over half of new-venture start-ups fail in the first four years.</a:t>
            </a:r>
          </a:p>
          <a:p>
            <a:r>
              <a:rPr lang="en-US" sz="2400" dirty="0">
                <a:cs typeface="Arial"/>
              </a:rPr>
              <a:t>One way to increase the odds of success is to keep your day job and start the venture on the side.</a:t>
            </a:r>
          </a:p>
          <a:p>
            <a:pPr lvl="1"/>
            <a:r>
              <a:rPr lang="en-US" sz="2400" dirty="0">
                <a:cs typeface="Arial"/>
              </a:rPr>
              <a:t>Lets you test ideas with less pressure to make a living.</a:t>
            </a:r>
          </a:p>
          <a:p>
            <a:pPr lvl="1"/>
            <a:r>
              <a:rPr lang="en-US" sz="2400" dirty="0">
                <a:cs typeface="Arial"/>
              </a:rPr>
              <a:t>It’s a lower risk path with higher survival rates.</a:t>
            </a:r>
            <a:endParaRPr lang="en-US" sz="2400" dirty="0"/>
          </a:p>
        </p:txBody>
      </p:sp>
    </p:spTree>
    <p:extLst>
      <p:ext uri="{BB962C8B-B14F-4D97-AF65-F5344CB8AC3E}">
        <p14:creationId xmlns:p14="http://schemas.microsoft.com/office/powerpoint/2010/main" val="201280569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148</TotalTime>
  <Words>5637</Words>
  <Application>Microsoft Office PowerPoint</Application>
  <PresentationFormat>On-screen Show (4:3)</PresentationFormat>
  <Paragraphs>398</Paragraphs>
  <Slides>39</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Times New Roman</vt:lpstr>
      <vt:lpstr>Verdana</vt:lpstr>
      <vt:lpstr>Wingdings</vt:lpstr>
      <vt:lpstr>508 Lecture</vt:lpstr>
      <vt:lpstr>Management</vt:lpstr>
      <vt:lpstr>Learning Objectives</vt:lpstr>
      <vt:lpstr>What is Entrepreneurship?</vt:lpstr>
      <vt:lpstr>Small Business Versus Entrepreneurship</vt:lpstr>
      <vt:lpstr>Entrepreneurship Versus Self-Employment?</vt:lpstr>
      <vt:lpstr>Why is Entrepreneurship Important?</vt:lpstr>
      <vt:lpstr>The Entrepreneurial Process</vt:lpstr>
      <vt:lpstr>What Do Entrepreneurs Do?</vt:lpstr>
      <vt:lpstr>A Hybrid Path to Entrepreneurship</vt:lpstr>
      <vt:lpstr>Identifying Environmental Opportunities and Competitive Advantage</vt:lpstr>
      <vt:lpstr>Researching the Venture’s Feasibility—Ideas</vt:lpstr>
      <vt:lpstr>Exhibit 10.1 Evaluating Potential Ideas</vt:lpstr>
      <vt:lpstr>Feasibility Study</vt:lpstr>
      <vt:lpstr>Researching the Venture’s Feasibility—Competitors</vt:lpstr>
      <vt:lpstr>Researching the Venture’s Feasibility—Financing</vt:lpstr>
      <vt:lpstr>Developing a Business Plan</vt:lpstr>
      <vt:lpstr>Business Plan—Major Areas</vt:lpstr>
      <vt:lpstr>Legal Forms of Organization (1 of 3)</vt:lpstr>
      <vt:lpstr>Legal Forms of Organization (2 of 3)</vt:lpstr>
      <vt:lpstr>Legal Forms of Organization (3 of 3)</vt:lpstr>
      <vt:lpstr>Exhibit 10.2 Legal Forms of Business Ownership (1 of 3)</vt:lpstr>
      <vt:lpstr>Exhibit 10.2 Legal Forms of Business Ownership (2 of 3)</vt:lpstr>
      <vt:lpstr>Exhibit 10.2 Legal Forms of Business Ownership (3 of 3)</vt:lpstr>
      <vt:lpstr>Organizational Design and Structure</vt:lpstr>
      <vt:lpstr>Human Resource Management</vt:lpstr>
      <vt:lpstr>Personality Characteristics of Entrepreneurs</vt:lpstr>
      <vt:lpstr>Motivating Employees Through Empowerment</vt:lpstr>
      <vt:lpstr>The Entrepreneur as Leader</vt:lpstr>
      <vt:lpstr>Exhibit 10.3 Strengths of Entrepreneurs</vt:lpstr>
      <vt:lpstr>Venture Stages and Leadership Needs</vt:lpstr>
      <vt:lpstr>Potential Control Problems and Actions</vt:lpstr>
      <vt:lpstr>Exiting the Venture</vt:lpstr>
      <vt:lpstr>Five Exit Options </vt:lpstr>
      <vt:lpstr>Business Valuation Methods</vt:lpstr>
      <vt:lpstr>Review Learning Objective 10.1</vt:lpstr>
      <vt:lpstr>Review Learning Objective 10.2</vt:lpstr>
      <vt:lpstr>Review Learning Objective 10.3</vt:lpstr>
      <vt:lpstr>Review Learning Objective 10.4</vt:lpstr>
      <vt:lpstr>Review Learning Objective 10.5</vt:lpstr>
    </vt:vector>
  </TitlesOfParts>
  <Manager/>
  <Company>Pearson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Fifteenth Edition, Chapter 10, Entrepreneurial Ventures</dc:title>
  <dc:subject/>
  <dc:creator>Stephen P. Robbins and Mary Coulter</dc:creator>
  <cp:keywords>Management</cp:keywords>
  <dc:description/>
  <cp:lastModifiedBy>Rakshit, Nikhil</cp:lastModifiedBy>
  <cp:revision>727</cp:revision>
  <dcterms:created xsi:type="dcterms:W3CDTF">2014-07-14T20:04:21Z</dcterms:created>
  <dcterms:modified xsi:type="dcterms:W3CDTF">2020-05-21T10:43:37Z</dcterms:modified>
  <cp:category/>
</cp:coreProperties>
</file>