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>
        <p:scale>
          <a:sx n="66" d="100"/>
          <a:sy n="66" d="100"/>
        </p:scale>
        <p:origin x="504" y="-37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BA45-D6CF-4346-A805-A16AE8DFA373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96CE-BCE9-411E-AE91-68C033D31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85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BA45-D6CF-4346-A805-A16AE8DFA373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96CE-BCE9-411E-AE91-68C033D31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2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7" y="511177"/>
            <a:ext cx="2760345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7"/>
            <a:ext cx="8121015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BA45-D6CF-4346-A805-A16AE8DFA373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96CE-BCE9-411E-AE91-68C033D31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7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BA45-D6CF-4346-A805-A16AE8DFA373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96CE-BCE9-411E-AE91-68C033D31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241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BA45-D6CF-4346-A805-A16AE8DFA373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96CE-BCE9-411E-AE91-68C033D31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69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BA45-D6CF-4346-A805-A16AE8DFA373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96CE-BCE9-411E-AE91-68C033D31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544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0" y="2353630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80" y="3507107"/>
            <a:ext cx="5415676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30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7"/>
            <a:ext cx="5442347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BA45-D6CF-4346-A805-A16AE8DFA373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96CE-BCE9-411E-AE91-68C033D31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91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BA45-D6CF-4346-A805-A16AE8DFA373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96CE-BCE9-411E-AE91-68C033D31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09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BA45-D6CF-4346-A805-A16AE8DFA373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96CE-BCE9-411E-AE91-68C033D31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1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9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BA45-D6CF-4346-A805-A16AE8DFA373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96CE-BCE9-411E-AE91-68C033D31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98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9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BA45-D6CF-4346-A805-A16AE8DFA373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96CE-BCE9-411E-AE91-68C033D31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609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EBA45-D6CF-4346-A805-A16AE8DFA373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4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4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96CE-BCE9-411E-AE91-68C033D31E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24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28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9AB6AF-298F-440C-B762-3434445D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68" y="758312"/>
            <a:ext cx="11041380" cy="848066"/>
          </a:xfrm>
        </p:spPr>
        <p:txBody>
          <a:bodyPr>
            <a:normAutofit/>
          </a:bodyPr>
          <a:lstStyle/>
          <a:p>
            <a:r>
              <a:rPr lang="en-GB" sz="2000" dirty="0"/>
              <a:t>ESG </a:t>
            </a:r>
            <a:r>
              <a:rPr lang="en-GB" sz="2000"/>
              <a:t>Roadmap 1.0</a:t>
            </a:r>
            <a:endParaRPr lang="en-GB" sz="2000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A03DFCC-519B-49F0-A0FE-54ABADAE0C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436672"/>
              </p:ext>
            </p:extLst>
          </p:nvPr>
        </p:nvGraphicFramePr>
        <p:xfrm>
          <a:off x="428368" y="2116438"/>
          <a:ext cx="1103870" cy="683131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3870">
                  <a:extLst>
                    <a:ext uri="{9D8B030D-6E8A-4147-A177-3AD203B41FA5}">
                      <a16:colId xmlns:a16="http://schemas.microsoft.com/office/drawing/2014/main" val="1754717098"/>
                    </a:ext>
                  </a:extLst>
                </a:gridCol>
              </a:tblGrid>
              <a:tr h="1911866">
                <a:tc>
                  <a:txBody>
                    <a:bodyPr/>
                    <a:lstStyle/>
                    <a:p>
                      <a:r>
                        <a:rPr lang="en-GB" sz="1000" dirty="0"/>
                        <a:t>Data sheets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340920"/>
                  </a:ext>
                </a:extLst>
              </a:tr>
              <a:tr h="2594919">
                <a:tc>
                  <a:txBody>
                    <a:bodyPr/>
                    <a:lstStyle/>
                    <a:p>
                      <a:r>
                        <a:rPr lang="en-GB" sz="1000" dirty="0"/>
                        <a:t>Coding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793542"/>
                  </a:ext>
                </a:extLst>
              </a:tr>
              <a:tr h="2324529">
                <a:tc>
                  <a:txBody>
                    <a:bodyPr/>
                    <a:lstStyle/>
                    <a:p>
                      <a:r>
                        <a:rPr lang="en-GB" sz="1000" dirty="0"/>
                        <a:t>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053053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DB53E1D-0B37-44E2-8227-71CAFE6D7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559731"/>
              </p:ext>
            </p:extLst>
          </p:nvPr>
        </p:nvGraphicFramePr>
        <p:xfrm>
          <a:off x="2019302" y="2247900"/>
          <a:ext cx="1831900" cy="15062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31900">
                  <a:extLst>
                    <a:ext uri="{9D8B030D-6E8A-4147-A177-3AD203B41FA5}">
                      <a16:colId xmlns:a16="http://schemas.microsoft.com/office/drawing/2014/main" val="3505617259"/>
                    </a:ext>
                  </a:extLst>
                </a:gridCol>
              </a:tblGrid>
              <a:tr h="317501">
                <a:tc>
                  <a:txBody>
                    <a:bodyPr/>
                    <a:lstStyle/>
                    <a:p>
                      <a:r>
                        <a:rPr lang="en-GB" sz="800" dirty="0"/>
                        <a:t>Company population data 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32749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GB" sz="800" dirty="0"/>
                        <a:t>ESG Company Universe.xls / Company data.csv</a:t>
                      </a:r>
                    </a:p>
                    <a:p>
                      <a:r>
                        <a:rPr lang="en-GB" sz="800" dirty="0"/>
                        <a:t>Column headings: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Company name search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Company ticker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PR agency that hosts company press releases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Company country (of head office)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Company NAICS sector code(s)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5317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FB35FA-DB98-48DD-BAA1-B8CCBBAFD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61957"/>
              </p:ext>
            </p:extLst>
          </p:nvPr>
        </p:nvGraphicFramePr>
        <p:xfrm>
          <a:off x="2019300" y="4273035"/>
          <a:ext cx="1831901" cy="2043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1901">
                  <a:extLst>
                    <a:ext uri="{9D8B030D-6E8A-4147-A177-3AD203B41FA5}">
                      <a16:colId xmlns:a16="http://schemas.microsoft.com/office/drawing/2014/main" val="3505617259"/>
                    </a:ext>
                  </a:extLst>
                </a:gridCol>
              </a:tblGrid>
              <a:tr h="317501">
                <a:tc>
                  <a:txBody>
                    <a:bodyPr/>
                    <a:lstStyle/>
                    <a:p>
                      <a:r>
                        <a:rPr lang="en-GB" sz="800" dirty="0"/>
                        <a:t>Scraper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32749"/>
                  </a:ext>
                </a:extLst>
              </a:tr>
              <a:tr h="1725930">
                <a:tc>
                  <a:txBody>
                    <a:bodyPr/>
                    <a:lstStyle/>
                    <a:p>
                      <a:r>
                        <a:rPr lang="en-GB" sz="800" dirty="0"/>
                        <a:t>[PDF report scraper].</a:t>
                      </a:r>
                      <a:r>
                        <a:rPr lang="en-GB" sz="800" dirty="0" err="1"/>
                        <a:t>py</a:t>
                      </a:r>
                      <a:endParaRPr lang="en-GB" sz="800" dirty="0"/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dirty="0"/>
                        <a:t>Scrapes pdf reports from company pages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dirty="0"/>
                        <a:t>Extracts only pages where there are future years (i.e. possible targets) in the page</a:t>
                      </a:r>
                    </a:p>
                    <a:p>
                      <a:endParaRPr lang="en-GB" sz="800" dirty="0"/>
                    </a:p>
                    <a:p>
                      <a:r>
                        <a:rPr lang="en-GB" sz="800" dirty="0"/>
                        <a:t>[Gmail report scraper] (currently not functional)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53177"/>
                  </a:ext>
                </a:extLst>
              </a:tr>
            </a:tbl>
          </a:graphicData>
        </a:graphic>
      </p:graphicFrame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5C1A49A-2DCB-4DAC-9077-9F0D4A88027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675794" y="4013577"/>
            <a:ext cx="518914" cy="2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6B830467-D867-49EA-9341-A93A5A6B1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32705"/>
              </p:ext>
            </p:extLst>
          </p:nvPr>
        </p:nvGraphicFramePr>
        <p:xfrm>
          <a:off x="2019298" y="7183967"/>
          <a:ext cx="2611395" cy="166624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1395">
                  <a:extLst>
                    <a:ext uri="{9D8B030D-6E8A-4147-A177-3AD203B41FA5}">
                      <a16:colId xmlns:a16="http://schemas.microsoft.com/office/drawing/2014/main" val="3505617259"/>
                    </a:ext>
                  </a:extLst>
                </a:gridCol>
              </a:tblGrid>
              <a:tr h="317501">
                <a:tc>
                  <a:txBody>
                    <a:bodyPr/>
                    <a:lstStyle/>
                    <a:p>
                      <a:r>
                        <a:rPr lang="en-GB" sz="800" dirty="0"/>
                        <a:t>Scraper Application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32749"/>
                  </a:ext>
                </a:extLst>
              </a:tr>
              <a:tr h="1348740">
                <a:tc>
                  <a:txBody>
                    <a:bodyPr/>
                    <a:lstStyle/>
                    <a:p>
                      <a:r>
                        <a:rPr lang="en-GB" sz="800" dirty="0"/>
                        <a:t>As described in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53177"/>
                  </a:ext>
                </a:extLst>
              </a:tr>
            </a:tbl>
          </a:graphicData>
        </a:graphic>
      </p:graphicFrame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9DEC870-8E9C-4088-A868-F24E16C63359}"/>
              </a:ext>
            </a:extLst>
          </p:cNvPr>
          <p:cNvCxnSpPr>
            <a:cxnSpLocks/>
            <a:stCxn id="14" idx="0"/>
            <a:endCxn id="7" idx="2"/>
          </p:cNvCxnSpPr>
          <p:nvPr/>
        </p:nvCxnSpPr>
        <p:spPr>
          <a:xfrm rot="16200000" flipV="1">
            <a:off x="2696373" y="6555344"/>
            <a:ext cx="867501" cy="389745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6739A09-AF6E-40E5-9CE2-80549D17E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90733"/>
              </p:ext>
            </p:extLst>
          </p:nvPr>
        </p:nvGraphicFramePr>
        <p:xfrm>
          <a:off x="4048703" y="2239937"/>
          <a:ext cx="1402737" cy="18139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02737">
                  <a:extLst>
                    <a:ext uri="{9D8B030D-6E8A-4147-A177-3AD203B41FA5}">
                      <a16:colId xmlns:a16="http://schemas.microsoft.com/office/drawing/2014/main" val="3505617259"/>
                    </a:ext>
                  </a:extLst>
                </a:gridCol>
              </a:tblGrid>
              <a:tr h="229025">
                <a:tc>
                  <a:txBody>
                    <a:bodyPr/>
                    <a:lstStyle/>
                    <a:p>
                      <a:r>
                        <a:rPr lang="en-GB" sz="800" dirty="0"/>
                        <a:t>Releases raw data 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32749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r>
                        <a:rPr lang="en-GB" sz="700" dirty="0"/>
                        <a:t>[Releases].csv </a:t>
                      </a:r>
                      <a:r>
                        <a:rPr lang="en-GB" sz="700" i="1" dirty="0"/>
                        <a:t>(all press releases)</a:t>
                      </a:r>
                    </a:p>
                    <a:p>
                      <a:r>
                        <a:rPr lang="en-GB" sz="700" dirty="0"/>
                        <a:t>Data scraped: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dirty="0"/>
                        <a:t>Source (company name)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dirty="0"/>
                        <a:t>Company 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dirty="0"/>
                        <a:t>E-mails (e-mail addresses in press release)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dirty="0"/>
                        <a:t>Title (title of press release)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dirty="0"/>
                        <a:t>Link (</a:t>
                      </a:r>
                      <a:r>
                        <a:rPr lang="en-GB" sz="700" dirty="0" err="1"/>
                        <a:t>url</a:t>
                      </a:r>
                      <a:r>
                        <a:rPr lang="en-GB" sz="700" dirty="0"/>
                        <a:t>, link to press release article website)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dirty="0"/>
                        <a:t>Ticker (company ticker)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dirty="0" err="1"/>
                        <a:t>Full_text</a:t>
                      </a:r>
                      <a:r>
                        <a:rPr lang="en-GB" sz="700" dirty="0"/>
                        <a:t> (full text of press release)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700" dirty="0" err="1"/>
                        <a:t>Release_date</a:t>
                      </a:r>
                      <a:r>
                        <a:rPr lang="en-GB" sz="700" dirty="0"/>
                        <a:t> (data of press release)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53177"/>
                  </a:ext>
                </a:extLst>
              </a:tr>
            </a:tbl>
          </a:graphicData>
        </a:graphic>
      </p:graphicFrame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9243DC1-FA41-429F-9F80-AADC7A9F752C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3851201" y="3146929"/>
            <a:ext cx="197502" cy="214782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E65C8D-EBA1-46F8-AB06-A4C69CE1C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01343"/>
              </p:ext>
            </p:extLst>
          </p:nvPr>
        </p:nvGraphicFramePr>
        <p:xfrm>
          <a:off x="4082458" y="4605615"/>
          <a:ext cx="1372044" cy="156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044">
                  <a:extLst>
                    <a:ext uri="{9D8B030D-6E8A-4147-A177-3AD203B41FA5}">
                      <a16:colId xmlns:a16="http://schemas.microsoft.com/office/drawing/2014/main" val="3505617259"/>
                    </a:ext>
                  </a:extLst>
                </a:gridCol>
              </a:tblGrid>
              <a:tr h="217170">
                <a:tc>
                  <a:txBody>
                    <a:bodyPr/>
                    <a:lstStyle/>
                    <a:p>
                      <a:r>
                        <a:rPr lang="en-GB" sz="800" dirty="0"/>
                        <a:t>Data filter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32749"/>
                  </a:ext>
                </a:extLst>
              </a:tr>
              <a:tr h="1350687">
                <a:tc>
                  <a:txBody>
                    <a:bodyPr/>
                    <a:lstStyle/>
                    <a:p>
                      <a:r>
                        <a:rPr lang="en-GB" sz="800" dirty="0"/>
                        <a:t>[</a:t>
                      </a:r>
                      <a:r>
                        <a:rPr lang="en-GB" sz="800" dirty="0" err="1"/>
                        <a:t>ScraperCleaner</a:t>
                      </a:r>
                      <a:r>
                        <a:rPr lang="en-GB" sz="800" dirty="0"/>
                        <a:t>].</a:t>
                      </a:r>
                      <a:r>
                        <a:rPr lang="en-GB" sz="800" dirty="0" err="1"/>
                        <a:t>py</a:t>
                      </a:r>
                      <a:endParaRPr lang="en-GB" sz="800" dirty="0"/>
                    </a:p>
                    <a:p>
                      <a:r>
                        <a:rPr lang="en-GB" sz="800" dirty="0"/>
                        <a:t>Filter</a:t>
                      </a:r>
                    </a:p>
                    <a:p>
                      <a:pPr marL="228600" marR="0" lvl="0" indent="-22860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800" dirty="0"/>
                        <a:t>Convert to correct CSV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53177"/>
                  </a:ext>
                </a:extLst>
              </a:tr>
            </a:tbl>
          </a:graphicData>
        </a:graphic>
      </p:graphicFrame>
      <p:graphicFrame>
        <p:nvGraphicFramePr>
          <p:cNvPr id="12" name="Table 6">
            <a:extLst>
              <a:ext uri="{FF2B5EF4-FFF2-40B4-BE49-F238E27FC236}">
                <a16:creationId xmlns:a16="http://schemas.microsoft.com/office/drawing/2014/main" id="{4A54566B-C2E6-4212-8E6A-EC5AAA079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197306"/>
              </p:ext>
            </p:extLst>
          </p:nvPr>
        </p:nvGraphicFramePr>
        <p:xfrm>
          <a:off x="5117753" y="7183967"/>
          <a:ext cx="2611395" cy="9118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11395">
                  <a:extLst>
                    <a:ext uri="{9D8B030D-6E8A-4147-A177-3AD203B41FA5}">
                      <a16:colId xmlns:a16="http://schemas.microsoft.com/office/drawing/2014/main" val="3505617259"/>
                    </a:ext>
                  </a:extLst>
                </a:gridCol>
              </a:tblGrid>
              <a:tr h="317501">
                <a:tc>
                  <a:txBody>
                    <a:bodyPr/>
                    <a:lstStyle/>
                    <a:p>
                      <a:r>
                        <a:rPr lang="en-GB" sz="800" dirty="0"/>
                        <a:t>Data filter / processing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32749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Pandas (open source data analysis and manipulation tool)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NLTK (natural language processing tools)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800" dirty="0"/>
                        <a:t>Re(regular expression) search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53177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661B462-5DD8-4A35-82D5-A6DD35898EDF}"/>
              </a:ext>
            </a:extLst>
          </p:cNvPr>
          <p:cNvCxnSpPr>
            <a:cxnSpLocks/>
            <a:stCxn id="12" idx="0"/>
            <a:endCxn id="29" idx="2"/>
          </p:cNvCxnSpPr>
          <p:nvPr/>
        </p:nvCxnSpPr>
        <p:spPr>
          <a:xfrm rot="5400000" flipH="1" flipV="1">
            <a:off x="6386912" y="6786156"/>
            <a:ext cx="434349" cy="361272"/>
          </a:xfrm>
          <a:prstGeom prst="bentConnector3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FCC5DB1-46F4-4146-9375-04D011253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118493"/>
              </p:ext>
            </p:extLst>
          </p:nvPr>
        </p:nvGraphicFramePr>
        <p:xfrm>
          <a:off x="7901813" y="2247556"/>
          <a:ext cx="1964537" cy="19054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64537">
                  <a:extLst>
                    <a:ext uri="{9D8B030D-6E8A-4147-A177-3AD203B41FA5}">
                      <a16:colId xmlns:a16="http://schemas.microsoft.com/office/drawing/2014/main" val="3505617259"/>
                    </a:ext>
                  </a:extLst>
                </a:gridCol>
              </a:tblGrid>
              <a:tr h="229025">
                <a:tc>
                  <a:txBody>
                    <a:bodyPr/>
                    <a:lstStyle/>
                    <a:p>
                      <a:r>
                        <a:rPr lang="en-GB" sz="800" dirty="0"/>
                        <a:t>Target sentences data 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32749"/>
                  </a:ext>
                </a:extLst>
              </a:tr>
              <a:tr h="1474470">
                <a:tc>
                  <a:txBody>
                    <a:bodyPr/>
                    <a:lstStyle/>
                    <a:p>
                      <a:r>
                        <a:rPr lang="en-GB" sz="800" dirty="0"/>
                        <a:t>targetsentences.csv</a:t>
                      </a:r>
                    </a:p>
                    <a:p>
                      <a:r>
                        <a:rPr lang="en-GB" sz="800" dirty="0"/>
                        <a:t>Data produced/extracted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dirty="0"/>
                        <a:t>Company 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u="sng" dirty="0"/>
                        <a:t>Target year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u="sng" dirty="0"/>
                        <a:t>Press release sentence (with forward looking year)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dirty="0"/>
                        <a:t>Full press release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dirty="0"/>
                        <a:t>Title (title of press release)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dirty="0"/>
                        <a:t>Link (</a:t>
                      </a:r>
                      <a:r>
                        <a:rPr lang="en-GB" sz="800" dirty="0" err="1"/>
                        <a:t>url</a:t>
                      </a:r>
                      <a:r>
                        <a:rPr lang="en-GB" sz="800" dirty="0"/>
                        <a:t>, link to press release article website)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dirty="0"/>
                        <a:t>Ticker (company ticker)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u="sng" dirty="0"/>
                        <a:t>Press release year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u="sng" dirty="0"/>
                        <a:t>Press release month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53177"/>
                  </a:ext>
                </a:extLst>
              </a:tr>
            </a:tbl>
          </a:graphicData>
        </a:graphic>
      </p:graphicFrame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36B196A-70F4-4565-BC18-CC2DE76023EC}"/>
              </a:ext>
            </a:extLst>
          </p:cNvPr>
          <p:cNvCxnSpPr>
            <a:cxnSpLocks/>
            <a:stCxn id="22" idx="2"/>
            <a:endCxn id="11" idx="0"/>
          </p:cNvCxnSpPr>
          <p:nvPr/>
        </p:nvCxnSpPr>
        <p:spPr>
          <a:xfrm rot="16200000" flipH="1">
            <a:off x="4483429" y="4320564"/>
            <a:ext cx="551693" cy="18409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6442F9-65CB-4BB1-BF67-DCC721F2CFF3}"/>
              </a:ext>
            </a:extLst>
          </p:cNvPr>
          <p:cNvCxnSpPr>
            <a:cxnSpLocks/>
            <a:stCxn id="29" idx="3"/>
            <a:endCxn id="18" idx="1"/>
          </p:cNvCxnSpPr>
          <p:nvPr/>
        </p:nvCxnSpPr>
        <p:spPr>
          <a:xfrm flipV="1">
            <a:off x="7729147" y="3200268"/>
            <a:ext cx="172666" cy="244686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8DDA6C-062F-483D-8918-86C607429146}"/>
              </a:ext>
            </a:extLst>
          </p:cNvPr>
          <p:cNvCxnSpPr>
            <a:cxnSpLocks/>
            <a:endCxn id="3" idx="1"/>
          </p:cNvCxnSpPr>
          <p:nvPr/>
        </p:nvCxnSpPr>
        <p:spPr>
          <a:xfrm rot="5400000" flipH="1" flipV="1">
            <a:off x="8945756" y="3692430"/>
            <a:ext cx="2041053" cy="175288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340C8C2-5020-48F3-B836-99DB66D2A2F8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>
          <a:xfrm rot="16200000" flipH="1">
            <a:off x="8736126" y="4300935"/>
            <a:ext cx="471196" cy="17528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F3158B90-85E5-4E93-8860-C03621F5E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088358"/>
              </p:ext>
            </p:extLst>
          </p:nvPr>
        </p:nvGraphicFramePr>
        <p:xfrm>
          <a:off x="1681858" y="1568862"/>
          <a:ext cx="1095396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2493">
                  <a:extLst>
                    <a:ext uri="{9D8B030D-6E8A-4147-A177-3AD203B41FA5}">
                      <a16:colId xmlns:a16="http://schemas.microsoft.com/office/drawing/2014/main" val="2479860695"/>
                    </a:ext>
                  </a:extLst>
                </a:gridCol>
                <a:gridCol w="3417570">
                  <a:extLst>
                    <a:ext uri="{9D8B030D-6E8A-4147-A177-3AD203B41FA5}">
                      <a16:colId xmlns:a16="http://schemas.microsoft.com/office/drawing/2014/main" val="1936089795"/>
                    </a:ext>
                  </a:extLst>
                </a:gridCol>
                <a:gridCol w="2155413">
                  <a:extLst>
                    <a:ext uri="{9D8B030D-6E8A-4147-A177-3AD203B41FA5}">
                      <a16:colId xmlns:a16="http://schemas.microsoft.com/office/drawing/2014/main" val="2594374738"/>
                    </a:ext>
                  </a:extLst>
                </a:gridCol>
                <a:gridCol w="2738492">
                  <a:extLst>
                    <a:ext uri="{9D8B030D-6E8A-4147-A177-3AD203B41FA5}">
                      <a16:colId xmlns:a16="http://schemas.microsoft.com/office/drawing/2014/main" val="22417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514350" indent="-514350">
                        <a:buAutoNum type="arabicPeriod"/>
                      </a:pPr>
                      <a:r>
                        <a:rPr lang="en-GB" sz="1500" dirty="0"/>
                        <a:t>Scraping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2. Date filter / processing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/>
                        <a:t>3. NLP analysis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500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403522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77A2A09F-F7BE-48F3-A7AD-17EE449E8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31788"/>
              </p:ext>
            </p:extLst>
          </p:nvPr>
        </p:nvGraphicFramePr>
        <p:xfrm>
          <a:off x="5840299" y="4544655"/>
          <a:ext cx="1888848" cy="2204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48">
                  <a:extLst>
                    <a:ext uri="{9D8B030D-6E8A-4147-A177-3AD203B41FA5}">
                      <a16:colId xmlns:a16="http://schemas.microsoft.com/office/drawing/2014/main" val="3505617259"/>
                    </a:ext>
                  </a:extLst>
                </a:gridCol>
              </a:tblGrid>
              <a:tr h="227573">
                <a:tc>
                  <a:txBody>
                    <a:bodyPr/>
                    <a:lstStyle/>
                    <a:p>
                      <a:r>
                        <a:rPr lang="en-GB" sz="800" dirty="0"/>
                        <a:t>Data processing / tokenisation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32749"/>
                  </a:ext>
                </a:extLst>
              </a:tr>
              <a:tr h="1977390">
                <a:tc>
                  <a:txBody>
                    <a:bodyPr/>
                    <a:lstStyle/>
                    <a:p>
                      <a:r>
                        <a:rPr lang="en-GB" sz="800" dirty="0"/>
                        <a:t>[</a:t>
                      </a:r>
                      <a:r>
                        <a:rPr lang="en-GB" sz="800" dirty="0" err="1"/>
                        <a:t>CompanyProcessing</a:t>
                      </a:r>
                      <a:r>
                        <a:rPr lang="en-GB" sz="800" dirty="0"/>
                        <a:t> 2.4].</a:t>
                      </a:r>
                      <a:r>
                        <a:rPr lang="en-GB" sz="800" dirty="0" err="1"/>
                        <a:t>py</a:t>
                      </a:r>
                      <a:endParaRPr lang="en-GB" sz="800" dirty="0"/>
                    </a:p>
                    <a:p>
                      <a:r>
                        <a:rPr lang="en-GB" sz="800" dirty="0"/>
                        <a:t>Tokenisation and sentence </a:t>
                      </a:r>
                    </a:p>
                    <a:p>
                      <a:pPr marL="228600" marR="0" lvl="0" indent="-22860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800" dirty="0"/>
                        <a:t>Article text cleaning</a:t>
                      </a:r>
                    </a:p>
                    <a:p>
                      <a:pPr marL="228600" marR="0" lvl="0" indent="-22860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800" dirty="0"/>
                        <a:t>Check press release source (direct from company or simply refers to company?)</a:t>
                      </a:r>
                    </a:p>
                    <a:p>
                      <a:pPr marL="228600" marR="0" lvl="0" indent="-22860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800" dirty="0"/>
                        <a:t>Add fields for article year and month</a:t>
                      </a:r>
                    </a:p>
                    <a:p>
                      <a:pPr marL="228600" marR="0" lvl="0" indent="-22860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800" dirty="0"/>
                        <a:t>Sentence tokenisation</a:t>
                      </a:r>
                    </a:p>
                    <a:p>
                      <a:pPr marL="228600" marR="0" lvl="0" indent="-22860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800" dirty="0"/>
                        <a:t>Flag future years in sentence</a:t>
                      </a:r>
                    </a:p>
                    <a:p>
                      <a:pPr marL="228600" marR="0" lvl="0" indent="-22860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800" dirty="0"/>
                        <a:t>Check for forward looking verbs</a:t>
                      </a:r>
                    </a:p>
                    <a:p>
                      <a:pPr marL="228600" marR="0" lvl="0" indent="-22860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800" dirty="0"/>
                        <a:t>Add fields for article year and month</a:t>
                      </a:r>
                    </a:p>
                    <a:p>
                      <a:pPr marL="228600" marR="0" lvl="0" indent="-22860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800" dirty="0"/>
                        <a:t>Extract only sentences with future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53177"/>
                  </a:ext>
                </a:extLst>
              </a:tr>
            </a:tbl>
          </a:graphicData>
        </a:graphic>
      </p:graphicFrame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FF554A8-56E2-44C7-BECB-C0026150E508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16200000" flipV="1">
            <a:off x="5090718" y="5851234"/>
            <a:ext cx="1010495" cy="1654971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53" name="Table 52">
            <a:extLst>
              <a:ext uri="{FF2B5EF4-FFF2-40B4-BE49-F238E27FC236}">
                <a16:creationId xmlns:a16="http://schemas.microsoft.com/office/drawing/2014/main" id="{469DF8C9-9D0A-4210-9C95-4D42971A9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935914"/>
              </p:ext>
            </p:extLst>
          </p:nvPr>
        </p:nvGraphicFramePr>
        <p:xfrm>
          <a:off x="5862394" y="2247555"/>
          <a:ext cx="1770326" cy="12623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70326">
                  <a:extLst>
                    <a:ext uri="{9D8B030D-6E8A-4147-A177-3AD203B41FA5}">
                      <a16:colId xmlns:a16="http://schemas.microsoft.com/office/drawing/2014/main" val="3505617259"/>
                    </a:ext>
                  </a:extLst>
                </a:gridCol>
              </a:tblGrid>
              <a:tr h="229025">
                <a:tc>
                  <a:txBody>
                    <a:bodyPr/>
                    <a:lstStyle/>
                    <a:p>
                      <a:r>
                        <a:rPr lang="en-GB" sz="800" dirty="0"/>
                        <a:t>Filtered Releases raw data 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32749"/>
                  </a:ext>
                </a:extLst>
              </a:tr>
              <a:tr h="1033357"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800" dirty="0"/>
                        <a:t>Releases </a:t>
                      </a:r>
                      <a:r>
                        <a:rPr lang="en-GB" sz="800" dirty="0" err="1"/>
                        <a:t>targetyears</a:t>
                      </a:r>
                      <a:r>
                        <a:rPr lang="en-GB" sz="800" dirty="0"/>
                        <a:t> clean </a:t>
                      </a:r>
                      <a:r>
                        <a:rPr lang="en-GB" sz="800" i="1" dirty="0"/>
                        <a:t>(Press releases with future year)</a:t>
                      </a:r>
                    </a:p>
                    <a:p>
                      <a:pPr marL="171450" marR="0" lvl="0" indent="-17145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800" dirty="0" err="1"/>
                        <a:t>Targetyears</a:t>
                      </a:r>
                      <a:r>
                        <a:rPr lang="en-GB" sz="800" dirty="0"/>
                        <a:t> in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53177"/>
                  </a:ext>
                </a:extLst>
              </a:tr>
            </a:tbl>
          </a:graphicData>
        </a:graphic>
      </p:graphicFrame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996E3E1-D4D4-455F-8CD1-B387DB98A849}"/>
              </a:ext>
            </a:extLst>
          </p:cNvPr>
          <p:cNvCxnSpPr>
            <a:cxnSpLocks/>
            <a:stCxn id="11" idx="3"/>
            <a:endCxn id="53" idx="1"/>
          </p:cNvCxnSpPr>
          <p:nvPr/>
        </p:nvCxnSpPr>
        <p:spPr>
          <a:xfrm flipV="1">
            <a:off x="5454502" y="2878746"/>
            <a:ext cx="407891" cy="2510798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22993257-294F-492A-A52C-43D10D98234C}"/>
              </a:ext>
            </a:extLst>
          </p:cNvPr>
          <p:cNvCxnSpPr>
            <a:cxnSpLocks/>
            <a:stCxn id="53" idx="2"/>
            <a:endCxn id="29" idx="0"/>
          </p:cNvCxnSpPr>
          <p:nvPr/>
        </p:nvCxnSpPr>
        <p:spPr>
          <a:xfrm rot="16200000" flipH="1">
            <a:off x="6248782" y="4008712"/>
            <a:ext cx="1034717" cy="37167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8A7A6E-5E0A-A8C6-D937-E4D0C82324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39790"/>
              </p:ext>
            </p:extLst>
          </p:nvPr>
        </p:nvGraphicFramePr>
        <p:xfrm>
          <a:off x="8114944" y="4624177"/>
          <a:ext cx="1888848" cy="1619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48">
                  <a:extLst>
                    <a:ext uri="{9D8B030D-6E8A-4147-A177-3AD203B41FA5}">
                      <a16:colId xmlns:a16="http://schemas.microsoft.com/office/drawing/2014/main" val="3505617259"/>
                    </a:ext>
                  </a:extLst>
                </a:gridCol>
              </a:tblGrid>
              <a:tr h="161848">
                <a:tc>
                  <a:txBody>
                    <a:bodyPr/>
                    <a:lstStyle/>
                    <a:p>
                      <a:r>
                        <a:rPr lang="en-GB" sz="800" dirty="0"/>
                        <a:t>Data processing / MySQL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32749"/>
                  </a:ext>
                </a:extLst>
              </a:tr>
              <a:tr h="1406302">
                <a:tc>
                  <a:txBody>
                    <a:bodyPr/>
                    <a:lstStyle/>
                    <a:p>
                      <a:r>
                        <a:rPr lang="en-GB" sz="800" dirty="0"/>
                        <a:t>[Integrate ].</a:t>
                      </a:r>
                      <a:r>
                        <a:rPr lang="en-GB" sz="800" dirty="0" err="1"/>
                        <a:t>py</a:t>
                      </a:r>
                      <a:endParaRPr lang="en-GB" sz="800" dirty="0"/>
                    </a:p>
                    <a:p>
                      <a:pPr marL="228600" marR="0" lvl="0" indent="-22860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800" dirty="0"/>
                        <a:t>Merge sentences with company data</a:t>
                      </a:r>
                    </a:p>
                    <a:p>
                      <a:pPr marL="228600" marR="0" lvl="0" indent="-22860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800" dirty="0"/>
                        <a:t>Upload to 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5317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C57A1F-3705-994B-B41F-53CD1B10B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63064"/>
              </p:ext>
            </p:extLst>
          </p:nvPr>
        </p:nvGraphicFramePr>
        <p:xfrm>
          <a:off x="10053926" y="2235213"/>
          <a:ext cx="1103871" cy="104866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3871">
                  <a:extLst>
                    <a:ext uri="{9D8B030D-6E8A-4147-A177-3AD203B41FA5}">
                      <a16:colId xmlns:a16="http://schemas.microsoft.com/office/drawing/2014/main" val="3505617259"/>
                    </a:ext>
                  </a:extLst>
                </a:gridCol>
              </a:tblGrid>
              <a:tr h="129746">
                <a:tc>
                  <a:txBody>
                    <a:bodyPr/>
                    <a:lstStyle/>
                    <a:p>
                      <a:r>
                        <a:rPr lang="en-GB" sz="800" dirty="0"/>
                        <a:t>MySQL data sheet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32749"/>
                  </a:ext>
                </a:extLst>
              </a:tr>
              <a:tr h="835309">
                <a:tc>
                  <a:txBody>
                    <a:bodyPr/>
                    <a:lstStyle/>
                    <a:p>
                      <a:r>
                        <a:rPr lang="en-GB" sz="800" dirty="0"/>
                        <a:t>Target sentences + company information</a:t>
                      </a:r>
                      <a:endParaRPr lang="en-GB" sz="8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5317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633B45B-B536-9879-FC46-45DC0A5B9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901898"/>
              </p:ext>
            </p:extLst>
          </p:nvPr>
        </p:nvGraphicFramePr>
        <p:xfrm>
          <a:off x="10288650" y="4579712"/>
          <a:ext cx="1888848" cy="1619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848">
                  <a:extLst>
                    <a:ext uri="{9D8B030D-6E8A-4147-A177-3AD203B41FA5}">
                      <a16:colId xmlns:a16="http://schemas.microsoft.com/office/drawing/2014/main" val="3505617259"/>
                    </a:ext>
                  </a:extLst>
                </a:gridCol>
              </a:tblGrid>
              <a:tr h="161848">
                <a:tc>
                  <a:txBody>
                    <a:bodyPr/>
                    <a:lstStyle/>
                    <a:p>
                      <a:r>
                        <a:rPr lang="en-GB" sz="800" dirty="0"/>
                        <a:t>Database KPI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032749"/>
                  </a:ext>
                </a:extLst>
              </a:tr>
              <a:tr h="1406302">
                <a:tc>
                  <a:txBody>
                    <a:bodyPr/>
                    <a:lstStyle/>
                    <a:p>
                      <a:r>
                        <a:rPr lang="en-GB" sz="800" dirty="0"/>
                        <a:t>Assess % of available data</a:t>
                      </a:r>
                    </a:p>
                    <a:p>
                      <a:r>
                        <a:rPr lang="en-GB" sz="800" dirty="0"/>
                        <a:t>Assess % “1s” for binary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753177"/>
                  </a:ext>
                </a:extLst>
              </a:tr>
            </a:tbl>
          </a:graphicData>
        </a:graphic>
      </p:graphicFrame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80081B8-DA06-6AFE-42B7-F7B2098E9BF4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 rot="16200000" flipH="1">
            <a:off x="10271552" y="3618190"/>
            <a:ext cx="1295830" cy="627213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85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3937</TotalTime>
  <Words>398</Words>
  <Application>Microsoft Office PowerPoint</Application>
  <PresentationFormat>A3 Paper (297x420 mm)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ESG Roadmap 1.0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krebbers</dc:creator>
  <cp:lastModifiedBy>arthur krebbers</cp:lastModifiedBy>
  <cp:revision>31</cp:revision>
  <dcterms:created xsi:type="dcterms:W3CDTF">2020-12-29T15:17:47Z</dcterms:created>
  <dcterms:modified xsi:type="dcterms:W3CDTF">2023-03-03T19:18:26Z</dcterms:modified>
</cp:coreProperties>
</file>