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317" r:id="rId2"/>
    <p:sldId id="256" r:id="rId3"/>
    <p:sldId id="257" r:id="rId4"/>
    <p:sldId id="297" r:id="rId5"/>
    <p:sldId id="306" r:id="rId6"/>
    <p:sldId id="315" r:id="rId7"/>
    <p:sldId id="298" r:id="rId8"/>
    <p:sldId id="299" r:id="rId9"/>
    <p:sldId id="307" r:id="rId10"/>
    <p:sldId id="300" r:id="rId11"/>
    <p:sldId id="301" r:id="rId12"/>
    <p:sldId id="310" r:id="rId13"/>
    <p:sldId id="311" r:id="rId14"/>
    <p:sldId id="308" r:id="rId15"/>
    <p:sldId id="309" r:id="rId16"/>
    <p:sldId id="313" r:id="rId17"/>
    <p:sldId id="314" r:id="rId18"/>
    <p:sldId id="304" r:id="rId19"/>
    <p:sldId id="305" r:id="rId20"/>
    <p:sldId id="262" r:id="rId21"/>
    <p:sldId id="278" r:id="rId22"/>
  </p:sldIdLst>
  <p:sldSz cx="9144000" cy="5143500" type="screen16x9"/>
  <p:notesSz cx="6858000" cy="9144000"/>
  <p:embeddedFontLst>
    <p:embeddedFont>
      <p:font typeface="Abel" panose="020B0604020202020204" charset="0"/>
      <p:regular r:id="rId24"/>
    </p:embeddedFont>
    <p:embeddedFont>
      <p:font typeface="Arial Narrow" panose="020B0606020202030204" pitchFamily="34" charset="0"/>
      <p:regular r:id="rId25"/>
      <p:bold r:id="rId26"/>
      <p:italic r:id="rId27"/>
      <p:boldItalic r:id="rId28"/>
    </p:embeddedFont>
    <p:embeddedFont>
      <p:font typeface="Encode Sans Semi Condensed Light" panose="020B0604020202020204" charset="0"/>
      <p:regular r:id="rId29"/>
      <p:bold r:id="rId30"/>
    </p:embeddedFont>
    <p:embeddedFont>
      <p:font typeface="Encode Sans Semi Condensed SemiBold" panose="00000706000000000000"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D8DBFD-9A2B-482A-A443-754404407EF8}">
  <a:tblStyle styleId="{E0D8DBFD-9A2B-482A-A443-754404407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B57346-DEF9-49EB-BBFD-8B5FC17ECAB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50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21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00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900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6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17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56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986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986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40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872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209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17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821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335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3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9"/>
        <p:cNvGrpSpPr/>
        <p:nvPr/>
      </p:nvGrpSpPr>
      <p:grpSpPr>
        <a:xfrm>
          <a:off x="0" y="0"/>
          <a:ext cx="0" cy="0"/>
          <a:chOff x="0" y="0"/>
          <a:chExt cx="0" cy="0"/>
        </a:xfrm>
      </p:grpSpPr>
      <p:grpSp>
        <p:nvGrpSpPr>
          <p:cNvPr id="62" name="Google Shape;62;p6"/>
          <p:cNvGrpSpPr/>
          <p:nvPr/>
        </p:nvGrpSpPr>
        <p:grpSpPr>
          <a:xfrm>
            <a:off x="0" y="809153"/>
            <a:ext cx="9144000" cy="665100"/>
            <a:chOff x="0" y="809153"/>
            <a:chExt cx="9144000" cy="665100"/>
          </a:xfrm>
        </p:grpSpPr>
        <p:sp>
          <p:nvSpPr>
            <p:cNvPr id="63"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6"/>
          <p:cNvSpPr txBox="1">
            <a:spLocks noGrp="1"/>
          </p:cNvSpPr>
          <p:nvPr>
            <p:ph type="body" idx="1"/>
          </p:nvPr>
        </p:nvSpPr>
        <p:spPr>
          <a:xfrm>
            <a:off x="514800"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3897594"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68" name="Google Shape;68;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5">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5"/>
            <a:ext cx="9144000" cy="513457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92477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itle 1"/>
          <p:cNvSpPr>
            <a:spLocks noGrp="1"/>
          </p:cNvSpPr>
          <p:nvPr>
            <p:ph type="title"/>
          </p:nvPr>
        </p:nvSpPr>
        <p:spPr>
          <a:xfrm>
            <a:off x="376315" y="855519"/>
            <a:ext cx="7391812" cy="665100"/>
          </a:xfrm>
        </p:spPr>
        <p:txBody>
          <a:bodyPr/>
          <a:lstStyle/>
          <a:p>
            <a:r>
              <a:rPr lang="en-US" dirty="0"/>
              <a:t>HOG (Histogram of Oriented Gradients):</a:t>
            </a:r>
          </a:p>
        </p:txBody>
      </p:sp>
      <p:sp>
        <p:nvSpPr>
          <p:cNvPr id="3" name="TextBox 2"/>
          <p:cNvSpPr txBox="1"/>
          <p:nvPr/>
        </p:nvSpPr>
        <p:spPr>
          <a:xfrm>
            <a:off x="376315" y="1527821"/>
            <a:ext cx="3973494" cy="3539430"/>
          </a:xfrm>
          <a:prstGeom prst="rect">
            <a:avLst/>
          </a:prstGeom>
          <a:noFill/>
        </p:spPr>
        <p:txBody>
          <a:bodyPr wrap="square" rtlCol="0">
            <a:spAutoFit/>
          </a:bodyPr>
          <a:lstStyle/>
          <a:p>
            <a:r>
              <a:rPr lang="en-US" dirty="0">
                <a:solidFill>
                  <a:schemeClr val="bg1"/>
                </a:solidFill>
              </a:rPr>
              <a:t>Histogram of Oriented Gradients, also known as HOG, is a feature descriptor. It is used in computer vision and image processing for the purpose of object detection. The technique counts occurrences of gradient orientation in the localized portion of an image. The HOG descriptor focuses on the structure or the shape of an object. It is better than any edge descriptor as it uses magnitude as well as angle of the gradient to compute the features. For the regions of the image it generates histograms using the magnitude and orientations of the gradient . This means that the complete image is broken down into smaller regions and for each region, the gradients and orientation are calculated.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232" y="1956048"/>
            <a:ext cx="2524346" cy="2524346"/>
          </a:xfrm>
          <a:prstGeom prst="rect">
            <a:avLst/>
          </a:prstGeom>
        </p:spPr>
      </p:pic>
    </p:spTree>
    <p:extLst>
      <p:ext uri="{BB962C8B-B14F-4D97-AF65-F5344CB8AC3E}">
        <p14:creationId xmlns:p14="http://schemas.microsoft.com/office/powerpoint/2010/main" val="3061504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itle 1"/>
          <p:cNvSpPr>
            <a:spLocks noGrp="1"/>
          </p:cNvSpPr>
          <p:nvPr>
            <p:ph type="title"/>
          </p:nvPr>
        </p:nvSpPr>
        <p:spPr>
          <a:xfrm>
            <a:off x="384862" y="864993"/>
            <a:ext cx="6373800" cy="665100"/>
          </a:xfrm>
        </p:spPr>
        <p:txBody>
          <a:bodyPr/>
          <a:lstStyle/>
          <a:p>
            <a:r>
              <a:rPr lang="en-US" dirty="0"/>
              <a:t>FEATURES:</a:t>
            </a:r>
          </a:p>
        </p:txBody>
      </p:sp>
      <p:sp>
        <p:nvSpPr>
          <p:cNvPr id="3" name="TextBox 2"/>
          <p:cNvSpPr txBox="1"/>
          <p:nvPr/>
        </p:nvSpPr>
        <p:spPr>
          <a:xfrm>
            <a:off x="384862" y="2123864"/>
            <a:ext cx="4221322" cy="1600438"/>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dirty="0">
                <a:solidFill>
                  <a:schemeClr val="bg1"/>
                </a:solidFill>
              </a:rPr>
              <a:t>Registration of New Face in Webcam through Image Acquisition Toolbox</a:t>
            </a:r>
          </a:p>
          <a:p>
            <a:pPr marL="285750" indent="-285750">
              <a:buClr>
                <a:srgbClr val="0070C0"/>
              </a:buClr>
              <a:buFont typeface="Wingdings" panose="05000000000000000000" pitchFamily="2" charset="2"/>
              <a:buChar char="Ø"/>
            </a:pPr>
            <a:r>
              <a:rPr lang="en-US" dirty="0">
                <a:solidFill>
                  <a:schemeClr val="bg1"/>
                </a:solidFill>
              </a:rPr>
              <a:t>Image Processing Toolbox</a:t>
            </a:r>
          </a:p>
          <a:p>
            <a:pPr marL="285750" indent="-285750">
              <a:buClr>
                <a:srgbClr val="0070C0"/>
              </a:buClr>
              <a:buFont typeface="Wingdings" panose="05000000000000000000" pitchFamily="2" charset="2"/>
              <a:buChar char="Ø"/>
            </a:pPr>
            <a:r>
              <a:rPr lang="en-US" dirty="0">
                <a:solidFill>
                  <a:schemeClr val="bg1"/>
                </a:solidFill>
              </a:rPr>
              <a:t>Label of New Face captured by Webcam</a:t>
            </a:r>
          </a:p>
          <a:p>
            <a:pPr marL="285750" indent="-285750">
              <a:buClr>
                <a:srgbClr val="0070C0"/>
              </a:buClr>
              <a:buFont typeface="Wingdings" panose="05000000000000000000" pitchFamily="2" charset="2"/>
              <a:buChar char="Ø"/>
            </a:pPr>
            <a:r>
              <a:rPr lang="en-US" dirty="0">
                <a:solidFill>
                  <a:schemeClr val="bg1"/>
                </a:solidFill>
              </a:rPr>
              <a:t>Extract Features for Machine Learning</a:t>
            </a:r>
          </a:p>
          <a:p>
            <a:pPr marL="285750" indent="-285750">
              <a:buClr>
                <a:srgbClr val="0070C0"/>
              </a:buClr>
              <a:buFont typeface="Wingdings" panose="05000000000000000000" pitchFamily="2" charset="2"/>
              <a:buChar char="Ø"/>
            </a:pPr>
            <a:r>
              <a:rPr lang="en-US" dirty="0">
                <a:solidFill>
                  <a:schemeClr val="bg1"/>
                </a:solidFill>
              </a:rPr>
              <a:t>Machine Learning and Prediction </a:t>
            </a:r>
          </a:p>
          <a:p>
            <a:pPr marL="285750" indent="-285750">
              <a:buClr>
                <a:srgbClr val="0070C0"/>
              </a:buClr>
              <a:buFont typeface="Wingdings" panose="05000000000000000000" pitchFamily="2" charset="2"/>
              <a:buChar char="Ø"/>
            </a:pPr>
            <a:r>
              <a:rPr lang="en-US" dirty="0">
                <a:solidFill>
                  <a:schemeClr val="bg1"/>
                </a:solidFill>
              </a:rPr>
              <a:t>Performs Real-Time Facial Recognition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299" y="2057216"/>
            <a:ext cx="2752725" cy="1657350"/>
          </a:xfrm>
          <a:prstGeom prst="rect">
            <a:avLst/>
          </a:prstGeom>
        </p:spPr>
      </p:pic>
    </p:spTree>
    <p:extLst>
      <p:ext uri="{BB962C8B-B14F-4D97-AF65-F5344CB8AC3E}">
        <p14:creationId xmlns:p14="http://schemas.microsoft.com/office/powerpoint/2010/main" val="88553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itle 1"/>
          <p:cNvSpPr>
            <a:spLocks noGrp="1"/>
          </p:cNvSpPr>
          <p:nvPr>
            <p:ph type="title"/>
          </p:nvPr>
        </p:nvSpPr>
        <p:spPr>
          <a:xfrm>
            <a:off x="384861" y="407343"/>
            <a:ext cx="6373800" cy="665100"/>
          </a:xfrm>
        </p:spPr>
        <p:txBody>
          <a:bodyPr/>
          <a:lstStyle/>
          <a:p>
            <a:r>
              <a:rPr lang="en-US" dirty="0"/>
              <a:t>Setting Up Data:</a:t>
            </a:r>
          </a:p>
        </p:txBody>
      </p:sp>
      <p:pic>
        <p:nvPicPr>
          <p:cNvPr id="4" name="Picture 3"/>
          <p:cNvPicPr>
            <a:picLocks noChangeAspect="1"/>
          </p:cNvPicPr>
          <p:nvPr/>
        </p:nvPicPr>
        <p:blipFill>
          <a:blip r:embed="rId3"/>
          <a:stretch>
            <a:fillRect/>
          </a:stretch>
        </p:blipFill>
        <p:spPr>
          <a:xfrm>
            <a:off x="2148746" y="1142307"/>
            <a:ext cx="4991143" cy="3924944"/>
          </a:xfrm>
          <a:prstGeom prst="rect">
            <a:avLst/>
          </a:prstGeom>
        </p:spPr>
      </p:pic>
      <p:pic>
        <p:nvPicPr>
          <p:cNvPr id="5" name="Picture 4"/>
          <p:cNvPicPr>
            <a:picLocks noChangeAspect="1"/>
          </p:cNvPicPr>
          <p:nvPr/>
        </p:nvPicPr>
        <p:blipFill>
          <a:blip r:embed="rId4"/>
          <a:stretch>
            <a:fillRect/>
          </a:stretch>
        </p:blipFill>
        <p:spPr>
          <a:xfrm>
            <a:off x="0" y="407343"/>
            <a:ext cx="9144793" cy="664522"/>
          </a:xfrm>
          <a:prstGeom prst="rect">
            <a:avLst/>
          </a:prstGeom>
        </p:spPr>
      </p:pic>
    </p:spTree>
    <p:extLst>
      <p:ext uri="{BB962C8B-B14F-4D97-AF65-F5344CB8AC3E}">
        <p14:creationId xmlns:p14="http://schemas.microsoft.com/office/powerpoint/2010/main" val="291232201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Picture 2"/>
          <p:cNvPicPr>
            <a:picLocks noChangeAspect="1"/>
          </p:cNvPicPr>
          <p:nvPr/>
        </p:nvPicPr>
        <p:blipFill>
          <a:blip r:embed="rId3"/>
          <a:stretch>
            <a:fillRect/>
          </a:stretch>
        </p:blipFill>
        <p:spPr>
          <a:xfrm>
            <a:off x="1851310" y="1503995"/>
            <a:ext cx="5441379" cy="3366456"/>
          </a:xfrm>
          <a:prstGeom prst="rect">
            <a:avLst/>
          </a:prstGeom>
        </p:spPr>
      </p:pic>
      <p:sp>
        <p:nvSpPr>
          <p:cNvPr id="7" name="Title 1"/>
          <p:cNvSpPr>
            <a:spLocks noGrp="1"/>
          </p:cNvSpPr>
          <p:nvPr>
            <p:ph type="title"/>
          </p:nvPr>
        </p:nvSpPr>
        <p:spPr>
          <a:xfrm>
            <a:off x="376572" y="431446"/>
            <a:ext cx="6373800" cy="665100"/>
          </a:xfrm>
        </p:spPr>
        <p:txBody>
          <a:bodyPr/>
          <a:lstStyle/>
          <a:p>
            <a:r>
              <a:rPr lang="en-US" dirty="0"/>
              <a:t>Setting Up Data:</a:t>
            </a:r>
          </a:p>
        </p:txBody>
      </p:sp>
      <p:grpSp>
        <p:nvGrpSpPr>
          <p:cNvPr id="8" name="Google Shape;62;p6"/>
          <p:cNvGrpSpPr/>
          <p:nvPr/>
        </p:nvGrpSpPr>
        <p:grpSpPr>
          <a:xfrm>
            <a:off x="0" y="448096"/>
            <a:ext cx="9144000" cy="665100"/>
            <a:chOff x="0" y="809153"/>
            <a:chExt cx="9144000" cy="665100"/>
          </a:xfrm>
        </p:grpSpPr>
        <p:sp>
          <p:nvSpPr>
            <p:cNvPr id="9"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58541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1"/>
          <p:cNvSpPr>
            <a:spLocks noGrp="1"/>
          </p:cNvSpPr>
          <p:nvPr>
            <p:ph type="title"/>
          </p:nvPr>
        </p:nvSpPr>
        <p:spPr>
          <a:xfrm>
            <a:off x="384861" y="481816"/>
            <a:ext cx="6373800" cy="665100"/>
          </a:xfrm>
        </p:spPr>
        <p:txBody>
          <a:bodyPr/>
          <a:lstStyle/>
          <a:p>
            <a:r>
              <a:rPr lang="en-US" dirty="0"/>
              <a:t>SAVING IMAGE</a:t>
            </a:r>
          </a:p>
        </p:txBody>
      </p:sp>
      <p:grpSp>
        <p:nvGrpSpPr>
          <p:cNvPr id="6" name="Google Shape;62;p6"/>
          <p:cNvGrpSpPr/>
          <p:nvPr/>
        </p:nvGrpSpPr>
        <p:grpSpPr>
          <a:xfrm>
            <a:off x="0" y="481816"/>
            <a:ext cx="9144000" cy="665100"/>
            <a:chOff x="0" y="809153"/>
            <a:chExt cx="9144000" cy="665100"/>
          </a:xfrm>
        </p:grpSpPr>
        <p:sp>
          <p:nvSpPr>
            <p:cNvPr id="7"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B297DE1C-4833-4874-AE36-8FBCC0010AC4}"/>
              </a:ext>
            </a:extLst>
          </p:cNvPr>
          <p:cNvPicPr>
            <a:picLocks noChangeAspect="1"/>
          </p:cNvPicPr>
          <p:nvPr/>
        </p:nvPicPr>
        <p:blipFill>
          <a:blip r:embed="rId3"/>
          <a:stretch>
            <a:fillRect/>
          </a:stretch>
        </p:blipFill>
        <p:spPr>
          <a:xfrm>
            <a:off x="620202" y="1216549"/>
            <a:ext cx="7680960" cy="3379222"/>
          </a:xfrm>
          <a:prstGeom prst="rect">
            <a:avLst/>
          </a:prstGeom>
        </p:spPr>
      </p:pic>
    </p:spTree>
    <p:extLst>
      <p:ext uri="{BB962C8B-B14F-4D97-AF65-F5344CB8AC3E}">
        <p14:creationId xmlns:p14="http://schemas.microsoft.com/office/powerpoint/2010/main" val="338619263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itle 1"/>
          <p:cNvSpPr>
            <a:spLocks noGrp="1"/>
          </p:cNvSpPr>
          <p:nvPr>
            <p:ph type="title"/>
          </p:nvPr>
        </p:nvSpPr>
        <p:spPr>
          <a:xfrm>
            <a:off x="384861" y="481816"/>
            <a:ext cx="6373800" cy="665100"/>
          </a:xfrm>
        </p:spPr>
        <p:txBody>
          <a:bodyPr/>
          <a:lstStyle/>
          <a:p>
            <a:r>
              <a:rPr lang="en-US" dirty="0"/>
              <a:t>TRAINING DATA:</a:t>
            </a:r>
          </a:p>
        </p:txBody>
      </p:sp>
      <p:pic>
        <p:nvPicPr>
          <p:cNvPr id="3" name="Picture 2"/>
          <p:cNvPicPr>
            <a:picLocks noChangeAspect="1"/>
          </p:cNvPicPr>
          <p:nvPr/>
        </p:nvPicPr>
        <p:blipFill>
          <a:blip r:embed="rId3"/>
          <a:stretch>
            <a:fillRect/>
          </a:stretch>
        </p:blipFill>
        <p:spPr>
          <a:xfrm>
            <a:off x="1851529" y="1146916"/>
            <a:ext cx="5210393" cy="3793191"/>
          </a:xfrm>
          <a:prstGeom prst="rect">
            <a:avLst/>
          </a:prstGeom>
        </p:spPr>
      </p:pic>
      <p:grpSp>
        <p:nvGrpSpPr>
          <p:cNvPr id="6" name="Google Shape;62;p6"/>
          <p:cNvGrpSpPr/>
          <p:nvPr/>
        </p:nvGrpSpPr>
        <p:grpSpPr>
          <a:xfrm>
            <a:off x="0" y="481816"/>
            <a:ext cx="9144000" cy="665100"/>
            <a:chOff x="0" y="809153"/>
            <a:chExt cx="9144000" cy="665100"/>
          </a:xfrm>
        </p:grpSpPr>
        <p:sp>
          <p:nvSpPr>
            <p:cNvPr id="7"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119985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p:cNvPicPr>
            <a:picLocks noChangeAspect="1"/>
          </p:cNvPicPr>
          <p:nvPr/>
        </p:nvPicPr>
        <p:blipFill>
          <a:blip r:embed="rId3"/>
          <a:stretch>
            <a:fillRect/>
          </a:stretch>
        </p:blipFill>
        <p:spPr>
          <a:xfrm>
            <a:off x="1975683" y="1080649"/>
            <a:ext cx="5192634" cy="3986602"/>
          </a:xfrm>
          <a:prstGeom prst="rect">
            <a:avLst/>
          </a:prstGeom>
        </p:spPr>
      </p:pic>
      <p:sp>
        <p:nvSpPr>
          <p:cNvPr id="7" name="Title 3"/>
          <p:cNvSpPr>
            <a:spLocks noGrp="1"/>
          </p:cNvSpPr>
          <p:nvPr>
            <p:ph type="title"/>
          </p:nvPr>
        </p:nvSpPr>
        <p:spPr>
          <a:xfrm>
            <a:off x="459027" y="398952"/>
            <a:ext cx="6373800" cy="665100"/>
          </a:xfrm>
        </p:spPr>
        <p:txBody>
          <a:bodyPr/>
          <a:lstStyle/>
          <a:p>
            <a:r>
              <a:rPr lang="en-US" dirty="0"/>
              <a:t>Predicting Image:</a:t>
            </a:r>
          </a:p>
        </p:txBody>
      </p:sp>
      <p:grpSp>
        <p:nvGrpSpPr>
          <p:cNvPr id="8" name="Google Shape;62;p6"/>
          <p:cNvGrpSpPr/>
          <p:nvPr/>
        </p:nvGrpSpPr>
        <p:grpSpPr>
          <a:xfrm>
            <a:off x="0" y="398952"/>
            <a:ext cx="9144000" cy="665100"/>
            <a:chOff x="0" y="809153"/>
            <a:chExt cx="9144000" cy="665100"/>
          </a:xfrm>
        </p:grpSpPr>
        <p:sp>
          <p:nvSpPr>
            <p:cNvPr id="9"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12112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Picture 3"/>
          <p:cNvPicPr>
            <a:picLocks noChangeAspect="1"/>
          </p:cNvPicPr>
          <p:nvPr/>
        </p:nvPicPr>
        <p:blipFill>
          <a:blip r:embed="rId3"/>
          <a:stretch>
            <a:fillRect/>
          </a:stretch>
        </p:blipFill>
        <p:spPr>
          <a:xfrm>
            <a:off x="1891556" y="1031822"/>
            <a:ext cx="5360887" cy="4035429"/>
          </a:xfrm>
          <a:prstGeom prst="rect">
            <a:avLst/>
          </a:prstGeom>
        </p:spPr>
      </p:pic>
      <p:sp>
        <p:nvSpPr>
          <p:cNvPr id="7" name="Title 3"/>
          <p:cNvSpPr txBox="1">
            <a:spLocks/>
          </p:cNvSpPr>
          <p:nvPr/>
        </p:nvSpPr>
        <p:spPr>
          <a:xfrm>
            <a:off x="441965" y="274937"/>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1pPr>
            <a:lvl2pPr marR="0" lvl="1"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2pPr>
            <a:lvl3pPr marR="0" lvl="2"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3pPr>
            <a:lvl4pPr marR="0" lvl="3"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4pPr>
            <a:lvl5pPr marR="0" lvl="4"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5pPr>
            <a:lvl6pPr marR="0" lvl="5"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6pPr>
            <a:lvl7pPr marR="0" lvl="6"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7pPr>
            <a:lvl8pPr marR="0" lvl="7"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8pPr>
            <a:lvl9pPr marR="0" lvl="8" algn="l" rtl="0">
              <a:lnSpc>
                <a:spcPct val="90000"/>
              </a:lnSpc>
              <a:spcBef>
                <a:spcPts val="0"/>
              </a:spcBef>
              <a:spcAft>
                <a:spcPts val="0"/>
              </a:spcAft>
              <a:buClr>
                <a:schemeClr val="lt1"/>
              </a:buClr>
              <a:buSzPts val="3600"/>
              <a:buFont typeface="Abel"/>
              <a:buNone/>
              <a:defRPr sz="3600" b="1" i="0" u="none" strike="noStrike" cap="none">
                <a:solidFill>
                  <a:schemeClr val="lt1"/>
                </a:solidFill>
                <a:latin typeface="Abel"/>
                <a:ea typeface="Abel"/>
                <a:cs typeface="Abel"/>
                <a:sym typeface="Abel"/>
              </a:defRPr>
            </a:lvl9pPr>
          </a:lstStyle>
          <a:p>
            <a:r>
              <a:rPr lang="en-US"/>
              <a:t>Predicting Image:</a:t>
            </a:r>
            <a:endParaRPr lang="en-US" dirty="0"/>
          </a:p>
        </p:txBody>
      </p:sp>
      <p:grpSp>
        <p:nvGrpSpPr>
          <p:cNvPr id="8" name="Google Shape;62;p6"/>
          <p:cNvGrpSpPr/>
          <p:nvPr/>
        </p:nvGrpSpPr>
        <p:grpSpPr>
          <a:xfrm>
            <a:off x="0" y="274937"/>
            <a:ext cx="9144000" cy="665100"/>
            <a:chOff x="0" y="809153"/>
            <a:chExt cx="9144000" cy="665100"/>
          </a:xfrm>
        </p:grpSpPr>
        <p:sp>
          <p:nvSpPr>
            <p:cNvPr id="9"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970565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99000"/>
            <a:lum/>
          </a:blip>
          <a:srcRect/>
          <a:stretch>
            <a:fillRect l="-49000" r="-49000"/>
          </a:stretch>
        </a:blipFill>
        <a:effectLst/>
      </p:bgPr>
    </p:bg>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itle 1"/>
          <p:cNvSpPr>
            <a:spLocks noGrp="1"/>
          </p:cNvSpPr>
          <p:nvPr>
            <p:ph type="title"/>
          </p:nvPr>
        </p:nvSpPr>
        <p:spPr>
          <a:xfrm>
            <a:off x="393654" y="552155"/>
            <a:ext cx="6373800" cy="665100"/>
          </a:xfrm>
        </p:spPr>
        <p:txBody>
          <a:bodyPr/>
          <a:lstStyle/>
          <a:p>
            <a:r>
              <a:rPr lang="en-US" dirty="0"/>
              <a:t>Conclusion:</a:t>
            </a:r>
          </a:p>
        </p:txBody>
      </p:sp>
      <p:sp>
        <p:nvSpPr>
          <p:cNvPr id="3" name="TextBox 2"/>
          <p:cNvSpPr txBox="1"/>
          <p:nvPr/>
        </p:nvSpPr>
        <p:spPr>
          <a:xfrm>
            <a:off x="487410" y="1332613"/>
            <a:ext cx="3768395" cy="3539430"/>
          </a:xfrm>
          <a:prstGeom prst="rect">
            <a:avLst/>
          </a:prstGeom>
          <a:noFill/>
        </p:spPr>
        <p:txBody>
          <a:bodyPr wrap="square" rtlCol="0">
            <a:spAutoFit/>
          </a:bodyPr>
          <a:lstStyle/>
          <a:p>
            <a:pPr fontAlgn="base"/>
            <a:r>
              <a:rPr lang="en-US" dirty="0">
                <a:solidFill>
                  <a:schemeClr val="bg1"/>
                </a:solidFill>
              </a:rPr>
              <a:t>In order to increase the accuracy, we may insert larger dataset, extract more facial features for machine learning, consider other machine learning model, or even try deep learning. </a:t>
            </a:r>
          </a:p>
          <a:p>
            <a:r>
              <a:rPr lang="en-US" dirty="0">
                <a:solidFill>
                  <a:schemeClr val="bg1"/>
                </a:solidFill>
              </a:rPr>
              <a:t>The intelligent interaction between the human and the computer is of vital importance to reach the primary and contemporary goals of artificial intelligence. </a:t>
            </a:r>
          </a:p>
          <a:p>
            <a:r>
              <a:rPr lang="en-US" dirty="0">
                <a:solidFill>
                  <a:schemeClr val="bg1"/>
                </a:solidFill>
              </a:rPr>
              <a:t>Digital imaging in life and in common society and in science and technology has become completely digital and this transformation of visual imagination into mathematical algorithms and numerical developments is significant for researchers to use it in everyday digitized world we live today.</a:t>
            </a:r>
          </a:p>
        </p:txBody>
      </p:sp>
      <p:grpSp>
        <p:nvGrpSpPr>
          <p:cNvPr id="5" name="Google Shape;62;p6"/>
          <p:cNvGrpSpPr/>
          <p:nvPr/>
        </p:nvGrpSpPr>
        <p:grpSpPr>
          <a:xfrm>
            <a:off x="0" y="552155"/>
            <a:ext cx="9144000" cy="665100"/>
            <a:chOff x="0" y="809153"/>
            <a:chExt cx="9144000" cy="665100"/>
          </a:xfrm>
        </p:grpSpPr>
        <p:sp>
          <p:nvSpPr>
            <p:cNvPr id="6" name="Google Shape;63;p6"/>
            <p:cNvSpPr/>
            <p:nvPr/>
          </p:nvSpPr>
          <p:spPr>
            <a:xfrm>
              <a:off x="0" y="809153"/>
              <a:ext cx="9144000" cy="665100"/>
            </a:xfrm>
            <a:prstGeom prst="rect">
              <a:avLst/>
            </a:prstGeom>
            <a:solidFill>
              <a:srgbClr val="00103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36444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49000" r="-49000"/>
          </a:stretch>
        </a:blipFill>
        <a:effectLst/>
      </p:bgPr>
    </p:bg>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2" name="Title 1"/>
          <p:cNvSpPr>
            <a:spLocks noGrp="1"/>
          </p:cNvSpPr>
          <p:nvPr>
            <p:ph type="title"/>
          </p:nvPr>
        </p:nvSpPr>
        <p:spPr>
          <a:xfrm>
            <a:off x="384861" y="481816"/>
            <a:ext cx="6373800" cy="665100"/>
          </a:xfrm>
        </p:spPr>
        <p:txBody>
          <a:bodyPr/>
          <a:lstStyle/>
          <a:p>
            <a:r>
              <a:rPr lang="en-US" dirty="0"/>
              <a:t>REFERENCES:</a:t>
            </a:r>
          </a:p>
        </p:txBody>
      </p:sp>
      <p:sp>
        <p:nvSpPr>
          <p:cNvPr id="3" name="TextBox 2"/>
          <p:cNvSpPr txBox="1"/>
          <p:nvPr/>
        </p:nvSpPr>
        <p:spPr>
          <a:xfrm>
            <a:off x="521839" y="1347560"/>
            <a:ext cx="3913675" cy="3539430"/>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dirty="0">
                <a:solidFill>
                  <a:schemeClr val="bg1"/>
                </a:solidFill>
              </a:rPr>
              <a:t>Singh, </a:t>
            </a:r>
            <a:r>
              <a:rPr lang="en-US" dirty="0" err="1">
                <a:solidFill>
                  <a:schemeClr val="bg1"/>
                </a:solidFill>
              </a:rPr>
              <a:t>Swarnima</a:t>
            </a:r>
            <a:r>
              <a:rPr lang="en-US" dirty="0">
                <a:solidFill>
                  <a:schemeClr val="bg1"/>
                </a:solidFill>
              </a:rPr>
              <a:t> &amp; Singh, </a:t>
            </a:r>
            <a:r>
              <a:rPr lang="en-US" dirty="0" err="1">
                <a:solidFill>
                  <a:schemeClr val="bg1"/>
                </a:solidFill>
              </a:rPr>
              <a:t>Durgesh</a:t>
            </a:r>
            <a:r>
              <a:rPr lang="en-US" dirty="0">
                <a:solidFill>
                  <a:schemeClr val="bg1"/>
                </a:solidFill>
              </a:rPr>
              <a:t> &amp; Yadav, </a:t>
            </a:r>
            <a:r>
              <a:rPr lang="en-US" dirty="0" err="1">
                <a:solidFill>
                  <a:schemeClr val="bg1"/>
                </a:solidFill>
              </a:rPr>
              <a:t>Vikash</a:t>
            </a:r>
            <a:r>
              <a:rPr lang="en-US" dirty="0">
                <a:solidFill>
                  <a:schemeClr val="bg1"/>
                </a:solidFill>
              </a:rPr>
              <a:t>. (2020). Face Recognition Using HOG Feature Extraction and SVM Classifier. 8. 6437-6440. 10.30534/</a:t>
            </a:r>
            <a:r>
              <a:rPr lang="en-US" dirty="0" err="1">
                <a:solidFill>
                  <a:schemeClr val="bg1"/>
                </a:solidFill>
              </a:rPr>
              <a:t>ijeter</a:t>
            </a:r>
            <a:r>
              <a:rPr lang="en-US" dirty="0">
                <a:solidFill>
                  <a:schemeClr val="bg1"/>
                </a:solidFill>
              </a:rPr>
              <a:t>/2020/244892020. </a:t>
            </a:r>
          </a:p>
          <a:p>
            <a:pPr marL="285750" indent="-285750">
              <a:buClr>
                <a:srgbClr val="0070C0"/>
              </a:buClr>
              <a:buFont typeface="Wingdings" panose="05000000000000000000" pitchFamily="2" charset="2"/>
              <a:buChar char="Ø"/>
            </a:pPr>
            <a:r>
              <a:rPr lang="en-US" dirty="0">
                <a:solidFill>
                  <a:schemeClr val="bg1"/>
                </a:solidFill>
              </a:rPr>
              <a:t>Kevin </a:t>
            </a:r>
            <a:r>
              <a:rPr lang="en-US" dirty="0" err="1">
                <a:solidFill>
                  <a:schemeClr val="bg1"/>
                </a:solidFill>
              </a:rPr>
              <a:t>Chng</a:t>
            </a:r>
            <a:r>
              <a:rPr lang="en-US" dirty="0">
                <a:solidFill>
                  <a:schemeClr val="bg1"/>
                </a:solidFill>
              </a:rPr>
              <a:t> (2022). Real-Time Facial Recognition Using HOG Features (https://github.com/KevinChngJY/real_time_facial_recognition/releases/tag/1.1), GitHub. </a:t>
            </a:r>
          </a:p>
          <a:p>
            <a:pPr marL="285750" indent="-285750">
              <a:buClr>
                <a:srgbClr val="0070C0"/>
              </a:buClr>
              <a:buFont typeface="Wingdings" panose="05000000000000000000" pitchFamily="2" charset="2"/>
              <a:buChar char="Ø"/>
            </a:pPr>
            <a:r>
              <a:rPr lang="en-US" dirty="0">
                <a:solidFill>
                  <a:schemeClr val="bg1"/>
                </a:solidFill>
              </a:rPr>
              <a:t>GK BHAT (2022). Real time face recognition and detection system (https://www.mathworks.com/matlabcentral/fileexchange/46674-real-time-face-recognition-and-detection-system), MATLAB Central File Exchange. </a:t>
            </a:r>
          </a:p>
        </p:txBody>
      </p:sp>
      <p:grpSp>
        <p:nvGrpSpPr>
          <p:cNvPr id="5" name="Google Shape;62;p6"/>
          <p:cNvGrpSpPr/>
          <p:nvPr/>
        </p:nvGrpSpPr>
        <p:grpSpPr>
          <a:xfrm>
            <a:off x="0" y="450477"/>
            <a:ext cx="9144000" cy="665100"/>
            <a:chOff x="0" y="809153"/>
            <a:chExt cx="9144000" cy="665100"/>
          </a:xfrm>
        </p:grpSpPr>
        <p:sp>
          <p:nvSpPr>
            <p:cNvPr id="6"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42906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ctrTitle"/>
          </p:nvPr>
        </p:nvSpPr>
        <p:spPr>
          <a:xfrm>
            <a:off x="294489" y="2090297"/>
            <a:ext cx="6390300" cy="11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FACE RECOGNITION USING MATLAB</a:t>
            </a:r>
            <a:endParaRPr dirty="0"/>
          </a:p>
        </p:txBody>
      </p:sp>
      <p:sp>
        <p:nvSpPr>
          <p:cNvPr id="4" name="Google Shape;165;p15"/>
          <p:cNvSpPr txBox="1">
            <a:spLocks/>
          </p:cNvSpPr>
          <p:nvPr/>
        </p:nvSpPr>
        <p:spPr>
          <a:xfrm>
            <a:off x="230515" y="3929019"/>
            <a:ext cx="4593914" cy="1085626"/>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1pPr>
            <a:lvl2pPr marR="0" lvl="1"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2pPr>
            <a:lvl3pPr marR="0" lvl="2"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3pPr>
            <a:lvl4pPr marR="0" lvl="3"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4pPr>
            <a:lvl5pPr marR="0" lvl="4"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5pPr>
            <a:lvl6pPr marR="0" lvl="5"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6pPr>
            <a:lvl7pPr marR="0" lvl="6"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7pPr>
            <a:lvl8pPr marR="0" lvl="7"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8pPr>
            <a:lvl9pPr marR="0" lvl="8"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9pPr>
          </a:lstStyle>
          <a:p>
            <a:pPr algn="ctr"/>
            <a:r>
              <a:rPr lang="en-US" sz="1600" dirty="0"/>
              <a:t>Digital Signal Processing (EE-330)</a:t>
            </a:r>
            <a:br>
              <a:rPr lang="en-US" sz="1600" dirty="0"/>
            </a:br>
            <a:r>
              <a:rPr lang="en-US" sz="1600" dirty="0"/>
              <a:t>Fall 2021</a:t>
            </a:r>
            <a:br>
              <a:rPr lang="en-US" sz="1600" dirty="0"/>
            </a:br>
            <a:r>
              <a:rPr lang="en-US" sz="1600" dirty="0"/>
              <a:t>Instructor: </a:t>
            </a:r>
            <a:r>
              <a:rPr lang="en-US" sz="1600" u="sng" dirty="0" err="1"/>
              <a:t>Dr</a:t>
            </a:r>
            <a:r>
              <a:rPr lang="en-US" sz="1600" u="sng" dirty="0"/>
              <a:t> </a:t>
            </a:r>
            <a:r>
              <a:rPr lang="en-US" sz="1600" u="sng" dirty="0" err="1"/>
              <a:t>Arbab</a:t>
            </a:r>
            <a:r>
              <a:rPr lang="en-US" sz="1600" u="sng" dirty="0"/>
              <a:t> Latif</a:t>
            </a:r>
            <a:br>
              <a:rPr lang="en-US" sz="1600" dirty="0"/>
            </a:br>
            <a:r>
              <a:rPr lang="en-US" sz="1600" dirty="0"/>
              <a:t>Lab Instructor: </a:t>
            </a:r>
            <a:r>
              <a:rPr lang="en-US" sz="1600" u="sng" dirty="0" err="1"/>
              <a:t>Abrar</a:t>
            </a:r>
            <a:r>
              <a:rPr lang="en-US" sz="1600" u="sng" dirty="0"/>
              <a:t> </a:t>
            </a:r>
            <a:r>
              <a:rPr lang="en-US" sz="1600" u="sng" dirty="0" err="1"/>
              <a:t>ul</a:t>
            </a:r>
            <a:r>
              <a:rPr lang="en-US" sz="1600" u="sng" dirty="0"/>
              <a:t> </a:t>
            </a:r>
            <a:r>
              <a:rPr lang="en-US" sz="1600" u="sng" dirty="0" err="1"/>
              <a:t>Haq</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21000"/>
          </a:stretch>
        </a:blipFill>
        <a:effectLst/>
      </p:bgPr>
    </p:bg>
    <p:spTree>
      <p:nvGrpSpPr>
        <p:cNvPr id="1" name="Shape 201"/>
        <p:cNvGrpSpPr/>
        <p:nvPr/>
      </p:nvGrpSpPr>
      <p:grpSpPr>
        <a:xfrm>
          <a:off x="0" y="0"/>
          <a:ext cx="0" cy="0"/>
          <a:chOff x="0" y="0"/>
          <a:chExt cx="0" cy="0"/>
        </a:xfrm>
      </p:grpSpPr>
      <p:sp>
        <p:nvSpPr>
          <p:cNvPr id="204" name="Google Shape;204;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442;p36"/>
          <p:cNvSpPr txBox="1">
            <a:spLocks/>
          </p:cNvSpPr>
          <p:nvPr/>
        </p:nvSpPr>
        <p:spPr>
          <a:xfrm>
            <a:off x="298612" y="4463311"/>
            <a:ext cx="3042793" cy="1360377"/>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1pPr>
            <a:lvl2pPr marL="914400" marR="0" lvl="1" indent="-381000" algn="l" rtl="0">
              <a:lnSpc>
                <a:spcPct val="115000"/>
              </a:lnSpc>
              <a:spcBef>
                <a:spcPts val="0"/>
              </a:spcBef>
              <a:spcAft>
                <a:spcPts val="0"/>
              </a:spcAft>
              <a:buClr>
                <a:schemeClr val="accent4"/>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2pPr>
            <a:lvl3pPr marL="1371600" marR="0" lvl="2" indent="-381000" algn="l" rtl="0">
              <a:lnSpc>
                <a:spcPct val="115000"/>
              </a:lnSpc>
              <a:spcBef>
                <a:spcPts val="0"/>
              </a:spcBef>
              <a:spcAft>
                <a:spcPts val="0"/>
              </a:spcAft>
              <a:buClr>
                <a:schemeClr val="accent3"/>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3pPr>
            <a:lvl4pPr marL="1828800" marR="0" lvl="3" indent="-381000" algn="l" rtl="0">
              <a:lnSpc>
                <a:spcPct val="115000"/>
              </a:lnSpc>
              <a:spcBef>
                <a:spcPts val="0"/>
              </a:spcBef>
              <a:spcAft>
                <a:spcPts val="0"/>
              </a:spcAft>
              <a:buClr>
                <a:schemeClr val="lt1"/>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4pPr>
            <a:lvl5pPr marL="2286000" marR="0" lvl="4" indent="-381000" algn="l" rtl="0">
              <a:lnSpc>
                <a:spcPct val="115000"/>
              </a:lnSpc>
              <a:spcBef>
                <a:spcPts val="0"/>
              </a:spcBef>
              <a:spcAft>
                <a:spcPts val="0"/>
              </a:spcAft>
              <a:buClr>
                <a:schemeClr val="lt1"/>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5pPr>
            <a:lvl6pPr marL="2743200" marR="0" lvl="5" indent="-381000" algn="l" rtl="0">
              <a:lnSpc>
                <a:spcPct val="115000"/>
              </a:lnSpc>
              <a:spcBef>
                <a:spcPts val="0"/>
              </a:spcBef>
              <a:spcAft>
                <a:spcPts val="0"/>
              </a:spcAft>
              <a:buClr>
                <a:schemeClr val="lt1"/>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6pPr>
            <a:lvl7pPr marL="3200400" marR="0" lvl="6" indent="-381000" algn="l" rtl="0">
              <a:lnSpc>
                <a:spcPct val="115000"/>
              </a:lnSpc>
              <a:spcBef>
                <a:spcPts val="0"/>
              </a:spcBef>
              <a:spcAft>
                <a:spcPts val="0"/>
              </a:spcAft>
              <a:buClr>
                <a:schemeClr val="lt1"/>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7pPr>
            <a:lvl8pPr marL="3657600" marR="0" lvl="7" indent="-381000" algn="l" rtl="0">
              <a:lnSpc>
                <a:spcPct val="115000"/>
              </a:lnSpc>
              <a:spcBef>
                <a:spcPts val="0"/>
              </a:spcBef>
              <a:spcAft>
                <a:spcPts val="0"/>
              </a:spcAft>
              <a:buClr>
                <a:schemeClr val="lt1"/>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8pPr>
            <a:lvl9pPr marL="4114800" marR="0" lvl="8" indent="-381000" algn="l" rtl="0">
              <a:lnSpc>
                <a:spcPct val="115000"/>
              </a:lnSpc>
              <a:spcBef>
                <a:spcPts val="0"/>
              </a:spcBef>
              <a:spcAft>
                <a:spcPts val="0"/>
              </a:spcAft>
              <a:buClr>
                <a:schemeClr val="lt1"/>
              </a:buClr>
              <a:buSzPts val="2400"/>
              <a:buFont typeface="Encode Sans Semi Condensed Light"/>
              <a:buChar char="■"/>
              <a:defRPr sz="2400" b="0" i="0" u="none" strike="noStrike" cap="none">
                <a:solidFill>
                  <a:schemeClr val="lt1"/>
                </a:solidFill>
                <a:latin typeface="Encode Sans Semi Condensed Light"/>
                <a:ea typeface="Encode Sans Semi Condensed Light"/>
                <a:cs typeface="Encode Sans Semi Condensed Light"/>
                <a:sym typeface="Encode Sans Semi Condensed Light"/>
              </a:defRPr>
            </a:lvl9pPr>
          </a:lstStyle>
          <a:p>
            <a:pPr marL="0" indent="0">
              <a:spcBef>
                <a:spcPts val="0"/>
              </a:spcBef>
              <a:buFont typeface="Encode Sans Semi Condensed Light"/>
              <a:buNone/>
            </a:pPr>
            <a:r>
              <a:rPr lang="en-US" sz="3600" dirty="0">
                <a:solidFill>
                  <a:schemeClr val="accent6"/>
                </a:solidFill>
                <a:latin typeface="Encode Sans Semi Condensed SemiBold"/>
                <a:ea typeface="Encode Sans Semi Condensed SemiBold"/>
                <a:cs typeface="Encode Sans Semi Condensed SemiBold"/>
                <a:sym typeface="Encode Sans Semi Condensed SemiBold"/>
              </a:rPr>
              <a:t>THANK YOU!</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21000"/>
          </a:stretch>
        </a:blipFill>
        <a:effectLst/>
      </p:bgPr>
    </p:bg>
    <p:spTree>
      <p:nvGrpSpPr>
        <p:cNvPr id="1" name="Shape 438"/>
        <p:cNvGrpSpPr/>
        <p:nvPr/>
      </p:nvGrpSpPr>
      <p:grpSpPr>
        <a:xfrm>
          <a:off x="0" y="0"/>
          <a:ext cx="0" cy="0"/>
          <a:chOff x="0" y="0"/>
          <a:chExt cx="0" cy="0"/>
        </a:xfrm>
      </p:grpSpPr>
      <p:sp>
        <p:nvSpPr>
          <p:cNvPr id="439" name="Google Shape;439;p36"/>
          <p:cNvSpPr/>
          <p:nvPr/>
        </p:nvSpPr>
        <p:spPr>
          <a:xfrm>
            <a:off x="0" y="1638900"/>
            <a:ext cx="9144000" cy="3504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442" name="Google Shape;442;p36"/>
          <p:cNvSpPr txBox="1">
            <a:spLocks noGrp="1"/>
          </p:cNvSpPr>
          <p:nvPr>
            <p:ph type="subTitle" idx="4294967295"/>
          </p:nvPr>
        </p:nvSpPr>
        <p:spPr>
          <a:xfrm>
            <a:off x="537895" y="3610995"/>
            <a:ext cx="2606468" cy="1360377"/>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3600" dirty="0">
                <a:solidFill>
                  <a:schemeClr val="accent6"/>
                </a:solidFill>
                <a:latin typeface="Encode Sans Semi Condensed SemiBold"/>
                <a:ea typeface="Encode Sans Semi Condensed SemiBold"/>
                <a:cs typeface="Encode Sans Semi Condensed SemiBold"/>
                <a:sym typeface="Encode Sans Semi Condensed SemiBold"/>
              </a:rPr>
              <a:t>Any questions?</a:t>
            </a:r>
            <a:endParaRPr sz="3600" dirty="0">
              <a:solidFill>
                <a:schemeClr val="accent6"/>
              </a:solidFill>
              <a:latin typeface="Encode Sans Semi Condensed SemiBold"/>
              <a:ea typeface="Encode Sans Semi Condensed SemiBold"/>
              <a:cs typeface="Encode Sans Semi Condensed SemiBold"/>
              <a:sym typeface="Encode Sans Semi Condensed SemiBold"/>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GROUP MEMBERS</a:t>
            </a:r>
            <a:endParaRPr dirty="0"/>
          </a:p>
        </p:txBody>
      </p:sp>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6" name="Table 5"/>
          <p:cNvGraphicFramePr>
            <a:graphicFrameLocks noGrp="1"/>
          </p:cNvGraphicFramePr>
          <p:nvPr>
            <p:extLst>
              <p:ext uri="{D42A27DB-BD31-4B8C-83A1-F6EECF244321}">
                <p14:modId xmlns:p14="http://schemas.microsoft.com/office/powerpoint/2010/main" val="2716975413"/>
              </p:ext>
            </p:extLst>
          </p:nvPr>
        </p:nvGraphicFramePr>
        <p:xfrm>
          <a:off x="775252" y="1938129"/>
          <a:ext cx="5685183" cy="2415211"/>
        </p:xfrm>
        <a:graphic>
          <a:graphicData uri="http://schemas.openxmlformats.org/drawingml/2006/table">
            <a:tbl>
              <a:tblPr firstRow="1" bandRow="1">
                <a:tableStyleId>{E0D8DBFD-9A2B-482A-A443-754404407EF8}</a:tableStyleId>
              </a:tblPr>
              <a:tblGrid>
                <a:gridCol w="853188">
                  <a:extLst>
                    <a:ext uri="{9D8B030D-6E8A-4147-A177-3AD203B41FA5}">
                      <a16:colId xmlns:a16="http://schemas.microsoft.com/office/drawing/2014/main" val="2077696781"/>
                    </a:ext>
                  </a:extLst>
                </a:gridCol>
                <a:gridCol w="2625193">
                  <a:extLst>
                    <a:ext uri="{9D8B030D-6E8A-4147-A177-3AD203B41FA5}">
                      <a16:colId xmlns:a16="http://schemas.microsoft.com/office/drawing/2014/main" val="3486966344"/>
                    </a:ext>
                  </a:extLst>
                </a:gridCol>
                <a:gridCol w="2206802">
                  <a:extLst>
                    <a:ext uri="{9D8B030D-6E8A-4147-A177-3AD203B41FA5}">
                      <a16:colId xmlns:a16="http://schemas.microsoft.com/office/drawing/2014/main" val="2284998542"/>
                    </a:ext>
                  </a:extLst>
                </a:gridCol>
              </a:tblGrid>
              <a:tr h="559183">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 No</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Name</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a:solidFill>
                            <a:schemeClr val="bg1"/>
                          </a:solidFill>
                          <a:effectLst/>
                          <a:latin typeface="Arial Narrow" panose="020B0606020202030204" pitchFamily="34" charset="0"/>
                          <a:ea typeface="Calibri" panose="020F0502020204030204" pitchFamily="34" charset="0"/>
                          <a:cs typeface="Arial" panose="020B0604020202020204" pitchFamily="34" charset="0"/>
                        </a:rPr>
                        <a:t>CMS ID </a:t>
                      </a:r>
                      <a:endParaRPr lang="en-US" sz="1100" b="1">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extLst>
                  <a:ext uri="{0D108BD9-81ED-4DB2-BD59-A6C34878D82A}">
                    <a16:rowId xmlns:a16="http://schemas.microsoft.com/office/drawing/2014/main" val="2185373702"/>
                  </a:ext>
                </a:extLst>
              </a:tr>
              <a:tr h="559183">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1</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err="1">
                          <a:solidFill>
                            <a:schemeClr val="bg1"/>
                          </a:solidFill>
                          <a:effectLst/>
                          <a:latin typeface="Arial Narrow" panose="020B0606020202030204" pitchFamily="34" charset="0"/>
                          <a:ea typeface="Calibri" panose="020F0502020204030204" pitchFamily="34" charset="0"/>
                          <a:cs typeface="Arial" panose="020B0604020202020204" pitchFamily="34" charset="0"/>
                        </a:rPr>
                        <a:t>Muneeb</a:t>
                      </a: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 </a:t>
                      </a:r>
                      <a:r>
                        <a:rPr lang="en-US" sz="1400" b="1" dirty="0" err="1">
                          <a:solidFill>
                            <a:schemeClr val="bg1"/>
                          </a:solidFill>
                          <a:effectLst/>
                          <a:latin typeface="Arial Narrow" panose="020B0606020202030204" pitchFamily="34" charset="0"/>
                          <a:ea typeface="Calibri" panose="020F0502020204030204" pitchFamily="34" charset="0"/>
                          <a:cs typeface="Arial" panose="020B0604020202020204" pitchFamily="34" charset="0"/>
                        </a:rPr>
                        <a:t>Elahi</a:t>
                      </a: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 Malik</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288106</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extLst>
                  <a:ext uri="{0D108BD9-81ED-4DB2-BD59-A6C34878D82A}">
                    <a16:rowId xmlns:a16="http://schemas.microsoft.com/office/drawing/2014/main" val="1284302348"/>
                  </a:ext>
                </a:extLst>
              </a:tr>
              <a:tr h="737662">
                <a:tc>
                  <a:txBody>
                    <a:bodyPr/>
                    <a:lstStyle/>
                    <a:p>
                      <a:pPr algn="ctr">
                        <a:lnSpc>
                          <a:spcPct val="107000"/>
                        </a:lnSpc>
                        <a:spcAft>
                          <a:spcPts val="0"/>
                        </a:spcAft>
                      </a:pPr>
                      <a:r>
                        <a:rPr lang="en-US" sz="1400" b="1">
                          <a:solidFill>
                            <a:schemeClr val="bg1"/>
                          </a:solidFill>
                          <a:effectLst/>
                          <a:latin typeface="Arial Narrow" panose="020B0606020202030204" pitchFamily="34" charset="0"/>
                          <a:ea typeface="Calibri" panose="020F0502020204030204" pitchFamily="34" charset="0"/>
                          <a:cs typeface="Arial" panose="020B0604020202020204" pitchFamily="34" charset="0"/>
                        </a:rPr>
                        <a:t>2</a:t>
                      </a:r>
                      <a:endParaRPr lang="en-US" sz="1100" b="1">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err="1">
                          <a:solidFill>
                            <a:schemeClr val="bg1"/>
                          </a:solidFill>
                          <a:effectLst/>
                          <a:latin typeface="Arial Narrow" panose="020B0606020202030204" pitchFamily="34" charset="0"/>
                          <a:ea typeface="Calibri" panose="020F0502020204030204" pitchFamily="34" charset="0"/>
                          <a:cs typeface="Arial" panose="020B0604020202020204" pitchFamily="34" charset="0"/>
                        </a:rPr>
                        <a:t>Ch</a:t>
                      </a: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 Muhammad </a:t>
                      </a:r>
                      <a:r>
                        <a:rPr lang="en-US" sz="1400" b="1" dirty="0" err="1">
                          <a:solidFill>
                            <a:schemeClr val="bg1"/>
                          </a:solidFill>
                          <a:effectLst/>
                          <a:latin typeface="Arial Narrow" panose="020B0606020202030204" pitchFamily="34" charset="0"/>
                          <a:ea typeface="Calibri" panose="020F0502020204030204" pitchFamily="34" charset="0"/>
                          <a:cs typeface="Arial" panose="020B0604020202020204" pitchFamily="34" charset="0"/>
                        </a:rPr>
                        <a:t>Shaheer</a:t>
                      </a: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 </a:t>
                      </a:r>
                      <a:r>
                        <a:rPr lang="en-US" sz="1400" b="1" dirty="0" err="1">
                          <a:solidFill>
                            <a:schemeClr val="bg1"/>
                          </a:solidFill>
                          <a:effectLst/>
                          <a:latin typeface="Arial Narrow" panose="020B0606020202030204" pitchFamily="34" charset="0"/>
                          <a:ea typeface="Calibri" panose="020F0502020204030204" pitchFamily="34" charset="0"/>
                          <a:cs typeface="Arial" panose="020B0604020202020204" pitchFamily="34" charset="0"/>
                        </a:rPr>
                        <a:t>Yasir</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286021</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extLst>
                  <a:ext uri="{0D108BD9-81ED-4DB2-BD59-A6C34878D82A}">
                    <a16:rowId xmlns:a16="http://schemas.microsoft.com/office/drawing/2014/main" val="1284161716"/>
                  </a:ext>
                </a:extLst>
              </a:tr>
              <a:tr h="559183">
                <a:tc>
                  <a:txBody>
                    <a:bodyPr/>
                    <a:lstStyle/>
                    <a:p>
                      <a:pPr algn="ctr">
                        <a:lnSpc>
                          <a:spcPct val="107000"/>
                        </a:lnSpc>
                        <a:spcAft>
                          <a:spcPts val="0"/>
                        </a:spcAft>
                      </a:pPr>
                      <a:r>
                        <a:rPr lang="en-US" sz="1400" b="1">
                          <a:solidFill>
                            <a:schemeClr val="bg1"/>
                          </a:solidFill>
                          <a:effectLst/>
                          <a:latin typeface="Arial Narrow" panose="020B0606020202030204" pitchFamily="34" charset="0"/>
                          <a:ea typeface="Calibri" panose="020F0502020204030204" pitchFamily="34" charset="0"/>
                          <a:cs typeface="Arial" panose="020B0604020202020204" pitchFamily="34" charset="0"/>
                        </a:rPr>
                        <a:t>3</a:t>
                      </a:r>
                      <a:endParaRPr lang="en-US" sz="1100" b="1">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Muhammad Hamza</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tc>
                  <a:txBody>
                    <a:bodyPr/>
                    <a:lstStyle/>
                    <a:p>
                      <a:pPr algn="ctr">
                        <a:lnSpc>
                          <a:spcPct val="107000"/>
                        </a:lnSpc>
                        <a:spcAft>
                          <a:spcPts val="0"/>
                        </a:spcAft>
                      </a:pPr>
                      <a:r>
                        <a:rPr lang="en-US" sz="14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rPr>
                        <a:t>290951</a:t>
                      </a:r>
                      <a:endParaRPr lang="en-US" sz="1100" b="1" dirty="0">
                        <a:solidFill>
                          <a:schemeClr val="bg1"/>
                        </a:solidFill>
                        <a:effectLst/>
                        <a:latin typeface="Arial Narrow" panose="020B0606020202030204" pitchFamily="34" charset="0"/>
                        <a:ea typeface="Calibri" panose="020F0502020204030204" pitchFamily="34" charset="0"/>
                        <a:cs typeface="Arial" panose="020B0604020202020204" pitchFamily="34" charset="0"/>
                      </a:endParaRPr>
                    </a:p>
                  </a:txBody>
                  <a:tcPr marL="68580" marR="68580" marT="0" marB="0">
                    <a:solidFill>
                      <a:schemeClr val="accent3">
                        <a:lumMod val="60000"/>
                        <a:lumOff val="40000"/>
                        <a:alpha val="38000"/>
                      </a:schemeClr>
                    </a:solidFill>
                  </a:tcPr>
                </a:tc>
                <a:extLst>
                  <a:ext uri="{0D108BD9-81ED-4DB2-BD59-A6C34878D82A}">
                    <a16:rowId xmlns:a16="http://schemas.microsoft.com/office/drawing/2014/main" val="3945094237"/>
                  </a:ext>
                </a:extLst>
              </a:tr>
            </a:tbl>
          </a:graphicData>
        </a:graphic>
      </p:graphicFrame>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itle 1"/>
          <p:cNvSpPr>
            <a:spLocks noGrp="1"/>
          </p:cNvSpPr>
          <p:nvPr>
            <p:ph type="title"/>
          </p:nvPr>
        </p:nvSpPr>
        <p:spPr/>
        <p:txBody>
          <a:bodyPr/>
          <a:lstStyle/>
          <a:p>
            <a:r>
              <a:rPr lang="en-US" dirty="0"/>
              <a:t>INTRODUCTION</a:t>
            </a:r>
          </a:p>
        </p:txBody>
      </p:sp>
      <p:sp>
        <p:nvSpPr>
          <p:cNvPr id="3" name="TextBox 2"/>
          <p:cNvSpPr txBox="1"/>
          <p:nvPr/>
        </p:nvSpPr>
        <p:spPr>
          <a:xfrm>
            <a:off x="514800" y="1868557"/>
            <a:ext cx="3073225" cy="2462213"/>
          </a:xfrm>
          <a:prstGeom prst="rect">
            <a:avLst/>
          </a:prstGeom>
          <a:noFill/>
        </p:spPr>
        <p:txBody>
          <a:bodyPr wrap="square" rtlCol="0">
            <a:spAutoFit/>
          </a:bodyPr>
          <a:lstStyle/>
          <a:p>
            <a:r>
              <a:rPr lang="en-US" dirty="0">
                <a:solidFill>
                  <a:schemeClr val="bg1"/>
                </a:solidFill>
              </a:rPr>
              <a:t>Use of object detection in different technologies is ubiquitous in today’s world. From our smartphones to security surveillance systems, it is an important aspect of computer vision and image processing applications. As it becomes more and more popular the demand of having an accurate object detection algorithm is increasing day by day.</a:t>
            </a:r>
          </a:p>
          <a:p>
            <a:endParaRPr lang="en-US" dirty="0"/>
          </a:p>
        </p:txBody>
      </p:sp>
    </p:spTree>
    <p:extLst>
      <p:ext uri="{BB962C8B-B14F-4D97-AF65-F5344CB8AC3E}">
        <p14:creationId xmlns:p14="http://schemas.microsoft.com/office/powerpoint/2010/main" val="87822868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itle 1"/>
          <p:cNvSpPr>
            <a:spLocks noGrp="1"/>
          </p:cNvSpPr>
          <p:nvPr>
            <p:ph type="title"/>
          </p:nvPr>
        </p:nvSpPr>
        <p:spPr>
          <a:xfrm>
            <a:off x="514800" y="854335"/>
            <a:ext cx="6373800" cy="726393"/>
          </a:xfrm>
        </p:spPr>
        <p:txBody>
          <a:bodyPr/>
          <a:lstStyle/>
          <a:p>
            <a:r>
              <a:rPr lang="en-US" dirty="0"/>
              <a:t>Face Recognition with MATLAB</a:t>
            </a:r>
          </a:p>
        </p:txBody>
      </p:sp>
      <p:sp>
        <p:nvSpPr>
          <p:cNvPr id="3" name="TextBox 2"/>
          <p:cNvSpPr txBox="1"/>
          <p:nvPr/>
        </p:nvSpPr>
        <p:spPr>
          <a:xfrm>
            <a:off x="514800" y="1680550"/>
            <a:ext cx="3073225" cy="2462213"/>
          </a:xfrm>
          <a:prstGeom prst="rect">
            <a:avLst/>
          </a:prstGeom>
          <a:noFill/>
        </p:spPr>
        <p:txBody>
          <a:bodyPr wrap="square" rtlCol="0">
            <a:spAutoFit/>
          </a:bodyPr>
          <a:lstStyle/>
          <a:p>
            <a:r>
              <a:rPr lang="en-US" dirty="0">
                <a:solidFill>
                  <a:schemeClr val="bg1"/>
                </a:solidFill>
              </a:rPr>
              <a:t>Face recognition is the process of identifying one or more people in images or videos by analyzing and comparing patterns. Algorithms for face recognition typically extract facial features and compare them to a database to find the best match. Face recognition is an important part of many biometric, security, and surveillance systems, as well as image and video indexing systems.</a:t>
            </a:r>
          </a:p>
        </p:txBody>
      </p:sp>
    </p:spTree>
    <p:extLst>
      <p:ext uri="{BB962C8B-B14F-4D97-AF65-F5344CB8AC3E}">
        <p14:creationId xmlns:p14="http://schemas.microsoft.com/office/powerpoint/2010/main" val="30604144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itle 1"/>
          <p:cNvSpPr>
            <a:spLocks noGrp="1"/>
          </p:cNvSpPr>
          <p:nvPr>
            <p:ph type="title"/>
          </p:nvPr>
        </p:nvSpPr>
        <p:spPr>
          <a:xfrm>
            <a:off x="514800" y="815064"/>
            <a:ext cx="6373800" cy="726393"/>
          </a:xfrm>
        </p:spPr>
        <p:txBody>
          <a:bodyPr/>
          <a:lstStyle/>
          <a:p>
            <a:r>
              <a:rPr lang="en-US" dirty="0"/>
              <a:t>Face Recognition Advantages</a:t>
            </a:r>
          </a:p>
        </p:txBody>
      </p:sp>
      <p:sp>
        <p:nvSpPr>
          <p:cNvPr id="3" name="TextBox 2"/>
          <p:cNvSpPr txBox="1"/>
          <p:nvPr/>
        </p:nvSpPr>
        <p:spPr>
          <a:xfrm>
            <a:off x="514800" y="1527821"/>
            <a:ext cx="3322262" cy="3539430"/>
          </a:xfrm>
          <a:prstGeom prst="rect">
            <a:avLst/>
          </a:prstGeom>
          <a:noFill/>
        </p:spPr>
        <p:txBody>
          <a:bodyPr wrap="square" rtlCol="0">
            <a:spAutoFit/>
          </a:bodyPr>
          <a:lstStyle/>
          <a:p>
            <a:r>
              <a:rPr lang="en-US" dirty="0">
                <a:solidFill>
                  <a:schemeClr val="bg1"/>
                </a:solidFill>
              </a:rPr>
              <a:t>Face recognition uses focus on verification or authentication:</a:t>
            </a:r>
          </a:p>
          <a:p>
            <a:pPr marL="285750" indent="-285750">
              <a:buClr>
                <a:srgbClr val="0070C0"/>
              </a:buClr>
              <a:buFont typeface="Wingdings" panose="05000000000000000000" pitchFamily="2" charset="2"/>
              <a:buChar char="Ø"/>
            </a:pPr>
            <a:r>
              <a:rPr lang="en-US" dirty="0">
                <a:solidFill>
                  <a:schemeClr val="bg1"/>
                </a:solidFill>
              </a:rPr>
              <a:t>Second authentication factor, to add extra security in any log-in process.</a:t>
            </a:r>
          </a:p>
          <a:p>
            <a:pPr marL="285750" indent="-285750">
              <a:buClr>
                <a:srgbClr val="0070C0"/>
              </a:buClr>
              <a:buFont typeface="Wingdings" panose="05000000000000000000" pitchFamily="2" charset="2"/>
              <a:buChar char="Ø"/>
            </a:pPr>
            <a:r>
              <a:rPr lang="en-US" dirty="0">
                <a:solidFill>
                  <a:schemeClr val="bg1"/>
                </a:solidFill>
              </a:rPr>
              <a:t>Access to mobile applications without a password.</a:t>
            </a:r>
          </a:p>
          <a:p>
            <a:pPr marL="285750" indent="-285750">
              <a:buClr>
                <a:srgbClr val="0070C0"/>
              </a:buClr>
              <a:buFont typeface="Wingdings" panose="05000000000000000000" pitchFamily="2" charset="2"/>
              <a:buChar char="Ø"/>
            </a:pPr>
            <a:r>
              <a:rPr lang="en-US" dirty="0">
                <a:solidFill>
                  <a:schemeClr val="bg1"/>
                </a:solidFill>
              </a:rPr>
              <a:t>Access to previously contracted online services (login on online platforms, for example).</a:t>
            </a:r>
          </a:p>
          <a:p>
            <a:pPr marL="285750" indent="-285750">
              <a:buClr>
                <a:srgbClr val="0070C0"/>
              </a:buClr>
              <a:buFont typeface="Wingdings" panose="05000000000000000000" pitchFamily="2" charset="2"/>
              <a:buChar char="Ø"/>
            </a:pPr>
            <a:r>
              <a:rPr lang="en-US" dirty="0">
                <a:solidFill>
                  <a:schemeClr val="bg1"/>
                </a:solidFill>
              </a:rPr>
              <a:t>Access to buildings (offices, events, facilities of any kind).</a:t>
            </a:r>
          </a:p>
          <a:p>
            <a:pPr marL="285750" indent="-285750">
              <a:buClr>
                <a:srgbClr val="0070C0"/>
              </a:buClr>
              <a:buFont typeface="Wingdings" panose="05000000000000000000" pitchFamily="2" charset="2"/>
              <a:buChar char="Ø"/>
            </a:pPr>
            <a:r>
              <a:rPr lang="en-US" dirty="0">
                <a:solidFill>
                  <a:schemeClr val="bg1"/>
                </a:solidFill>
              </a:rPr>
              <a:t>Payment method, both in physical and online stores.</a:t>
            </a:r>
          </a:p>
          <a:p>
            <a:pPr marL="285750" indent="-285750">
              <a:buClr>
                <a:srgbClr val="0070C0"/>
              </a:buClr>
              <a:buFont typeface="Wingdings" panose="05000000000000000000" pitchFamily="2" charset="2"/>
              <a:buChar char="Ø"/>
            </a:pPr>
            <a:r>
              <a:rPr lang="en-US" dirty="0">
                <a:solidFill>
                  <a:schemeClr val="bg1"/>
                </a:solidFill>
              </a:rPr>
              <a:t>Access to a locked device.</a:t>
            </a:r>
          </a:p>
          <a:p>
            <a:pPr marL="285750" indent="-285750">
              <a:buClr>
                <a:srgbClr val="0070C0"/>
              </a:buClr>
              <a:buFont typeface="Wingdings" panose="05000000000000000000" pitchFamily="2" charset="2"/>
              <a:buChar char="Ø"/>
            </a:pPr>
            <a:r>
              <a:rPr lang="en-US" dirty="0">
                <a:solidFill>
                  <a:schemeClr val="bg1"/>
                </a:solidFill>
              </a:rPr>
              <a:t>Check-in in tourist services (airports, hotels…)..</a:t>
            </a:r>
          </a:p>
        </p:txBody>
      </p:sp>
    </p:spTree>
    <p:extLst>
      <p:ext uri="{BB962C8B-B14F-4D97-AF65-F5344CB8AC3E}">
        <p14:creationId xmlns:p14="http://schemas.microsoft.com/office/powerpoint/2010/main" val="25563722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itle 1"/>
          <p:cNvSpPr>
            <a:spLocks noGrp="1"/>
          </p:cNvSpPr>
          <p:nvPr>
            <p:ph type="title"/>
          </p:nvPr>
        </p:nvSpPr>
        <p:spPr/>
        <p:txBody>
          <a:bodyPr/>
          <a:lstStyle/>
          <a:p>
            <a:r>
              <a:rPr lang="en-US" dirty="0"/>
              <a:t>OBJECTIVES</a:t>
            </a:r>
          </a:p>
        </p:txBody>
      </p:sp>
      <p:sp>
        <p:nvSpPr>
          <p:cNvPr id="3" name="TextBox 2"/>
          <p:cNvSpPr txBox="1"/>
          <p:nvPr/>
        </p:nvSpPr>
        <p:spPr>
          <a:xfrm>
            <a:off x="514800" y="1868557"/>
            <a:ext cx="3073225" cy="2893100"/>
          </a:xfrm>
          <a:prstGeom prst="rect">
            <a:avLst/>
          </a:prstGeom>
          <a:noFill/>
        </p:spPr>
        <p:txBody>
          <a:bodyPr wrap="square" rtlCol="0">
            <a:spAutoFit/>
          </a:bodyPr>
          <a:lstStyle/>
          <a:p>
            <a:r>
              <a:rPr lang="en-US" dirty="0">
                <a:solidFill>
                  <a:schemeClr val="bg1"/>
                </a:solidFill>
              </a:rPr>
              <a:t>Our aim is to develop an accurate object detection program in MATLAB which is efficiently able to distinguish various features in faces. We will try to employ different algorithms of real time image processing and select the one which shows best results. The great difficulty is ensuring that this process is carried out in real-time, something that is not available to all biometric facial recognition software providers</a:t>
            </a:r>
            <a:r>
              <a:rPr lang="en-US" dirty="0"/>
              <a:t>.</a:t>
            </a:r>
            <a:endParaRPr lang="en-US" dirty="0">
              <a:solidFill>
                <a:schemeClr val="bg1"/>
              </a:solidFill>
            </a:endParaRPr>
          </a:p>
          <a:p>
            <a:endParaRPr lang="en-US" dirty="0"/>
          </a:p>
        </p:txBody>
      </p:sp>
    </p:spTree>
    <p:extLst>
      <p:ext uri="{BB962C8B-B14F-4D97-AF65-F5344CB8AC3E}">
        <p14:creationId xmlns:p14="http://schemas.microsoft.com/office/powerpoint/2010/main" val="41273450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itle 1"/>
          <p:cNvSpPr>
            <a:spLocks noGrp="1"/>
          </p:cNvSpPr>
          <p:nvPr>
            <p:ph type="title"/>
          </p:nvPr>
        </p:nvSpPr>
        <p:spPr>
          <a:xfrm>
            <a:off x="359224" y="780837"/>
            <a:ext cx="3457403" cy="665100"/>
          </a:xfrm>
        </p:spPr>
        <p:txBody>
          <a:bodyPr/>
          <a:lstStyle/>
          <a:p>
            <a:r>
              <a:rPr lang="en-US" dirty="0"/>
              <a:t>PROPOSED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681" y="1436915"/>
            <a:ext cx="2952008" cy="3630336"/>
          </a:xfrm>
          <a:prstGeom prst="rect">
            <a:avLst/>
          </a:prstGeom>
        </p:spPr>
      </p:pic>
    </p:spTree>
    <p:extLst>
      <p:ext uri="{BB962C8B-B14F-4D97-AF65-F5344CB8AC3E}">
        <p14:creationId xmlns:p14="http://schemas.microsoft.com/office/powerpoint/2010/main" val="3237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0" r="-49000"/>
          </a:stretch>
        </a:blipFill>
        <a:effectLst/>
      </p:bgPr>
    </p:bg>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itle 1"/>
          <p:cNvSpPr>
            <a:spLocks noGrp="1"/>
          </p:cNvSpPr>
          <p:nvPr>
            <p:ph type="title"/>
          </p:nvPr>
        </p:nvSpPr>
        <p:spPr>
          <a:xfrm>
            <a:off x="455343" y="855502"/>
            <a:ext cx="1862683" cy="665100"/>
          </a:xfrm>
        </p:spPr>
        <p:txBody>
          <a:bodyPr/>
          <a:lstStyle/>
          <a:p>
            <a:r>
              <a:rPr lang="en-US" dirty="0"/>
              <a:t>WORKING</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011" y="2124855"/>
            <a:ext cx="8571431" cy="1366528"/>
          </a:xfrm>
          <a:prstGeom prst="rect">
            <a:avLst/>
          </a:prstGeom>
        </p:spPr>
      </p:pic>
    </p:spTree>
    <p:extLst>
      <p:ext uri="{BB962C8B-B14F-4D97-AF65-F5344CB8AC3E}">
        <p14:creationId xmlns:p14="http://schemas.microsoft.com/office/powerpoint/2010/main" val="2561844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DEE3EB"/>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756</Words>
  <Application>Microsoft Office PowerPoint</Application>
  <PresentationFormat>On-screen Show (16:9)</PresentationFormat>
  <Paragraphs>77</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Encode Sans Semi Condensed Light</vt:lpstr>
      <vt:lpstr>Arial</vt:lpstr>
      <vt:lpstr>Wingdings</vt:lpstr>
      <vt:lpstr>Encode Sans Semi Condensed SemiBold</vt:lpstr>
      <vt:lpstr>Arial Narrow</vt:lpstr>
      <vt:lpstr>Abel</vt:lpstr>
      <vt:lpstr>Pandarus template</vt:lpstr>
      <vt:lpstr>PowerPoint Presentation</vt:lpstr>
      <vt:lpstr>FACE RECOGNITION USING MATLAB</vt:lpstr>
      <vt:lpstr>GROUP MEMBERS</vt:lpstr>
      <vt:lpstr>INTRODUCTION</vt:lpstr>
      <vt:lpstr>Face Recognition with MATLAB</vt:lpstr>
      <vt:lpstr>Face Recognition Advantages</vt:lpstr>
      <vt:lpstr>OBJECTIVES</vt:lpstr>
      <vt:lpstr>PROPOSED DESIGN</vt:lpstr>
      <vt:lpstr>WORKING</vt:lpstr>
      <vt:lpstr>HOG (Histogram of Oriented Gradients):</vt:lpstr>
      <vt:lpstr>FEATURES:</vt:lpstr>
      <vt:lpstr>Setting Up Data:</vt:lpstr>
      <vt:lpstr>Setting Up Data:</vt:lpstr>
      <vt:lpstr>SAVING IMAGE</vt:lpstr>
      <vt:lpstr>TRAINING DATA:</vt:lpstr>
      <vt:lpstr>Predicting Image:</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CLIB</dc:creator>
  <cp:lastModifiedBy>Chaudhary Muhammad Shaheer Yasir</cp:lastModifiedBy>
  <cp:revision>25</cp:revision>
  <dcterms:modified xsi:type="dcterms:W3CDTF">2022-01-04T07:09:58Z</dcterms:modified>
</cp:coreProperties>
</file>