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71" r:id="rId9"/>
    <p:sldId id="272" r:id="rId10"/>
    <p:sldId id="263" r:id="rId11"/>
    <p:sldId id="267" r:id="rId12"/>
    <p:sldId id="273"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1037848-DC8C-82B2-B3D7-F2F15176C49A}" name="Nihal Ahmad" initials="NA" userId="S::nahmad.bee19seecs@student.nust.edu.pk::72d77884-e7f9-4d5a-a2eb-ed5001bddff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67" d="100"/>
          <a:sy n="67"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CF6042-17CB-455F-95FA-496C938B7154}" type="datetimeFigureOut">
              <a:rPr lang="en-US" smtClean="0"/>
              <a:t>5/9/2023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A35E19-7695-4DDE-B44B-96FD26D7268C}" type="slidenum">
              <a:rPr lang="en-US" smtClean="0"/>
              <a:t>‹#›</a:t>
            </a:fld>
            <a:endParaRPr lang="en-US"/>
          </a:p>
        </p:txBody>
      </p:sp>
    </p:spTree>
    <p:extLst>
      <p:ext uri="{BB962C8B-B14F-4D97-AF65-F5344CB8AC3E}">
        <p14:creationId xmlns:p14="http://schemas.microsoft.com/office/powerpoint/2010/main" val="970921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FB3B556-1E17-462C-8BC1-1BBB14EE24B7}" type="datetime1">
              <a:rPr lang="en-US" smtClean="0"/>
              <a:t>5/9/2023</a:t>
            </a:fld>
            <a:endParaRPr lang="en-US"/>
          </a:p>
        </p:txBody>
      </p:sp>
      <p:sp>
        <p:nvSpPr>
          <p:cNvPr id="5" name="Footer Placeholder 4"/>
          <p:cNvSpPr>
            <a:spLocks noGrp="1"/>
          </p:cNvSpPr>
          <p:nvPr>
            <p:ph type="ftr" sz="quarter" idx="11"/>
          </p:nvPr>
        </p:nvSpPr>
        <p:spPr/>
        <p:txBody>
          <a:bodyPr/>
          <a:lstStyle/>
          <a:p>
            <a:r>
              <a:rPr lang="en-US"/>
              <a:t>FYDP Final Defence EE SEECS NUST Main Campus</a:t>
            </a:r>
          </a:p>
        </p:txBody>
      </p:sp>
      <p:sp>
        <p:nvSpPr>
          <p:cNvPr id="6" name="Slide Number Placeholder 5"/>
          <p:cNvSpPr>
            <a:spLocks noGrp="1"/>
          </p:cNvSpPr>
          <p:nvPr>
            <p:ph type="sldNum" sz="quarter" idx="12"/>
          </p:nvPr>
        </p:nvSpPr>
        <p:spPr/>
        <p:txBody>
          <a:bodyPr/>
          <a:lstStyle/>
          <a:p>
            <a:fld id="{AB33D6B9-858D-488E-BE61-10A0A16F8E62}" type="slidenum">
              <a:rPr lang="en-US" smtClean="0"/>
              <a:t>‹#›</a:t>
            </a:fld>
            <a:endParaRPr lang="en-US"/>
          </a:p>
        </p:txBody>
      </p:sp>
    </p:spTree>
    <p:extLst>
      <p:ext uri="{BB962C8B-B14F-4D97-AF65-F5344CB8AC3E}">
        <p14:creationId xmlns:p14="http://schemas.microsoft.com/office/powerpoint/2010/main" val="135649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656381-331C-4FB0-8AC7-3A46AC6B1DAD}" type="datetime1">
              <a:rPr lang="en-US" smtClean="0"/>
              <a:t>5/9/2023</a:t>
            </a:fld>
            <a:endParaRPr lang="en-US"/>
          </a:p>
        </p:txBody>
      </p:sp>
      <p:sp>
        <p:nvSpPr>
          <p:cNvPr id="5" name="Footer Placeholder 4"/>
          <p:cNvSpPr>
            <a:spLocks noGrp="1"/>
          </p:cNvSpPr>
          <p:nvPr>
            <p:ph type="ftr" sz="quarter" idx="11"/>
          </p:nvPr>
        </p:nvSpPr>
        <p:spPr/>
        <p:txBody>
          <a:bodyPr/>
          <a:lstStyle/>
          <a:p>
            <a:r>
              <a:rPr lang="en-US"/>
              <a:t>FYDP Final Defence EE SEECS NUST Main Campus</a:t>
            </a:r>
          </a:p>
        </p:txBody>
      </p:sp>
      <p:sp>
        <p:nvSpPr>
          <p:cNvPr id="6" name="Slide Number Placeholder 5"/>
          <p:cNvSpPr>
            <a:spLocks noGrp="1"/>
          </p:cNvSpPr>
          <p:nvPr>
            <p:ph type="sldNum" sz="quarter" idx="12"/>
          </p:nvPr>
        </p:nvSpPr>
        <p:spPr/>
        <p:txBody>
          <a:bodyPr/>
          <a:lstStyle/>
          <a:p>
            <a:fld id="{AB33D6B9-858D-488E-BE61-10A0A16F8E62}" type="slidenum">
              <a:rPr lang="en-US" smtClean="0"/>
              <a:t>‹#›</a:t>
            </a:fld>
            <a:endParaRPr lang="en-US"/>
          </a:p>
        </p:txBody>
      </p:sp>
    </p:spTree>
    <p:extLst>
      <p:ext uri="{BB962C8B-B14F-4D97-AF65-F5344CB8AC3E}">
        <p14:creationId xmlns:p14="http://schemas.microsoft.com/office/powerpoint/2010/main" val="3358796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F50D3AA-8449-4832-9CFB-455ABE37BF24}" type="datetime1">
              <a:rPr lang="en-US" smtClean="0"/>
              <a:t>5/9/2023</a:t>
            </a:fld>
            <a:endParaRPr lang="en-US"/>
          </a:p>
        </p:txBody>
      </p:sp>
      <p:sp>
        <p:nvSpPr>
          <p:cNvPr id="5" name="Footer Placeholder 4"/>
          <p:cNvSpPr>
            <a:spLocks noGrp="1"/>
          </p:cNvSpPr>
          <p:nvPr>
            <p:ph type="ftr" sz="quarter" idx="11"/>
          </p:nvPr>
        </p:nvSpPr>
        <p:spPr/>
        <p:txBody>
          <a:bodyPr/>
          <a:lstStyle/>
          <a:p>
            <a:r>
              <a:rPr lang="en-US"/>
              <a:t>FYDP Final Defence EE SEECS NUST Main Campus</a:t>
            </a:r>
          </a:p>
        </p:txBody>
      </p:sp>
      <p:sp>
        <p:nvSpPr>
          <p:cNvPr id="6" name="Slide Number Placeholder 5"/>
          <p:cNvSpPr>
            <a:spLocks noGrp="1"/>
          </p:cNvSpPr>
          <p:nvPr>
            <p:ph type="sldNum" sz="quarter" idx="12"/>
          </p:nvPr>
        </p:nvSpPr>
        <p:spPr/>
        <p:txBody>
          <a:bodyPr/>
          <a:lstStyle/>
          <a:p>
            <a:fld id="{AB33D6B9-858D-488E-BE61-10A0A16F8E62}" type="slidenum">
              <a:rPr lang="en-US" smtClean="0"/>
              <a:t>‹#›</a:t>
            </a:fld>
            <a:endParaRPr lang="en-US"/>
          </a:p>
        </p:txBody>
      </p:sp>
    </p:spTree>
    <p:extLst>
      <p:ext uri="{BB962C8B-B14F-4D97-AF65-F5344CB8AC3E}">
        <p14:creationId xmlns:p14="http://schemas.microsoft.com/office/powerpoint/2010/main" val="449551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75988E-81C3-40CE-8910-71421E43DACC}" type="datetime1">
              <a:rPr lang="en-US" smtClean="0"/>
              <a:t>5/9/2023</a:t>
            </a:fld>
            <a:endParaRPr lang="en-US"/>
          </a:p>
        </p:txBody>
      </p:sp>
      <p:sp>
        <p:nvSpPr>
          <p:cNvPr id="5" name="Footer Placeholder 4"/>
          <p:cNvSpPr>
            <a:spLocks noGrp="1"/>
          </p:cNvSpPr>
          <p:nvPr>
            <p:ph type="ftr" sz="quarter" idx="11"/>
          </p:nvPr>
        </p:nvSpPr>
        <p:spPr/>
        <p:txBody>
          <a:bodyPr/>
          <a:lstStyle/>
          <a:p>
            <a:r>
              <a:rPr lang="en-US"/>
              <a:t>FYDP Final Defence EE SEECS NUST Main Campus</a:t>
            </a:r>
          </a:p>
        </p:txBody>
      </p:sp>
      <p:sp>
        <p:nvSpPr>
          <p:cNvPr id="6" name="Slide Number Placeholder 5"/>
          <p:cNvSpPr>
            <a:spLocks noGrp="1"/>
          </p:cNvSpPr>
          <p:nvPr>
            <p:ph type="sldNum" sz="quarter" idx="12"/>
          </p:nvPr>
        </p:nvSpPr>
        <p:spPr/>
        <p:txBody>
          <a:bodyPr/>
          <a:lstStyle/>
          <a:p>
            <a:fld id="{AB33D6B9-858D-488E-BE61-10A0A16F8E62}" type="slidenum">
              <a:rPr lang="en-US" smtClean="0"/>
              <a:t>‹#›</a:t>
            </a:fld>
            <a:endParaRPr lang="en-US"/>
          </a:p>
        </p:txBody>
      </p:sp>
    </p:spTree>
    <p:extLst>
      <p:ext uri="{BB962C8B-B14F-4D97-AF65-F5344CB8AC3E}">
        <p14:creationId xmlns:p14="http://schemas.microsoft.com/office/powerpoint/2010/main" val="2959322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4C15BA-BEF8-4DB4-901E-EF9DD03689F7}" type="datetime1">
              <a:rPr lang="en-US" smtClean="0"/>
              <a:t>5/9/2023</a:t>
            </a:fld>
            <a:endParaRPr lang="en-US"/>
          </a:p>
        </p:txBody>
      </p:sp>
      <p:sp>
        <p:nvSpPr>
          <p:cNvPr id="5" name="Footer Placeholder 4"/>
          <p:cNvSpPr>
            <a:spLocks noGrp="1"/>
          </p:cNvSpPr>
          <p:nvPr>
            <p:ph type="ftr" sz="quarter" idx="11"/>
          </p:nvPr>
        </p:nvSpPr>
        <p:spPr/>
        <p:txBody>
          <a:bodyPr/>
          <a:lstStyle/>
          <a:p>
            <a:r>
              <a:rPr lang="en-US"/>
              <a:t>FYDP Final Defence EE SEECS NUST Main Campus</a:t>
            </a:r>
          </a:p>
        </p:txBody>
      </p:sp>
      <p:sp>
        <p:nvSpPr>
          <p:cNvPr id="6" name="Slide Number Placeholder 5"/>
          <p:cNvSpPr>
            <a:spLocks noGrp="1"/>
          </p:cNvSpPr>
          <p:nvPr>
            <p:ph type="sldNum" sz="quarter" idx="12"/>
          </p:nvPr>
        </p:nvSpPr>
        <p:spPr/>
        <p:txBody>
          <a:bodyPr/>
          <a:lstStyle/>
          <a:p>
            <a:fld id="{AB33D6B9-858D-488E-BE61-10A0A16F8E62}" type="slidenum">
              <a:rPr lang="en-US" smtClean="0"/>
              <a:t>‹#›</a:t>
            </a:fld>
            <a:endParaRPr lang="en-US"/>
          </a:p>
        </p:txBody>
      </p:sp>
    </p:spTree>
    <p:extLst>
      <p:ext uri="{BB962C8B-B14F-4D97-AF65-F5344CB8AC3E}">
        <p14:creationId xmlns:p14="http://schemas.microsoft.com/office/powerpoint/2010/main" val="3781137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4E23A-A620-47CD-B5AF-54CA361FD496}" type="datetime1">
              <a:rPr lang="en-US" smtClean="0"/>
              <a:t>5/9/2023</a:t>
            </a:fld>
            <a:endParaRPr lang="en-US"/>
          </a:p>
        </p:txBody>
      </p:sp>
      <p:sp>
        <p:nvSpPr>
          <p:cNvPr id="6" name="Footer Placeholder 5"/>
          <p:cNvSpPr>
            <a:spLocks noGrp="1"/>
          </p:cNvSpPr>
          <p:nvPr>
            <p:ph type="ftr" sz="quarter" idx="11"/>
          </p:nvPr>
        </p:nvSpPr>
        <p:spPr/>
        <p:txBody>
          <a:bodyPr/>
          <a:lstStyle/>
          <a:p>
            <a:r>
              <a:rPr lang="en-US"/>
              <a:t>FYDP Final Defence EE SEECS NUST Main Campus</a:t>
            </a:r>
          </a:p>
        </p:txBody>
      </p:sp>
      <p:sp>
        <p:nvSpPr>
          <p:cNvPr id="7" name="Slide Number Placeholder 6"/>
          <p:cNvSpPr>
            <a:spLocks noGrp="1"/>
          </p:cNvSpPr>
          <p:nvPr>
            <p:ph type="sldNum" sz="quarter" idx="12"/>
          </p:nvPr>
        </p:nvSpPr>
        <p:spPr/>
        <p:txBody>
          <a:bodyPr/>
          <a:lstStyle/>
          <a:p>
            <a:fld id="{AB33D6B9-858D-488E-BE61-10A0A16F8E62}" type="slidenum">
              <a:rPr lang="en-US" smtClean="0"/>
              <a:t>‹#›</a:t>
            </a:fld>
            <a:endParaRPr lang="en-US"/>
          </a:p>
        </p:txBody>
      </p:sp>
    </p:spTree>
    <p:extLst>
      <p:ext uri="{BB962C8B-B14F-4D97-AF65-F5344CB8AC3E}">
        <p14:creationId xmlns:p14="http://schemas.microsoft.com/office/powerpoint/2010/main" val="173514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88A664-E7DB-4BED-8D20-8EA12E83D586}" type="datetime1">
              <a:rPr lang="en-US" smtClean="0"/>
              <a:t>5/9/2023</a:t>
            </a:fld>
            <a:endParaRPr lang="en-US"/>
          </a:p>
        </p:txBody>
      </p:sp>
      <p:sp>
        <p:nvSpPr>
          <p:cNvPr id="8" name="Footer Placeholder 7"/>
          <p:cNvSpPr>
            <a:spLocks noGrp="1"/>
          </p:cNvSpPr>
          <p:nvPr>
            <p:ph type="ftr" sz="quarter" idx="11"/>
          </p:nvPr>
        </p:nvSpPr>
        <p:spPr/>
        <p:txBody>
          <a:bodyPr/>
          <a:lstStyle/>
          <a:p>
            <a:r>
              <a:rPr lang="en-US"/>
              <a:t>FYDP Final Defence EE SEECS NUST Main Campus</a:t>
            </a:r>
          </a:p>
        </p:txBody>
      </p:sp>
      <p:sp>
        <p:nvSpPr>
          <p:cNvPr id="9" name="Slide Number Placeholder 8"/>
          <p:cNvSpPr>
            <a:spLocks noGrp="1"/>
          </p:cNvSpPr>
          <p:nvPr>
            <p:ph type="sldNum" sz="quarter" idx="12"/>
          </p:nvPr>
        </p:nvSpPr>
        <p:spPr/>
        <p:txBody>
          <a:bodyPr/>
          <a:lstStyle/>
          <a:p>
            <a:fld id="{AB33D6B9-858D-488E-BE61-10A0A16F8E62}" type="slidenum">
              <a:rPr lang="en-US" smtClean="0"/>
              <a:t>‹#›</a:t>
            </a:fld>
            <a:endParaRPr lang="en-US"/>
          </a:p>
        </p:txBody>
      </p:sp>
    </p:spTree>
    <p:extLst>
      <p:ext uri="{BB962C8B-B14F-4D97-AF65-F5344CB8AC3E}">
        <p14:creationId xmlns:p14="http://schemas.microsoft.com/office/powerpoint/2010/main" val="3479616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F457591-7952-40B1-8608-53FE990C15A0}" type="datetime1">
              <a:rPr lang="en-US" smtClean="0"/>
              <a:t>5/9/2023</a:t>
            </a:fld>
            <a:endParaRPr lang="en-US"/>
          </a:p>
        </p:txBody>
      </p:sp>
      <p:sp>
        <p:nvSpPr>
          <p:cNvPr id="4" name="Footer Placeholder 3"/>
          <p:cNvSpPr>
            <a:spLocks noGrp="1"/>
          </p:cNvSpPr>
          <p:nvPr>
            <p:ph type="ftr" sz="quarter" idx="11"/>
          </p:nvPr>
        </p:nvSpPr>
        <p:spPr/>
        <p:txBody>
          <a:bodyPr/>
          <a:lstStyle/>
          <a:p>
            <a:r>
              <a:rPr lang="en-US"/>
              <a:t>FYDP Final Defence EE SEECS NUST Main Campus</a:t>
            </a:r>
          </a:p>
        </p:txBody>
      </p:sp>
      <p:sp>
        <p:nvSpPr>
          <p:cNvPr id="5" name="Slide Number Placeholder 4"/>
          <p:cNvSpPr>
            <a:spLocks noGrp="1"/>
          </p:cNvSpPr>
          <p:nvPr>
            <p:ph type="sldNum" sz="quarter" idx="12"/>
          </p:nvPr>
        </p:nvSpPr>
        <p:spPr/>
        <p:txBody>
          <a:bodyPr/>
          <a:lstStyle/>
          <a:p>
            <a:fld id="{AB33D6B9-858D-488E-BE61-10A0A16F8E62}" type="slidenum">
              <a:rPr lang="en-US" smtClean="0"/>
              <a:t>‹#›</a:t>
            </a:fld>
            <a:endParaRPr lang="en-US"/>
          </a:p>
        </p:txBody>
      </p:sp>
    </p:spTree>
    <p:extLst>
      <p:ext uri="{BB962C8B-B14F-4D97-AF65-F5344CB8AC3E}">
        <p14:creationId xmlns:p14="http://schemas.microsoft.com/office/powerpoint/2010/main" val="711827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5F1EC4-B948-4ED0-A69F-93863132E5AE}" type="datetime1">
              <a:rPr lang="en-US" smtClean="0"/>
              <a:t>5/9/2023</a:t>
            </a:fld>
            <a:endParaRPr lang="en-US"/>
          </a:p>
        </p:txBody>
      </p:sp>
      <p:sp>
        <p:nvSpPr>
          <p:cNvPr id="3" name="Footer Placeholder 2"/>
          <p:cNvSpPr>
            <a:spLocks noGrp="1"/>
          </p:cNvSpPr>
          <p:nvPr>
            <p:ph type="ftr" sz="quarter" idx="11"/>
          </p:nvPr>
        </p:nvSpPr>
        <p:spPr/>
        <p:txBody>
          <a:bodyPr/>
          <a:lstStyle/>
          <a:p>
            <a:r>
              <a:rPr lang="en-US"/>
              <a:t>FYDP Final Defence EE SEECS NUST Main Campus</a:t>
            </a:r>
          </a:p>
        </p:txBody>
      </p:sp>
      <p:sp>
        <p:nvSpPr>
          <p:cNvPr id="4" name="Slide Number Placeholder 3"/>
          <p:cNvSpPr>
            <a:spLocks noGrp="1"/>
          </p:cNvSpPr>
          <p:nvPr>
            <p:ph type="sldNum" sz="quarter" idx="12"/>
          </p:nvPr>
        </p:nvSpPr>
        <p:spPr/>
        <p:txBody>
          <a:bodyPr/>
          <a:lstStyle/>
          <a:p>
            <a:fld id="{AB33D6B9-858D-488E-BE61-10A0A16F8E62}" type="slidenum">
              <a:rPr lang="en-US" smtClean="0"/>
              <a:t>‹#›</a:t>
            </a:fld>
            <a:endParaRPr lang="en-US"/>
          </a:p>
        </p:txBody>
      </p:sp>
    </p:spTree>
    <p:extLst>
      <p:ext uri="{BB962C8B-B14F-4D97-AF65-F5344CB8AC3E}">
        <p14:creationId xmlns:p14="http://schemas.microsoft.com/office/powerpoint/2010/main" val="2651540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67BF23F-DBE2-488E-B88A-57BE7E4FD376}" type="datetime1">
              <a:rPr lang="en-US" smtClean="0"/>
              <a:t>5/9/2023</a:t>
            </a:fld>
            <a:endParaRPr lang="en-US"/>
          </a:p>
        </p:txBody>
      </p:sp>
      <p:sp>
        <p:nvSpPr>
          <p:cNvPr id="6" name="Footer Placeholder 5"/>
          <p:cNvSpPr>
            <a:spLocks noGrp="1"/>
          </p:cNvSpPr>
          <p:nvPr>
            <p:ph type="ftr" sz="quarter" idx="11"/>
          </p:nvPr>
        </p:nvSpPr>
        <p:spPr/>
        <p:txBody>
          <a:bodyPr/>
          <a:lstStyle/>
          <a:p>
            <a:r>
              <a:rPr lang="en-US"/>
              <a:t>FYDP Final Defence EE SEECS NUST Main Campus</a:t>
            </a:r>
          </a:p>
        </p:txBody>
      </p:sp>
      <p:sp>
        <p:nvSpPr>
          <p:cNvPr id="7" name="Slide Number Placeholder 6"/>
          <p:cNvSpPr>
            <a:spLocks noGrp="1"/>
          </p:cNvSpPr>
          <p:nvPr>
            <p:ph type="sldNum" sz="quarter" idx="12"/>
          </p:nvPr>
        </p:nvSpPr>
        <p:spPr/>
        <p:txBody>
          <a:bodyPr/>
          <a:lstStyle/>
          <a:p>
            <a:fld id="{AB33D6B9-858D-488E-BE61-10A0A16F8E62}" type="slidenum">
              <a:rPr lang="en-US" smtClean="0"/>
              <a:t>‹#›</a:t>
            </a:fld>
            <a:endParaRPr lang="en-US"/>
          </a:p>
        </p:txBody>
      </p:sp>
    </p:spTree>
    <p:extLst>
      <p:ext uri="{BB962C8B-B14F-4D97-AF65-F5344CB8AC3E}">
        <p14:creationId xmlns:p14="http://schemas.microsoft.com/office/powerpoint/2010/main" val="399107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188A224-29A2-4B46-A509-A9BA6163256C}" type="datetime1">
              <a:rPr lang="en-US" smtClean="0"/>
              <a:t>5/9/2023</a:t>
            </a:fld>
            <a:endParaRPr lang="en-US"/>
          </a:p>
        </p:txBody>
      </p:sp>
      <p:sp>
        <p:nvSpPr>
          <p:cNvPr id="6" name="Footer Placeholder 5"/>
          <p:cNvSpPr>
            <a:spLocks noGrp="1"/>
          </p:cNvSpPr>
          <p:nvPr>
            <p:ph type="ftr" sz="quarter" idx="11"/>
          </p:nvPr>
        </p:nvSpPr>
        <p:spPr/>
        <p:txBody>
          <a:bodyPr/>
          <a:lstStyle/>
          <a:p>
            <a:r>
              <a:rPr lang="en-US"/>
              <a:t>FYDP Final Defence EE SEECS NUST Main Campus</a:t>
            </a:r>
          </a:p>
        </p:txBody>
      </p:sp>
      <p:sp>
        <p:nvSpPr>
          <p:cNvPr id="7" name="Slide Number Placeholder 6"/>
          <p:cNvSpPr>
            <a:spLocks noGrp="1"/>
          </p:cNvSpPr>
          <p:nvPr>
            <p:ph type="sldNum" sz="quarter" idx="12"/>
          </p:nvPr>
        </p:nvSpPr>
        <p:spPr/>
        <p:txBody>
          <a:bodyPr/>
          <a:lstStyle/>
          <a:p>
            <a:fld id="{AB33D6B9-858D-488E-BE61-10A0A16F8E62}" type="slidenum">
              <a:rPr lang="en-US" smtClean="0"/>
              <a:t>‹#›</a:t>
            </a:fld>
            <a:endParaRPr lang="en-US"/>
          </a:p>
        </p:txBody>
      </p:sp>
    </p:spTree>
    <p:extLst>
      <p:ext uri="{BB962C8B-B14F-4D97-AF65-F5344CB8AC3E}">
        <p14:creationId xmlns:p14="http://schemas.microsoft.com/office/powerpoint/2010/main" val="2569722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46F1CA-80AD-4F8E-A813-8C78DDCCE375}" type="datetime1">
              <a:rPr lang="en-US" smtClean="0"/>
              <a:t>5/9/2023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FYDP Final Defence EE SEECS NUST Main Campus</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3D6B9-858D-488E-BE61-10A0A16F8E62}" type="slidenum">
              <a:rPr lang="en-US" smtClean="0"/>
              <a:t>‹#›</a:t>
            </a:fld>
            <a:endParaRPr lang="en-US"/>
          </a:p>
        </p:txBody>
      </p:sp>
    </p:spTree>
    <p:extLst>
      <p:ext uri="{BB962C8B-B14F-4D97-AF65-F5344CB8AC3E}">
        <p14:creationId xmlns:p14="http://schemas.microsoft.com/office/powerpoint/2010/main" val="2212686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1141"/>
            <a:ext cx="9144000" cy="2387600"/>
          </a:xfrm>
        </p:spPr>
        <p:txBody>
          <a:bodyPr>
            <a:normAutofit/>
          </a:bodyPr>
          <a:lstStyle/>
          <a:p>
            <a:pPr marL="6350" marR="142875" indent="-6350">
              <a:lnSpc>
                <a:spcPct val="103000"/>
              </a:lnSpc>
              <a:spcBef>
                <a:spcPts val="0"/>
              </a:spcBef>
              <a:spcAft>
                <a:spcPts val="0"/>
              </a:spcAft>
            </a:pPr>
            <a:r>
              <a:rPr lang="en-GB" sz="3200" b="1" kern="100" dirty="0">
                <a:solidFill>
                  <a:srgbClr val="000000"/>
                </a:solidFill>
                <a:effectLst/>
                <a:ea typeface="Calibri" panose="020F0502020204030204" pitchFamily="34" charset="0"/>
              </a:rPr>
              <a:t>IoT based Milk Quality Analysis System for Fat and Protein Detection</a:t>
            </a:r>
            <a:endParaRPr lang="en-US" sz="8800" b="1" dirty="0"/>
          </a:p>
        </p:txBody>
      </p:sp>
      <p:sp>
        <p:nvSpPr>
          <p:cNvPr id="3" name="Subtitle 2"/>
          <p:cNvSpPr>
            <a:spLocks noGrp="1"/>
          </p:cNvSpPr>
          <p:nvPr>
            <p:ph type="subTitle" idx="1"/>
          </p:nvPr>
        </p:nvSpPr>
        <p:spPr>
          <a:xfrm>
            <a:off x="1524000" y="2335946"/>
            <a:ext cx="9144000" cy="3823694"/>
          </a:xfrm>
        </p:spPr>
        <p:txBody>
          <a:bodyPr>
            <a:normAutofit/>
          </a:bodyPr>
          <a:lstStyle/>
          <a:p>
            <a:r>
              <a:rPr lang="en-US" sz="1800" dirty="0"/>
              <a:t>Advisor: Dr. Mansoor Ali Khan</a:t>
            </a:r>
          </a:p>
          <a:p>
            <a:endParaRPr lang="en-US" sz="1800" dirty="0"/>
          </a:p>
          <a:p>
            <a:r>
              <a:rPr lang="en-US" sz="1800" dirty="0"/>
              <a:t>Co-Advisor: Dr. Nasir Mehmood</a:t>
            </a:r>
          </a:p>
          <a:p>
            <a:endParaRPr lang="en-US" sz="1800" kern="100" dirty="0">
              <a:solidFill>
                <a:srgbClr val="000000"/>
              </a:solidFill>
              <a:effectLst/>
              <a:ea typeface="Calibri" panose="020F0502020204030204" pitchFamily="34" charset="0"/>
            </a:endParaRPr>
          </a:p>
          <a:p>
            <a:pPr marL="6350" marR="184785" indent="-6350" algn="ctr">
              <a:lnSpc>
                <a:spcPct val="110000"/>
              </a:lnSpc>
              <a:spcBef>
                <a:spcPts val="0"/>
              </a:spcBef>
              <a:spcAft>
                <a:spcPts val="1715"/>
              </a:spcAft>
            </a:pPr>
            <a:r>
              <a:rPr lang="en-US" sz="1800" kern="100" dirty="0">
                <a:solidFill>
                  <a:srgbClr val="000000"/>
                </a:solidFill>
                <a:effectLst/>
                <a:ea typeface="Calibri" panose="020F0502020204030204" pitchFamily="34" charset="0"/>
              </a:rPr>
              <a:t>Ch. Muhammad Shaheer Yasir (286021) (BEE 11B)  </a:t>
            </a:r>
          </a:p>
          <a:p>
            <a:pPr marL="6350" marR="185420" indent="-6350" algn="ctr">
              <a:lnSpc>
                <a:spcPct val="110000"/>
              </a:lnSpc>
              <a:spcBef>
                <a:spcPts val="0"/>
              </a:spcBef>
              <a:spcAft>
                <a:spcPts val="2150"/>
              </a:spcAft>
            </a:pPr>
            <a:r>
              <a:rPr lang="en-US" sz="1800" kern="100" dirty="0">
                <a:solidFill>
                  <a:srgbClr val="000000"/>
                </a:solidFill>
                <a:effectLst/>
                <a:ea typeface="Calibri" panose="020F0502020204030204" pitchFamily="34" charset="0"/>
              </a:rPr>
              <a:t>Nihal Ahmad (303249) (BEE 11B) </a:t>
            </a:r>
          </a:p>
          <a:p>
            <a:pPr marL="6350" marR="185420" indent="-6350" algn="ctr">
              <a:lnSpc>
                <a:spcPct val="110000"/>
              </a:lnSpc>
              <a:spcBef>
                <a:spcPts val="0"/>
              </a:spcBef>
              <a:spcAft>
                <a:spcPts val="275"/>
              </a:spcAft>
            </a:pPr>
            <a:r>
              <a:rPr lang="en-US" sz="1800" kern="100" dirty="0">
                <a:solidFill>
                  <a:srgbClr val="000000"/>
                </a:solidFill>
                <a:effectLst/>
                <a:ea typeface="Calibri" panose="020F0502020204030204" pitchFamily="34" charset="0"/>
              </a:rPr>
              <a:t>Muhammad Hamza Khalid (298694) (BEE 11B) </a:t>
            </a:r>
          </a:p>
        </p:txBody>
      </p:sp>
      <p:sp>
        <p:nvSpPr>
          <p:cNvPr id="4" name="Footer Placeholder 3"/>
          <p:cNvSpPr>
            <a:spLocks noGrp="1"/>
          </p:cNvSpPr>
          <p:nvPr>
            <p:ph type="ftr" sz="quarter" idx="11"/>
          </p:nvPr>
        </p:nvSpPr>
        <p:spPr/>
        <p:txBody>
          <a:bodyPr/>
          <a:lstStyle/>
          <a:p>
            <a:r>
              <a:rPr lang="en-US"/>
              <a:t>FYDP Final Defence EE SEECS NUST Main Campus</a:t>
            </a:r>
          </a:p>
        </p:txBody>
      </p:sp>
      <p:sp>
        <p:nvSpPr>
          <p:cNvPr id="5" name="Slide Number Placeholder 4"/>
          <p:cNvSpPr>
            <a:spLocks noGrp="1"/>
          </p:cNvSpPr>
          <p:nvPr>
            <p:ph type="sldNum" sz="quarter" idx="12"/>
          </p:nvPr>
        </p:nvSpPr>
        <p:spPr/>
        <p:txBody>
          <a:bodyPr/>
          <a:lstStyle/>
          <a:p>
            <a:fld id="{AB33D6B9-858D-488E-BE61-10A0A16F8E62}" type="slidenum">
              <a:rPr lang="en-US" smtClean="0"/>
              <a:t>1</a:t>
            </a:fld>
            <a:endParaRPr lang="en-US"/>
          </a:p>
        </p:txBody>
      </p:sp>
      <p:sp>
        <p:nvSpPr>
          <p:cNvPr id="6" name="Date Placeholder 5"/>
          <p:cNvSpPr>
            <a:spLocks noGrp="1"/>
          </p:cNvSpPr>
          <p:nvPr>
            <p:ph type="dt" sz="half" idx="10"/>
          </p:nvPr>
        </p:nvSpPr>
        <p:spPr/>
        <p:txBody>
          <a:bodyPr/>
          <a:lstStyle/>
          <a:p>
            <a:fld id="{84BF3B7A-5CCA-4FE3-A996-32CAC5A590E0}" type="datetime1">
              <a:rPr lang="en-US" smtClean="0"/>
              <a:t>5/9/2023</a:t>
            </a:fld>
            <a:endParaRPr lang="en-US"/>
          </a:p>
        </p:txBody>
      </p:sp>
    </p:spTree>
    <p:extLst>
      <p:ext uri="{BB962C8B-B14F-4D97-AF65-F5344CB8AC3E}">
        <p14:creationId xmlns:p14="http://schemas.microsoft.com/office/powerpoint/2010/main" val="763119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20965"/>
            <a:ext cx="10515600" cy="1325563"/>
          </a:xfrm>
        </p:spPr>
        <p:txBody>
          <a:bodyPr>
            <a:normAutofit/>
          </a:bodyPr>
          <a:lstStyle/>
          <a:p>
            <a:pPr algn="ctr"/>
            <a:r>
              <a:rPr lang="en-US" sz="3600" dirty="0"/>
              <a:t>Results of Spectroscopic Method</a:t>
            </a:r>
          </a:p>
        </p:txBody>
      </p:sp>
      <mc:AlternateContent xmlns:mc="http://schemas.openxmlformats.org/markup-compatibility/2006" xmlns:a14="http://schemas.microsoft.com/office/drawing/2010/main">
        <mc:Choice Requires="a14">
          <p:graphicFrame>
            <p:nvGraphicFramePr>
              <p:cNvPr id="10" name="Table 10">
                <a:extLst>
                  <a:ext uri="{FF2B5EF4-FFF2-40B4-BE49-F238E27FC236}">
                    <a16:creationId xmlns:a16="http://schemas.microsoft.com/office/drawing/2014/main" id="{50AC0537-85BC-E1FD-F6C3-900549B5E93C}"/>
                  </a:ext>
                </a:extLst>
              </p:cNvPr>
              <p:cNvGraphicFramePr>
                <a:graphicFrameLocks noGrp="1"/>
              </p:cNvGraphicFramePr>
              <p:nvPr>
                <p:ph idx="1"/>
                <p:extLst>
                  <p:ext uri="{D42A27DB-BD31-4B8C-83A1-F6EECF244321}">
                    <p14:modId xmlns:p14="http://schemas.microsoft.com/office/powerpoint/2010/main" val="3767906608"/>
                  </p:ext>
                </p:extLst>
              </p:nvPr>
            </p:nvGraphicFramePr>
            <p:xfrm>
              <a:off x="250656" y="617126"/>
              <a:ext cx="3507711" cy="2865120"/>
            </p:xfrm>
            <a:graphic>
              <a:graphicData uri="http://schemas.openxmlformats.org/drawingml/2006/table">
                <a:tbl>
                  <a:tblPr firstRow="1" bandRow="1">
                    <a:tableStyleId>{5C22544A-7EE6-4342-B048-85BDC9FD1C3A}</a:tableStyleId>
                  </a:tblPr>
                  <a:tblGrid>
                    <a:gridCol w="1065047">
                      <a:extLst>
                        <a:ext uri="{9D8B030D-6E8A-4147-A177-3AD203B41FA5}">
                          <a16:colId xmlns:a16="http://schemas.microsoft.com/office/drawing/2014/main" val="1695111147"/>
                        </a:ext>
                      </a:extLst>
                    </a:gridCol>
                    <a:gridCol w="954960">
                      <a:extLst>
                        <a:ext uri="{9D8B030D-6E8A-4147-A177-3AD203B41FA5}">
                          <a16:colId xmlns:a16="http://schemas.microsoft.com/office/drawing/2014/main" val="3364721893"/>
                        </a:ext>
                      </a:extLst>
                    </a:gridCol>
                    <a:gridCol w="1487704">
                      <a:extLst>
                        <a:ext uri="{9D8B030D-6E8A-4147-A177-3AD203B41FA5}">
                          <a16:colId xmlns:a16="http://schemas.microsoft.com/office/drawing/2014/main" val="2184687576"/>
                        </a:ext>
                      </a:extLst>
                    </a:gridCol>
                  </a:tblGrid>
                  <a:tr h="370840">
                    <a:tc>
                      <a:txBody>
                        <a:bodyPr/>
                        <a:lstStyle/>
                        <a:p>
                          <a:endParaRPr lang="en-US" dirty="0"/>
                        </a:p>
                      </a:txBody>
                      <a:tcPr/>
                    </a:tc>
                    <a:tc>
                      <a:txBody>
                        <a:bodyPr/>
                        <a:lstStyle/>
                        <a:p>
                          <a:r>
                            <a:rPr lang="en-US" dirty="0"/>
                            <a:t>Fat Content</a:t>
                          </a:r>
                        </a:p>
                      </a:txBody>
                      <a:tcPr/>
                    </a:tc>
                    <a:tc>
                      <a:txBody>
                        <a:bodyPr/>
                        <a:lstStyle/>
                        <a:p>
                          <a:r>
                            <a:rPr lang="en-US" dirty="0"/>
                            <a:t>Protein Content</a:t>
                          </a:r>
                        </a:p>
                      </a:txBody>
                      <a:tcPr/>
                    </a:tc>
                    <a:extLst>
                      <a:ext uri="{0D108BD9-81ED-4DB2-BD59-A6C34878D82A}">
                        <a16:rowId xmlns:a16="http://schemas.microsoft.com/office/drawing/2014/main" val="3820613251"/>
                      </a:ext>
                    </a:extLst>
                  </a:tr>
                  <a:tr h="370840">
                    <a:tc>
                      <a:txBody>
                        <a:bodyPr/>
                        <a:lstStyle/>
                        <a:p>
                          <a:r>
                            <a:rPr lang="en-US" dirty="0"/>
                            <a:t>RMSEC</a:t>
                          </a:r>
                        </a:p>
                      </a:txBody>
                      <a:tcPr/>
                    </a:tc>
                    <a:tc>
                      <a:txBody>
                        <a:bodyPr/>
                        <a:lstStyle/>
                        <a:p>
                          <a:r>
                            <a:rPr lang="en-US" dirty="0"/>
                            <a:t>0.147</a:t>
                          </a:r>
                        </a:p>
                      </a:txBody>
                      <a:tcPr/>
                    </a:tc>
                    <a:tc>
                      <a:txBody>
                        <a:bodyPr/>
                        <a:lstStyle/>
                        <a:p>
                          <a:r>
                            <a:rPr lang="en-US" dirty="0"/>
                            <a:t>0.164</a:t>
                          </a:r>
                        </a:p>
                      </a:txBody>
                      <a:tcPr/>
                    </a:tc>
                    <a:extLst>
                      <a:ext uri="{0D108BD9-81ED-4DB2-BD59-A6C34878D82A}">
                        <a16:rowId xmlns:a16="http://schemas.microsoft.com/office/drawing/2014/main" val="1534345459"/>
                      </a:ext>
                    </a:extLst>
                  </a:tr>
                  <a:tr h="370840">
                    <a:tc>
                      <a:txBody>
                        <a:bodyPr/>
                        <a:lstStyle/>
                        <a:p>
                          <a:r>
                            <a:rPr lang="en-US" dirty="0"/>
                            <a:t>RMSECV</a:t>
                          </a:r>
                        </a:p>
                      </a:txBody>
                      <a:tcPr/>
                    </a:tc>
                    <a:tc>
                      <a:txBody>
                        <a:bodyPr/>
                        <a:lstStyle/>
                        <a:p>
                          <a:r>
                            <a:rPr lang="en-US" dirty="0"/>
                            <a:t>0.359</a:t>
                          </a:r>
                        </a:p>
                      </a:txBody>
                      <a:tcPr/>
                    </a:tc>
                    <a:tc>
                      <a:txBody>
                        <a:bodyPr/>
                        <a:lstStyle/>
                        <a:p>
                          <a:r>
                            <a:rPr lang="en-US" dirty="0"/>
                            <a:t>0.221</a:t>
                          </a:r>
                        </a:p>
                      </a:txBody>
                      <a:tcPr/>
                    </a:tc>
                    <a:extLst>
                      <a:ext uri="{0D108BD9-81ED-4DB2-BD59-A6C34878D82A}">
                        <a16:rowId xmlns:a16="http://schemas.microsoft.com/office/drawing/2014/main" val="1228956191"/>
                      </a:ext>
                    </a:extLst>
                  </a:tr>
                  <a:tr h="370840">
                    <a:tc>
                      <a:txBody>
                        <a:bodyPr/>
                        <a:lstStyle/>
                        <a:p>
                          <a:r>
                            <a:rPr lang="en-US" dirty="0"/>
                            <a:t>RMSEP</a:t>
                          </a:r>
                        </a:p>
                      </a:txBody>
                      <a:tcPr/>
                    </a:tc>
                    <a:tc>
                      <a:txBody>
                        <a:bodyPr/>
                        <a:lstStyle/>
                        <a:p>
                          <a:r>
                            <a:rPr lang="en-US" dirty="0"/>
                            <a:t>0.136</a:t>
                          </a:r>
                        </a:p>
                      </a:txBody>
                      <a:tcPr/>
                    </a:tc>
                    <a:tc>
                      <a:txBody>
                        <a:bodyPr/>
                        <a:lstStyle/>
                        <a:p>
                          <a:r>
                            <a:rPr lang="en-US" dirty="0"/>
                            <a:t>0.390</a:t>
                          </a:r>
                        </a:p>
                      </a:txBody>
                      <a:tcPr/>
                    </a:tc>
                    <a:extLst>
                      <a:ext uri="{0D108BD9-81ED-4DB2-BD59-A6C34878D82A}">
                        <a16:rowId xmlns:a16="http://schemas.microsoft.com/office/drawing/2014/main" val="1206424681"/>
                      </a:ext>
                    </a:extLst>
                  </a:tr>
                  <a:tr h="370840">
                    <a:tc>
                      <a:txBody>
                        <a:bodyPr/>
                        <a:lstStyle/>
                        <a:p>
                          <a14:m>
                            <m:oMath xmlns:m="http://schemas.openxmlformats.org/officeDocument/2006/math">
                              <m:sSup>
                                <m:sSupPr>
                                  <m:ctrlPr>
                                    <a:rPr lang="en-US" sz="1800" i="1" kern="1200" smtClean="0">
                                      <a:solidFill>
                                        <a:schemeClr val="dk1"/>
                                      </a:solidFill>
                                      <a:effectLst/>
                                      <a:latin typeface="Cambria Math" panose="02040503050406030204" pitchFamily="18" charset="0"/>
                                      <a:ea typeface="+mn-ea"/>
                                      <a:cs typeface="+mn-cs"/>
                                    </a:rPr>
                                  </m:ctrlPr>
                                </m:sSupPr>
                                <m:e>
                                  <m:r>
                                    <a:rPr lang="en-US" sz="1800" b="0" i="1" kern="1200" smtClean="0">
                                      <a:solidFill>
                                        <a:schemeClr val="dk1"/>
                                      </a:solidFill>
                                      <a:effectLst/>
                                      <a:latin typeface="Cambria Math" panose="02040503050406030204" pitchFamily="18" charset="0"/>
                                      <a:ea typeface="+mn-ea"/>
                                      <a:cs typeface="+mn-cs"/>
                                    </a:rPr>
                                    <m:t>𝑅</m:t>
                                  </m:r>
                                </m:e>
                                <m:sup>
                                  <m:r>
                                    <a:rPr lang="en-US" sz="1800" b="0" i="1" kern="1200" smtClean="0">
                                      <a:solidFill>
                                        <a:schemeClr val="dk1"/>
                                      </a:solidFill>
                                      <a:effectLst/>
                                      <a:latin typeface="Cambria Math" panose="02040503050406030204" pitchFamily="18" charset="0"/>
                                      <a:ea typeface="+mn-ea"/>
                                      <a:cs typeface="+mn-cs"/>
                                    </a:rPr>
                                    <m:t>2</m:t>
                                  </m:r>
                                </m:sup>
                              </m:sSup>
                            </m:oMath>
                          </a14:m>
                          <a:r>
                            <a:rPr lang="en-US" sz="1800" kern="1200" dirty="0">
                              <a:solidFill>
                                <a:schemeClr val="dk1"/>
                              </a:solidFill>
                              <a:effectLst/>
                              <a:latin typeface="+mn-lt"/>
                              <a:ea typeface="+mn-ea"/>
                              <a:cs typeface="+mn-cs"/>
                            </a:rPr>
                            <a:t> Cal</a:t>
                          </a:r>
                          <a:endParaRPr lang="en-US" dirty="0"/>
                        </a:p>
                      </a:txBody>
                      <a:tcPr/>
                    </a:tc>
                    <a:tc>
                      <a:txBody>
                        <a:bodyPr/>
                        <a:lstStyle/>
                        <a:p>
                          <a:r>
                            <a:rPr lang="en-US" dirty="0"/>
                            <a:t>0.982</a:t>
                          </a:r>
                        </a:p>
                      </a:txBody>
                      <a:tcPr/>
                    </a:tc>
                    <a:tc>
                      <a:txBody>
                        <a:bodyPr/>
                        <a:lstStyle/>
                        <a:p>
                          <a:r>
                            <a:rPr lang="en-US" dirty="0"/>
                            <a:t>0.827</a:t>
                          </a:r>
                        </a:p>
                      </a:txBody>
                      <a:tcPr/>
                    </a:tc>
                    <a:extLst>
                      <a:ext uri="{0D108BD9-81ED-4DB2-BD59-A6C34878D82A}">
                        <a16:rowId xmlns:a16="http://schemas.microsoft.com/office/drawing/2014/main" val="2441909551"/>
                      </a:ext>
                    </a:extLst>
                  </a:tr>
                  <a:tr h="370840">
                    <a:tc>
                      <a:txBody>
                        <a:bodyPr/>
                        <a:lstStyle/>
                        <a:p>
                          <a14:m>
                            <m:oMath xmlns:m="http://schemas.openxmlformats.org/officeDocument/2006/math">
                              <m:sSup>
                                <m:sSupPr>
                                  <m:ctrlPr>
                                    <a:rPr lang="en-US" sz="1800" i="1" kern="1200" smtClean="0">
                                      <a:solidFill>
                                        <a:schemeClr val="dk1"/>
                                      </a:solidFill>
                                      <a:effectLst/>
                                      <a:latin typeface="Cambria Math" panose="02040503050406030204" pitchFamily="18" charset="0"/>
                                      <a:ea typeface="+mn-ea"/>
                                      <a:cs typeface="+mn-cs"/>
                                    </a:rPr>
                                  </m:ctrlPr>
                                </m:sSupPr>
                                <m:e>
                                  <m:r>
                                    <a:rPr lang="en-US" sz="1800" b="0" i="1" kern="1200" smtClean="0">
                                      <a:solidFill>
                                        <a:schemeClr val="dk1"/>
                                      </a:solidFill>
                                      <a:effectLst/>
                                      <a:latin typeface="Cambria Math" panose="02040503050406030204" pitchFamily="18" charset="0"/>
                                      <a:ea typeface="+mn-ea"/>
                                      <a:cs typeface="+mn-cs"/>
                                    </a:rPr>
                                    <m:t>𝑅</m:t>
                                  </m:r>
                                </m:e>
                                <m:sup>
                                  <m:r>
                                    <a:rPr lang="en-US" sz="1800" b="0" i="1" kern="1200" smtClean="0">
                                      <a:solidFill>
                                        <a:schemeClr val="dk1"/>
                                      </a:solidFill>
                                      <a:effectLst/>
                                      <a:latin typeface="Cambria Math" panose="02040503050406030204" pitchFamily="18" charset="0"/>
                                      <a:ea typeface="+mn-ea"/>
                                      <a:cs typeface="+mn-cs"/>
                                    </a:rPr>
                                    <m:t>2</m:t>
                                  </m:r>
                                </m:sup>
                              </m:sSup>
                            </m:oMath>
                          </a14:m>
                          <a:r>
                            <a:rPr lang="en-US" sz="1800" kern="1200" dirty="0">
                              <a:solidFill>
                                <a:schemeClr val="dk1"/>
                              </a:solidFill>
                              <a:effectLst/>
                              <a:latin typeface="+mn-lt"/>
                              <a:ea typeface="+mn-ea"/>
                              <a:cs typeface="+mn-cs"/>
                            </a:rPr>
                            <a:t> CV</a:t>
                          </a:r>
                          <a:endParaRPr lang="en-US" dirty="0"/>
                        </a:p>
                      </a:txBody>
                      <a:tcPr/>
                    </a:tc>
                    <a:tc>
                      <a:txBody>
                        <a:bodyPr/>
                        <a:lstStyle/>
                        <a:p>
                          <a:r>
                            <a:rPr lang="en-US" dirty="0"/>
                            <a:t>0.903</a:t>
                          </a:r>
                        </a:p>
                      </a:txBody>
                      <a:tcPr/>
                    </a:tc>
                    <a:tc>
                      <a:txBody>
                        <a:bodyPr/>
                        <a:lstStyle/>
                        <a:p>
                          <a:r>
                            <a:rPr lang="en-US" dirty="0"/>
                            <a:t>0.687</a:t>
                          </a:r>
                        </a:p>
                      </a:txBody>
                      <a:tcPr/>
                    </a:tc>
                    <a:extLst>
                      <a:ext uri="{0D108BD9-81ED-4DB2-BD59-A6C34878D82A}">
                        <a16:rowId xmlns:a16="http://schemas.microsoft.com/office/drawing/2014/main" val="2462045346"/>
                      </a:ext>
                    </a:extLst>
                  </a:tr>
                  <a:tr h="370840">
                    <a:tc>
                      <a:txBody>
                        <a:bodyPr/>
                        <a:lstStyle/>
                        <a:p>
                          <a14:m>
                            <m:oMath xmlns:m="http://schemas.openxmlformats.org/officeDocument/2006/math">
                              <m:sSup>
                                <m:sSupPr>
                                  <m:ctrlPr>
                                    <a:rPr lang="en-US" sz="1800" i="1" kern="1200" smtClean="0">
                                      <a:solidFill>
                                        <a:schemeClr val="dk1"/>
                                      </a:solidFill>
                                      <a:effectLst/>
                                      <a:latin typeface="Cambria Math" panose="02040503050406030204" pitchFamily="18" charset="0"/>
                                      <a:ea typeface="+mn-ea"/>
                                      <a:cs typeface="+mn-cs"/>
                                    </a:rPr>
                                  </m:ctrlPr>
                                </m:sSupPr>
                                <m:e>
                                  <m:r>
                                    <a:rPr lang="en-US" sz="1800" b="0" i="1" kern="1200" smtClean="0">
                                      <a:solidFill>
                                        <a:schemeClr val="dk1"/>
                                      </a:solidFill>
                                      <a:effectLst/>
                                      <a:latin typeface="Cambria Math" panose="02040503050406030204" pitchFamily="18" charset="0"/>
                                      <a:ea typeface="+mn-ea"/>
                                      <a:cs typeface="+mn-cs"/>
                                    </a:rPr>
                                    <m:t>𝑅</m:t>
                                  </m:r>
                                </m:e>
                                <m:sup>
                                  <m:r>
                                    <a:rPr lang="en-US" sz="1800" b="0" i="1" kern="1200" smtClean="0">
                                      <a:solidFill>
                                        <a:schemeClr val="dk1"/>
                                      </a:solidFill>
                                      <a:effectLst/>
                                      <a:latin typeface="Cambria Math" panose="02040503050406030204" pitchFamily="18" charset="0"/>
                                      <a:ea typeface="+mn-ea"/>
                                      <a:cs typeface="+mn-cs"/>
                                    </a:rPr>
                                    <m:t>2</m:t>
                                  </m:r>
                                </m:sup>
                              </m:sSup>
                            </m:oMath>
                          </a14:m>
                          <a:r>
                            <a:rPr lang="en-US" sz="1800" kern="1200" dirty="0">
                              <a:solidFill>
                                <a:schemeClr val="dk1"/>
                              </a:solidFill>
                              <a:effectLst/>
                              <a:latin typeface="+mn-lt"/>
                              <a:ea typeface="+mn-ea"/>
                              <a:cs typeface="+mn-cs"/>
                            </a:rPr>
                            <a:t> Pred</a:t>
                          </a:r>
                          <a:endParaRPr lang="en-US" dirty="0"/>
                        </a:p>
                      </a:txBody>
                      <a:tcPr/>
                    </a:tc>
                    <a:tc>
                      <a:txBody>
                        <a:bodyPr/>
                        <a:lstStyle/>
                        <a:p>
                          <a:r>
                            <a:rPr lang="en-US" dirty="0"/>
                            <a:t>0.983</a:t>
                          </a:r>
                        </a:p>
                      </a:txBody>
                      <a:tcPr/>
                    </a:tc>
                    <a:tc>
                      <a:txBody>
                        <a:bodyPr/>
                        <a:lstStyle/>
                        <a:p>
                          <a:r>
                            <a:rPr lang="en-US" dirty="0"/>
                            <a:t>0.399</a:t>
                          </a:r>
                        </a:p>
                      </a:txBody>
                      <a:tcPr/>
                    </a:tc>
                    <a:extLst>
                      <a:ext uri="{0D108BD9-81ED-4DB2-BD59-A6C34878D82A}">
                        <a16:rowId xmlns:a16="http://schemas.microsoft.com/office/drawing/2014/main" val="2065101674"/>
                      </a:ext>
                    </a:extLst>
                  </a:tr>
                </a:tbl>
              </a:graphicData>
            </a:graphic>
          </p:graphicFrame>
        </mc:Choice>
        <mc:Fallback xmlns="">
          <p:graphicFrame>
            <p:nvGraphicFramePr>
              <p:cNvPr id="10" name="Table 10">
                <a:extLst>
                  <a:ext uri="{FF2B5EF4-FFF2-40B4-BE49-F238E27FC236}">
                    <a16:creationId xmlns:a16="http://schemas.microsoft.com/office/drawing/2014/main" id="{50AC0537-85BC-E1FD-F6C3-900549B5E93C}"/>
                  </a:ext>
                </a:extLst>
              </p:cNvPr>
              <p:cNvGraphicFramePr>
                <a:graphicFrameLocks noGrp="1"/>
              </p:cNvGraphicFramePr>
              <p:nvPr>
                <p:ph idx="1"/>
                <p:extLst>
                  <p:ext uri="{D42A27DB-BD31-4B8C-83A1-F6EECF244321}">
                    <p14:modId xmlns:p14="http://schemas.microsoft.com/office/powerpoint/2010/main" val="3767906608"/>
                  </p:ext>
                </p:extLst>
              </p:nvPr>
            </p:nvGraphicFramePr>
            <p:xfrm>
              <a:off x="250656" y="617126"/>
              <a:ext cx="3507711" cy="2865120"/>
            </p:xfrm>
            <a:graphic>
              <a:graphicData uri="http://schemas.openxmlformats.org/drawingml/2006/table">
                <a:tbl>
                  <a:tblPr firstRow="1" bandRow="1">
                    <a:tableStyleId>{5C22544A-7EE6-4342-B048-85BDC9FD1C3A}</a:tableStyleId>
                  </a:tblPr>
                  <a:tblGrid>
                    <a:gridCol w="1065047">
                      <a:extLst>
                        <a:ext uri="{9D8B030D-6E8A-4147-A177-3AD203B41FA5}">
                          <a16:colId xmlns:a16="http://schemas.microsoft.com/office/drawing/2014/main" val="1695111147"/>
                        </a:ext>
                      </a:extLst>
                    </a:gridCol>
                    <a:gridCol w="954960">
                      <a:extLst>
                        <a:ext uri="{9D8B030D-6E8A-4147-A177-3AD203B41FA5}">
                          <a16:colId xmlns:a16="http://schemas.microsoft.com/office/drawing/2014/main" val="3364721893"/>
                        </a:ext>
                      </a:extLst>
                    </a:gridCol>
                    <a:gridCol w="1487704">
                      <a:extLst>
                        <a:ext uri="{9D8B030D-6E8A-4147-A177-3AD203B41FA5}">
                          <a16:colId xmlns:a16="http://schemas.microsoft.com/office/drawing/2014/main" val="2184687576"/>
                        </a:ext>
                      </a:extLst>
                    </a:gridCol>
                  </a:tblGrid>
                  <a:tr h="640080">
                    <a:tc>
                      <a:txBody>
                        <a:bodyPr/>
                        <a:lstStyle/>
                        <a:p>
                          <a:endParaRPr lang="en-US" dirty="0"/>
                        </a:p>
                      </a:txBody>
                      <a:tcPr/>
                    </a:tc>
                    <a:tc>
                      <a:txBody>
                        <a:bodyPr/>
                        <a:lstStyle/>
                        <a:p>
                          <a:r>
                            <a:rPr lang="en-US" dirty="0"/>
                            <a:t>Fat Content</a:t>
                          </a:r>
                        </a:p>
                      </a:txBody>
                      <a:tcPr/>
                    </a:tc>
                    <a:tc>
                      <a:txBody>
                        <a:bodyPr/>
                        <a:lstStyle/>
                        <a:p>
                          <a:r>
                            <a:rPr lang="en-US" dirty="0"/>
                            <a:t>Protein Content</a:t>
                          </a:r>
                        </a:p>
                      </a:txBody>
                      <a:tcPr/>
                    </a:tc>
                    <a:extLst>
                      <a:ext uri="{0D108BD9-81ED-4DB2-BD59-A6C34878D82A}">
                        <a16:rowId xmlns:a16="http://schemas.microsoft.com/office/drawing/2014/main" val="3820613251"/>
                      </a:ext>
                    </a:extLst>
                  </a:tr>
                  <a:tr h="370840">
                    <a:tc>
                      <a:txBody>
                        <a:bodyPr/>
                        <a:lstStyle/>
                        <a:p>
                          <a:r>
                            <a:rPr lang="en-US" dirty="0"/>
                            <a:t>RMSEC</a:t>
                          </a:r>
                        </a:p>
                      </a:txBody>
                      <a:tcPr/>
                    </a:tc>
                    <a:tc>
                      <a:txBody>
                        <a:bodyPr/>
                        <a:lstStyle/>
                        <a:p>
                          <a:r>
                            <a:rPr lang="en-US" dirty="0"/>
                            <a:t>0.147</a:t>
                          </a:r>
                        </a:p>
                      </a:txBody>
                      <a:tcPr/>
                    </a:tc>
                    <a:tc>
                      <a:txBody>
                        <a:bodyPr/>
                        <a:lstStyle/>
                        <a:p>
                          <a:r>
                            <a:rPr lang="en-US" dirty="0"/>
                            <a:t>0.164</a:t>
                          </a:r>
                        </a:p>
                      </a:txBody>
                      <a:tcPr/>
                    </a:tc>
                    <a:extLst>
                      <a:ext uri="{0D108BD9-81ED-4DB2-BD59-A6C34878D82A}">
                        <a16:rowId xmlns:a16="http://schemas.microsoft.com/office/drawing/2014/main" val="1534345459"/>
                      </a:ext>
                    </a:extLst>
                  </a:tr>
                  <a:tr h="370840">
                    <a:tc>
                      <a:txBody>
                        <a:bodyPr/>
                        <a:lstStyle/>
                        <a:p>
                          <a:r>
                            <a:rPr lang="en-US" dirty="0"/>
                            <a:t>RMSECV</a:t>
                          </a:r>
                        </a:p>
                      </a:txBody>
                      <a:tcPr/>
                    </a:tc>
                    <a:tc>
                      <a:txBody>
                        <a:bodyPr/>
                        <a:lstStyle/>
                        <a:p>
                          <a:r>
                            <a:rPr lang="en-US" dirty="0"/>
                            <a:t>0.359</a:t>
                          </a:r>
                        </a:p>
                      </a:txBody>
                      <a:tcPr/>
                    </a:tc>
                    <a:tc>
                      <a:txBody>
                        <a:bodyPr/>
                        <a:lstStyle/>
                        <a:p>
                          <a:r>
                            <a:rPr lang="en-US" dirty="0"/>
                            <a:t>0.221</a:t>
                          </a:r>
                        </a:p>
                      </a:txBody>
                      <a:tcPr/>
                    </a:tc>
                    <a:extLst>
                      <a:ext uri="{0D108BD9-81ED-4DB2-BD59-A6C34878D82A}">
                        <a16:rowId xmlns:a16="http://schemas.microsoft.com/office/drawing/2014/main" val="1228956191"/>
                      </a:ext>
                    </a:extLst>
                  </a:tr>
                  <a:tr h="370840">
                    <a:tc>
                      <a:txBody>
                        <a:bodyPr/>
                        <a:lstStyle/>
                        <a:p>
                          <a:r>
                            <a:rPr lang="en-US" dirty="0"/>
                            <a:t>RMSEP</a:t>
                          </a:r>
                        </a:p>
                      </a:txBody>
                      <a:tcPr/>
                    </a:tc>
                    <a:tc>
                      <a:txBody>
                        <a:bodyPr/>
                        <a:lstStyle/>
                        <a:p>
                          <a:r>
                            <a:rPr lang="en-US" dirty="0"/>
                            <a:t>0.136</a:t>
                          </a:r>
                        </a:p>
                      </a:txBody>
                      <a:tcPr/>
                    </a:tc>
                    <a:tc>
                      <a:txBody>
                        <a:bodyPr/>
                        <a:lstStyle/>
                        <a:p>
                          <a:r>
                            <a:rPr lang="en-US" dirty="0"/>
                            <a:t>0.390</a:t>
                          </a:r>
                        </a:p>
                      </a:txBody>
                      <a:tcPr/>
                    </a:tc>
                    <a:extLst>
                      <a:ext uri="{0D108BD9-81ED-4DB2-BD59-A6C34878D82A}">
                        <a16:rowId xmlns:a16="http://schemas.microsoft.com/office/drawing/2014/main" val="1206424681"/>
                      </a:ext>
                    </a:extLst>
                  </a:tr>
                  <a:tr h="370840">
                    <a:tc>
                      <a:txBody>
                        <a:bodyPr/>
                        <a:lstStyle/>
                        <a:p>
                          <a:endParaRPr lang="en-US"/>
                        </a:p>
                      </a:txBody>
                      <a:tcPr>
                        <a:blipFill>
                          <a:blip r:embed="rId2"/>
                          <a:stretch>
                            <a:fillRect l="-571" t="-480328" r="-231429" b="-222951"/>
                          </a:stretch>
                        </a:blipFill>
                      </a:tcPr>
                    </a:tc>
                    <a:tc>
                      <a:txBody>
                        <a:bodyPr/>
                        <a:lstStyle/>
                        <a:p>
                          <a:r>
                            <a:rPr lang="en-US" dirty="0"/>
                            <a:t>0.982</a:t>
                          </a:r>
                        </a:p>
                      </a:txBody>
                      <a:tcPr/>
                    </a:tc>
                    <a:tc>
                      <a:txBody>
                        <a:bodyPr/>
                        <a:lstStyle/>
                        <a:p>
                          <a:r>
                            <a:rPr lang="en-US" dirty="0"/>
                            <a:t>0.827</a:t>
                          </a:r>
                        </a:p>
                      </a:txBody>
                      <a:tcPr/>
                    </a:tc>
                    <a:extLst>
                      <a:ext uri="{0D108BD9-81ED-4DB2-BD59-A6C34878D82A}">
                        <a16:rowId xmlns:a16="http://schemas.microsoft.com/office/drawing/2014/main" val="2441909551"/>
                      </a:ext>
                    </a:extLst>
                  </a:tr>
                  <a:tr h="370840">
                    <a:tc>
                      <a:txBody>
                        <a:bodyPr/>
                        <a:lstStyle/>
                        <a:p>
                          <a:endParaRPr lang="en-US"/>
                        </a:p>
                      </a:txBody>
                      <a:tcPr>
                        <a:blipFill>
                          <a:blip r:embed="rId2"/>
                          <a:stretch>
                            <a:fillRect l="-571" t="-580328" r="-231429" b="-122951"/>
                          </a:stretch>
                        </a:blipFill>
                      </a:tcPr>
                    </a:tc>
                    <a:tc>
                      <a:txBody>
                        <a:bodyPr/>
                        <a:lstStyle/>
                        <a:p>
                          <a:r>
                            <a:rPr lang="en-US" dirty="0"/>
                            <a:t>0.903</a:t>
                          </a:r>
                        </a:p>
                      </a:txBody>
                      <a:tcPr/>
                    </a:tc>
                    <a:tc>
                      <a:txBody>
                        <a:bodyPr/>
                        <a:lstStyle/>
                        <a:p>
                          <a:r>
                            <a:rPr lang="en-US" dirty="0"/>
                            <a:t>0.687</a:t>
                          </a:r>
                        </a:p>
                      </a:txBody>
                      <a:tcPr/>
                    </a:tc>
                    <a:extLst>
                      <a:ext uri="{0D108BD9-81ED-4DB2-BD59-A6C34878D82A}">
                        <a16:rowId xmlns:a16="http://schemas.microsoft.com/office/drawing/2014/main" val="2462045346"/>
                      </a:ext>
                    </a:extLst>
                  </a:tr>
                  <a:tr h="370840">
                    <a:tc>
                      <a:txBody>
                        <a:bodyPr/>
                        <a:lstStyle/>
                        <a:p>
                          <a:endParaRPr lang="en-US"/>
                        </a:p>
                      </a:txBody>
                      <a:tcPr>
                        <a:blipFill>
                          <a:blip r:embed="rId2"/>
                          <a:stretch>
                            <a:fillRect l="-571" t="-680328" r="-231429" b="-22951"/>
                          </a:stretch>
                        </a:blipFill>
                      </a:tcPr>
                    </a:tc>
                    <a:tc>
                      <a:txBody>
                        <a:bodyPr/>
                        <a:lstStyle/>
                        <a:p>
                          <a:r>
                            <a:rPr lang="en-US" dirty="0"/>
                            <a:t>0.983</a:t>
                          </a:r>
                        </a:p>
                      </a:txBody>
                      <a:tcPr/>
                    </a:tc>
                    <a:tc>
                      <a:txBody>
                        <a:bodyPr/>
                        <a:lstStyle/>
                        <a:p>
                          <a:r>
                            <a:rPr lang="en-US" dirty="0"/>
                            <a:t>0.399</a:t>
                          </a:r>
                        </a:p>
                      </a:txBody>
                      <a:tcPr/>
                    </a:tc>
                    <a:extLst>
                      <a:ext uri="{0D108BD9-81ED-4DB2-BD59-A6C34878D82A}">
                        <a16:rowId xmlns:a16="http://schemas.microsoft.com/office/drawing/2014/main" val="2065101674"/>
                      </a:ext>
                    </a:extLst>
                  </a:tr>
                </a:tbl>
              </a:graphicData>
            </a:graphic>
          </p:graphicFrame>
        </mc:Fallback>
      </mc:AlternateContent>
      <p:sp>
        <p:nvSpPr>
          <p:cNvPr id="4" name="Footer Placeholder 3"/>
          <p:cNvSpPr>
            <a:spLocks noGrp="1"/>
          </p:cNvSpPr>
          <p:nvPr>
            <p:ph type="ftr" sz="quarter" idx="11"/>
          </p:nvPr>
        </p:nvSpPr>
        <p:spPr/>
        <p:txBody>
          <a:bodyPr/>
          <a:lstStyle/>
          <a:p>
            <a:r>
              <a:rPr lang="en-US"/>
              <a:t>FYDP Final Defence EE SEECS NUST Main Campus</a:t>
            </a:r>
          </a:p>
        </p:txBody>
      </p:sp>
      <p:sp>
        <p:nvSpPr>
          <p:cNvPr id="5" name="Slide Number Placeholder 4"/>
          <p:cNvSpPr>
            <a:spLocks noGrp="1"/>
          </p:cNvSpPr>
          <p:nvPr>
            <p:ph type="sldNum" sz="quarter" idx="12"/>
          </p:nvPr>
        </p:nvSpPr>
        <p:spPr/>
        <p:txBody>
          <a:bodyPr/>
          <a:lstStyle/>
          <a:p>
            <a:fld id="{AB33D6B9-858D-488E-BE61-10A0A16F8E62}" type="slidenum">
              <a:rPr lang="en-US" smtClean="0"/>
              <a:t>10</a:t>
            </a:fld>
            <a:endParaRPr lang="en-US"/>
          </a:p>
        </p:txBody>
      </p:sp>
      <p:sp>
        <p:nvSpPr>
          <p:cNvPr id="6" name="Date Placeholder 5"/>
          <p:cNvSpPr>
            <a:spLocks noGrp="1"/>
          </p:cNvSpPr>
          <p:nvPr>
            <p:ph type="dt" sz="half" idx="10"/>
          </p:nvPr>
        </p:nvSpPr>
        <p:spPr/>
        <p:txBody>
          <a:bodyPr/>
          <a:lstStyle/>
          <a:p>
            <a:fld id="{CE9191E0-AED4-486A-8B94-500FF11C09F4}" type="datetime1">
              <a:rPr lang="en-US" smtClean="0"/>
              <a:t>5/9/2023</a:t>
            </a:fld>
            <a:endParaRPr lang="en-US"/>
          </a:p>
        </p:txBody>
      </p:sp>
      <p:pic>
        <p:nvPicPr>
          <p:cNvPr id="12" name="Picture 11">
            <a:extLst>
              <a:ext uri="{FF2B5EF4-FFF2-40B4-BE49-F238E27FC236}">
                <a16:creationId xmlns:a16="http://schemas.microsoft.com/office/drawing/2014/main" id="{CEBE18E3-74AB-2B8A-D1A0-77C340D08A32}"/>
              </a:ext>
            </a:extLst>
          </p:cNvPr>
          <p:cNvPicPr>
            <a:picLocks noChangeAspect="1"/>
          </p:cNvPicPr>
          <p:nvPr/>
        </p:nvPicPr>
        <p:blipFill>
          <a:blip r:embed="rId3"/>
          <a:stretch>
            <a:fillRect/>
          </a:stretch>
        </p:blipFill>
        <p:spPr>
          <a:xfrm>
            <a:off x="8239231" y="504261"/>
            <a:ext cx="3718306" cy="2977985"/>
          </a:xfrm>
          <a:prstGeom prst="rect">
            <a:avLst/>
          </a:prstGeom>
        </p:spPr>
      </p:pic>
      <p:sp>
        <p:nvSpPr>
          <p:cNvPr id="13" name="TextBox 12">
            <a:extLst>
              <a:ext uri="{FF2B5EF4-FFF2-40B4-BE49-F238E27FC236}">
                <a16:creationId xmlns:a16="http://schemas.microsoft.com/office/drawing/2014/main" id="{5B20EDE6-902D-F5D6-3400-EECCA1DC0E3D}"/>
              </a:ext>
            </a:extLst>
          </p:cNvPr>
          <p:cNvSpPr txBox="1"/>
          <p:nvPr/>
        </p:nvSpPr>
        <p:spPr>
          <a:xfrm flipH="1">
            <a:off x="8449826" y="3429000"/>
            <a:ext cx="3507711" cy="369332"/>
          </a:xfrm>
          <a:prstGeom prst="rect">
            <a:avLst/>
          </a:prstGeom>
          <a:noFill/>
        </p:spPr>
        <p:txBody>
          <a:bodyPr wrap="square" rtlCol="0">
            <a:spAutoFit/>
          </a:bodyPr>
          <a:lstStyle/>
          <a:p>
            <a:r>
              <a:rPr lang="en-US" dirty="0"/>
              <a:t>PLS Model for Protein prediction</a:t>
            </a:r>
          </a:p>
        </p:txBody>
      </p:sp>
      <p:pic>
        <p:nvPicPr>
          <p:cNvPr id="15" name="Picture 14">
            <a:extLst>
              <a:ext uri="{FF2B5EF4-FFF2-40B4-BE49-F238E27FC236}">
                <a16:creationId xmlns:a16="http://schemas.microsoft.com/office/drawing/2014/main" id="{3DB49576-5384-5C88-5A40-CA1DB263689F}"/>
              </a:ext>
            </a:extLst>
          </p:cNvPr>
          <p:cNvPicPr>
            <a:picLocks noChangeAspect="1"/>
          </p:cNvPicPr>
          <p:nvPr/>
        </p:nvPicPr>
        <p:blipFill>
          <a:blip r:embed="rId4"/>
          <a:stretch>
            <a:fillRect/>
          </a:stretch>
        </p:blipFill>
        <p:spPr>
          <a:xfrm>
            <a:off x="8645911" y="3798332"/>
            <a:ext cx="2904946" cy="2323101"/>
          </a:xfrm>
          <a:prstGeom prst="rect">
            <a:avLst/>
          </a:prstGeom>
        </p:spPr>
      </p:pic>
      <p:sp>
        <p:nvSpPr>
          <p:cNvPr id="16" name="TextBox 15">
            <a:extLst>
              <a:ext uri="{FF2B5EF4-FFF2-40B4-BE49-F238E27FC236}">
                <a16:creationId xmlns:a16="http://schemas.microsoft.com/office/drawing/2014/main" id="{DA886B26-E3C9-87E7-A539-E1962431404D}"/>
              </a:ext>
            </a:extLst>
          </p:cNvPr>
          <p:cNvSpPr txBox="1"/>
          <p:nvPr/>
        </p:nvSpPr>
        <p:spPr>
          <a:xfrm>
            <a:off x="8449826" y="6068187"/>
            <a:ext cx="3798275" cy="369332"/>
          </a:xfrm>
          <a:prstGeom prst="rect">
            <a:avLst/>
          </a:prstGeom>
          <a:noFill/>
        </p:spPr>
        <p:txBody>
          <a:bodyPr wrap="square" rtlCol="0">
            <a:spAutoFit/>
          </a:bodyPr>
          <a:lstStyle/>
          <a:p>
            <a:r>
              <a:rPr lang="en-US" dirty="0"/>
              <a:t>PCA Analysis on Protein content</a:t>
            </a:r>
          </a:p>
        </p:txBody>
      </p:sp>
      <p:pic>
        <p:nvPicPr>
          <p:cNvPr id="18" name="Picture 17">
            <a:extLst>
              <a:ext uri="{FF2B5EF4-FFF2-40B4-BE49-F238E27FC236}">
                <a16:creationId xmlns:a16="http://schemas.microsoft.com/office/drawing/2014/main" id="{830301D7-AD7D-F63D-7026-4783780BCBA3}"/>
              </a:ext>
            </a:extLst>
          </p:cNvPr>
          <p:cNvPicPr>
            <a:picLocks noChangeAspect="1"/>
          </p:cNvPicPr>
          <p:nvPr/>
        </p:nvPicPr>
        <p:blipFill>
          <a:blip r:embed="rId5"/>
          <a:stretch>
            <a:fillRect/>
          </a:stretch>
        </p:blipFill>
        <p:spPr>
          <a:xfrm>
            <a:off x="3879587" y="504261"/>
            <a:ext cx="4065872" cy="3284712"/>
          </a:xfrm>
          <a:prstGeom prst="rect">
            <a:avLst/>
          </a:prstGeom>
        </p:spPr>
      </p:pic>
      <p:sp>
        <p:nvSpPr>
          <p:cNvPr id="19" name="TextBox 18">
            <a:extLst>
              <a:ext uri="{FF2B5EF4-FFF2-40B4-BE49-F238E27FC236}">
                <a16:creationId xmlns:a16="http://schemas.microsoft.com/office/drawing/2014/main" id="{728C086D-F87E-354F-03F5-F5CF58D730D4}"/>
              </a:ext>
            </a:extLst>
          </p:cNvPr>
          <p:cNvSpPr txBox="1"/>
          <p:nvPr/>
        </p:nvSpPr>
        <p:spPr>
          <a:xfrm flipH="1">
            <a:off x="4342144" y="3701980"/>
            <a:ext cx="3507711" cy="369332"/>
          </a:xfrm>
          <a:prstGeom prst="rect">
            <a:avLst/>
          </a:prstGeom>
          <a:noFill/>
        </p:spPr>
        <p:txBody>
          <a:bodyPr wrap="square" rtlCol="0">
            <a:spAutoFit/>
          </a:bodyPr>
          <a:lstStyle/>
          <a:p>
            <a:r>
              <a:rPr lang="en-US" dirty="0"/>
              <a:t>PLS Model for Fat prediction</a:t>
            </a:r>
          </a:p>
        </p:txBody>
      </p:sp>
      <p:pic>
        <p:nvPicPr>
          <p:cNvPr id="21" name="Picture 20">
            <a:extLst>
              <a:ext uri="{FF2B5EF4-FFF2-40B4-BE49-F238E27FC236}">
                <a16:creationId xmlns:a16="http://schemas.microsoft.com/office/drawing/2014/main" id="{0441F590-FD33-3556-1E53-C96F58B521A5}"/>
              </a:ext>
            </a:extLst>
          </p:cNvPr>
          <p:cNvPicPr>
            <a:picLocks noChangeAspect="1"/>
          </p:cNvPicPr>
          <p:nvPr/>
        </p:nvPicPr>
        <p:blipFill>
          <a:blip r:embed="rId6"/>
          <a:stretch>
            <a:fillRect/>
          </a:stretch>
        </p:blipFill>
        <p:spPr>
          <a:xfrm>
            <a:off x="365246" y="3613666"/>
            <a:ext cx="3009974" cy="2323101"/>
          </a:xfrm>
          <a:prstGeom prst="rect">
            <a:avLst/>
          </a:prstGeom>
        </p:spPr>
      </p:pic>
      <p:sp>
        <p:nvSpPr>
          <p:cNvPr id="22" name="TextBox 21">
            <a:extLst>
              <a:ext uri="{FF2B5EF4-FFF2-40B4-BE49-F238E27FC236}">
                <a16:creationId xmlns:a16="http://schemas.microsoft.com/office/drawing/2014/main" id="{A1578781-0967-9E27-30FF-794F0179CD0F}"/>
              </a:ext>
            </a:extLst>
          </p:cNvPr>
          <p:cNvSpPr txBox="1"/>
          <p:nvPr/>
        </p:nvSpPr>
        <p:spPr>
          <a:xfrm>
            <a:off x="505328" y="5936767"/>
            <a:ext cx="2904947" cy="369332"/>
          </a:xfrm>
          <a:prstGeom prst="rect">
            <a:avLst/>
          </a:prstGeom>
          <a:noFill/>
        </p:spPr>
        <p:txBody>
          <a:bodyPr wrap="square" rtlCol="0">
            <a:spAutoFit/>
          </a:bodyPr>
          <a:lstStyle/>
          <a:p>
            <a:r>
              <a:rPr lang="en-US" dirty="0"/>
              <a:t>PCA Analysis on Fat content</a:t>
            </a:r>
          </a:p>
        </p:txBody>
      </p:sp>
    </p:spTree>
    <p:extLst>
      <p:ext uri="{BB962C8B-B14F-4D97-AF65-F5344CB8AC3E}">
        <p14:creationId xmlns:p14="http://schemas.microsoft.com/office/powerpoint/2010/main" val="1998881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2413"/>
            <a:ext cx="10515600" cy="1325563"/>
          </a:xfrm>
        </p:spPr>
        <p:txBody>
          <a:bodyPr>
            <a:normAutofit/>
          </a:bodyPr>
          <a:lstStyle/>
          <a:p>
            <a:pPr algn="ctr"/>
            <a:r>
              <a:rPr lang="en-US" sz="3600" dirty="0"/>
              <a:t>Results of LDR Method</a:t>
            </a:r>
          </a:p>
        </p:txBody>
      </p:sp>
      <p:sp>
        <p:nvSpPr>
          <p:cNvPr id="4" name="Footer Placeholder 3"/>
          <p:cNvSpPr>
            <a:spLocks noGrp="1"/>
          </p:cNvSpPr>
          <p:nvPr>
            <p:ph type="ftr" sz="quarter" idx="11"/>
          </p:nvPr>
        </p:nvSpPr>
        <p:spPr/>
        <p:txBody>
          <a:bodyPr/>
          <a:lstStyle/>
          <a:p>
            <a:r>
              <a:rPr lang="en-US"/>
              <a:t>FYDP Final Defence EE SEECS NUST Main Campus</a:t>
            </a:r>
          </a:p>
        </p:txBody>
      </p:sp>
      <p:sp>
        <p:nvSpPr>
          <p:cNvPr id="5" name="Slide Number Placeholder 4"/>
          <p:cNvSpPr>
            <a:spLocks noGrp="1"/>
          </p:cNvSpPr>
          <p:nvPr>
            <p:ph type="sldNum" sz="quarter" idx="12"/>
          </p:nvPr>
        </p:nvSpPr>
        <p:spPr/>
        <p:txBody>
          <a:bodyPr/>
          <a:lstStyle/>
          <a:p>
            <a:fld id="{AB33D6B9-858D-488E-BE61-10A0A16F8E62}" type="slidenum">
              <a:rPr lang="en-US" smtClean="0"/>
              <a:t>11</a:t>
            </a:fld>
            <a:endParaRPr lang="en-US"/>
          </a:p>
        </p:txBody>
      </p:sp>
      <p:sp>
        <p:nvSpPr>
          <p:cNvPr id="6" name="Date Placeholder 5"/>
          <p:cNvSpPr>
            <a:spLocks noGrp="1"/>
          </p:cNvSpPr>
          <p:nvPr>
            <p:ph type="dt" sz="half" idx="10"/>
          </p:nvPr>
        </p:nvSpPr>
        <p:spPr/>
        <p:txBody>
          <a:bodyPr/>
          <a:lstStyle/>
          <a:p>
            <a:fld id="{0CAC739B-FBC6-44A8-8545-C6DD68D1A830}" type="datetime1">
              <a:rPr lang="en-US" smtClean="0"/>
              <a:t>5/9/2023</a:t>
            </a:fld>
            <a:endParaRPr lang="en-US"/>
          </a:p>
        </p:txBody>
      </p:sp>
      <mc:AlternateContent xmlns:mc="http://schemas.openxmlformats.org/markup-compatibility/2006" xmlns:a14="http://schemas.microsoft.com/office/drawing/2010/main">
        <mc:Choice Requires="a14">
          <p:graphicFrame>
            <p:nvGraphicFramePr>
              <p:cNvPr id="8" name="Table 10">
                <a:extLst>
                  <a:ext uri="{FF2B5EF4-FFF2-40B4-BE49-F238E27FC236}">
                    <a16:creationId xmlns:a16="http://schemas.microsoft.com/office/drawing/2014/main" id="{6AEA436E-DE91-A142-11BB-529A4F2E4B58}"/>
                  </a:ext>
                </a:extLst>
              </p:cNvPr>
              <p:cNvGraphicFramePr>
                <a:graphicFrameLocks/>
              </p:cNvGraphicFramePr>
              <p:nvPr>
                <p:extLst>
                  <p:ext uri="{D42A27DB-BD31-4B8C-83A1-F6EECF244321}">
                    <p14:modId xmlns:p14="http://schemas.microsoft.com/office/powerpoint/2010/main" val="130102517"/>
                  </p:ext>
                </p:extLst>
              </p:nvPr>
            </p:nvGraphicFramePr>
            <p:xfrm>
              <a:off x="471720" y="697513"/>
              <a:ext cx="2020007" cy="2865120"/>
            </p:xfrm>
            <a:graphic>
              <a:graphicData uri="http://schemas.openxmlformats.org/drawingml/2006/table">
                <a:tbl>
                  <a:tblPr firstRow="1" bandRow="1">
                    <a:tableStyleId>{5C22544A-7EE6-4342-B048-85BDC9FD1C3A}</a:tableStyleId>
                  </a:tblPr>
                  <a:tblGrid>
                    <a:gridCol w="1065047">
                      <a:extLst>
                        <a:ext uri="{9D8B030D-6E8A-4147-A177-3AD203B41FA5}">
                          <a16:colId xmlns:a16="http://schemas.microsoft.com/office/drawing/2014/main" val="1695111147"/>
                        </a:ext>
                      </a:extLst>
                    </a:gridCol>
                    <a:gridCol w="954960">
                      <a:extLst>
                        <a:ext uri="{9D8B030D-6E8A-4147-A177-3AD203B41FA5}">
                          <a16:colId xmlns:a16="http://schemas.microsoft.com/office/drawing/2014/main" val="3364721893"/>
                        </a:ext>
                      </a:extLst>
                    </a:gridCol>
                  </a:tblGrid>
                  <a:tr h="370840">
                    <a:tc>
                      <a:txBody>
                        <a:bodyPr/>
                        <a:lstStyle/>
                        <a:p>
                          <a:endParaRPr lang="en-US" dirty="0"/>
                        </a:p>
                      </a:txBody>
                      <a:tcPr/>
                    </a:tc>
                    <a:tc>
                      <a:txBody>
                        <a:bodyPr/>
                        <a:lstStyle/>
                        <a:p>
                          <a:r>
                            <a:rPr lang="en-US" dirty="0"/>
                            <a:t>Fat Content</a:t>
                          </a:r>
                        </a:p>
                      </a:txBody>
                      <a:tcPr/>
                    </a:tc>
                    <a:extLst>
                      <a:ext uri="{0D108BD9-81ED-4DB2-BD59-A6C34878D82A}">
                        <a16:rowId xmlns:a16="http://schemas.microsoft.com/office/drawing/2014/main" val="3820613251"/>
                      </a:ext>
                    </a:extLst>
                  </a:tr>
                  <a:tr h="370840">
                    <a:tc>
                      <a:txBody>
                        <a:bodyPr/>
                        <a:lstStyle/>
                        <a:p>
                          <a:r>
                            <a:rPr lang="en-US" dirty="0"/>
                            <a:t>RMSEC</a:t>
                          </a:r>
                        </a:p>
                      </a:txBody>
                      <a:tcPr/>
                    </a:tc>
                    <a:tc>
                      <a:txBody>
                        <a:bodyPr/>
                        <a:lstStyle/>
                        <a:p>
                          <a:r>
                            <a:rPr lang="en-US" dirty="0"/>
                            <a:t>0.338</a:t>
                          </a:r>
                        </a:p>
                      </a:txBody>
                      <a:tcPr/>
                    </a:tc>
                    <a:extLst>
                      <a:ext uri="{0D108BD9-81ED-4DB2-BD59-A6C34878D82A}">
                        <a16:rowId xmlns:a16="http://schemas.microsoft.com/office/drawing/2014/main" val="1534345459"/>
                      </a:ext>
                    </a:extLst>
                  </a:tr>
                  <a:tr h="370840">
                    <a:tc>
                      <a:txBody>
                        <a:bodyPr/>
                        <a:lstStyle/>
                        <a:p>
                          <a:r>
                            <a:rPr lang="en-US" dirty="0"/>
                            <a:t>RMSECV</a:t>
                          </a:r>
                        </a:p>
                      </a:txBody>
                      <a:tcPr/>
                    </a:tc>
                    <a:tc>
                      <a:txBody>
                        <a:bodyPr/>
                        <a:lstStyle/>
                        <a:p>
                          <a:r>
                            <a:rPr lang="en-US" dirty="0"/>
                            <a:t>0.341</a:t>
                          </a:r>
                        </a:p>
                      </a:txBody>
                      <a:tcPr/>
                    </a:tc>
                    <a:extLst>
                      <a:ext uri="{0D108BD9-81ED-4DB2-BD59-A6C34878D82A}">
                        <a16:rowId xmlns:a16="http://schemas.microsoft.com/office/drawing/2014/main" val="1228956191"/>
                      </a:ext>
                    </a:extLst>
                  </a:tr>
                  <a:tr h="370840">
                    <a:tc>
                      <a:txBody>
                        <a:bodyPr/>
                        <a:lstStyle/>
                        <a:p>
                          <a:r>
                            <a:rPr lang="en-US" dirty="0"/>
                            <a:t>RMSEP</a:t>
                          </a:r>
                        </a:p>
                      </a:txBody>
                      <a:tcPr/>
                    </a:tc>
                    <a:tc>
                      <a:txBody>
                        <a:bodyPr/>
                        <a:lstStyle/>
                        <a:p>
                          <a:r>
                            <a:rPr lang="en-US" dirty="0"/>
                            <a:t>0.244</a:t>
                          </a:r>
                        </a:p>
                      </a:txBody>
                      <a:tcPr/>
                    </a:tc>
                    <a:extLst>
                      <a:ext uri="{0D108BD9-81ED-4DB2-BD59-A6C34878D82A}">
                        <a16:rowId xmlns:a16="http://schemas.microsoft.com/office/drawing/2014/main" val="1206424681"/>
                      </a:ext>
                    </a:extLst>
                  </a:tr>
                  <a:tr h="370840">
                    <a:tc>
                      <a:txBody>
                        <a:bodyPr/>
                        <a:lstStyle/>
                        <a:p>
                          <a14:m>
                            <m:oMath xmlns:m="http://schemas.openxmlformats.org/officeDocument/2006/math">
                              <m:sSup>
                                <m:sSupPr>
                                  <m:ctrlPr>
                                    <a:rPr lang="en-US" sz="1800" i="1" kern="1200" smtClean="0">
                                      <a:solidFill>
                                        <a:schemeClr val="dk1"/>
                                      </a:solidFill>
                                      <a:effectLst/>
                                      <a:latin typeface="Cambria Math" panose="02040503050406030204" pitchFamily="18" charset="0"/>
                                      <a:ea typeface="+mn-ea"/>
                                      <a:cs typeface="+mn-cs"/>
                                    </a:rPr>
                                  </m:ctrlPr>
                                </m:sSupPr>
                                <m:e>
                                  <m:r>
                                    <a:rPr lang="en-US" sz="1800" b="0" i="1" kern="1200" smtClean="0">
                                      <a:solidFill>
                                        <a:schemeClr val="dk1"/>
                                      </a:solidFill>
                                      <a:effectLst/>
                                      <a:latin typeface="Cambria Math" panose="02040503050406030204" pitchFamily="18" charset="0"/>
                                      <a:ea typeface="+mn-ea"/>
                                      <a:cs typeface="+mn-cs"/>
                                    </a:rPr>
                                    <m:t>𝑅</m:t>
                                  </m:r>
                                </m:e>
                                <m:sup>
                                  <m:r>
                                    <a:rPr lang="en-US" sz="1800" b="0" i="1" kern="1200" smtClean="0">
                                      <a:solidFill>
                                        <a:schemeClr val="dk1"/>
                                      </a:solidFill>
                                      <a:effectLst/>
                                      <a:latin typeface="Cambria Math" panose="02040503050406030204" pitchFamily="18" charset="0"/>
                                      <a:ea typeface="+mn-ea"/>
                                      <a:cs typeface="+mn-cs"/>
                                    </a:rPr>
                                    <m:t>2</m:t>
                                  </m:r>
                                </m:sup>
                              </m:sSup>
                            </m:oMath>
                          </a14:m>
                          <a:r>
                            <a:rPr lang="en-US" sz="1800" kern="1200" dirty="0">
                              <a:solidFill>
                                <a:schemeClr val="dk1"/>
                              </a:solidFill>
                              <a:effectLst/>
                              <a:latin typeface="+mn-lt"/>
                              <a:ea typeface="+mn-ea"/>
                              <a:cs typeface="+mn-cs"/>
                            </a:rPr>
                            <a:t> Cal</a:t>
                          </a:r>
                          <a:endParaRPr lang="en-US" dirty="0"/>
                        </a:p>
                      </a:txBody>
                      <a:tcPr/>
                    </a:tc>
                    <a:tc>
                      <a:txBody>
                        <a:bodyPr/>
                        <a:lstStyle/>
                        <a:p>
                          <a:r>
                            <a:rPr lang="en-US" dirty="0"/>
                            <a:t>0.909</a:t>
                          </a:r>
                        </a:p>
                      </a:txBody>
                      <a:tcPr/>
                    </a:tc>
                    <a:extLst>
                      <a:ext uri="{0D108BD9-81ED-4DB2-BD59-A6C34878D82A}">
                        <a16:rowId xmlns:a16="http://schemas.microsoft.com/office/drawing/2014/main" val="2441909551"/>
                      </a:ext>
                    </a:extLst>
                  </a:tr>
                  <a:tr h="370840">
                    <a:tc>
                      <a:txBody>
                        <a:bodyPr/>
                        <a:lstStyle/>
                        <a:p>
                          <a14:m>
                            <m:oMath xmlns:m="http://schemas.openxmlformats.org/officeDocument/2006/math">
                              <m:sSup>
                                <m:sSupPr>
                                  <m:ctrlPr>
                                    <a:rPr lang="en-US" sz="1800" i="1" kern="1200" smtClean="0">
                                      <a:solidFill>
                                        <a:schemeClr val="dk1"/>
                                      </a:solidFill>
                                      <a:effectLst/>
                                      <a:latin typeface="Cambria Math" panose="02040503050406030204" pitchFamily="18" charset="0"/>
                                      <a:ea typeface="+mn-ea"/>
                                      <a:cs typeface="+mn-cs"/>
                                    </a:rPr>
                                  </m:ctrlPr>
                                </m:sSupPr>
                                <m:e>
                                  <m:r>
                                    <a:rPr lang="en-US" sz="1800" b="0" i="1" kern="1200" smtClean="0">
                                      <a:solidFill>
                                        <a:schemeClr val="dk1"/>
                                      </a:solidFill>
                                      <a:effectLst/>
                                      <a:latin typeface="Cambria Math" panose="02040503050406030204" pitchFamily="18" charset="0"/>
                                      <a:ea typeface="+mn-ea"/>
                                      <a:cs typeface="+mn-cs"/>
                                    </a:rPr>
                                    <m:t>𝑅</m:t>
                                  </m:r>
                                </m:e>
                                <m:sup>
                                  <m:r>
                                    <a:rPr lang="en-US" sz="1800" b="0" i="1" kern="1200" smtClean="0">
                                      <a:solidFill>
                                        <a:schemeClr val="dk1"/>
                                      </a:solidFill>
                                      <a:effectLst/>
                                      <a:latin typeface="Cambria Math" panose="02040503050406030204" pitchFamily="18" charset="0"/>
                                      <a:ea typeface="+mn-ea"/>
                                      <a:cs typeface="+mn-cs"/>
                                    </a:rPr>
                                    <m:t>2</m:t>
                                  </m:r>
                                </m:sup>
                              </m:sSup>
                            </m:oMath>
                          </a14:m>
                          <a:r>
                            <a:rPr lang="en-US" sz="1800" kern="1200" dirty="0">
                              <a:solidFill>
                                <a:schemeClr val="dk1"/>
                              </a:solidFill>
                              <a:effectLst/>
                              <a:latin typeface="+mn-lt"/>
                              <a:ea typeface="+mn-ea"/>
                              <a:cs typeface="+mn-cs"/>
                            </a:rPr>
                            <a:t> CV</a:t>
                          </a:r>
                          <a:endParaRPr lang="en-US" dirty="0"/>
                        </a:p>
                      </a:txBody>
                      <a:tcPr/>
                    </a:tc>
                    <a:tc>
                      <a:txBody>
                        <a:bodyPr/>
                        <a:lstStyle/>
                        <a:p>
                          <a:r>
                            <a:rPr lang="en-US" dirty="0"/>
                            <a:t>0.908</a:t>
                          </a:r>
                        </a:p>
                      </a:txBody>
                      <a:tcPr/>
                    </a:tc>
                    <a:extLst>
                      <a:ext uri="{0D108BD9-81ED-4DB2-BD59-A6C34878D82A}">
                        <a16:rowId xmlns:a16="http://schemas.microsoft.com/office/drawing/2014/main" val="2462045346"/>
                      </a:ext>
                    </a:extLst>
                  </a:tr>
                  <a:tr h="370840">
                    <a:tc>
                      <a:txBody>
                        <a:bodyPr/>
                        <a:lstStyle/>
                        <a:p>
                          <a14:m>
                            <m:oMath xmlns:m="http://schemas.openxmlformats.org/officeDocument/2006/math">
                              <m:sSup>
                                <m:sSupPr>
                                  <m:ctrlPr>
                                    <a:rPr lang="en-US" sz="1800" i="1" kern="1200" smtClean="0">
                                      <a:solidFill>
                                        <a:schemeClr val="dk1"/>
                                      </a:solidFill>
                                      <a:effectLst/>
                                      <a:latin typeface="Cambria Math" panose="02040503050406030204" pitchFamily="18" charset="0"/>
                                      <a:ea typeface="+mn-ea"/>
                                      <a:cs typeface="+mn-cs"/>
                                    </a:rPr>
                                  </m:ctrlPr>
                                </m:sSupPr>
                                <m:e>
                                  <m:r>
                                    <a:rPr lang="en-US" sz="1800" b="0" i="1" kern="1200" smtClean="0">
                                      <a:solidFill>
                                        <a:schemeClr val="dk1"/>
                                      </a:solidFill>
                                      <a:effectLst/>
                                      <a:latin typeface="Cambria Math" panose="02040503050406030204" pitchFamily="18" charset="0"/>
                                      <a:ea typeface="+mn-ea"/>
                                      <a:cs typeface="+mn-cs"/>
                                    </a:rPr>
                                    <m:t>𝑅</m:t>
                                  </m:r>
                                </m:e>
                                <m:sup>
                                  <m:r>
                                    <a:rPr lang="en-US" sz="1800" b="0" i="1" kern="1200" smtClean="0">
                                      <a:solidFill>
                                        <a:schemeClr val="dk1"/>
                                      </a:solidFill>
                                      <a:effectLst/>
                                      <a:latin typeface="Cambria Math" panose="02040503050406030204" pitchFamily="18" charset="0"/>
                                      <a:ea typeface="+mn-ea"/>
                                      <a:cs typeface="+mn-cs"/>
                                    </a:rPr>
                                    <m:t>2</m:t>
                                  </m:r>
                                </m:sup>
                              </m:sSup>
                            </m:oMath>
                          </a14:m>
                          <a:r>
                            <a:rPr lang="en-US" sz="1800" kern="1200" dirty="0">
                              <a:solidFill>
                                <a:schemeClr val="dk1"/>
                              </a:solidFill>
                              <a:effectLst/>
                              <a:latin typeface="+mn-lt"/>
                              <a:ea typeface="+mn-ea"/>
                              <a:cs typeface="+mn-cs"/>
                            </a:rPr>
                            <a:t> Pred</a:t>
                          </a:r>
                          <a:endParaRPr lang="en-US" dirty="0"/>
                        </a:p>
                      </a:txBody>
                      <a:tcPr/>
                    </a:tc>
                    <a:tc>
                      <a:txBody>
                        <a:bodyPr/>
                        <a:lstStyle/>
                        <a:p>
                          <a:r>
                            <a:rPr lang="en-US" dirty="0"/>
                            <a:t>0.932</a:t>
                          </a:r>
                        </a:p>
                      </a:txBody>
                      <a:tcPr/>
                    </a:tc>
                    <a:extLst>
                      <a:ext uri="{0D108BD9-81ED-4DB2-BD59-A6C34878D82A}">
                        <a16:rowId xmlns:a16="http://schemas.microsoft.com/office/drawing/2014/main" val="2065101674"/>
                      </a:ext>
                    </a:extLst>
                  </a:tr>
                </a:tbl>
              </a:graphicData>
            </a:graphic>
          </p:graphicFrame>
        </mc:Choice>
        <mc:Fallback xmlns="">
          <p:graphicFrame>
            <p:nvGraphicFramePr>
              <p:cNvPr id="8" name="Table 10">
                <a:extLst>
                  <a:ext uri="{FF2B5EF4-FFF2-40B4-BE49-F238E27FC236}">
                    <a16:creationId xmlns:a16="http://schemas.microsoft.com/office/drawing/2014/main" id="{6AEA436E-DE91-A142-11BB-529A4F2E4B58}"/>
                  </a:ext>
                </a:extLst>
              </p:cNvPr>
              <p:cNvGraphicFramePr>
                <a:graphicFrameLocks/>
              </p:cNvGraphicFramePr>
              <p:nvPr>
                <p:extLst>
                  <p:ext uri="{D42A27DB-BD31-4B8C-83A1-F6EECF244321}">
                    <p14:modId xmlns:p14="http://schemas.microsoft.com/office/powerpoint/2010/main" val="130102517"/>
                  </p:ext>
                </p:extLst>
              </p:nvPr>
            </p:nvGraphicFramePr>
            <p:xfrm>
              <a:off x="471720" y="697513"/>
              <a:ext cx="2020007" cy="2865120"/>
            </p:xfrm>
            <a:graphic>
              <a:graphicData uri="http://schemas.openxmlformats.org/drawingml/2006/table">
                <a:tbl>
                  <a:tblPr firstRow="1" bandRow="1">
                    <a:tableStyleId>{5C22544A-7EE6-4342-B048-85BDC9FD1C3A}</a:tableStyleId>
                  </a:tblPr>
                  <a:tblGrid>
                    <a:gridCol w="1065047">
                      <a:extLst>
                        <a:ext uri="{9D8B030D-6E8A-4147-A177-3AD203B41FA5}">
                          <a16:colId xmlns:a16="http://schemas.microsoft.com/office/drawing/2014/main" val="1695111147"/>
                        </a:ext>
                      </a:extLst>
                    </a:gridCol>
                    <a:gridCol w="954960">
                      <a:extLst>
                        <a:ext uri="{9D8B030D-6E8A-4147-A177-3AD203B41FA5}">
                          <a16:colId xmlns:a16="http://schemas.microsoft.com/office/drawing/2014/main" val="3364721893"/>
                        </a:ext>
                      </a:extLst>
                    </a:gridCol>
                  </a:tblGrid>
                  <a:tr h="640080">
                    <a:tc>
                      <a:txBody>
                        <a:bodyPr/>
                        <a:lstStyle/>
                        <a:p>
                          <a:endParaRPr lang="en-US" dirty="0"/>
                        </a:p>
                      </a:txBody>
                      <a:tcPr/>
                    </a:tc>
                    <a:tc>
                      <a:txBody>
                        <a:bodyPr/>
                        <a:lstStyle/>
                        <a:p>
                          <a:r>
                            <a:rPr lang="en-US" dirty="0"/>
                            <a:t>Fat Content</a:t>
                          </a:r>
                        </a:p>
                      </a:txBody>
                      <a:tcPr/>
                    </a:tc>
                    <a:extLst>
                      <a:ext uri="{0D108BD9-81ED-4DB2-BD59-A6C34878D82A}">
                        <a16:rowId xmlns:a16="http://schemas.microsoft.com/office/drawing/2014/main" val="3820613251"/>
                      </a:ext>
                    </a:extLst>
                  </a:tr>
                  <a:tr h="370840">
                    <a:tc>
                      <a:txBody>
                        <a:bodyPr/>
                        <a:lstStyle/>
                        <a:p>
                          <a:r>
                            <a:rPr lang="en-US" dirty="0"/>
                            <a:t>RMSEC</a:t>
                          </a:r>
                        </a:p>
                      </a:txBody>
                      <a:tcPr/>
                    </a:tc>
                    <a:tc>
                      <a:txBody>
                        <a:bodyPr/>
                        <a:lstStyle/>
                        <a:p>
                          <a:r>
                            <a:rPr lang="en-US" dirty="0"/>
                            <a:t>0.338</a:t>
                          </a:r>
                        </a:p>
                      </a:txBody>
                      <a:tcPr/>
                    </a:tc>
                    <a:extLst>
                      <a:ext uri="{0D108BD9-81ED-4DB2-BD59-A6C34878D82A}">
                        <a16:rowId xmlns:a16="http://schemas.microsoft.com/office/drawing/2014/main" val="1534345459"/>
                      </a:ext>
                    </a:extLst>
                  </a:tr>
                  <a:tr h="370840">
                    <a:tc>
                      <a:txBody>
                        <a:bodyPr/>
                        <a:lstStyle/>
                        <a:p>
                          <a:r>
                            <a:rPr lang="en-US" dirty="0"/>
                            <a:t>RMSECV</a:t>
                          </a:r>
                        </a:p>
                      </a:txBody>
                      <a:tcPr/>
                    </a:tc>
                    <a:tc>
                      <a:txBody>
                        <a:bodyPr/>
                        <a:lstStyle/>
                        <a:p>
                          <a:r>
                            <a:rPr lang="en-US" dirty="0"/>
                            <a:t>0.341</a:t>
                          </a:r>
                        </a:p>
                      </a:txBody>
                      <a:tcPr/>
                    </a:tc>
                    <a:extLst>
                      <a:ext uri="{0D108BD9-81ED-4DB2-BD59-A6C34878D82A}">
                        <a16:rowId xmlns:a16="http://schemas.microsoft.com/office/drawing/2014/main" val="1228956191"/>
                      </a:ext>
                    </a:extLst>
                  </a:tr>
                  <a:tr h="370840">
                    <a:tc>
                      <a:txBody>
                        <a:bodyPr/>
                        <a:lstStyle/>
                        <a:p>
                          <a:r>
                            <a:rPr lang="en-US" dirty="0"/>
                            <a:t>RMSEP</a:t>
                          </a:r>
                        </a:p>
                      </a:txBody>
                      <a:tcPr/>
                    </a:tc>
                    <a:tc>
                      <a:txBody>
                        <a:bodyPr/>
                        <a:lstStyle/>
                        <a:p>
                          <a:r>
                            <a:rPr lang="en-US" dirty="0"/>
                            <a:t>0.244</a:t>
                          </a:r>
                        </a:p>
                      </a:txBody>
                      <a:tcPr/>
                    </a:tc>
                    <a:extLst>
                      <a:ext uri="{0D108BD9-81ED-4DB2-BD59-A6C34878D82A}">
                        <a16:rowId xmlns:a16="http://schemas.microsoft.com/office/drawing/2014/main" val="1206424681"/>
                      </a:ext>
                    </a:extLst>
                  </a:tr>
                  <a:tr h="370840">
                    <a:tc>
                      <a:txBody>
                        <a:bodyPr/>
                        <a:lstStyle/>
                        <a:p>
                          <a:endParaRPr lang="en-US"/>
                        </a:p>
                      </a:txBody>
                      <a:tcPr>
                        <a:blipFill>
                          <a:blip r:embed="rId2"/>
                          <a:stretch>
                            <a:fillRect l="-571" t="-480328" r="-92000" b="-224590"/>
                          </a:stretch>
                        </a:blipFill>
                      </a:tcPr>
                    </a:tc>
                    <a:tc>
                      <a:txBody>
                        <a:bodyPr/>
                        <a:lstStyle/>
                        <a:p>
                          <a:r>
                            <a:rPr lang="en-US" dirty="0"/>
                            <a:t>0.909</a:t>
                          </a:r>
                        </a:p>
                      </a:txBody>
                      <a:tcPr/>
                    </a:tc>
                    <a:extLst>
                      <a:ext uri="{0D108BD9-81ED-4DB2-BD59-A6C34878D82A}">
                        <a16:rowId xmlns:a16="http://schemas.microsoft.com/office/drawing/2014/main" val="2441909551"/>
                      </a:ext>
                    </a:extLst>
                  </a:tr>
                  <a:tr h="370840">
                    <a:tc>
                      <a:txBody>
                        <a:bodyPr/>
                        <a:lstStyle/>
                        <a:p>
                          <a:endParaRPr lang="en-US"/>
                        </a:p>
                      </a:txBody>
                      <a:tcPr>
                        <a:blipFill>
                          <a:blip r:embed="rId2"/>
                          <a:stretch>
                            <a:fillRect l="-571" t="-580328" r="-92000" b="-124590"/>
                          </a:stretch>
                        </a:blipFill>
                      </a:tcPr>
                    </a:tc>
                    <a:tc>
                      <a:txBody>
                        <a:bodyPr/>
                        <a:lstStyle/>
                        <a:p>
                          <a:r>
                            <a:rPr lang="en-US" dirty="0"/>
                            <a:t>0.908</a:t>
                          </a:r>
                        </a:p>
                      </a:txBody>
                      <a:tcPr/>
                    </a:tc>
                    <a:extLst>
                      <a:ext uri="{0D108BD9-81ED-4DB2-BD59-A6C34878D82A}">
                        <a16:rowId xmlns:a16="http://schemas.microsoft.com/office/drawing/2014/main" val="2462045346"/>
                      </a:ext>
                    </a:extLst>
                  </a:tr>
                  <a:tr h="370840">
                    <a:tc>
                      <a:txBody>
                        <a:bodyPr/>
                        <a:lstStyle/>
                        <a:p>
                          <a:endParaRPr lang="en-US"/>
                        </a:p>
                      </a:txBody>
                      <a:tcPr>
                        <a:blipFill>
                          <a:blip r:embed="rId2"/>
                          <a:stretch>
                            <a:fillRect l="-571" t="-680328" r="-92000" b="-24590"/>
                          </a:stretch>
                        </a:blipFill>
                      </a:tcPr>
                    </a:tc>
                    <a:tc>
                      <a:txBody>
                        <a:bodyPr/>
                        <a:lstStyle/>
                        <a:p>
                          <a:r>
                            <a:rPr lang="en-US" dirty="0"/>
                            <a:t>0.932</a:t>
                          </a:r>
                        </a:p>
                      </a:txBody>
                      <a:tcPr/>
                    </a:tc>
                    <a:extLst>
                      <a:ext uri="{0D108BD9-81ED-4DB2-BD59-A6C34878D82A}">
                        <a16:rowId xmlns:a16="http://schemas.microsoft.com/office/drawing/2014/main" val="2065101674"/>
                      </a:ext>
                    </a:extLst>
                  </a:tr>
                </a:tbl>
              </a:graphicData>
            </a:graphic>
          </p:graphicFrame>
        </mc:Fallback>
      </mc:AlternateContent>
      <p:pic>
        <p:nvPicPr>
          <p:cNvPr id="10" name="Picture 9">
            <a:extLst>
              <a:ext uri="{FF2B5EF4-FFF2-40B4-BE49-F238E27FC236}">
                <a16:creationId xmlns:a16="http://schemas.microsoft.com/office/drawing/2014/main" id="{D95DA79D-5D94-9633-44FF-E4B04FC3F404}"/>
              </a:ext>
            </a:extLst>
          </p:cNvPr>
          <p:cNvPicPr>
            <a:picLocks noChangeAspect="1"/>
          </p:cNvPicPr>
          <p:nvPr/>
        </p:nvPicPr>
        <p:blipFill>
          <a:blip r:embed="rId3"/>
          <a:stretch>
            <a:fillRect/>
          </a:stretch>
        </p:blipFill>
        <p:spPr>
          <a:xfrm>
            <a:off x="8153400" y="623489"/>
            <a:ext cx="3933720" cy="3278100"/>
          </a:xfrm>
          <a:prstGeom prst="rect">
            <a:avLst/>
          </a:prstGeom>
        </p:spPr>
      </p:pic>
      <p:sp>
        <p:nvSpPr>
          <p:cNvPr id="11" name="TextBox 10">
            <a:extLst>
              <a:ext uri="{FF2B5EF4-FFF2-40B4-BE49-F238E27FC236}">
                <a16:creationId xmlns:a16="http://schemas.microsoft.com/office/drawing/2014/main" id="{7776C5CB-7F3C-79FC-8B05-E07A94FDC5A1}"/>
              </a:ext>
            </a:extLst>
          </p:cNvPr>
          <p:cNvSpPr txBox="1"/>
          <p:nvPr/>
        </p:nvSpPr>
        <p:spPr>
          <a:xfrm flipH="1">
            <a:off x="8579409" y="3820885"/>
            <a:ext cx="3507711" cy="369332"/>
          </a:xfrm>
          <a:prstGeom prst="rect">
            <a:avLst/>
          </a:prstGeom>
          <a:noFill/>
        </p:spPr>
        <p:txBody>
          <a:bodyPr wrap="square" rtlCol="0">
            <a:spAutoFit/>
          </a:bodyPr>
          <a:lstStyle/>
          <a:p>
            <a:r>
              <a:rPr lang="en-US"/>
              <a:t>PLS Model for Fat prediction</a:t>
            </a:r>
            <a:endParaRPr lang="en-US" dirty="0"/>
          </a:p>
        </p:txBody>
      </p:sp>
      <p:pic>
        <p:nvPicPr>
          <p:cNvPr id="13" name="Picture 12">
            <a:extLst>
              <a:ext uri="{FF2B5EF4-FFF2-40B4-BE49-F238E27FC236}">
                <a16:creationId xmlns:a16="http://schemas.microsoft.com/office/drawing/2014/main" id="{7B8C2FF9-A1BB-A14D-2395-F0AB97811EB7}"/>
              </a:ext>
            </a:extLst>
          </p:cNvPr>
          <p:cNvPicPr>
            <a:picLocks noChangeAspect="1"/>
          </p:cNvPicPr>
          <p:nvPr/>
        </p:nvPicPr>
        <p:blipFill>
          <a:blip r:embed="rId4"/>
          <a:stretch>
            <a:fillRect/>
          </a:stretch>
        </p:blipFill>
        <p:spPr>
          <a:xfrm>
            <a:off x="3294592" y="619625"/>
            <a:ext cx="4055942" cy="3247242"/>
          </a:xfrm>
          <a:prstGeom prst="rect">
            <a:avLst/>
          </a:prstGeom>
        </p:spPr>
      </p:pic>
      <p:sp>
        <p:nvSpPr>
          <p:cNvPr id="14" name="TextBox 13">
            <a:extLst>
              <a:ext uri="{FF2B5EF4-FFF2-40B4-BE49-F238E27FC236}">
                <a16:creationId xmlns:a16="http://schemas.microsoft.com/office/drawing/2014/main" id="{68EB390B-A1AD-2057-2547-E5CB1CAC9EF4}"/>
              </a:ext>
            </a:extLst>
          </p:cNvPr>
          <p:cNvSpPr txBox="1"/>
          <p:nvPr/>
        </p:nvSpPr>
        <p:spPr>
          <a:xfrm flipH="1">
            <a:off x="3880625" y="3866867"/>
            <a:ext cx="2883876" cy="369332"/>
          </a:xfrm>
          <a:prstGeom prst="rect">
            <a:avLst/>
          </a:prstGeom>
          <a:noFill/>
        </p:spPr>
        <p:txBody>
          <a:bodyPr wrap="square" rtlCol="0">
            <a:spAutoFit/>
          </a:bodyPr>
          <a:lstStyle/>
          <a:p>
            <a:r>
              <a:rPr lang="en-US"/>
              <a:t>Scatter Plot of LDR readings</a:t>
            </a:r>
            <a:endParaRPr lang="en-US" dirty="0"/>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23EDA3A0-290C-4E44-19DA-35B9712F2F30}"/>
                  </a:ext>
                </a:extLst>
              </p:cNvPr>
              <p:cNvSpPr txBox="1"/>
              <p:nvPr/>
            </p:nvSpPr>
            <p:spPr>
              <a:xfrm>
                <a:off x="562707" y="4381081"/>
                <a:ext cx="10801141" cy="2308324"/>
              </a:xfrm>
              <a:prstGeom prst="rect">
                <a:avLst/>
              </a:prstGeom>
              <a:noFill/>
            </p:spPr>
            <p:txBody>
              <a:bodyPr wrap="square" rtlCol="0">
                <a:spAutoFit/>
              </a:bodyPr>
              <a:lstStyle/>
              <a:p>
                <a:pPr marL="285750" indent="-285750">
                  <a:buFont typeface="Arial" panose="020B0604020202020204" pitchFamily="34" charset="0"/>
                  <a:buChar char="•"/>
                </a:pPr>
                <a:r>
                  <a:rPr lang="en-US" dirty="0"/>
                  <a:t>Both the LDR and Spectroscopic method allow us to measure the value of fats and proteins.</a:t>
                </a:r>
              </a:p>
              <a:p>
                <a:pPr marL="285750" indent="-285750">
                  <a:buFont typeface="Arial" panose="020B0604020202020204" pitchFamily="34" charset="0"/>
                  <a:buChar char="•"/>
                </a:pPr>
                <a:r>
                  <a:rPr lang="en-US" dirty="0"/>
                  <a:t>RMSEP is the root mean square error of prediction.</a:t>
                </a:r>
              </a:p>
              <a:p>
                <a:pPr marL="285750" indent="-285750">
                  <a:buFont typeface="Arial" panose="020B0604020202020204" pitchFamily="34" charset="0"/>
                  <a:buChar char="•"/>
                </a:pPr>
                <a:r>
                  <a:rPr lang="en-US" dirty="0"/>
                  <a:t>The Spectroscopic method provides better accuracy when measuring fats as shows by its lower value of RMSEP (0.136).</a:t>
                </a:r>
              </a:p>
              <a:p>
                <a:pPr marL="285750" indent="-285750">
                  <a:buFont typeface="Arial" panose="020B0604020202020204" pitchFamily="34" charset="0"/>
                  <a:buChar char="•"/>
                </a:pP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oMath>
                </a14:m>
                <a:r>
                  <a:rPr lang="en-US" dirty="0"/>
                  <a:t> value of 0.9 indicates a very good fit of the model. Both methods provide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𝑅</m:t>
                        </m:r>
                      </m:e>
                      <m:sup>
                        <m:r>
                          <a:rPr lang="en-US" i="1">
                            <a:latin typeface="Cambria Math" panose="02040503050406030204" pitchFamily="18" charset="0"/>
                          </a:rPr>
                          <m:t>2</m:t>
                        </m:r>
                      </m:sup>
                    </m:sSup>
                  </m:oMath>
                </a14:m>
                <a:r>
                  <a:rPr lang="en-US" dirty="0"/>
                  <a:t> greater than 0.9 for measuring fats.</a:t>
                </a:r>
              </a:p>
              <a:p>
                <a:pPr marL="285750" indent="-285750">
                  <a:buFont typeface="Arial" panose="020B0604020202020204" pitchFamily="34" charset="0"/>
                  <a:buChar char="•"/>
                </a:pPr>
                <a:r>
                  <a:rPr lang="en-US" dirty="0"/>
                  <a:t>However, for protein content the low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oMath>
                </a14:m>
                <a:r>
                  <a:rPr lang="en-US" dirty="0"/>
                  <a:t> value might be due to the spectrum used.</a:t>
                </a:r>
              </a:p>
              <a:p>
                <a:pPr marL="285750" indent="-285750">
                  <a:buFont typeface="Arial" panose="020B0604020202020204" pitchFamily="34" charset="0"/>
                  <a:buChar char="•"/>
                </a:pPr>
                <a:endParaRPr lang="en-US" dirty="0"/>
              </a:p>
            </p:txBody>
          </p:sp>
        </mc:Choice>
        <mc:Fallback xmlns="">
          <p:sp>
            <p:nvSpPr>
              <p:cNvPr id="16" name="TextBox 15">
                <a:extLst>
                  <a:ext uri="{FF2B5EF4-FFF2-40B4-BE49-F238E27FC236}">
                    <a16:creationId xmlns:a16="http://schemas.microsoft.com/office/drawing/2014/main" id="{23EDA3A0-290C-4E44-19DA-35B9712F2F30}"/>
                  </a:ext>
                </a:extLst>
              </p:cNvPr>
              <p:cNvSpPr txBox="1">
                <a:spLocks noRot="1" noChangeAspect="1" noMove="1" noResize="1" noEditPoints="1" noAdjustHandles="1" noChangeArrowheads="1" noChangeShapeType="1" noTextEdit="1"/>
              </p:cNvSpPr>
              <p:nvPr/>
            </p:nvSpPr>
            <p:spPr>
              <a:xfrm>
                <a:off x="562707" y="4381081"/>
                <a:ext cx="10801141" cy="2308324"/>
              </a:xfrm>
              <a:prstGeom prst="rect">
                <a:avLst/>
              </a:prstGeom>
              <a:blipFill>
                <a:blip r:embed="rId5"/>
                <a:stretch>
                  <a:fillRect l="-339" t="-1587" r="-677"/>
                </a:stretch>
              </a:blipFill>
            </p:spPr>
            <p:txBody>
              <a:bodyPr/>
              <a:lstStyle/>
              <a:p>
                <a:r>
                  <a:rPr lang="en-US">
                    <a:noFill/>
                  </a:rPr>
                  <a:t> </a:t>
                </a:r>
              </a:p>
            </p:txBody>
          </p:sp>
        </mc:Fallback>
      </mc:AlternateContent>
    </p:spTree>
    <p:extLst>
      <p:ext uri="{BB962C8B-B14F-4D97-AF65-F5344CB8AC3E}">
        <p14:creationId xmlns:p14="http://schemas.microsoft.com/office/powerpoint/2010/main" val="3935273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00276" y="391770"/>
            <a:ext cx="11122688" cy="1325563"/>
          </a:xfrm>
        </p:spPr>
        <p:txBody>
          <a:bodyPr>
            <a:normAutofit/>
          </a:bodyPr>
          <a:lstStyle/>
          <a:p>
            <a:pPr algn="ctr"/>
            <a:r>
              <a:rPr lang="en-US" sz="5400" dirty="0"/>
              <a:t>Conclusion</a:t>
            </a:r>
          </a:p>
        </p:txBody>
      </p:sp>
      <p:sp>
        <p:nvSpPr>
          <p:cNvPr id="2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69036" y="1929384"/>
            <a:ext cx="10853928" cy="4536846"/>
          </a:xfrm>
        </p:spPr>
        <p:txBody>
          <a:bodyPr>
            <a:normAutofit/>
          </a:bodyPr>
          <a:lstStyle/>
          <a:p>
            <a:r>
              <a:rPr lang="en-US" sz="2000" dirty="0"/>
              <a:t>Throughout this project we explored different methods that could potentially be used to measure different components of milk.</a:t>
            </a:r>
          </a:p>
          <a:p>
            <a:r>
              <a:rPr lang="en-US" sz="2000" dirty="0"/>
              <a:t>The two main components of interest are Fats and Proteins; and the two methods of interest are the LDR method and the Spectroscopic method.</a:t>
            </a:r>
          </a:p>
          <a:p>
            <a:r>
              <a:rPr lang="en-US" sz="2000" dirty="0"/>
              <a:t>Both the LDR and Spectroscopic methods are viable routes to measure Fat concentration in milk samples.</a:t>
            </a:r>
          </a:p>
          <a:p>
            <a:r>
              <a:rPr lang="en-US" sz="2000" dirty="0"/>
              <a:t>Spectroscopy can also be used to measured to protein content, though the model developed needs a bit more refinements.</a:t>
            </a:r>
          </a:p>
          <a:p>
            <a:r>
              <a:rPr lang="en-US" sz="2000" dirty="0"/>
              <a:t>Other spectrums (such as MIR) can also be used to see if they respond to changes in proteins more effectively.</a:t>
            </a:r>
          </a:p>
        </p:txBody>
      </p:sp>
      <p:sp>
        <p:nvSpPr>
          <p:cNvPr id="6" name="Date Placeholder 5"/>
          <p:cNvSpPr>
            <a:spLocks noGrp="1"/>
          </p:cNvSpPr>
          <p:nvPr>
            <p:ph type="dt" sz="half" idx="10"/>
          </p:nvPr>
        </p:nvSpPr>
        <p:spPr>
          <a:xfrm>
            <a:off x="838200" y="6356350"/>
            <a:ext cx="2743200" cy="365125"/>
          </a:xfrm>
        </p:spPr>
        <p:txBody>
          <a:bodyPr>
            <a:normAutofit/>
          </a:bodyPr>
          <a:lstStyle/>
          <a:p>
            <a:pPr>
              <a:spcAft>
                <a:spcPts val="600"/>
              </a:spcAft>
            </a:pPr>
            <a:fld id="{382CC635-DAAD-4E8F-AD2C-6415B54F59E4}" type="datetime1">
              <a:rPr lang="en-US" smtClean="0"/>
              <a:pPr>
                <a:spcAft>
                  <a:spcPts val="600"/>
                </a:spcAft>
              </a:pPr>
              <a:t>5/9/2023</a:t>
            </a:fld>
            <a:endParaRPr lang="en-US"/>
          </a:p>
        </p:txBody>
      </p:sp>
      <p:sp>
        <p:nvSpPr>
          <p:cNvPr id="4" name="Footer Placeholder 3"/>
          <p:cNvSpPr>
            <a:spLocks noGrp="1"/>
          </p:cNvSpPr>
          <p:nvPr>
            <p:ph type="ftr" sz="quarter" idx="11"/>
          </p:nvPr>
        </p:nvSpPr>
        <p:spPr>
          <a:xfrm>
            <a:off x="4038600" y="6356350"/>
            <a:ext cx="4114800" cy="365125"/>
          </a:xfrm>
        </p:spPr>
        <p:txBody>
          <a:bodyPr>
            <a:normAutofit/>
          </a:bodyPr>
          <a:lstStyle/>
          <a:p>
            <a:pPr>
              <a:spcAft>
                <a:spcPts val="600"/>
              </a:spcAft>
            </a:pPr>
            <a:r>
              <a:rPr lang="en-US"/>
              <a:t>FYDP Final Defence EE SEECS NUST Main Campus</a:t>
            </a:r>
          </a:p>
        </p:txBody>
      </p:sp>
      <p:sp>
        <p:nvSpPr>
          <p:cNvPr id="5" name="Slide Number Placeholder 4"/>
          <p:cNvSpPr>
            <a:spLocks noGrp="1"/>
          </p:cNvSpPr>
          <p:nvPr>
            <p:ph type="sldNum" sz="quarter" idx="12"/>
          </p:nvPr>
        </p:nvSpPr>
        <p:spPr>
          <a:xfrm>
            <a:off x="8610600" y="6356350"/>
            <a:ext cx="2743200" cy="365125"/>
          </a:xfrm>
        </p:spPr>
        <p:txBody>
          <a:bodyPr>
            <a:normAutofit/>
          </a:bodyPr>
          <a:lstStyle/>
          <a:p>
            <a:pPr>
              <a:spcAft>
                <a:spcPts val="600"/>
              </a:spcAft>
            </a:pPr>
            <a:fld id="{AB33D6B9-858D-488E-BE61-10A0A16F8E62}" type="slidenum">
              <a:rPr lang="en-US" smtClean="0"/>
              <a:pPr>
                <a:spcAft>
                  <a:spcPts val="600"/>
                </a:spcAft>
              </a:pPr>
              <a:t>12</a:t>
            </a:fld>
            <a:endParaRPr lang="en-US"/>
          </a:p>
        </p:txBody>
      </p:sp>
    </p:spTree>
    <p:extLst>
      <p:ext uri="{BB962C8B-B14F-4D97-AF65-F5344CB8AC3E}">
        <p14:creationId xmlns:p14="http://schemas.microsoft.com/office/powerpoint/2010/main" val="1085765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5100" kern="1200">
                <a:solidFill>
                  <a:schemeClr val="tx1"/>
                </a:solidFill>
                <a:latin typeface="+mj-lt"/>
                <a:ea typeface="+mj-ea"/>
                <a:cs typeface="+mj-cs"/>
              </a:rPr>
              <a:t>FYDP Deliverables Upload Status (PMS)</a:t>
            </a:r>
          </a:p>
        </p:txBody>
      </p:sp>
      <p:sp>
        <p:nvSpPr>
          <p:cNvPr id="14"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6A929635-375C-4338-977C-11BBAAD132C7}" type="datetime1">
              <a:rPr lang="en-US" smtClean="0"/>
              <a:pPr>
                <a:spcAft>
                  <a:spcPts val="600"/>
                </a:spcAft>
              </a:pPr>
              <a:t>5/9/2023</a:t>
            </a:fld>
            <a:endParaRPr lang="en-US"/>
          </a:p>
        </p:txBody>
      </p:sp>
      <p:sp>
        <p:nvSpPr>
          <p:cNvPr id="5" name="Footer Placeholder 4"/>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FYDP Final Defence EE SEECS NUST Main Campus</a:t>
            </a:r>
          </a:p>
        </p:txBody>
      </p:sp>
      <p:sp>
        <p:nvSpPr>
          <p:cNvPr id="6" name="Slide Number Placeholder 5"/>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B33D6B9-858D-488E-BE61-10A0A16F8E62}" type="slidenum">
              <a:rPr lang="en-US" smtClean="0"/>
              <a:pPr>
                <a:spcAft>
                  <a:spcPts val="600"/>
                </a:spcAft>
              </a:pPr>
              <a:t>13</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273570005"/>
              </p:ext>
            </p:extLst>
          </p:nvPr>
        </p:nvGraphicFramePr>
        <p:xfrm>
          <a:off x="1447721" y="2633472"/>
          <a:ext cx="9293512" cy="3586356"/>
        </p:xfrm>
        <a:graphic>
          <a:graphicData uri="http://schemas.openxmlformats.org/drawingml/2006/table">
            <a:tbl>
              <a:tblPr firstRow="1" bandRow="1">
                <a:noFill/>
                <a:tableStyleId>{5C22544A-7EE6-4342-B048-85BDC9FD1C3A}</a:tableStyleId>
              </a:tblPr>
              <a:tblGrid>
                <a:gridCol w="1352467">
                  <a:extLst>
                    <a:ext uri="{9D8B030D-6E8A-4147-A177-3AD203B41FA5}">
                      <a16:colId xmlns:a16="http://schemas.microsoft.com/office/drawing/2014/main" val="1825201001"/>
                    </a:ext>
                  </a:extLst>
                </a:gridCol>
                <a:gridCol w="5916111">
                  <a:extLst>
                    <a:ext uri="{9D8B030D-6E8A-4147-A177-3AD203B41FA5}">
                      <a16:colId xmlns:a16="http://schemas.microsoft.com/office/drawing/2014/main" val="2562889213"/>
                    </a:ext>
                  </a:extLst>
                </a:gridCol>
                <a:gridCol w="2024934">
                  <a:extLst>
                    <a:ext uri="{9D8B030D-6E8A-4147-A177-3AD203B41FA5}">
                      <a16:colId xmlns:a16="http://schemas.microsoft.com/office/drawing/2014/main" val="450386841"/>
                    </a:ext>
                  </a:extLst>
                </a:gridCol>
              </a:tblGrid>
              <a:tr h="597726">
                <a:tc>
                  <a:txBody>
                    <a:bodyPr/>
                    <a:lstStyle/>
                    <a:p>
                      <a:r>
                        <a:rPr lang="en-US" sz="1700" b="1" cap="none" spc="0">
                          <a:solidFill>
                            <a:schemeClr val="tx1"/>
                          </a:solidFill>
                        </a:rPr>
                        <a:t>Sr. </a:t>
                      </a:r>
                    </a:p>
                  </a:txBody>
                  <a:tcPr marL="0" marR="79344" marT="31738" marB="238032">
                    <a:lnL w="12700" cmpd="sng">
                      <a:noFill/>
                    </a:lnL>
                    <a:lnR w="12700" cmpd="sng">
                      <a:noFill/>
                    </a:lnR>
                    <a:lnT w="28575" cap="flat" cmpd="sng" algn="ctr">
                      <a:solidFill>
                        <a:schemeClr val="tx1"/>
                      </a:solidFill>
                      <a:prstDash val="solid"/>
                    </a:lnT>
                    <a:lnB w="38100" cmpd="sng">
                      <a:noFill/>
                    </a:lnB>
                    <a:noFill/>
                  </a:tcPr>
                </a:tc>
                <a:tc>
                  <a:txBody>
                    <a:bodyPr/>
                    <a:lstStyle/>
                    <a:p>
                      <a:r>
                        <a:rPr lang="en-US" sz="1700" b="1" cap="none" spc="0">
                          <a:solidFill>
                            <a:schemeClr val="tx1"/>
                          </a:solidFill>
                        </a:rPr>
                        <a:t>FYDP Deliverable</a:t>
                      </a:r>
                    </a:p>
                  </a:txBody>
                  <a:tcPr marL="0" marR="79344" marT="31738" marB="238032">
                    <a:lnL w="12700" cmpd="sng">
                      <a:noFill/>
                    </a:lnL>
                    <a:lnR w="12700" cmpd="sng">
                      <a:noFill/>
                    </a:lnR>
                    <a:lnT w="28575" cap="flat" cmpd="sng" algn="ctr">
                      <a:solidFill>
                        <a:schemeClr val="tx1"/>
                      </a:solidFill>
                      <a:prstDash val="solid"/>
                    </a:lnT>
                    <a:lnB w="38100" cmpd="sng">
                      <a:noFill/>
                    </a:lnB>
                    <a:noFill/>
                  </a:tcPr>
                </a:tc>
                <a:tc>
                  <a:txBody>
                    <a:bodyPr/>
                    <a:lstStyle/>
                    <a:p>
                      <a:r>
                        <a:rPr lang="en-US" sz="1700" b="1" cap="none" spc="0">
                          <a:solidFill>
                            <a:schemeClr val="tx1"/>
                          </a:solidFill>
                        </a:rPr>
                        <a:t>Status</a:t>
                      </a:r>
                    </a:p>
                  </a:txBody>
                  <a:tcPr marL="0" marR="79344" marT="31738" marB="238032">
                    <a:lnL w="12700" cmpd="sng">
                      <a:noFill/>
                    </a:lnL>
                    <a:lnR w="12700" cmpd="sng">
                      <a:noFill/>
                    </a:lnR>
                    <a:lnT w="28575" cap="flat" cmpd="sng" algn="ctr">
                      <a:solidFill>
                        <a:schemeClr val="tx1"/>
                      </a:solidFill>
                      <a:prstDash val="solid"/>
                    </a:lnT>
                    <a:lnB w="38100" cmpd="sng">
                      <a:noFill/>
                    </a:lnB>
                    <a:noFill/>
                  </a:tcPr>
                </a:tc>
                <a:extLst>
                  <a:ext uri="{0D108BD9-81ED-4DB2-BD59-A6C34878D82A}">
                    <a16:rowId xmlns:a16="http://schemas.microsoft.com/office/drawing/2014/main" val="2875119635"/>
                  </a:ext>
                </a:extLst>
              </a:tr>
              <a:tr h="597726">
                <a:tc>
                  <a:txBody>
                    <a:bodyPr/>
                    <a:lstStyle/>
                    <a:p>
                      <a:r>
                        <a:rPr lang="en-US" sz="1700" cap="none" spc="0">
                          <a:solidFill>
                            <a:schemeClr val="tx1"/>
                          </a:solidFill>
                        </a:rPr>
                        <a:t>1</a:t>
                      </a:r>
                    </a:p>
                  </a:txBody>
                  <a:tcPr marL="0" marR="79344" marT="31738" marB="238032">
                    <a:lnL w="12700" cmpd="sng">
                      <a:noFill/>
                      <a:prstDash val="solid"/>
                    </a:lnL>
                    <a:lnR w="12700" cmpd="sng">
                      <a:noFill/>
                      <a:prstDash val="solid"/>
                    </a:lnR>
                    <a:lnT w="38100" cmpd="sng">
                      <a:noFill/>
                    </a:lnT>
                    <a:lnB w="6350" cap="flat" cmpd="sng" algn="ctr">
                      <a:solidFill>
                        <a:schemeClr val="tx1"/>
                      </a:solidFill>
                      <a:prstDash val="solid"/>
                    </a:lnB>
                    <a:noFill/>
                  </a:tcPr>
                </a:tc>
                <a:tc>
                  <a:txBody>
                    <a:bodyPr/>
                    <a:lstStyle/>
                    <a:p>
                      <a:r>
                        <a:rPr lang="en-US" sz="1700" cap="none" spc="0">
                          <a:solidFill>
                            <a:schemeClr val="tx1"/>
                          </a:solidFill>
                        </a:rPr>
                        <a:t>Final report </a:t>
                      </a:r>
                    </a:p>
                  </a:txBody>
                  <a:tcPr marL="0" marR="79344" marT="31738" marB="238032">
                    <a:lnL w="12700" cmpd="sng">
                      <a:noFill/>
                      <a:prstDash val="solid"/>
                    </a:lnL>
                    <a:lnR w="12700" cmpd="sng">
                      <a:noFill/>
                      <a:prstDash val="solid"/>
                    </a:lnR>
                    <a:lnT w="38100" cmpd="sng">
                      <a:noFill/>
                    </a:lnT>
                    <a:lnB w="6350" cap="flat" cmpd="sng" algn="ctr">
                      <a:solidFill>
                        <a:schemeClr val="tx1"/>
                      </a:solidFill>
                      <a:prstDash val="solid"/>
                    </a:lnB>
                    <a:noFill/>
                  </a:tcPr>
                </a:tc>
                <a:tc>
                  <a:txBody>
                    <a:bodyPr/>
                    <a:lstStyle/>
                    <a:p>
                      <a:r>
                        <a:rPr lang="en-US" sz="1700" cap="none" spc="0" dirty="0">
                          <a:solidFill>
                            <a:schemeClr val="tx1"/>
                          </a:solidFill>
                        </a:rPr>
                        <a:t>Yes</a:t>
                      </a:r>
                    </a:p>
                  </a:txBody>
                  <a:tcPr marL="0" marR="79344" marT="31738" marB="238032">
                    <a:lnL w="12700" cmpd="sng">
                      <a:noFill/>
                      <a:prstDash val="solid"/>
                    </a:lnL>
                    <a:lnR w="12700" cmpd="sng">
                      <a:noFill/>
                      <a:prstDash val="solid"/>
                    </a:lnR>
                    <a:lnT w="38100" cmpd="sng">
                      <a:noFill/>
                    </a:lnT>
                    <a:lnB w="6350" cap="flat" cmpd="sng" algn="ctr">
                      <a:solidFill>
                        <a:schemeClr val="tx1"/>
                      </a:solidFill>
                      <a:prstDash val="solid"/>
                    </a:lnB>
                    <a:noFill/>
                  </a:tcPr>
                </a:tc>
                <a:extLst>
                  <a:ext uri="{0D108BD9-81ED-4DB2-BD59-A6C34878D82A}">
                    <a16:rowId xmlns:a16="http://schemas.microsoft.com/office/drawing/2014/main" val="62173167"/>
                  </a:ext>
                </a:extLst>
              </a:tr>
              <a:tr h="597726">
                <a:tc>
                  <a:txBody>
                    <a:bodyPr/>
                    <a:lstStyle/>
                    <a:p>
                      <a:r>
                        <a:rPr lang="en-US" sz="1700" cap="none" spc="0">
                          <a:solidFill>
                            <a:schemeClr val="tx1"/>
                          </a:solidFill>
                        </a:rPr>
                        <a:t>2</a:t>
                      </a:r>
                    </a:p>
                  </a:txBody>
                  <a:tcPr marL="0" marR="79344" marT="31738" marB="238032">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r>
                        <a:rPr lang="en-US" sz="1700" cap="none" spc="0">
                          <a:solidFill>
                            <a:schemeClr val="tx1"/>
                          </a:solidFill>
                        </a:rPr>
                        <a:t>Final presentation slides </a:t>
                      </a:r>
                    </a:p>
                  </a:txBody>
                  <a:tcPr marL="0" marR="79344" marT="31738" marB="238032">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cap="none" spc="0">
                          <a:solidFill>
                            <a:schemeClr val="tx1"/>
                          </a:solidFill>
                        </a:rPr>
                        <a:t>Yes</a:t>
                      </a:r>
                    </a:p>
                  </a:txBody>
                  <a:tcPr marL="0" marR="79344" marT="31738" marB="238032">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162327960"/>
                  </a:ext>
                </a:extLst>
              </a:tr>
              <a:tr h="597726">
                <a:tc>
                  <a:txBody>
                    <a:bodyPr/>
                    <a:lstStyle/>
                    <a:p>
                      <a:r>
                        <a:rPr lang="en-US" sz="1700" cap="none" spc="0">
                          <a:solidFill>
                            <a:schemeClr val="tx1"/>
                          </a:solidFill>
                        </a:rPr>
                        <a:t>3</a:t>
                      </a:r>
                    </a:p>
                  </a:txBody>
                  <a:tcPr marL="0" marR="79344" marT="31738" marB="238032">
                    <a:lnL w="12700" cmpd="sng">
                      <a:noFill/>
                      <a:prstDash val="solid"/>
                    </a:lnL>
                    <a:lnR w="12700" cmpd="sng">
                      <a:noFill/>
                      <a:prstDash val="solid"/>
                    </a:lnR>
                    <a:lnT w="12700" cmpd="sng">
                      <a:noFill/>
                      <a:prstDash val="solid"/>
                    </a:lnT>
                    <a:lnB w="6350" cap="flat" cmpd="sng" algn="ctr">
                      <a:solidFill>
                        <a:schemeClr val="tx1"/>
                      </a:solidFill>
                      <a:prstDash val="solid"/>
                    </a:lnB>
                    <a:noFill/>
                  </a:tcPr>
                </a:tc>
                <a:tc>
                  <a:txBody>
                    <a:bodyPr/>
                    <a:lstStyle/>
                    <a:p>
                      <a:r>
                        <a:rPr lang="en-US" sz="1700" cap="none" spc="0">
                          <a:solidFill>
                            <a:schemeClr val="tx1"/>
                          </a:solidFill>
                        </a:rPr>
                        <a:t>Poster (A1 size) </a:t>
                      </a:r>
                    </a:p>
                  </a:txBody>
                  <a:tcPr marL="0" marR="79344" marT="31738" marB="238032">
                    <a:lnL w="12700" cmpd="sng">
                      <a:noFill/>
                      <a:prstDash val="solid"/>
                    </a:lnL>
                    <a:lnR w="12700" cmpd="sng">
                      <a:noFill/>
                      <a:prstDash val="solid"/>
                    </a:lnR>
                    <a:lnT w="12700" cmpd="sng">
                      <a:noFill/>
                      <a:prstDash val="solid"/>
                    </a:lnT>
                    <a:lnB w="6350" cap="flat" cmpd="sng" algn="ctr">
                      <a:solidFill>
                        <a:schemeClr val="tx1"/>
                      </a:solid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cap="none" spc="0">
                          <a:solidFill>
                            <a:schemeClr val="tx1"/>
                          </a:solidFill>
                        </a:rPr>
                        <a:t>Yes</a:t>
                      </a:r>
                    </a:p>
                  </a:txBody>
                  <a:tcPr marL="0" marR="79344" marT="31738" marB="238032">
                    <a:lnL w="12700" cmpd="sng">
                      <a:noFill/>
                      <a:prstDash val="solid"/>
                    </a:lnL>
                    <a:lnR w="12700" cmpd="sng">
                      <a:noFill/>
                      <a:prstDash val="solid"/>
                    </a:lnR>
                    <a:lnT w="12700" cmpd="sng">
                      <a:noFill/>
                      <a:prstDash val="solid"/>
                    </a:lnT>
                    <a:lnB w="6350" cap="flat" cmpd="sng" algn="ctr">
                      <a:solidFill>
                        <a:schemeClr val="tx1"/>
                      </a:solidFill>
                      <a:prstDash val="solid"/>
                    </a:lnB>
                    <a:noFill/>
                  </a:tcPr>
                </a:tc>
                <a:extLst>
                  <a:ext uri="{0D108BD9-81ED-4DB2-BD59-A6C34878D82A}">
                    <a16:rowId xmlns:a16="http://schemas.microsoft.com/office/drawing/2014/main" val="1260648536"/>
                  </a:ext>
                </a:extLst>
              </a:tr>
              <a:tr h="597726">
                <a:tc>
                  <a:txBody>
                    <a:bodyPr/>
                    <a:lstStyle/>
                    <a:p>
                      <a:r>
                        <a:rPr lang="en-US" sz="1700" cap="none" spc="0">
                          <a:solidFill>
                            <a:schemeClr val="tx1"/>
                          </a:solidFill>
                        </a:rPr>
                        <a:t>4</a:t>
                      </a:r>
                    </a:p>
                  </a:txBody>
                  <a:tcPr marL="0" marR="79344" marT="31738" marB="238032">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r>
                        <a:rPr lang="en-US" sz="1700" cap="none" spc="0">
                          <a:solidFill>
                            <a:schemeClr val="tx1"/>
                          </a:solidFill>
                        </a:rPr>
                        <a:t>Plagiarism report </a:t>
                      </a:r>
                    </a:p>
                  </a:txBody>
                  <a:tcPr marL="0" marR="79344" marT="31738" marB="238032">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cap="none" spc="0">
                          <a:solidFill>
                            <a:schemeClr val="tx1"/>
                          </a:solidFill>
                        </a:rPr>
                        <a:t>Yes</a:t>
                      </a:r>
                    </a:p>
                  </a:txBody>
                  <a:tcPr marL="0" marR="79344" marT="31738" marB="238032">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3990309990"/>
                  </a:ext>
                </a:extLst>
              </a:tr>
              <a:tr h="597726">
                <a:tc>
                  <a:txBody>
                    <a:bodyPr/>
                    <a:lstStyle/>
                    <a:p>
                      <a:r>
                        <a:rPr lang="en-US" sz="1700" cap="none" spc="0">
                          <a:solidFill>
                            <a:schemeClr val="tx1"/>
                          </a:solidFill>
                        </a:rPr>
                        <a:t>5</a:t>
                      </a:r>
                    </a:p>
                  </a:txBody>
                  <a:tcPr marL="0" marR="79344" marT="31738" marB="238032">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cap="none" spc="0">
                          <a:solidFill>
                            <a:schemeClr val="tx1"/>
                          </a:solidFill>
                        </a:rPr>
                        <a:t>Demo Video</a:t>
                      </a:r>
                    </a:p>
                  </a:txBody>
                  <a:tcPr marL="0" marR="79344" marT="31738" marB="238032">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cap="none" spc="0" dirty="0">
                          <a:solidFill>
                            <a:schemeClr val="tx1"/>
                          </a:solidFill>
                        </a:rPr>
                        <a:t>Yes</a:t>
                      </a:r>
                    </a:p>
                  </a:txBody>
                  <a:tcPr marL="0" marR="79344" marT="31738" marB="238032">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567969493"/>
                  </a:ext>
                </a:extLst>
              </a:tr>
            </a:tbl>
          </a:graphicData>
        </a:graphic>
      </p:graphicFrame>
    </p:spTree>
    <p:extLst>
      <p:ext uri="{BB962C8B-B14F-4D97-AF65-F5344CB8AC3E}">
        <p14:creationId xmlns:p14="http://schemas.microsoft.com/office/powerpoint/2010/main" val="1545061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2">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53D6C2-9A65-D8F4-FBE7-FED52CA78435}"/>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THANK YOU</a:t>
            </a:r>
          </a:p>
        </p:txBody>
      </p:sp>
      <p:sp>
        <p:nvSpPr>
          <p:cNvPr id="18"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F908D203-69CA-1D26-6FEB-F93488B5D9EB}"/>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1575988E-81C3-40CE-8910-71421E43DACC}" type="datetime1">
              <a:rPr lang="en-US" smtClean="0"/>
              <a:pPr>
                <a:spcAft>
                  <a:spcPts val="600"/>
                </a:spcAft>
              </a:pPr>
              <a:t>5/9/2023</a:t>
            </a:fld>
            <a:endParaRPr lang="en-US"/>
          </a:p>
        </p:txBody>
      </p:sp>
      <p:sp>
        <p:nvSpPr>
          <p:cNvPr id="5" name="Footer Placeholder 4">
            <a:extLst>
              <a:ext uri="{FF2B5EF4-FFF2-40B4-BE49-F238E27FC236}">
                <a16:creationId xmlns:a16="http://schemas.microsoft.com/office/drawing/2014/main" id="{64985EC1-9CB4-4C06-C0FB-F269679B72B0}"/>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FYDP Final Defence EE SEECS NUST Main Campus</a:t>
            </a:r>
          </a:p>
        </p:txBody>
      </p:sp>
      <p:sp>
        <p:nvSpPr>
          <p:cNvPr id="6" name="Slide Number Placeholder 5">
            <a:extLst>
              <a:ext uri="{FF2B5EF4-FFF2-40B4-BE49-F238E27FC236}">
                <a16:creationId xmlns:a16="http://schemas.microsoft.com/office/drawing/2014/main" id="{2DF1C249-8E1F-6B7D-9BEB-B1D149732758}"/>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B33D6B9-858D-488E-BE61-10A0A16F8E62}" type="slidenum">
              <a:rPr lang="en-US" smtClean="0"/>
              <a:pPr>
                <a:spcAft>
                  <a:spcPts val="600"/>
                </a:spcAft>
              </a:pPr>
              <a:t>14</a:t>
            </a:fld>
            <a:endParaRPr lang="en-US"/>
          </a:p>
        </p:txBody>
      </p:sp>
    </p:spTree>
    <p:extLst>
      <p:ext uri="{BB962C8B-B14F-4D97-AF65-F5344CB8AC3E}">
        <p14:creationId xmlns:p14="http://schemas.microsoft.com/office/powerpoint/2010/main" val="548076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sz="5400"/>
              <a:t>Contents</a:t>
            </a: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38200" y="1929384"/>
            <a:ext cx="10515600" cy="4251960"/>
          </a:xfrm>
        </p:spPr>
        <p:txBody>
          <a:bodyPr>
            <a:normAutofit/>
          </a:bodyPr>
          <a:lstStyle/>
          <a:p>
            <a:r>
              <a:rPr lang="en-US" sz="2200"/>
              <a:t>Introduction </a:t>
            </a:r>
          </a:p>
          <a:p>
            <a:r>
              <a:rPr lang="en-US" sz="2200"/>
              <a:t>Problem Statement </a:t>
            </a:r>
          </a:p>
          <a:p>
            <a:r>
              <a:rPr lang="en-US" sz="2200"/>
              <a:t>Literature review</a:t>
            </a:r>
          </a:p>
          <a:p>
            <a:r>
              <a:rPr lang="en-US" sz="2200"/>
              <a:t>Objectives 									</a:t>
            </a:r>
          </a:p>
          <a:p>
            <a:r>
              <a:rPr lang="en-US" sz="2200"/>
              <a:t>Our Method						</a:t>
            </a:r>
          </a:p>
          <a:p>
            <a:r>
              <a:rPr lang="en-US" sz="2200"/>
              <a:t>Implementation</a:t>
            </a:r>
          </a:p>
          <a:p>
            <a:r>
              <a:rPr lang="en-US" sz="2200"/>
              <a:t>Results</a:t>
            </a:r>
          </a:p>
          <a:p>
            <a:r>
              <a:rPr lang="en-US" sz="2200"/>
              <a:t>Demonstration Video </a:t>
            </a:r>
          </a:p>
          <a:p>
            <a:r>
              <a:rPr lang="en-US" sz="2200"/>
              <a:t>Conclusion</a:t>
            </a:r>
          </a:p>
          <a:p>
            <a:r>
              <a:rPr lang="en-US" sz="2200"/>
              <a:t>FYDP Deliverables Upload Status</a:t>
            </a:r>
          </a:p>
        </p:txBody>
      </p:sp>
      <p:sp>
        <p:nvSpPr>
          <p:cNvPr id="6" name="Date Placeholder 5"/>
          <p:cNvSpPr>
            <a:spLocks noGrp="1"/>
          </p:cNvSpPr>
          <p:nvPr>
            <p:ph type="dt" sz="half" idx="10"/>
          </p:nvPr>
        </p:nvSpPr>
        <p:spPr>
          <a:xfrm>
            <a:off x="838200" y="6356350"/>
            <a:ext cx="2743200" cy="365125"/>
          </a:xfrm>
        </p:spPr>
        <p:txBody>
          <a:bodyPr>
            <a:normAutofit/>
          </a:bodyPr>
          <a:lstStyle/>
          <a:p>
            <a:pPr>
              <a:spcAft>
                <a:spcPts val="600"/>
              </a:spcAft>
            </a:pPr>
            <a:fld id="{A3A44B56-01C1-4FEF-83F4-BAAFAB770262}" type="datetime1">
              <a:rPr lang="en-US" smtClean="0"/>
              <a:pPr>
                <a:spcAft>
                  <a:spcPts val="600"/>
                </a:spcAft>
              </a:pPr>
              <a:t>5/9/2023</a:t>
            </a:fld>
            <a:endParaRPr lang="en-US"/>
          </a:p>
        </p:txBody>
      </p:sp>
      <p:sp>
        <p:nvSpPr>
          <p:cNvPr id="4" name="Footer Placeholder 3"/>
          <p:cNvSpPr>
            <a:spLocks noGrp="1"/>
          </p:cNvSpPr>
          <p:nvPr>
            <p:ph type="ftr" sz="quarter" idx="11"/>
          </p:nvPr>
        </p:nvSpPr>
        <p:spPr>
          <a:xfrm>
            <a:off x="4038600" y="6356350"/>
            <a:ext cx="4114800" cy="365125"/>
          </a:xfrm>
        </p:spPr>
        <p:txBody>
          <a:bodyPr>
            <a:normAutofit/>
          </a:bodyPr>
          <a:lstStyle/>
          <a:p>
            <a:pPr>
              <a:spcAft>
                <a:spcPts val="600"/>
              </a:spcAft>
            </a:pPr>
            <a:r>
              <a:rPr lang="en-US"/>
              <a:t>FYDP Final Defence EE SEECS NUST Main Campus</a:t>
            </a:r>
          </a:p>
        </p:txBody>
      </p:sp>
      <p:sp>
        <p:nvSpPr>
          <p:cNvPr id="5" name="Slide Number Placeholder 4"/>
          <p:cNvSpPr>
            <a:spLocks noGrp="1"/>
          </p:cNvSpPr>
          <p:nvPr>
            <p:ph type="sldNum" sz="quarter" idx="12"/>
          </p:nvPr>
        </p:nvSpPr>
        <p:spPr>
          <a:xfrm>
            <a:off x="8610600" y="6356350"/>
            <a:ext cx="2743200" cy="365125"/>
          </a:xfrm>
        </p:spPr>
        <p:txBody>
          <a:bodyPr>
            <a:normAutofit/>
          </a:bodyPr>
          <a:lstStyle/>
          <a:p>
            <a:pPr>
              <a:spcAft>
                <a:spcPts val="600"/>
              </a:spcAft>
            </a:pPr>
            <a:fld id="{AB33D6B9-858D-488E-BE61-10A0A16F8E62}" type="slidenum">
              <a:rPr lang="en-US" smtClean="0"/>
              <a:pPr>
                <a:spcAft>
                  <a:spcPts val="600"/>
                </a:spcAft>
              </a:pPr>
              <a:t>2</a:t>
            </a:fld>
            <a:endParaRPr lang="en-US"/>
          </a:p>
        </p:txBody>
      </p:sp>
    </p:spTree>
    <p:extLst>
      <p:ext uri="{BB962C8B-B14F-4D97-AF65-F5344CB8AC3E}">
        <p14:creationId xmlns:p14="http://schemas.microsoft.com/office/powerpoint/2010/main" val="1911584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pPr algn="ctr"/>
            <a:r>
              <a:rPr lang="en-US" sz="5400" dirty="0"/>
              <a:t>Introduction</a:t>
            </a: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38200" y="1929384"/>
            <a:ext cx="10515600" cy="4251960"/>
          </a:xfrm>
        </p:spPr>
        <p:txBody>
          <a:bodyPr>
            <a:normAutofit/>
          </a:bodyPr>
          <a:lstStyle/>
          <a:p>
            <a:r>
              <a:rPr lang="en-US" sz="1900" dirty="0"/>
              <a:t>Pakistan’s economy is highly depended on the agriculture and dairy industry.</a:t>
            </a:r>
          </a:p>
          <a:p>
            <a:r>
              <a:rPr lang="en-US" sz="1900" dirty="0"/>
              <a:t>One of the major problems that the consumers face is the adulteration of pure milk with water, detergents and other harmful substances.</a:t>
            </a:r>
          </a:p>
          <a:p>
            <a:r>
              <a:rPr lang="en-US" sz="1900" dirty="0"/>
              <a:t>We propose a solution to measure the quality of milk through attenuation of light waves as they pass through a milk sample.</a:t>
            </a:r>
          </a:p>
          <a:p>
            <a:r>
              <a:rPr lang="en-US" sz="1900" dirty="0"/>
              <a:t>First, we identify the most important milk parameters and the techniques used to identify them. Then we discuss the effectiveness of each technique against the parameters.</a:t>
            </a:r>
          </a:p>
          <a:p>
            <a:r>
              <a:rPr lang="en-US" sz="1900" dirty="0"/>
              <a:t>Then we choose the spectrophotometric technique to measure milk quality. We gathered data from different milk samples containing varying amounts of fats and proteins. Then we build a PLS regression model to predict the fat and protein content.</a:t>
            </a:r>
          </a:p>
          <a:p>
            <a:r>
              <a:rPr lang="en-US" sz="1900" dirty="0"/>
              <a:t>Finally, we build a small Raspberry Pi based device to predict fat content. This device consists of an LDR which measures the absorption of light passing through milk samples. This model is also able to predict fat content in a milk sample effectively.</a:t>
            </a:r>
          </a:p>
          <a:p>
            <a:endParaRPr lang="en-US" sz="1900" dirty="0"/>
          </a:p>
        </p:txBody>
      </p:sp>
      <p:sp>
        <p:nvSpPr>
          <p:cNvPr id="6" name="Date Placeholder 5"/>
          <p:cNvSpPr>
            <a:spLocks noGrp="1"/>
          </p:cNvSpPr>
          <p:nvPr>
            <p:ph type="dt" sz="half" idx="10"/>
          </p:nvPr>
        </p:nvSpPr>
        <p:spPr>
          <a:xfrm>
            <a:off x="838200" y="6356350"/>
            <a:ext cx="2743200" cy="365125"/>
          </a:xfrm>
        </p:spPr>
        <p:txBody>
          <a:bodyPr>
            <a:normAutofit/>
          </a:bodyPr>
          <a:lstStyle/>
          <a:p>
            <a:pPr>
              <a:spcAft>
                <a:spcPts val="600"/>
              </a:spcAft>
            </a:pPr>
            <a:fld id="{3D7981CA-7515-48A9-BAD0-EC162852A154}" type="datetime1">
              <a:rPr lang="en-US" smtClean="0"/>
              <a:pPr>
                <a:spcAft>
                  <a:spcPts val="600"/>
                </a:spcAft>
              </a:pPr>
              <a:t>5/9/2023</a:t>
            </a:fld>
            <a:endParaRPr lang="en-US"/>
          </a:p>
        </p:txBody>
      </p:sp>
      <p:sp>
        <p:nvSpPr>
          <p:cNvPr id="4" name="Footer Placeholder 3"/>
          <p:cNvSpPr>
            <a:spLocks noGrp="1"/>
          </p:cNvSpPr>
          <p:nvPr>
            <p:ph type="ftr" sz="quarter" idx="11"/>
          </p:nvPr>
        </p:nvSpPr>
        <p:spPr>
          <a:xfrm>
            <a:off x="4038600" y="6356350"/>
            <a:ext cx="4114800" cy="365125"/>
          </a:xfrm>
        </p:spPr>
        <p:txBody>
          <a:bodyPr>
            <a:normAutofit/>
          </a:bodyPr>
          <a:lstStyle/>
          <a:p>
            <a:pPr>
              <a:spcAft>
                <a:spcPts val="600"/>
              </a:spcAft>
            </a:pPr>
            <a:r>
              <a:rPr lang="en-US"/>
              <a:t>FYDP Final Defence EE SEECS NUST Main Campus</a:t>
            </a:r>
          </a:p>
        </p:txBody>
      </p:sp>
      <p:sp>
        <p:nvSpPr>
          <p:cNvPr id="5" name="Slide Number Placeholder 4"/>
          <p:cNvSpPr>
            <a:spLocks noGrp="1"/>
          </p:cNvSpPr>
          <p:nvPr>
            <p:ph type="sldNum" sz="quarter" idx="12"/>
          </p:nvPr>
        </p:nvSpPr>
        <p:spPr>
          <a:xfrm>
            <a:off x="8610600" y="6356350"/>
            <a:ext cx="2743200" cy="365125"/>
          </a:xfrm>
        </p:spPr>
        <p:txBody>
          <a:bodyPr>
            <a:normAutofit/>
          </a:bodyPr>
          <a:lstStyle/>
          <a:p>
            <a:pPr>
              <a:spcAft>
                <a:spcPts val="600"/>
              </a:spcAft>
            </a:pPr>
            <a:fld id="{AB33D6B9-858D-488E-BE61-10A0A16F8E62}" type="slidenum">
              <a:rPr lang="en-US" smtClean="0"/>
              <a:pPr>
                <a:spcAft>
                  <a:spcPts val="600"/>
                </a:spcAft>
              </a:pPr>
              <a:t>3</a:t>
            </a:fld>
            <a:endParaRPr lang="en-US"/>
          </a:p>
        </p:txBody>
      </p:sp>
    </p:spTree>
    <p:extLst>
      <p:ext uri="{BB962C8B-B14F-4D97-AF65-F5344CB8AC3E}">
        <p14:creationId xmlns:p14="http://schemas.microsoft.com/office/powerpoint/2010/main" val="1799548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pPr algn="ctr"/>
            <a:r>
              <a:rPr lang="en-US" sz="5400" dirty="0"/>
              <a:t>Problem Statement</a:t>
            </a: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38200" y="1929384"/>
            <a:ext cx="10515600" cy="4251960"/>
          </a:xfrm>
        </p:spPr>
        <p:txBody>
          <a:bodyPr>
            <a:normAutofit/>
          </a:bodyPr>
          <a:lstStyle/>
          <a:p>
            <a:r>
              <a:rPr lang="en-US" sz="2200" dirty="0">
                <a:effectLst/>
              </a:rPr>
              <a:t>The WHO stated that Pakistan produces 140 million liters of milk annually, while 500 million liters is sold.</a:t>
            </a:r>
          </a:p>
          <a:p>
            <a:r>
              <a:rPr lang="en-US" sz="2200" dirty="0">
                <a:effectLst/>
              </a:rPr>
              <a:t>Drinking contaminated milk can lead to a number of health complications including indigestion, vomiting, diabetes and kidney issues.</a:t>
            </a:r>
          </a:p>
          <a:p>
            <a:r>
              <a:rPr lang="en-US" sz="2200" dirty="0">
                <a:effectLst/>
              </a:rPr>
              <a:t>Our project aims to reduce the practice of milk adulteration by providing an affordable and easy to use solution which can be used by anyone, anywhere.</a:t>
            </a:r>
          </a:p>
          <a:p>
            <a:r>
              <a:rPr lang="en-US" sz="2200" dirty="0">
                <a:effectLst/>
              </a:rPr>
              <a:t>While there are devices like that to measure milk quality, however none of them are present in our local markets. They are primarily marketed towards the industries and labs rather than the consumer and are very expensive.</a:t>
            </a:r>
          </a:p>
          <a:p>
            <a:r>
              <a:rPr lang="en-US" sz="2200" dirty="0">
                <a:effectLst/>
              </a:rPr>
              <a:t>To gauge the customer interest, we created a google form and circulated it on different social media platforms. Out of the 45 responses received, 85% of people were willing to buy such a device to check the quality of milk they consume.</a:t>
            </a:r>
            <a:endParaRPr lang="en-US" sz="2200" dirty="0"/>
          </a:p>
        </p:txBody>
      </p:sp>
      <p:sp>
        <p:nvSpPr>
          <p:cNvPr id="6" name="Date Placeholder 5"/>
          <p:cNvSpPr>
            <a:spLocks noGrp="1"/>
          </p:cNvSpPr>
          <p:nvPr>
            <p:ph type="dt" sz="half" idx="10"/>
          </p:nvPr>
        </p:nvSpPr>
        <p:spPr>
          <a:xfrm>
            <a:off x="838200" y="6356350"/>
            <a:ext cx="2743200" cy="365125"/>
          </a:xfrm>
        </p:spPr>
        <p:txBody>
          <a:bodyPr>
            <a:normAutofit/>
          </a:bodyPr>
          <a:lstStyle/>
          <a:p>
            <a:pPr>
              <a:spcAft>
                <a:spcPts val="600"/>
              </a:spcAft>
            </a:pPr>
            <a:fld id="{50DFC219-9253-49F0-B520-A28F677CB10E}" type="datetime1">
              <a:rPr lang="en-US" smtClean="0"/>
              <a:pPr>
                <a:spcAft>
                  <a:spcPts val="600"/>
                </a:spcAft>
              </a:pPr>
              <a:t>5/9/2023</a:t>
            </a:fld>
            <a:endParaRPr lang="en-US"/>
          </a:p>
        </p:txBody>
      </p:sp>
      <p:sp>
        <p:nvSpPr>
          <p:cNvPr id="4" name="Footer Placeholder 3"/>
          <p:cNvSpPr>
            <a:spLocks noGrp="1"/>
          </p:cNvSpPr>
          <p:nvPr>
            <p:ph type="ftr" sz="quarter" idx="11"/>
          </p:nvPr>
        </p:nvSpPr>
        <p:spPr>
          <a:xfrm>
            <a:off x="4038600" y="6356350"/>
            <a:ext cx="4114800" cy="365125"/>
          </a:xfrm>
        </p:spPr>
        <p:txBody>
          <a:bodyPr>
            <a:normAutofit/>
          </a:bodyPr>
          <a:lstStyle/>
          <a:p>
            <a:pPr>
              <a:spcAft>
                <a:spcPts val="600"/>
              </a:spcAft>
            </a:pPr>
            <a:r>
              <a:rPr lang="en-US"/>
              <a:t>FYDP Final Defence EE SEECS NUST Main Campus</a:t>
            </a:r>
          </a:p>
        </p:txBody>
      </p:sp>
      <p:sp>
        <p:nvSpPr>
          <p:cNvPr id="5" name="Slide Number Placeholder 4"/>
          <p:cNvSpPr>
            <a:spLocks noGrp="1"/>
          </p:cNvSpPr>
          <p:nvPr>
            <p:ph type="sldNum" sz="quarter" idx="12"/>
          </p:nvPr>
        </p:nvSpPr>
        <p:spPr>
          <a:xfrm>
            <a:off x="8610600" y="6356350"/>
            <a:ext cx="2743200" cy="365125"/>
          </a:xfrm>
        </p:spPr>
        <p:txBody>
          <a:bodyPr>
            <a:normAutofit/>
          </a:bodyPr>
          <a:lstStyle/>
          <a:p>
            <a:pPr>
              <a:spcAft>
                <a:spcPts val="600"/>
              </a:spcAft>
            </a:pPr>
            <a:fld id="{AB33D6B9-858D-488E-BE61-10A0A16F8E62}" type="slidenum">
              <a:rPr lang="en-US" smtClean="0"/>
              <a:pPr>
                <a:spcAft>
                  <a:spcPts val="600"/>
                </a:spcAft>
              </a:pPr>
              <a:t>4</a:t>
            </a:fld>
            <a:endParaRPr lang="en-US"/>
          </a:p>
        </p:txBody>
      </p:sp>
    </p:spTree>
    <p:extLst>
      <p:ext uri="{BB962C8B-B14F-4D97-AF65-F5344CB8AC3E}">
        <p14:creationId xmlns:p14="http://schemas.microsoft.com/office/powerpoint/2010/main" val="1758932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8882" y="347803"/>
            <a:ext cx="10909640" cy="1249394"/>
          </a:xfrm>
        </p:spPr>
        <p:txBody>
          <a:bodyPr vert="horz" lIns="91440" tIns="45720" rIns="91440" bIns="45720" rtlCol="0" anchor="ctr">
            <a:normAutofit/>
          </a:bodyPr>
          <a:lstStyle/>
          <a:p>
            <a:pPr algn="ctr"/>
            <a:r>
              <a:rPr lang="en-US" sz="6600" kern="1200" dirty="0">
                <a:solidFill>
                  <a:schemeClr val="tx1"/>
                </a:solidFill>
                <a:latin typeface="+mj-lt"/>
                <a:ea typeface="+mj-ea"/>
                <a:cs typeface="+mj-cs"/>
              </a:rPr>
              <a:t>Literature review</a:t>
            </a:r>
          </a:p>
        </p:txBody>
      </p:sp>
      <p:sp>
        <p:nvSpPr>
          <p:cNvPr id="14"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ate Placeholder 5"/>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A08AC386-3BD9-4750-8291-6666BCC8DD28}" type="datetime1">
              <a:rPr lang="en-US" smtClean="0"/>
              <a:pPr>
                <a:spcAft>
                  <a:spcPts val="600"/>
                </a:spcAft>
              </a:pPr>
              <a:t>5/9/2023</a:t>
            </a:fld>
            <a:endParaRPr lang="en-US"/>
          </a:p>
        </p:txBody>
      </p:sp>
      <p:sp>
        <p:nvSpPr>
          <p:cNvPr id="4" name="Footer Placeholder 3"/>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FYDP Final Defence EE SEECS NUST Main Campus</a:t>
            </a:r>
          </a:p>
        </p:txBody>
      </p:sp>
      <p:sp>
        <p:nvSpPr>
          <p:cNvPr id="5" name="Slide Number Placeholder 4"/>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B33D6B9-858D-488E-BE61-10A0A16F8E62}" type="slidenum">
              <a:rPr lang="en-US" smtClean="0"/>
              <a:pPr>
                <a:spcAft>
                  <a:spcPts val="600"/>
                </a:spcAft>
              </a:pPr>
              <a:t>5</a:t>
            </a:fld>
            <a:endParaRPr lang="en-US"/>
          </a:p>
        </p:txBody>
      </p:sp>
      <mc:AlternateContent xmlns:mc="http://schemas.openxmlformats.org/markup-compatibility/2006" xmlns:a14="http://schemas.microsoft.com/office/drawing/2010/main">
        <mc:Choice Requires="a14">
          <p:graphicFrame>
            <p:nvGraphicFramePr>
              <p:cNvPr id="7" name="Table 7">
                <a:extLst>
                  <a:ext uri="{FF2B5EF4-FFF2-40B4-BE49-F238E27FC236}">
                    <a16:creationId xmlns:a16="http://schemas.microsoft.com/office/drawing/2014/main" id="{7ED330E6-FCCA-79A7-1013-0A679CEF7C73}"/>
                  </a:ext>
                </a:extLst>
              </p:cNvPr>
              <p:cNvGraphicFramePr>
                <a:graphicFrameLocks noGrp="1"/>
              </p:cNvGraphicFramePr>
              <p:nvPr>
                <p:ph idx="1"/>
                <p:extLst>
                  <p:ext uri="{D42A27DB-BD31-4B8C-83A1-F6EECF244321}">
                    <p14:modId xmlns:p14="http://schemas.microsoft.com/office/powerpoint/2010/main" val="4180465081"/>
                  </p:ext>
                </p:extLst>
              </p:nvPr>
            </p:nvGraphicFramePr>
            <p:xfrm>
              <a:off x="319263" y="1887999"/>
              <a:ext cx="11548877" cy="4512469"/>
            </p:xfrm>
            <a:graphic>
              <a:graphicData uri="http://schemas.openxmlformats.org/drawingml/2006/table">
                <a:tbl>
                  <a:tblPr firstRow="1" bandRow="1">
                    <a:tableStyleId>{5C22544A-7EE6-4342-B048-85BDC9FD1C3A}</a:tableStyleId>
                  </a:tblPr>
                  <a:tblGrid>
                    <a:gridCol w="1217758">
                      <a:extLst>
                        <a:ext uri="{9D8B030D-6E8A-4147-A177-3AD203B41FA5}">
                          <a16:colId xmlns:a16="http://schemas.microsoft.com/office/drawing/2014/main" val="3615349779"/>
                        </a:ext>
                      </a:extLst>
                    </a:gridCol>
                    <a:gridCol w="1054677">
                      <a:extLst>
                        <a:ext uri="{9D8B030D-6E8A-4147-A177-3AD203B41FA5}">
                          <a16:colId xmlns:a16="http://schemas.microsoft.com/office/drawing/2014/main" val="1228662118"/>
                        </a:ext>
                      </a:extLst>
                    </a:gridCol>
                    <a:gridCol w="1487607">
                      <a:extLst>
                        <a:ext uri="{9D8B030D-6E8A-4147-A177-3AD203B41FA5}">
                          <a16:colId xmlns:a16="http://schemas.microsoft.com/office/drawing/2014/main" val="3186694628"/>
                        </a:ext>
                      </a:extLst>
                    </a:gridCol>
                    <a:gridCol w="1643208">
                      <a:extLst>
                        <a:ext uri="{9D8B030D-6E8A-4147-A177-3AD203B41FA5}">
                          <a16:colId xmlns:a16="http://schemas.microsoft.com/office/drawing/2014/main" val="2965395810"/>
                        </a:ext>
                      </a:extLst>
                    </a:gridCol>
                    <a:gridCol w="1856740">
                      <a:extLst>
                        <a:ext uri="{9D8B030D-6E8A-4147-A177-3AD203B41FA5}">
                          <a16:colId xmlns:a16="http://schemas.microsoft.com/office/drawing/2014/main" val="441982756"/>
                        </a:ext>
                      </a:extLst>
                    </a:gridCol>
                    <a:gridCol w="2088719">
                      <a:extLst>
                        <a:ext uri="{9D8B030D-6E8A-4147-A177-3AD203B41FA5}">
                          <a16:colId xmlns:a16="http://schemas.microsoft.com/office/drawing/2014/main" val="502437242"/>
                        </a:ext>
                      </a:extLst>
                    </a:gridCol>
                    <a:gridCol w="2200168">
                      <a:extLst>
                        <a:ext uri="{9D8B030D-6E8A-4147-A177-3AD203B41FA5}">
                          <a16:colId xmlns:a16="http://schemas.microsoft.com/office/drawing/2014/main" val="1749307195"/>
                        </a:ext>
                      </a:extLst>
                    </a:gridCol>
                  </a:tblGrid>
                  <a:tr h="662441">
                    <a:tc>
                      <a:txBody>
                        <a:bodyPr/>
                        <a:lstStyle/>
                        <a:p>
                          <a:endParaRPr lang="en-US" sz="1200"/>
                        </a:p>
                      </a:txBody>
                      <a:tcPr marL="68819" marR="68819" marT="34410" marB="34410"/>
                    </a:tc>
                    <a:tc>
                      <a:txBody>
                        <a:bodyPr/>
                        <a:lstStyle/>
                        <a:p>
                          <a:r>
                            <a:rPr lang="en-US" sz="1200"/>
                            <a:t>LDR Method</a:t>
                          </a:r>
                        </a:p>
                      </a:txBody>
                      <a:tcPr marL="68819" marR="68819" marT="34410" marB="34410"/>
                    </a:tc>
                    <a:tc>
                      <a:txBody>
                        <a:bodyPr/>
                        <a:lstStyle/>
                        <a:p>
                          <a:r>
                            <a:rPr lang="en-US" sz="1200"/>
                            <a:t>Ultrasonic Method</a:t>
                          </a:r>
                        </a:p>
                      </a:txBody>
                      <a:tcPr marL="68819" marR="68819" marT="34410" marB="34410"/>
                    </a:tc>
                    <a:tc>
                      <a:txBody>
                        <a:bodyPr/>
                        <a:lstStyle/>
                        <a:p>
                          <a:r>
                            <a:rPr lang="en-US" sz="1200" dirty="0"/>
                            <a:t>Spectroscopic Method</a:t>
                          </a:r>
                        </a:p>
                      </a:txBody>
                      <a:tcPr marL="68819" marR="68819" marT="34410" marB="34410"/>
                    </a:tc>
                    <a:tc>
                      <a:txBody>
                        <a:bodyPr/>
                        <a:lstStyle/>
                        <a:p>
                          <a:r>
                            <a:rPr lang="en-US" sz="1200" dirty="0"/>
                            <a:t>Density Method</a:t>
                          </a:r>
                        </a:p>
                      </a:txBody>
                      <a:tcPr marL="68819" marR="68819" marT="34410" marB="34410"/>
                    </a:tc>
                    <a:tc>
                      <a:txBody>
                        <a:bodyPr/>
                        <a:lstStyle/>
                        <a:p>
                          <a:r>
                            <a:rPr lang="en-US" sz="1200"/>
                            <a:t>pH Method</a:t>
                          </a:r>
                        </a:p>
                      </a:txBody>
                      <a:tcPr marL="68819" marR="68819" marT="34410" marB="34410"/>
                    </a:tc>
                    <a:tc>
                      <a:txBody>
                        <a:bodyPr/>
                        <a:lstStyle/>
                        <a:p>
                          <a:r>
                            <a:rPr lang="en-US" sz="1200"/>
                            <a:t>Chemical Methods</a:t>
                          </a:r>
                        </a:p>
                      </a:txBody>
                      <a:tcPr marL="68819" marR="68819" marT="34410" marB="34410"/>
                    </a:tc>
                    <a:extLst>
                      <a:ext uri="{0D108BD9-81ED-4DB2-BD59-A6C34878D82A}">
                        <a16:rowId xmlns:a16="http://schemas.microsoft.com/office/drawing/2014/main" val="3789746296"/>
                      </a:ext>
                    </a:extLst>
                  </a:tr>
                  <a:tr h="662441">
                    <a:tc>
                      <a:txBody>
                        <a:bodyPr/>
                        <a:lstStyle/>
                        <a:p>
                          <a:r>
                            <a:rPr lang="en-US" sz="1200"/>
                            <a:t>Water Level</a:t>
                          </a:r>
                        </a:p>
                      </a:txBody>
                      <a:tcPr marL="68819" marR="68819" marT="34410" marB="34410"/>
                    </a:tc>
                    <a:tc>
                      <a:txBody>
                        <a:bodyPr/>
                        <a:lstStyle/>
                        <a:p>
                          <a:r>
                            <a:rPr lang="en-US" sz="1200"/>
                            <a:t>No</a:t>
                          </a:r>
                        </a:p>
                      </a:txBody>
                      <a:tcPr marL="68819" marR="68819" marT="34410" marB="34410"/>
                    </a:tc>
                    <a:tc>
                      <a:txBody>
                        <a:bodyPr/>
                        <a:lstStyle/>
                        <a:p>
                          <a:r>
                            <a:rPr lang="en-US" sz="1200"/>
                            <a:t>Yes (</a:t>
                          </a:r>
                          <a:r>
                            <a:rPr lang="en-US" sz="1200" kern="1200">
                              <a:solidFill>
                                <a:schemeClr val="dk1"/>
                              </a:solidFill>
                              <a:effectLst/>
                              <a:latin typeface="+mn-lt"/>
                              <a:ea typeface="+mn-ea"/>
                              <a:cs typeface="+mn-cs"/>
                            </a:rPr>
                            <a:t>±3%)</a:t>
                          </a:r>
                          <a:endParaRPr lang="en-US" sz="1200"/>
                        </a:p>
                      </a:txBody>
                      <a:tcPr marL="68819" marR="68819" marT="34410" marB="34410"/>
                    </a:tc>
                    <a:tc>
                      <a:txBody>
                        <a:bodyPr/>
                        <a:lstStyle/>
                        <a:p>
                          <a:r>
                            <a:rPr lang="en-US" sz="1200"/>
                            <a:t>No</a:t>
                          </a:r>
                        </a:p>
                      </a:txBody>
                      <a:tcPr marL="68819" marR="68819" marT="34410" marB="34410"/>
                    </a:tc>
                    <a:tc>
                      <a:txBody>
                        <a:bodyPr/>
                        <a:lstStyle/>
                        <a:p>
                          <a:r>
                            <a:rPr lang="en-US" sz="1200"/>
                            <a:t>Yes (1.034g/</a:t>
                          </a:r>
                          <a14:m>
                            <m:oMath xmlns:m="http://schemas.openxmlformats.org/officeDocument/2006/math">
                              <m:sSup>
                                <m:sSupPr>
                                  <m:ctrlPr>
                                    <a:rPr lang="en-US" sz="1200" i="1" smtClean="0">
                                      <a:latin typeface="Cambria Math" panose="02040503050406030204" pitchFamily="18" charset="0"/>
                                    </a:rPr>
                                  </m:ctrlPr>
                                </m:sSupPr>
                                <m:e>
                                  <m:r>
                                    <a:rPr lang="en-US" sz="1200" b="0" i="1" smtClean="0">
                                      <a:latin typeface="Cambria Math" panose="02040503050406030204" pitchFamily="18" charset="0"/>
                                    </a:rPr>
                                    <m:t>𝑐𝑚</m:t>
                                  </m:r>
                                </m:e>
                                <m:sup>
                                  <m:r>
                                    <a:rPr lang="en-US" sz="1200" b="0" i="1" smtClean="0">
                                      <a:latin typeface="Cambria Math" panose="02040503050406030204" pitchFamily="18" charset="0"/>
                                    </a:rPr>
                                    <m:t>3</m:t>
                                  </m:r>
                                </m:sup>
                              </m:sSup>
                            </m:oMath>
                          </a14:m>
                          <a:r>
                            <a:rPr lang="en-US" sz="1200"/>
                            <a:t> to 1.010)</a:t>
                          </a:r>
                        </a:p>
                      </a:txBody>
                      <a:tcPr marL="68819" marR="68819" marT="34410" marB="34410"/>
                    </a:tc>
                    <a:tc>
                      <a:txBody>
                        <a:bodyPr/>
                        <a:lstStyle/>
                        <a:p>
                          <a:r>
                            <a:rPr lang="en-US" sz="1200"/>
                            <a:t>No</a:t>
                          </a:r>
                        </a:p>
                      </a:txBody>
                      <a:tcPr marL="68819" marR="68819" marT="34410" marB="34410"/>
                    </a:tc>
                    <a:tc>
                      <a:txBody>
                        <a:bodyPr/>
                        <a:lstStyle/>
                        <a:p>
                          <a:r>
                            <a:rPr lang="en-US" sz="1200"/>
                            <a:t>Yes (Freezing Point Osmometry)</a:t>
                          </a:r>
                        </a:p>
                      </a:txBody>
                      <a:tcPr marL="68819" marR="68819" marT="34410" marB="34410"/>
                    </a:tc>
                    <a:extLst>
                      <a:ext uri="{0D108BD9-81ED-4DB2-BD59-A6C34878D82A}">
                        <a16:rowId xmlns:a16="http://schemas.microsoft.com/office/drawing/2014/main" val="3216338299"/>
                      </a:ext>
                    </a:extLst>
                  </a:tr>
                  <a:tr h="400088">
                    <a:tc>
                      <a:txBody>
                        <a:bodyPr/>
                        <a:lstStyle/>
                        <a:p>
                          <a:r>
                            <a:rPr lang="en-US" sz="1200"/>
                            <a:t>Fats</a:t>
                          </a:r>
                        </a:p>
                      </a:txBody>
                      <a:tcPr marL="68819" marR="68819" marT="34410" marB="34410"/>
                    </a:tc>
                    <a:tc>
                      <a:txBody>
                        <a:bodyPr/>
                        <a:lstStyle/>
                        <a:p>
                          <a:r>
                            <a:rPr lang="en-US" sz="1200"/>
                            <a:t>Yes</a:t>
                          </a:r>
                        </a:p>
                      </a:txBody>
                      <a:tcPr marL="68819" marR="68819" marT="34410" marB="34410"/>
                    </a:tc>
                    <a:tc>
                      <a:txBody>
                        <a:bodyPr/>
                        <a:lstStyle/>
                        <a:p>
                          <a:r>
                            <a:rPr lang="en-US" sz="1200"/>
                            <a:t>Yes (</a:t>
                          </a:r>
                          <a:r>
                            <a:rPr lang="en-US" sz="1200" kern="1200">
                              <a:solidFill>
                                <a:schemeClr val="dk1"/>
                              </a:solidFill>
                              <a:effectLst/>
                              <a:latin typeface="+mn-lt"/>
                              <a:ea typeface="+mn-ea"/>
                              <a:cs typeface="+mn-cs"/>
                            </a:rPr>
                            <a:t>±0.06%)</a:t>
                          </a:r>
                          <a:endParaRPr lang="en-US" sz="1200"/>
                        </a:p>
                      </a:txBody>
                      <a:tcPr marL="68819" marR="68819" marT="34410" marB="34410"/>
                    </a:tc>
                    <a:tc>
                      <a:txBody>
                        <a:bodyPr/>
                        <a:lstStyle/>
                        <a:p>
                          <a:r>
                            <a:rPr lang="en-US" sz="1200"/>
                            <a:t>Yes</a:t>
                          </a:r>
                        </a:p>
                      </a:txBody>
                      <a:tcPr marL="68819" marR="68819" marT="34410" marB="34410"/>
                    </a:tc>
                    <a:tc>
                      <a:txBody>
                        <a:bodyPr/>
                        <a:lstStyle/>
                        <a:p>
                          <a:r>
                            <a:rPr lang="en-US" sz="1200"/>
                            <a:t>Yes (Not very accurate)</a:t>
                          </a:r>
                        </a:p>
                      </a:txBody>
                      <a:tcPr marL="68819" marR="68819" marT="34410" marB="34410"/>
                    </a:tc>
                    <a:tc>
                      <a:txBody>
                        <a:bodyPr/>
                        <a:lstStyle/>
                        <a:p>
                          <a:r>
                            <a:rPr lang="en-US" sz="1200"/>
                            <a:t>No</a:t>
                          </a:r>
                        </a:p>
                      </a:txBody>
                      <a:tcPr marL="68819" marR="68819" marT="34410" marB="34410"/>
                    </a:tc>
                    <a:tc>
                      <a:txBody>
                        <a:bodyPr/>
                        <a:lstStyle/>
                        <a:p>
                          <a:r>
                            <a:rPr lang="en-US" sz="1200"/>
                            <a:t>Yes (Gerber Method)</a:t>
                          </a:r>
                        </a:p>
                      </a:txBody>
                      <a:tcPr marL="68819" marR="68819" marT="34410" marB="34410"/>
                    </a:tc>
                    <a:extLst>
                      <a:ext uri="{0D108BD9-81ED-4DB2-BD59-A6C34878D82A}">
                        <a16:rowId xmlns:a16="http://schemas.microsoft.com/office/drawing/2014/main" val="2153587043"/>
                      </a:ext>
                    </a:extLst>
                  </a:tr>
                  <a:tr h="400088">
                    <a:tc>
                      <a:txBody>
                        <a:bodyPr/>
                        <a:lstStyle/>
                        <a:p>
                          <a:r>
                            <a:rPr lang="en-US" sz="1200"/>
                            <a:t>Proteins</a:t>
                          </a:r>
                        </a:p>
                      </a:txBody>
                      <a:tcPr marL="68819" marR="68819" marT="34410" marB="34410"/>
                    </a:tc>
                    <a:tc>
                      <a:txBody>
                        <a:bodyPr/>
                        <a:lstStyle/>
                        <a:p>
                          <a:r>
                            <a:rPr lang="en-US" sz="1200"/>
                            <a:t>Yes</a:t>
                          </a:r>
                        </a:p>
                      </a:txBody>
                      <a:tcPr marL="68819" marR="68819" marT="34410" marB="34410"/>
                    </a:tc>
                    <a:tc>
                      <a:txBody>
                        <a:bodyPr/>
                        <a:lstStyle/>
                        <a:p>
                          <a:r>
                            <a:rPr lang="en-US" sz="1200"/>
                            <a:t>Yes (</a:t>
                          </a:r>
                          <a:r>
                            <a:rPr lang="en-US" sz="1200" kern="1200">
                              <a:solidFill>
                                <a:schemeClr val="dk1"/>
                              </a:solidFill>
                              <a:effectLst/>
                              <a:latin typeface="+mn-lt"/>
                              <a:ea typeface="+mn-ea"/>
                              <a:cs typeface="+mn-cs"/>
                            </a:rPr>
                            <a:t>±0.15%)</a:t>
                          </a:r>
                          <a:endParaRPr lang="en-US" sz="1200"/>
                        </a:p>
                      </a:txBody>
                      <a:tcPr marL="68819" marR="68819" marT="34410" marB="34410"/>
                    </a:tc>
                    <a:tc>
                      <a:txBody>
                        <a:bodyPr/>
                        <a:lstStyle/>
                        <a:p>
                          <a:r>
                            <a:rPr lang="en-US" sz="1200"/>
                            <a:t>Yes</a:t>
                          </a:r>
                        </a:p>
                      </a:txBody>
                      <a:tcPr marL="68819" marR="68819" marT="34410" marB="34410"/>
                    </a:tc>
                    <a:tc>
                      <a:txBody>
                        <a:bodyPr/>
                        <a:lstStyle/>
                        <a:p>
                          <a:r>
                            <a:rPr lang="en-US" sz="1200"/>
                            <a:t>No</a:t>
                          </a:r>
                        </a:p>
                      </a:txBody>
                      <a:tcPr marL="68819" marR="68819" marT="34410" marB="34410"/>
                    </a:tc>
                    <a:tc>
                      <a:txBody>
                        <a:bodyPr/>
                        <a:lstStyle/>
                        <a:p>
                          <a:r>
                            <a:rPr lang="en-US" sz="1200"/>
                            <a:t>No</a:t>
                          </a:r>
                        </a:p>
                      </a:txBody>
                      <a:tcPr marL="68819" marR="68819" marT="34410" marB="34410"/>
                    </a:tc>
                    <a:tc>
                      <a:txBody>
                        <a:bodyPr/>
                        <a:lstStyle/>
                        <a:p>
                          <a:r>
                            <a:rPr lang="en-US" sz="1200"/>
                            <a:t>Yes (Kjeldahl Method</a:t>
                          </a:r>
                        </a:p>
                      </a:txBody>
                      <a:tcPr marL="68819" marR="68819" marT="34410" marB="34410"/>
                    </a:tc>
                    <a:extLst>
                      <a:ext uri="{0D108BD9-81ED-4DB2-BD59-A6C34878D82A}">
                        <a16:rowId xmlns:a16="http://schemas.microsoft.com/office/drawing/2014/main" val="2413123411"/>
                      </a:ext>
                    </a:extLst>
                  </a:tr>
                  <a:tr h="662441">
                    <a:tc>
                      <a:txBody>
                        <a:bodyPr/>
                        <a:lstStyle/>
                        <a:p>
                          <a:r>
                            <a:rPr lang="en-US" sz="1200"/>
                            <a:t>Baking Soda</a:t>
                          </a:r>
                        </a:p>
                      </a:txBody>
                      <a:tcPr marL="68819" marR="68819" marT="34410" marB="34410"/>
                    </a:tc>
                    <a:tc>
                      <a:txBody>
                        <a:bodyPr/>
                        <a:lstStyle/>
                        <a:p>
                          <a:r>
                            <a:rPr lang="en-US" sz="1200"/>
                            <a:t>No</a:t>
                          </a:r>
                        </a:p>
                      </a:txBody>
                      <a:tcPr marL="68819" marR="68819" marT="34410" marB="34410"/>
                    </a:tc>
                    <a:tc>
                      <a:txBody>
                        <a:bodyPr/>
                        <a:lstStyle/>
                        <a:p>
                          <a:r>
                            <a:rPr lang="en-US" sz="1200"/>
                            <a:t>Yes </a:t>
                          </a:r>
                        </a:p>
                      </a:txBody>
                      <a:tcPr marL="68819" marR="68819" marT="34410" marB="34410"/>
                    </a:tc>
                    <a:tc>
                      <a:txBody>
                        <a:bodyPr/>
                        <a:lstStyle/>
                        <a:p>
                          <a:r>
                            <a:rPr lang="en-US" sz="1200"/>
                            <a:t>No</a:t>
                          </a:r>
                        </a:p>
                      </a:txBody>
                      <a:tcPr marL="68819" marR="68819" marT="34410" marB="34410"/>
                    </a:tc>
                    <a:tc>
                      <a:txBody>
                        <a:bodyPr/>
                        <a:lstStyle/>
                        <a:p>
                          <a:r>
                            <a:rPr lang="en-US" sz="1200"/>
                            <a:t>Yes (1.034g/</a:t>
                          </a:r>
                          <a14:m>
                            <m:oMath xmlns:m="http://schemas.openxmlformats.org/officeDocument/2006/math">
                              <m:sSup>
                                <m:sSupPr>
                                  <m:ctrlPr>
                                    <a:rPr lang="en-US" sz="1200" i="1" smtClean="0">
                                      <a:latin typeface="Cambria Math" panose="02040503050406030204" pitchFamily="18" charset="0"/>
                                    </a:rPr>
                                  </m:ctrlPr>
                                </m:sSupPr>
                                <m:e>
                                  <m:r>
                                    <a:rPr lang="en-US" sz="1200" b="0" i="1" smtClean="0">
                                      <a:latin typeface="Cambria Math" panose="02040503050406030204" pitchFamily="18" charset="0"/>
                                    </a:rPr>
                                    <m:t>𝑐𝑚</m:t>
                                  </m:r>
                                </m:e>
                                <m:sup>
                                  <m:r>
                                    <a:rPr lang="en-US" sz="1200" b="0" i="1" smtClean="0">
                                      <a:latin typeface="Cambria Math" panose="02040503050406030204" pitchFamily="18" charset="0"/>
                                    </a:rPr>
                                    <m:t>3</m:t>
                                  </m:r>
                                </m:sup>
                              </m:sSup>
                            </m:oMath>
                          </a14:m>
                          <a:r>
                            <a:rPr lang="en-US" sz="1200"/>
                            <a:t> to 1.013)</a:t>
                          </a:r>
                        </a:p>
                      </a:txBody>
                      <a:tcPr marL="68819" marR="68819" marT="34410" marB="34410"/>
                    </a:tc>
                    <a:tc>
                      <a:txBody>
                        <a:bodyPr/>
                        <a:lstStyle/>
                        <a:p>
                          <a:r>
                            <a:rPr lang="en-US" sz="1200"/>
                            <a:t>Yes (Increases to 7.1 from 6.6)</a:t>
                          </a:r>
                        </a:p>
                      </a:txBody>
                      <a:tcPr marL="68819" marR="68819" marT="34410" marB="34410"/>
                    </a:tc>
                    <a:tc>
                      <a:txBody>
                        <a:bodyPr/>
                        <a:lstStyle/>
                        <a:p>
                          <a:r>
                            <a:rPr lang="en-US" sz="1200"/>
                            <a:t>Yes (Rosalic Acide Test)</a:t>
                          </a:r>
                        </a:p>
                      </a:txBody>
                      <a:tcPr marL="68819" marR="68819" marT="34410" marB="34410"/>
                    </a:tc>
                    <a:extLst>
                      <a:ext uri="{0D108BD9-81ED-4DB2-BD59-A6C34878D82A}">
                        <a16:rowId xmlns:a16="http://schemas.microsoft.com/office/drawing/2014/main" val="2305726210"/>
                      </a:ext>
                    </a:extLst>
                  </a:tr>
                  <a:tr h="662441">
                    <a:tc>
                      <a:txBody>
                        <a:bodyPr/>
                        <a:lstStyle/>
                        <a:p>
                          <a:r>
                            <a:rPr lang="en-US" sz="1200"/>
                            <a:t>Salts</a:t>
                          </a:r>
                        </a:p>
                      </a:txBody>
                      <a:tcPr marL="68819" marR="68819" marT="34410" marB="34410"/>
                    </a:tc>
                    <a:tc>
                      <a:txBody>
                        <a:bodyPr/>
                        <a:lstStyle/>
                        <a:p>
                          <a:r>
                            <a:rPr lang="en-US" sz="1200"/>
                            <a:t>No</a:t>
                          </a:r>
                        </a:p>
                      </a:txBody>
                      <a:tcPr marL="68819" marR="68819" marT="34410" marB="34410"/>
                    </a:tc>
                    <a:tc>
                      <a:txBody>
                        <a:bodyPr/>
                        <a:lstStyle/>
                        <a:p>
                          <a:r>
                            <a:rPr lang="en-US" sz="1200"/>
                            <a:t>Yes (</a:t>
                          </a:r>
                          <a:r>
                            <a:rPr lang="en-US" sz="1200" kern="1200">
                              <a:solidFill>
                                <a:schemeClr val="dk1"/>
                              </a:solidFill>
                              <a:effectLst/>
                              <a:latin typeface="+mn-lt"/>
                              <a:ea typeface="+mn-ea"/>
                              <a:cs typeface="+mn-cs"/>
                            </a:rPr>
                            <a:t>±0.05%)</a:t>
                          </a:r>
                          <a:endParaRPr lang="en-US" sz="1200"/>
                        </a:p>
                      </a:txBody>
                      <a:tcPr marL="68819" marR="68819" marT="34410" marB="34410"/>
                    </a:tc>
                    <a:tc>
                      <a:txBody>
                        <a:bodyPr/>
                        <a:lstStyle/>
                        <a:p>
                          <a:r>
                            <a:rPr lang="en-US" sz="1200"/>
                            <a:t>Yes (R=0.86, SEP=0.78)</a:t>
                          </a:r>
                        </a:p>
                      </a:txBody>
                      <a:tcPr marL="68819" marR="68819" marT="34410" marB="34410"/>
                    </a:tc>
                    <a:tc>
                      <a:txBody>
                        <a:bodyPr/>
                        <a:lstStyle/>
                        <a:p>
                          <a:r>
                            <a:rPr lang="en-US" sz="1200"/>
                            <a:t>Yes (1.034g/</a:t>
                          </a:r>
                          <a14:m>
                            <m:oMath xmlns:m="http://schemas.openxmlformats.org/officeDocument/2006/math">
                              <m:sSup>
                                <m:sSupPr>
                                  <m:ctrlPr>
                                    <a:rPr lang="en-US" sz="1200" i="1" smtClean="0">
                                      <a:latin typeface="Cambria Math" panose="02040503050406030204" pitchFamily="18" charset="0"/>
                                    </a:rPr>
                                  </m:ctrlPr>
                                </m:sSupPr>
                                <m:e>
                                  <m:r>
                                    <a:rPr lang="en-US" sz="1200" b="0" i="1" smtClean="0">
                                      <a:latin typeface="Cambria Math" panose="02040503050406030204" pitchFamily="18" charset="0"/>
                                    </a:rPr>
                                    <m:t>𝑐𝑚</m:t>
                                  </m:r>
                                </m:e>
                                <m:sup>
                                  <m:r>
                                    <a:rPr lang="en-US" sz="1200" b="0" i="1" smtClean="0">
                                      <a:latin typeface="Cambria Math" panose="02040503050406030204" pitchFamily="18" charset="0"/>
                                    </a:rPr>
                                    <m:t>3</m:t>
                                  </m:r>
                                </m:sup>
                              </m:sSup>
                            </m:oMath>
                          </a14:m>
                          <a:r>
                            <a:rPr lang="en-US" sz="1200"/>
                            <a:t> to 0.99)</a:t>
                          </a:r>
                        </a:p>
                      </a:txBody>
                      <a:tcPr marL="68819" marR="68819" marT="34410" marB="34410"/>
                    </a:tc>
                    <a:tc>
                      <a:txBody>
                        <a:bodyPr/>
                        <a:lstStyle/>
                        <a:p>
                          <a:r>
                            <a:rPr lang="en-US" sz="1200"/>
                            <a:t>Yes</a:t>
                          </a:r>
                        </a:p>
                      </a:txBody>
                      <a:tcPr marL="68819" marR="68819" marT="34410" marB="34410"/>
                    </a:tc>
                    <a:tc>
                      <a:txBody>
                        <a:bodyPr/>
                        <a:lstStyle/>
                        <a:p>
                          <a:r>
                            <a:rPr lang="en-US" sz="1200"/>
                            <a:t>Yes (Silver Nitrate Reagent)</a:t>
                          </a:r>
                        </a:p>
                      </a:txBody>
                      <a:tcPr marL="68819" marR="68819" marT="34410" marB="34410"/>
                    </a:tc>
                    <a:extLst>
                      <a:ext uri="{0D108BD9-81ED-4DB2-BD59-A6C34878D82A}">
                        <a16:rowId xmlns:a16="http://schemas.microsoft.com/office/drawing/2014/main" val="3738496128"/>
                      </a:ext>
                    </a:extLst>
                  </a:tr>
                  <a:tr h="662441">
                    <a:tc>
                      <a:txBody>
                        <a:bodyPr/>
                        <a:lstStyle/>
                        <a:p>
                          <a:r>
                            <a:rPr lang="en-US" sz="1200"/>
                            <a:t>Urea</a:t>
                          </a:r>
                        </a:p>
                      </a:txBody>
                      <a:tcPr marL="68819" marR="68819" marT="34410" marB="34410"/>
                    </a:tc>
                    <a:tc>
                      <a:txBody>
                        <a:bodyPr/>
                        <a:lstStyle/>
                        <a:p>
                          <a:r>
                            <a:rPr lang="en-US" sz="1200"/>
                            <a:t>No</a:t>
                          </a:r>
                        </a:p>
                      </a:txBody>
                      <a:tcPr marL="68819" marR="68819" marT="34410" marB="34410"/>
                    </a:tc>
                    <a:tc>
                      <a:txBody>
                        <a:bodyPr/>
                        <a:lstStyle/>
                        <a:p>
                          <a:r>
                            <a:rPr lang="en-US" sz="1200"/>
                            <a:t>Yes</a:t>
                          </a:r>
                        </a:p>
                      </a:txBody>
                      <a:tcPr marL="68819" marR="68819" marT="34410" marB="3441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Yes (R=0.98, SEP=0.78)</a:t>
                          </a:r>
                        </a:p>
                      </a:txBody>
                      <a:tcPr marL="68819" marR="68819" marT="34410" marB="34410"/>
                    </a:tc>
                    <a:tc>
                      <a:txBody>
                        <a:bodyPr/>
                        <a:lstStyle/>
                        <a:p>
                          <a:r>
                            <a:rPr lang="en-US" sz="1200"/>
                            <a:t>No</a:t>
                          </a:r>
                        </a:p>
                      </a:txBody>
                      <a:tcPr marL="68819" marR="68819" marT="34410" marB="34410"/>
                    </a:tc>
                    <a:tc>
                      <a:txBody>
                        <a:bodyPr/>
                        <a:lstStyle/>
                        <a:p>
                          <a:r>
                            <a:rPr lang="en-US" sz="1200"/>
                            <a:t>No</a:t>
                          </a:r>
                        </a:p>
                      </a:txBody>
                      <a:tcPr marL="68819" marR="68819" marT="34410" marB="34410"/>
                    </a:tc>
                    <a:tc>
                      <a:txBody>
                        <a:bodyPr/>
                        <a:lstStyle/>
                        <a:p>
                          <a:r>
                            <a:rPr lang="en-US" sz="1200"/>
                            <a:t>Yes (Paradimetyl Test)</a:t>
                          </a:r>
                        </a:p>
                      </a:txBody>
                      <a:tcPr marL="68819" marR="68819" marT="34410" marB="34410"/>
                    </a:tc>
                    <a:extLst>
                      <a:ext uri="{0D108BD9-81ED-4DB2-BD59-A6C34878D82A}">
                        <a16:rowId xmlns:a16="http://schemas.microsoft.com/office/drawing/2014/main" val="439434955"/>
                      </a:ext>
                    </a:extLst>
                  </a:tr>
                  <a:tr h="400088">
                    <a:tc>
                      <a:txBody>
                        <a:bodyPr/>
                        <a:lstStyle/>
                        <a:p>
                          <a:r>
                            <a:rPr lang="en-US" sz="1200"/>
                            <a:t>Detergents</a:t>
                          </a:r>
                        </a:p>
                      </a:txBody>
                      <a:tcPr marL="68819" marR="68819" marT="34410" marB="34410"/>
                    </a:tc>
                    <a:tc>
                      <a:txBody>
                        <a:bodyPr/>
                        <a:lstStyle/>
                        <a:p>
                          <a:r>
                            <a:rPr lang="en-US" sz="1200"/>
                            <a:t>No</a:t>
                          </a:r>
                        </a:p>
                      </a:txBody>
                      <a:tcPr marL="68819" marR="68819" marT="34410" marB="34410"/>
                    </a:tc>
                    <a:tc>
                      <a:txBody>
                        <a:bodyPr/>
                        <a:lstStyle/>
                        <a:p>
                          <a:r>
                            <a:rPr lang="en-US" sz="1200"/>
                            <a:t>Yes (</a:t>
                          </a:r>
                          <a:r>
                            <a:rPr lang="en-US" sz="1200" kern="1200">
                              <a:solidFill>
                                <a:schemeClr val="dk1"/>
                              </a:solidFill>
                              <a:effectLst/>
                              <a:latin typeface="+mn-lt"/>
                              <a:ea typeface="+mn-ea"/>
                              <a:cs typeface="+mn-cs"/>
                            </a:rPr>
                            <a:t>±0.05)</a:t>
                          </a:r>
                          <a:endParaRPr lang="en-US" sz="1200"/>
                        </a:p>
                      </a:txBody>
                      <a:tcPr marL="68819" marR="68819" marT="34410" marB="34410"/>
                    </a:tc>
                    <a:tc>
                      <a:txBody>
                        <a:bodyPr/>
                        <a:lstStyle/>
                        <a:p>
                          <a:r>
                            <a:rPr lang="en-US" sz="1200"/>
                            <a:t>Not accurate</a:t>
                          </a:r>
                        </a:p>
                      </a:txBody>
                      <a:tcPr marL="68819" marR="68819" marT="34410" marB="34410"/>
                    </a:tc>
                    <a:tc>
                      <a:txBody>
                        <a:bodyPr/>
                        <a:lstStyle/>
                        <a:p>
                          <a:r>
                            <a:rPr lang="en-US" sz="1200"/>
                            <a:t>Yes (1.034g/</a:t>
                          </a:r>
                          <a14:m>
                            <m:oMath xmlns:m="http://schemas.openxmlformats.org/officeDocument/2006/math">
                              <m:sSup>
                                <m:sSupPr>
                                  <m:ctrlPr>
                                    <a:rPr lang="en-US" sz="1200" i="1" smtClean="0">
                                      <a:latin typeface="Cambria Math" panose="02040503050406030204" pitchFamily="18" charset="0"/>
                                    </a:rPr>
                                  </m:ctrlPr>
                                </m:sSupPr>
                                <m:e>
                                  <m:r>
                                    <a:rPr lang="en-US" sz="1200" b="0" i="1" smtClean="0">
                                      <a:latin typeface="Cambria Math" panose="02040503050406030204" pitchFamily="18" charset="0"/>
                                    </a:rPr>
                                    <m:t>𝑐𝑚</m:t>
                                  </m:r>
                                </m:e>
                                <m:sup>
                                  <m:r>
                                    <a:rPr lang="en-US" sz="1200" b="0" i="1" smtClean="0">
                                      <a:latin typeface="Cambria Math" panose="02040503050406030204" pitchFamily="18" charset="0"/>
                                    </a:rPr>
                                    <m:t>3</m:t>
                                  </m:r>
                                </m:sup>
                              </m:sSup>
                            </m:oMath>
                          </a14:m>
                          <a:r>
                            <a:rPr lang="en-US" sz="1200"/>
                            <a:t> to 0.98)</a:t>
                          </a:r>
                        </a:p>
                      </a:txBody>
                      <a:tcPr marL="68819" marR="68819" marT="34410" marB="34410"/>
                    </a:tc>
                    <a:tc>
                      <a:txBody>
                        <a:bodyPr/>
                        <a:lstStyle/>
                        <a:p>
                          <a:r>
                            <a:rPr lang="en-US" sz="1200"/>
                            <a:t>Yes (pH falls to 5.9)</a:t>
                          </a:r>
                        </a:p>
                      </a:txBody>
                      <a:tcPr marL="68819" marR="68819" marT="34410" marB="34410"/>
                    </a:tc>
                    <a:tc>
                      <a:txBody>
                        <a:bodyPr/>
                        <a:lstStyle/>
                        <a:p>
                          <a:r>
                            <a:rPr lang="en-US" sz="1200" dirty="0"/>
                            <a:t>Yes (</a:t>
                          </a:r>
                          <a:r>
                            <a:rPr lang="en-US" sz="1200" dirty="0" err="1"/>
                            <a:t>Bromocresl</a:t>
                          </a:r>
                          <a:r>
                            <a:rPr lang="en-US" sz="1200" dirty="0"/>
                            <a:t> Purple Sol)</a:t>
                          </a:r>
                        </a:p>
                      </a:txBody>
                      <a:tcPr marL="68819" marR="68819" marT="34410" marB="34410"/>
                    </a:tc>
                    <a:extLst>
                      <a:ext uri="{0D108BD9-81ED-4DB2-BD59-A6C34878D82A}">
                        <a16:rowId xmlns:a16="http://schemas.microsoft.com/office/drawing/2014/main" val="676540906"/>
                      </a:ext>
                    </a:extLst>
                  </a:tr>
                </a:tbl>
              </a:graphicData>
            </a:graphic>
          </p:graphicFrame>
        </mc:Choice>
        <mc:Fallback xmlns="">
          <p:graphicFrame>
            <p:nvGraphicFramePr>
              <p:cNvPr id="7" name="Table 7">
                <a:extLst>
                  <a:ext uri="{FF2B5EF4-FFF2-40B4-BE49-F238E27FC236}">
                    <a16:creationId xmlns:a16="http://schemas.microsoft.com/office/drawing/2014/main" id="{7ED330E6-FCCA-79A7-1013-0A679CEF7C73}"/>
                  </a:ext>
                </a:extLst>
              </p:cNvPr>
              <p:cNvGraphicFramePr>
                <a:graphicFrameLocks noGrp="1"/>
              </p:cNvGraphicFramePr>
              <p:nvPr>
                <p:ph idx="1"/>
                <p:extLst>
                  <p:ext uri="{D42A27DB-BD31-4B8C-83A1-F6EECF244321}">
                    <p14:modId xmlns:p14="http://schemas.microsoft.com/office/powerpoint/2010/main" val="4180465081"/>
                  </p:ext>
                </p:extLst>
              </p:nvPr>
            </p:nvGraphicFramePr>
            <p:xfrm>
              <a:off x="319263" y="1887999"/>
              <a:ext cx="11548877" cy="4512469"/>
            </p:xfrm>
            <a:graphic>
              <a:graphicData uri="http://schemas.openxmlformats.org/drawingml/2006/table">
                <a:tbl>
                  <a:tblPr firstRow="1" bandRow="1">
                    <a:tableStyleId>{5C22544A-7EE6-4342-B048-85BDC9FD1C3A}</a:tableStyleId>
                  </a:tblPr>
                  <a:tblGrid>
                    <a:gridCol w="1217758">
                      <a:extLst>
                        <a:ext uri="{9D8B030D-6E8A-4147-A177-3AD203B41FA5}">
                          <a16:colId xmlns:a16="http://schemas.microsoft.com/office/drawing/2014/main" val="3615349779"/>
                        </a:ext>
                      </a:extLst>
                    </a:gridCol>
                    <a:gridCol w="1054677">
                      <a:extLst>
                        <a:ext uri="{9D8B030D-6E8A-4147-A177-3AD203B41FA5}">
                          <a16:colId xmlns:a16="http://schemas.microsoft.com/office/drawing/2014/main" val="1228662118"/>
                        </a:ext>
                      </a:extLst>
                    </a:gridCol>
                    <a:gridCol w="1487607">
                      <a:extLst>
                        <a:ext uri="{9D8B030D-6E8A-4147-A177-3AD203B41FA5}">
                          <a16:colId xmlns:a16="http://schemas.microsoft.com/office/drawing/2014/main" val="3186694628"/>
                        </a:ext>
                      </a:extLst>
                    </a:gridCol>
                    <a:gridCol w="1643208">
                      <a:extLst>
                        <a:ext uri="{9D8B030D-6E8A-4147-A177-3AD203B41FA5}">
                          <a16:colId xmlns:a16="http://schemas.microsoft.com/office/drawing/2014/main" val="2965395810"/>
                        </a:ext>
                      </a:extLst>
                    </a:gridCol>
                    <a:gridCol w="1856740">
                      <a:extLst>
                        <a:ext uri="{9D8B030D-6E8A-4147-A177-3AD203B41FA5}">
                          <a16:colId xmlns:a16="http://schemas.microsoft.com/office/drawing/2014/main" val="441982756"/>
                        </a:ext>
                      </a:extLst>
                    </a:gridCol>
                    <a:gridCol w="2088719">
                      <a:extLst>
                        <a:ext uri="{9D8B030D-6E8A-4147-A177-3AD203B41FA5}">
                          <a16:colId xmlns:a16="http://schemas.microsoft.com/office/drawing/2014/main" val="502437242"/>
                        </a:ext>
                      </a:extLst>
                    </a:gridCol>
                    <a:gridCol w="2200168">
                      <a:extLst>
                        <a:ext uri="{9D8B030D-6E8A-4147-A177-3AD203B41FA5}">
                          <a16:colId xmlns:a16="http://schemas.microsoft.com/office/drawing/2014/main" val="1749307195"/>
                        </a:ext>
                      </a:extLst>
                    </a:gridCol>
                  </a:tblGrid>
                  <a:tr h="662441">
                    <a:tc>
                      <a:txBody>
                        <a:bodyPr/>
                        <a:lstStyle/>
                        <a:p>
                          <a:endParaRPr lang="en-US" sz="1200"/>
                        </a:p>
                      </a:txBody>
                      <a:tcPr marL="68819" marR="68819" marT="34410" marB="34410"/>
                    </a:tc>
                    <a:tc>
                      <a:txBody>
                        <a:bodyPr/>
                        <a:lstStyle/>
                        <a:p>
                          <a:r>
                            <a:rPr lang="en-US" sz="1200"/>
                            <a:t>LDR Method</a:t>
                          </a:r>
                        </a:p>
                      </a:txBody>
                      <a:tcPr marL="68819" marR="68819" marT="34410" marB="34410"/>
                    </a:tc>
                    <a:tc>
                      <a:txBody>
                        <a:bodyPr/>
                        <a:lstStyle/>
                        <a:p>
                          <a:r>
                            <a:rPr lang="en-US" sz="1200"/>
                            <a:t>Ultrasonic Method</a:t>
                          </a:r>
                        </a:p>
                      </a:txBody>
                      <a:tcPr marL="68819" marR="68819" marT="34410" marB="34410"/>
                    </a:tc>
                    <a:tc>
                      <a:txBody>
                        <a:bodyPr/>
                        <a:lstStyle/>
                        <a:p>
                          <a:r>
                            <a:rPr lang="en-US" sz="1200" dirty="0"/>
                            <a:t>Spectroscopic Method</a:t>
                          </a:r>
                        </a:p>
                      </a:txBody>
                      <a:tcPr marL="68819" marR="68819" marT="34410" marB="34410"/>
                    </a:tc>
                    <a:tc>
                      <a:txBody>
                        <a:bodyPr/>
                        <a:lstStyle/>
                        <a:p>
                          <a:r>
                            <a:rPr lang="en-US" sz="1200" dirty="0"/>
                            <a:t>Density Method</a:t>
                          </a:r>
                        </a:p>
                      </a:txBody>
                      <a:tcPr marL="68819" marR="68819" marT="34410" marB="34410"/>
                    </a:tc>
                    <a:tc>
                      <a:txBody>
                        <a:bodyPr/>
                        <a:lstStyle/>
                        <a:p>
                          <a:r>
                            <a:rPr lang="en-US" sz="1200"/>
                            <a:t>pH Method</a:t>
                          </a:r>
                        </a:p>
                      </a:txBody>
                      <a:tcPr marL="68819" marR="68819" marT="34410" marB="34410"/>
                    </a:tc>
                    <a:tc>
                      <a:txBody>
                        <a:bodyPr/>
                        <a:lstStyle/>
                        <a:p>
                          <a:r>
                            <a:rPr lang="en-US" sz="1200"/>
                            <a:t>Chemical Methods</a:t>
                          </a:r>
                        </a:p>
                      </a:txBody>
                      <a:tcPr marL="68819" marR="68819" marT="34410" marB="34410"/>
                    </a:tc>
                    <a:extLst>
                      <a:ext uri="{0D108BD9-81ED-4DB2-BD59-A6C34878D82A}">
                        <a16:rowId xmlns:a16="http://schemas.microsoft.com/office/drawing/2014/main" val="3789746296"/>
                      </a:ext>
                    </a:extLst>
                  </a:tr>
                  <a:tr h="662441">
                    <a:tc>
                      <a:txBody>
                        <a:bodyPr/>
                        <a:lstStyle/>
                        <a:p>
                          <a:r>
                            <a:rPr lang="en-US" sz="1200"/>
                            <a:t>Water Level</a:t>
                          </a:r>
                        </a:p>
                      </a:txBody>
                      <a:tcPr marL="68819" marR="68819" marT="34410" marB="34410"/>
                    </a:tc>
                    <a:tc>
                      <a:txBody>
                        <a:bodyPr/>
                        <a:lstStyle/>
                        <a:p>
                          <a:r>
                            <a:rPr lang="en-US" sz="1200"/>
                            <a:t>No</a:t>
                          </a:r>
                        </a:p>
                      </a:txBody>
                      <a:tcPr marL="68819" marR="68819" marT="34410" marB="34410"/>
                    </a:tc>
                    <a:tc>
                      <a:txBody>
                        <a:bodyPr/>
                        <a:lstStyle/>
                        <a:p>
                          <a:r>
                            <a:rPr lang="en-US" sz="1200"/>
                            <a:t>Yes (</a:t>
                          </a:r>
                          <a:r>
                            <a:rPr lang="en-US" sz="1200" kern="1200">
                              <a:solidFill>
                                <a:schemeClr val="dk1"/>
                              </a:solidFill>
                              <a:effectLst/>
                              <a:latin typeface="+mn-lt"/>
                              <a:ea typeface="+mn-ea"/>
                              <a:cs typeface="+mn-cs"/>
                            </a:rPr>
                            <a:t>±3%)</a:t>
                          </a:r>
                          <a:endParaRPr lang="en-US" sz="1200"/>
                        </a:p>
                      </a:txBody>
                      <a:tcPr marL="68819" marR="68819" marT="34410" marB="34410"/>
                    </a:tc>
                    <a:tc>
                      <a:txBody>
                        <a:bodyPr/>
                        <a:lstStyle/>
                        <a:p>
                          <a:r>
                            <a:rPr lang="en-US" sz="1200"/>
                            <a:t>No</a:t>
                          </a:r>
                        </a:p>
                      </a:txBody>
                      <a:tcPr marL="68819" marR="68819" marT="34410" marB="34410"/>
                    </a:tc>
                    <a:tc>
                      <a:txBody>
                        <a:bodyPr/>
                        <a:lstStyle/>
                        <a:p>
                          <a:endParaRPr lang="en-US"/>
                        </a:p>
                      </a:txBody>
                      <a:tcPr marL="68819" marR="68819" marT="34410" marB="34410">
                        <a:blipFill>
                          <a:blip r:embed="rId2"/>
                          <a:stretch>
                            <a:fillRect l="-292105" t="-101835" r="-233224" b="-482569"/>
                          </a:stretch>
                        </a:blipFill>
                      </a:tcPr>
                    </a:tc>
                    <a:tc>
                      <a:txBody>
                        <a:bodyPr/>
                        <a:lstStyle/>
                        <a:p>
                          <a:r>
                            <a:rPr lang="en-US" sz="1200"/>
                            <a:t>No</a:t>
                          </a:r>
                        </a:p>
                      </a:txBody>
                      <a:tcPr marL="68819" marR="68819" marT="34410" marB="34410"/>
                    </a:tc>
                    <a:tc>
                      <a:txBody>
                        <a:bodyPr/>
                        <a:lstStyle/>
                        <a:p>
                          <a:r>
                            <a:rPr lang="en-US" sz="1200"/>
                            <a:t>Yes (Freezing Point Osmometry)</a:t>
                          </a:r>
                        </a:p>
                      </a:txBody>
                      <a:tcPr marL="68819" marR="68819" marT="34410" marB="34410"/>
                    </a:tc>
                    <a:extLst>
                      <a:ext uri="{0D108BD9-81ED-4DB2-BD59-A6C34878D82A}">
                        <a16:rowId xmlns:a16="http://schemas.microsoft.com/office/drawing/2014/main" val="3216338299"/>
                      </a:ext>
                    </a:extLst>
                  </a:tr>
                  <a:tr h="400088">
                    <a:tc>
                      <a:txBody>
                        <a:bodyPr/>
                        <a:lstStyle/>
                        <a:p>
                          <a:r>
                            <a:rPr lang="en-US" sz="1200"/>
                            <a:t>Fats</a:t>
                          </a:r>
                        </a:p>
                      </a:txBody>
                      <a:tcPr marL="68819" marR="68819" marT="34410" marB="34410"/>
                    </a:tc>
                    <a:tc>
                      <a:txBody>
                        <a:bodyPr/>
                        <a:lstStyle/>
                        <a:p>
                          <a:r>
                            <a:rPr lang="en-US" sz="1200"/>
                            <a:t>Yes</a:t>
                          </a:r>
                        </a:p>
                      </a:txBody>
                      <a:tcPr marL="68819" marR="68819" marT="34410" marB="34410"/>
                    </a:tc>
                    <a:tc>
                      <a:txBody>
                        <a:bodyPr/>
                        <a:lstStyle/>
                        <a:p>
                          <a:r>
                            <a:rPr lang="en-US" sz="1200"/>
                            <a:t>Yes (</a:t>
                          </a:r>
                          <a:r>
                            <a:rPr lang="en-US" sz="1200" kern="1200">
                              <a:solidFill>
                                <a:schemeClr val="dk1"/>
                              </a:solidFill>
                              <a:effectLst/>
                              <a:latin typeface="+mn-lt"/>
                              <a:ea typeface="+mn-ea"/>
                              <a:cs typeface="+mn-cs"/>
                            </a:rPr>
                            <a:t>±0.06%)</a:t>
                          </a:r>
                          <a:endParaRPr lang="en-US" sz="1200"/>
                        </a:p>
                      </a:txBody>
                      <a:tcPr marL="68819" marR="68819" marT="34410" marB="34410"/>
                    </a:tc>
                    <a:tc>
                      <a:txBody>
                        <a:bodyPr/>
                        <a:lstStyle/>
                        <a:p>
                          <a:r>
                            <a:rPr lang="en-US" sz="1200"/>
                            <a:t>Yes</a:t>
                          </a:r>
                        </a:p>
                      </a:txBody>
                      <a:tcPr marL="68819" marR="68819" marT="34410" marB="34410"/>
                    </a:tc>
                    <a:tc>
                      <a:txBody>
                        <a:bodyPr/>
                        <a:lstStyle/>
                        <a:p>
                          <a:r>
                            <a:rPr lang="en-US" sz="1200"/>
                            <a:t>Yes (Not very accurate)</a:t>
                          </a:r>
                        </a:p>
                      </a:txBody>
                      <a:tcPr marL="68819" marR="68819" marT="34410" marB="34410"/>
                    </a:tc>
                    <a:tc>
                      <a:txBody>
                        <a:bodyPr/>
                        <a:lstStyle/>
                        <a:p>
                          <a:r>
                            <a:rPr lang="en-US" sz="1200"/>
                            <a:t>No</a:t>
                          </a:r>
                        </a:p>
                      </a:txBody>
                      <a:tcPr marL="68819" marR="68819" marT="34410" marB="34410"/>
                    </a:tc>
                    <a:tc>
                      <a:txBody>
                        <a:bodyPr/>
                        <a:lstStyle/>
                        <a:p>
                          <a:r>
                            <a:rPr lang="en-US" sz="1200"/>
                            <a:t>Yes (Gerber Method)</a:t>
                          </a:r>
                        </a:p>
                      </a:txBody>
                      <a:tcPr marL="68819" marR="68819" marT="34410" marB="34410"/>
                    </a:tc>
                    <a:extLst>
                      <a:ext uri="{0D108BD9-81ED-4DB2-BD59-A6C34878D82A}">
                        <a16:rowId xmlns:a16="http://schemas.microsoft.com/office/drawing/2014/main" val="2153587043"/>
                      </a:ext>
                    </a:extLst>
                  </a:tr>
                  <a:tr h="400088">
                    <a:tc>
                      <a:txBody>
                        <a:bodyPr/>
                        <a:lstStyle/>
                        <a:p>
                          <a:r>
                            <a:rPr lang="en-US" sz="1200"/>
                            <a:t>Proteins</a:t>
                          </a:r>
                        </a:p>
                      </a:txBody>
                      <a:tcPr marL="68819" marR="68819" marT="34410" marB="34410"/>
                    </a:tc>
                    <a:tc>
                      <a:txBody>
                        <a:bodyPr/>
                        <a:lstStyle/>
                        <a:p>
                          <a:r>
                            <a:rPr lang="en-US" sz="1200"/>
                            <a:t>Yes</a:t>
                          </a:r>
                        </a:p>
                      </a:txBody>
                      <a:tcPr marL="68819" marR="68819" marT="34410" marB="34410"/>
                    </a:tc>
                    <a:tc>
                      <a:txBody>
                        <a:bodyPr/>
                        <a:lstStyle/>
                        <a:p>
                          <a:r>
                            <a:rPr lang="en-US" sz="1200"/>
                            <a:t>Yes (</a:t>
                          </a:r>
                          <a:r>
                            <a:rPr lang="en-US" sz="1200" kern="1200">
                              <a:solidFill>
                                <a:schemeClr val="dk1"/>
                              </a:solidFill>
                              <a:effectLst/>
                              <a:latin typeface="+mn-lt"/>
                              <a:ea typeface="+mn-ea"/>
                              <a:cs typeface="+mn-cs"/>
                            </a:rPr>
                            <a:t>±0.15%)</a:t>
                          </a:r>
                          <a:endParaRPr lang="en-US" sz="1200"/>
                        </a:p>
                      </a:txBody>
                      <a:tcPr marL="68819" marR="68819" marT="34410" marB="34410"/>
                    </a:tc>
                    <a:tc>
                      <a:txBody>
                        <a:bodyPr/>
                        <a:lstStyle/>
                        <a:p>
                          <a:r>
                            <a:rPr lang="en-US" sz="1200"/>
                            <a:t>Yes</a:t>
                          </a:r>
                        </a:p>
                      </a:txBody>
                      <a:tcPr marL="68819" marR="68819" marT="34410" marB="34410"/>
                    </a:tc>
                    <a:tc>
                      <a:txBody>
                        <a:bodyPr/>
                        <a:lstStyle/>
                        <a:p>
                          <a:r>
                            <a:rPr lang="en-US" sz="1200"/>
                            <a:t>No</a:t>
                          </a:r>
                        </a:p>
                      </a:txBody>
                      <a:tcPr marL="68819" marR="68819" marT="34410" marB="34410"/>
                    </a:tc>
                    <a:tc>
                      <a:txBody>
                        <a:bodyPr/>
                        <a:lstStyle/>
                        <a:p>
                          <a:r>
                            <a:rPr lang="en-US" sz="1200"/>
                            <a:t>No</a:t>
                          </a:r>
                        </a:p>
                      </a:txBody>
                      <a:tcPr marL="68819" marR="68819" marT="34410" marB="34410"/>
                    </a:tc>
                    <a:tc>
                      <a:txBody>
                        <a:bodyPr/>
                        <a:lstStyle/>
                        <a:p>
                          <a:r>
                            <a:rPr lang="en-US" sz="1200"/>
                            <a:t>Yes (Kjeldahl Method</a:t>
                          </a:r>
                        </a:p>
                      </a:txBody>
                      <a:tcPr marL="68819" marR="68819" marT="34410" marB="34410"/>
                    </a:tc>
                    <a:extLst>
                      <a:ext uri="{0D108BD9-81ED-4DB2-BD59-A6C34878D82A}">
                        <a16:rowId xmlns:a16="http://schemas.microsoft.com/office/drawing/2014/main" val="2413123411"/>
                      </a:ext>
                    </a:extLst>
                  </a:tr>
                  <a:tr h="662441">
                    <a:tc>
                      <a:txBody>
                        <a:bodyPr/>
                        <a:lstStyle/>
                        <a:p>
                          <a:r>
                            <a:rPr lang="en-US" sz="1200"/>
                            <a:t>Baking Soda</a:t>
                          </a:r>
                        </a:p>
                      </a:txBody>
                      <a:tcPr marL="68819" marR="68819" marT="34410" marB="34410"/>
                    </a:tc>
                    <a:tc>
                      <a:txBody>
                        <a:bodyPr/>
                        <a:lstStyle/>
                        <a:p>
                          <a:r>
                            <a:rPr lang="en-US" sz="1200"/>
                            <a:t>No</a:t>
                          </a:r>
                        </a:p>
                      </a:txBody>
                      <a:tcPr marL="68819" marR="68819" marT="34410" marB="34410"/>
                    </a:tc>
                    <a:tc>
                      <a:txBody>
                        <a:bodyPr/>
                        <a:lstStyle/>
                        <a:p>
                          <a:r>
                            <a:rPr lang="en-US" sz="1200"/>
                            <a:t>Yes </a:t>
                          </a:r>
                        </a:p>
                      </a:txBody>
                      <a:tcPr marL="68819" marR="68819" marT="34410" marB="34410"/>
                    </a:tc>
                    <a:tc>
                      <a:txBody>
                        <a:bodyPr/>
                        <a:lstStyle/>
                        <a:p>
                          <a:r>
                            <a:rPr lang="en-US" sz="1200"/>
                            <a:t>No</a:t>
                          </a:r>
                        </a:p>
                      </a:txBody>
                      <a:tcPr marL="68819" marR="68819" marT="34410" marB="34410"/>
                    </a:tc>
                    <a:tc>
                      <a:txBody>
                        <a:bodyPr/>
                        <a:lstStyle/>
                        <a:p>
                          <a:endParaRPr lang="en-US"/>
                        </a:p>
                      </a:txBody>
                      <a:tcPr marL="68819" marR="68819" marT="34410" marB="34410">
                        <a:blipFill>
                          <a:blip r:embed="rId2"/>
                          <a:stretch>
                            <a:fillRect l="-292105" t="-322018" r="-233224" b="-262385"/>
                          </a:stretch>
                        </a:blipFill>
                      </a:tcPr>
                    </a:tc>
                    <a:tc>
                      <a:txBody>
                        <a:bodyPr/>
                        <a:lstStyle/>
                        <a:p>
                          <a:r>
                            <a:rPr lang="en-US" sz="1200"/>
                            <a:t>Yes (Increases to 7.1 from 6.6)</a:t>
                          </a:r>
                        </a:p>
                      </a:txBody>
                      <a:tcPr marL="68819" marR="68819" marT="34410" marB="34410"/>
                    </a:tc>
                    <a:tc>
                      <a:txBody>
                        <a:bodyPr/>
                        <a:lstStyle/>
                        <a:p>
                          <a:r>
                            <a:rPr lang="en-US" sz="1200"/>
                            <a:t>Yes (Rosalic Acide Test)</a:t>
                          </a:r>
                        </a:p>
                      </a:txBody>
                      <a:tcPr marL="68819" marR="68819" marT="34410" marB="34410"/>
                    </a:tc>
                    <a:extLst>
                      <a:ext uri="{0D108BD9-81ED-4DB2-BD59-A6C34878D82A}">
                        <a16:rowId xmlns:a16="http://schemas.microsoft.com/office/drawing/2014/main" val="2305726210"/>
                      </a:ext>
                    </a:extLst>
                  </a:tr>
                  <a:tr h="662441">
                    <a:tc>
                      <a:txBody>
                        <a:bodyPr/>
                        <a:lstStyle/>
                        <a:p>
                          <a:r>
                            <a:rPr lang="en-US" sz="1200"/>
                            <a:t>Salts</a:t>
                          </a:r>
                        </a:p>
                      </a:txBody>
                      <a:tcPr marL="68819" marR="68819" marT="34410" marB="34410"/>
                    </a:tc>
                    <a:tc>
                      <a:txBody>
                        <a:bodyPr/>
                        <a:lstStyle/>
                        <a:p>
                          <a:r>
                            <a:rPr lang="en-US" sz="1200"/>
                            <a:t>No</a:t>
                          </a:r>
                        </a:p>
                      </a:txBody>
                      <a:tcPr marL="68819" marR="68819" marT="34410" marB="34410"/>
                    </a:tc>
                    <a:tc>
                      <a:txBody>
                        <a:bodyPr/>
                        <a:lstStyle/>
                        <a:p>
                          <a:r>
                            <a:rPr lang="en-US" sz="1200"/>
                            <a:t>Yes (</a:t>
                          </a:r>
                          <a:r>
                            <a:rPr lang="en-US" sz="1200" kern="1200">
                              <a:solidFill>
                                <a:schemeClr val="dk1"/>
                              </a:solidFill>
                              <a:effectLst/>
                              <a:latin typeface="+mn-lt"/>
                              <a:ea typeface="+mn-ea"/>
                              <a:cs typeface="+mn-cs"/>
                            </a:rPr>
                            <a:t>±0.05%)</a:t>
                          </a:r>
                          <a:endParaRPr lang="en-US" sz="1200"/>
                        </a:p>
                      </a:txBody>
                      <a:tcPr marL="68819" marR="68819" marT="34410" marB="34410"/>
                    </a:tc>
                    <a:tc>
                      <a:txBody>
                        <a:bodyPr/>
                        <a:lstStyle/>
                        <a:p>
                          <a:r>
                            <a:rPr lang="en-US" sz="1200"/>
                            <a:t>Yes (R=0.86, SEP=0.78)</a:t>
                          </a:r>
                        </a:p>
                      </a:txBody>
                      <a:tcPr marL="68819" marR="68819" marT="34410" marB="34410"/>
                    </a:tc>
                    <a:tc>
                      <a:txBody>
                        <a:bodyPr/>
                        <a:lstStyle/>
                        <a:p>
                          <a:endParaRPr lang="en-US"/>
                        </a:p>
                      </a:txBody>
                      <a:tcPr marL="68819" marR="68819" marT="34410" marB="34410">
                        <a:blipFill>
                          <a:blip r:embed="rId2"/>
                          <a:stretch>
                            <a:fillRect l="-292105" t="-422018" r="-233224" b="-162385"/>
                          </a:stretch>
                        </a:blipFill>
                      </a:tcPr>
                    </a:tc>
                    <a:tc>
                      <a:txBody>
                        <a:bodyPr/>
                        <a:lstStyle/>
                        <a:p>
                          <a:r>
                            <a:rPr lang="en-US" sz="1200"/>
                            <a:t>Yes</a:t>
                          </a:r>
                        </a:p>
                      </a:txBody>
                      <a:tcPr marL="68819" marR="68819" marT="34410" marB="34410"/>
                    </a:tc>
                    <a:tc>
                      <a:txBody>
                        <a:bodyPr/>
                        <a:lstStyle/>
                        <a:p>
                          <a:r>
                            <a:rPr lang="en-US" sz="1200"/>
                            <a:t>Yes (Silver Nitrate Reagent)</a:t>
                          </a:r>
                        </a:p>
                      </a:txBody>
                      <a:tcPr marL="68819" marR="68819" marT="34410" marB="34410"/>
                    </a:tc>
                    <a:extLst>
                      <a:ext uri="{0D108BD9-81ED-4DB2-BD59-A6C34878D82A}">
                        <a16:rowId xmlns:a16="http://schemas.microsoft.com/office/drawing/2014/main" val="3738496128"/>
                      </a:ext>
                    </a:extLst>
                  </a:tr>
                  <a:tr h="662441">
                    <a:tc>
                      <a:txBody>
                        <a:bodyPr/>
                        <a:lstStyle/>
                        <a:p>
                          <a:r>
                            <a:rPr lang="en-US" sz="1200"/>
                            <a:t>Urea</a:t>
                          </a:r>
                        </a:p>
                      </a:txBody>
                      <a:tcPr marL="68819" marR="68819" marT="34410" marB="34410"/>
                    </a:tc>
                    <a:tc>
                      <a:txBody>
                        <a:bodyPr/>
                        <a:lstStyle/>
                        <a:p>
                          <a:r>
                            <a:rPr lang="en-US" sz="1200"/>
                            <a:t>No</a:t>
                          </a:r>
                        </a:p>
                      </a:txBody>
                      <a:tcPr marL="68819" marR="68819" marT="34410" marB="34410"/>
                    </a:tc>
                    <a:tc>
                      <a:txBody>
                        <a:bodyPr/>
                        <a:lstStyle/>
                        <a:p>
                          <a:r>
                            <a:rPr lang="en-US" sz="1200"/>
                            <a:t>Yes</a:t>
                          </a:r>
                        </a:p>
                      </a:txBody>
                      <a:tcPr marL="68819" marR="68819" marT="34410" marB="3441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Yes (R=0.98, SEP=0.78)</a:t>
                          </a:r>
                        </a:p>
                      </a:txBody>
                      <a:tcPr marL="68819" marR="68819" marT="34410" marB="34410"/>
                    </a:tc>
                    <a:tc>
                      <a:txBody>
                        <a:bodyPr/>
                        <a:lstStyle/>
                        <a:p>
                          <a:r>
                            <a:rPr lang="en-US" sz="1200"/>
                            <a:t>No</a:t>
                          </a:r>
                        </a:p>
                      </a:txBody>
                      <a:tcPr marL="68819" marR="68819" marT="34410" marB="34410"/>
                    </a:tc>
                    <a:tc>
                      <a:txBody>
                        <a:bodyPr/>
                        <a:lstStyle/>
                        <a:p>
                          <a:r>
                            <a:rPr lang="en-US" sz="1200"/>
                            <a:t>No</a:t>
                          </a:r>
                        </a:p>
                      </a:txBody>
                      <a:tcPr marL="68819" marR="68819" marT="34410" marB="34410"/>
                    </a:tc>
                    <a:tc>
                      <a:txBody>
                        <a:bodyPr/>
                        <a:lstStyle/>
                        <a:p>
                          <a:r>
                            <a:rPr lang="en-US" sz="1200"/>
                            <a:t>Yes (Paradimetyl Test)</a:t>
                          </a:r>
                        </a:p>
                      </a:txBody>
                      <a:tcPr marL="68819" marR="68819" marT="34410" marB="34410"/>
                    </a:tc>
                    <a:extLst>
                      <a:ext uri="{0D108BD9-81ED-4DB2-BD59-A6C34878D82A}">
                        <a16:rowId xmlns:a16="http://schemas.microsoft.com/office/drawing/2014/main" val="439434955"/>
                      </a:ext>
                    </a:extLst>
                  </a:tr>
                  <a:tr h="400088">
                    <a:tc>
                      <a:txBody>
                        <a:bodyPr/>
                        <a:lstStyle/>
                        <a:p>
                          <a:r>
                            <a:rPr lang="en-US" sz="1200"/>
                            <a:t>Detergents</a:t>
                          </a:r>
                        </a:p>
                      </a:txBody>
                      <a:tcPr marL="68819" marR="68819" marT="34410" marB="34410"/>
                    </a:tc>
                    <a:tc>
                      <a:txBody>
                        <a:bodyPr/>
                        <a:lstStyle/>
                        <a:p>
                          <a:r>
                            <a:rPr lang="en-US" sz="1200"/>
                            <a:t>No</a:t>
                          </a:r>
                        </a:p>
                      </a:txBody>
                      <a:tcPr marL="68819" marR="68819" marT="34410" marB="34410"/>
                    </a:tc>
                    <a:tc>
                      <a:txBody>
                        <a:bodyPr/>
                        <a:lstStyle/>
                        <a:p>
                          <a:r>
                            <a:rPr lang="en-US" sz="1200"/>
                            <a:t>Yes (</a:t>
                          </a:r>
                          <a:r>
                            <a:rPr lang="en-US" sz="1200" kern="1200">
                              <a:solidFill>
                                <a:schemeClr val="dk1"/>
                              </a:solidFill>
                              <a:effectLst/>
                              <a:latin typeface="+mn-lt"/>
                              <a:ea typeface="+mn-ea"/>
                              <a:cs typeface="+mn-cs"/>
                            </a:rPr>
                            <a:t>±0.05)</a:t>
                          </a:r>
                          <a:endParaRPr lang="en-US" sz="1200"/>
                        </a:p>
                      </a:txBody>
                      <a:tcPr marL="68819" marR="68819" marT="34410" marB="34410"/>
                    </a:tc>
                    <a:tc>
                      <a:txBody>
                        <a:bodyPr/>
                        <a:lstStyle/>
                        <a:p>
                          <a:r>
                            <a:rPr lang="en-US" sz="1200"/>
                            <a:t>Not accurate</a:t>
                          </a:r>
                        </a:p>
                      </a:txBody>
                      <a:tcPr marL="68819" marR="68819" marT="34410" marB="34410"/>
                    </a:tc>
                    <a:tc>
                      <a:txBody>
                        <a:bodyPr/>
                        <a:lstStyle/>
                        <a:p>
                          <a:endParaRPr lang="en-US"/>
                        </a:p>
                      </a:txBody>
                      <a:tcPr marL="68819" marR="68819" marT="34410" marB="34410">
                        <a:blipFill>
                          <a:blip r:embed="rId2"/>
                          <a:stretch>
                            <a:fillRect l="-292105" t="-1025758" r="-233224" b="-4545"/>
                          </a:stretch>
                        </a:blipFill>
                      </a:tcPr>
                    </a:tc>
                    <a:tc>
                      <a:txBody>
                        <a:bodyPr/>
                        <a:lstStyle/>
                        <a:p>
                          <a:r>
                            <a:rPr lang="en-US" sz="1200"/>
                            <a:t>Yes (pH falls to 5.9)</a:t>
                          </a:r>
                        </a:p>
                      </a:txBody>
                      <a:tcPr marL="68819" marR="68819" marT="34410" marB="34410"/>
                    </a:tc>
                    <a:tc>
                      <a:txBody>
                        <a:bodyPr/>
                        <a:lstStyle/>
                        <a:p>
                          <a:r>
                            <a:rPr lang="en-US" sz="1200" dirty="0"/>
                            <a:t>Yes (</a:t>
                          </a:r>
                          <a:r>
                            <a:rPr lang="en-US" sz="1200" dirty="0" err="1"/>
                            <a:t>Bromocresl</a:t>
                          </a:r>
                          <a:r>
                            <a:rPr lang="en-US" sz="1200" dirty="0"/>
                            <a:t> Purple Sol)</a:t>
                          </a:r>
                        </a:p>
                      </a:txBody>
                      <a:tcPr marL="68819" marR="68819" marT="34410" marB="34410"/>
                    </a:tc>
                    <a:extLst>
                      <a:ext uri="{0D108BD9-81ED-4DB2-BD59-A6C34878D82A}">
                        <a16:rowId xmlns:a16="http://schemas.microsoft.com/office/drawing/2014/main" val="676540906"/>
                      </a:ext>
                    </a:extLst>
                  </a:tr>
                </a:tbl>
              </a:graphicData>
            </a:graphic>
          </p:graphicFrame>
        </mc:Fallback>
      </mc:AlternateContent>
    </p:spTree>
    <p:extLst>
      <p:ext uri="{BB962C8B-B14F-4D97-AF65-F5344CB8AC3E}">
        <p14:creationId xmlns:p14="http://schemas.microsoft.com/office/powerpoint/2010/main" val="1661038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pPr algn="ctr"/>
            <a:r>
              <a:rPr lang="en-US" sz="5400" dirty="0"/>
              <a:t>Objectives 	</a:t>
            </a:r>
          </a:p>
        </p:txBody>
      </p:sp>
      <p:sp>
        <p:nvSpPr>
          <p:cNvPr id="2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38200" y="1929384"/>
            <a:ext cx="10515600" cy="4251960"/>
          </a:xfrm>
        </p:spPr>
        <p:txBody>
          <a:bodyPr>
            <a:normAutofit/>
          </a:bodyPr>
          <a:lstStyle/>
          <a:p>
            <a:r>
              <a:rPr lang="en-US" sz="2200" dirty="0"/>
              <a:t>To highlight different methods that can potentially be used to check for different milk parameters.</a:t>
            </a:r>
          </a:p>
          <a:p>
            <a:r>
              <a:rPr lang="en-GB" sz="2200" dirty="0"/>
              <a:t>Develop an embedded device that can accurately measure the quality of milk, including its fat content, protein content, and other relevant parameters.</a:t>
            </a:r>
          </a:p>
          <a:p>
            <a:r>
              <a:rPr lang="en-GB" sz="2200" dirty="0"/>
              <a:t>Design a user-friendly interface for the embedded device, allowing dairy farmers and other users to easily input data and receive information on milk quality.</a:t>
            </a:r>
          </a:p>
          <a:p>
            <a:r>
              <a:rPr lang="en-GB" sz="2200" dirty="0"/>
              <a:t>Incorporate machine learning algorithms into the embedded device, enabling it to detect and flag adulterated or low-quality milk.</a:t>
            </a:r>
          </a:p>
          <a:p>
            <a:endParaRPr lang="en-US" sz="2200" dirty="0"/>
          </a:p>
        </p:txBody>
      </p:sp>
      <p:sp>
        <p:nvSpPr>
          <p:cNvPr id="6" name="Date Placeholder 5"/>
          <p:cNvSpPr>
            <a:spLocks noGrp="1"/>
          </p:cNvSpPr>
          <p:nvPr>
            <p:ph type="dt" sz="half" idx="10"/>
          </p:nvPr>
        </p:nvSpPr>
        <p:spPr>
          <a:xfrm>
            <a:off x="838200" y="6356350"/>
            <a:ext cx="2743200" cy="365125"/>
          </a:xfrm>
        </p:spPr>
        <p:txBody>
          <a:bodyPr>
            <a:normAutofit/>
          </a:bodyPr>
          <a:lstStyle/>
          <a:p>
            <a:pPr>
              <a:spcAft>
                <a:spcPts val="600"/>
              </a:spcAft>
            </a:pPr>
            <a:fld id="{382CC635-DAAD-4E8F-AD2C-6415B54F59E4}" type="datetime1">
              <a:rPr lang="en-US" smtClean="0"/>
              <a:pPr>
                <a:spcAft>
                  <a:spcPts val="600"/>
                </a:spcAft>
              </a:pPr>
              <a:t>5/9/2023</a:t>
            </a:fld>
            <a:endParaRPr lang="en-US"/>
          </a:p>
        </p:txBody>
      </p:sp>
      <p:sp>
        <p:nvSpPr>
          <p:cNvPr id="4" name="Footer Placeholder 3"/>
          <p:cNvSpPr>
            <a:spLocks noGrp="1"/>
          </p:cNvSpPr>
          <p:nvPr>
            <p:ph type="ftr" sz="quarter" idx="11"/>
          </p:nvPr>
        </p:nvSpPr>
        <p:spPr>
          <a:xfrm>
            <a:off x="4038600" y="6356350"/>
            <a:ext cx="4114800" cy="365125"/>
          </a:xfrm>
        </p:spPr>
        <p:txBody>
          <a:bodyPr>
            <a:normAutofit/>
          </a:bodyPr>
          <a:lstStyle/>
          <a:p>
            <a:pPr>
              <a:spcAft>
                <a:spcPts val="600"/>
              </a:spcAft>
            </a:pPr>
            <a:r>
              <a:rPr lang="en-US"/>
              <a:t>FYDP Final Defence EE SEECS NUST Main Campus</a:t>
            </a:r>
          </a:p>
        </p:txBody>
      </p:sp>
      <p:sp>
        <p:nvSpPr>
          <p:cNvPr id="5" name="Slide Number Placeholder 4"/>
          <p:cNvSpPr>
            <a:spLocks noGrp="1"/>
          </p:cNvSpPr>
          <p:nvPr>
            <p:ph type="sldNum" sz="quarter" idx="12"/>
          </p:nvPr>
        </p:nvSpPr>
        <p:spPr>
          <a:xfrm>
            <a:off x="8610600" y="6356350"/>
            <a:ext cx="2743200" cy="365125"/>
          </a:xfrm>
        </p:spPr>
        <p:txBody>
          <a:bodyPr>
            <a:normAutofit/>
          </a:bodyPr>
          <a:lstStyle/>
          <a:p>
            <a:pPr>
              <a:spcAft>
                <a:spcPts val="600"/>
              </a:spcAft>
            </a:pPr>
            <a:fld id="{AB33D6B9-858D-488E-BE61-10A0A16F8E62}" type="slidenum">
              <a:rPr lang="en-US" smtClean="0"/>
              <a:pPr>
                <a:spcAft>
                  <a:spcPts val="600"/>
                </a:spcAft>
              </a:pPr>
              <a:t>6</a:t>
            </a:fld>
            <a:endParaRPr lang="en-US"/>
          </a:p>
        </p:txBody>
      </p:sp>
    </p:spTree>
    <p:extLst>
      <p:ext uri="{BB962C8B-B14F-4D97-AF65-F5344CB8AC3E}">
        <p14:creationId xmlns:p14="http://schemas.microsoft.com/office/powerpoint/2010/main" val="2881975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a:t>Our Method</a:t>
            </a:r>
          </a:p>
        </p:txBody>
      </p:sp>
      <p:sp>
        <p:nvSpPr>
          <p:cNvPr id="26"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A picture containing text, screenshot, font">
            <a:extLst>
              <a:ext uri="{FF2B5EF4-FFF2-40B4-BE49-F238E27FC236}">
                <a16:creationId xmlns:a16="http://schemas.microsoft.com/office/drawing/2014/main" id="{6EE4C10C-A0AF-DC53-9D59-6428F3CA975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87562" y="2642616"/>
            <a:ext cx="3679371" cy="3605784"/>
          </a:xfrm>
          <a:prstGeom prst="rect">
            <a:avLst/>
          </a:prstGeom>
        </p:spPr>
      </p:pic>
      <p:pic>
        <p:nvPicPr>
          <p:cNvPr id="10" name="Picture 9" descr="A picture containing text, screenshot, font">
            <a:extLst>
              <a:ext uri="{FF2B5EF4-FFF2-40B4-BE49-F238E27FC236}">
                <a16:creationId xmlns:a16="http://schemas.microsoft.com/office/drawing/2014/main" id="{930B3975-491D-1CCC-481B-4C1A7D0CC8B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53058" y="2642616"/>
            <a:ext cx="4217291" cy="3605784"/>
          </a:xfrm>
          <a:prstGeom prst="rect">
            <a:avLst/>
          </a:prstGeom>
        </p:spPr>
      </p:pic>
      <p:sp>
        <p:nvSpPr>
          <p:cNvPr id="6" name="Date Placeholder 5"/>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466B9689-117D-4776-B7EC-4217CF194A89}" type="datetime1">
              <a:rPr lang="en-US" smtClean="0"/>
              <a:pPr>
                <a:spcAft>
                  <a:spcPts val="600"/>
                </a:spcAft>
              </a:pPr>
              <a:t>5/9/2023</a:t>
            </a:fld>
            <a:endParaRPr lang="en-US"/>
          </a:p>
        </p:txBody>
      </p:sp>
      <p:sp>
        <p:nvSpPr>
          <p:cNvPr id="4" name="Footer Placeholder 3"/>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FYDP Final Defence EE SEECS NUST Main Campus</a:t>
            </a:r>
          </a:p>
        </p:txBody>
      </p:sp>
      <p:sp>
        <p:nvSpPr>
          <p:cNvPr id="5" name="Slide Number Placeholder 4"/>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B33D6B9-858D-488E-BE61-10A0A16F8E62}" type="slidenum">
              <a:rPr lang="en-US" smtClean="0"/>
              <a:pPr>
                <a:spcAft>
                  <a:spcPts val="600"/>
                </a:spcAft>
              </a:pPr>
              <a:t>7</a:t>
            </a:fld>
            <a:endParaRPr lang="en-US"/>
          </a:p>
        </p:txBody>
      </p:sp>
    </p:spTree>
    <p:extLst>
      <p:ext uri="{BB962C8B-B14F-4D97-AF65-F5344CB8AC3E}">
        <p14:creationId xmlns:p14="http://schemas.microsoft.com/office/powerpoint/2010/main" val="734090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00276" y="391770"/>
            <a:ext cx="11122688" cy="1325563"/>
          </a:xfrm>
        </p:spPr>
        <p:txBody>
          <a:bodyPr>
            <a:normAutofit fontScale="90000"/>
          </a:bodyPr>
          <a:lstStyle/>
          <a:p>
            <a:pPr algn="ctr"/>
            <a:r>
              <a:rPr lang="en-US" sz="5400" dirty="0"/>
              <a:t>Implementation of Spectroscopic Method</a:t>
            </a:r>
          </a:p>
        </p:txBody>
      </p:sp>
      <p:sp>
        <p:nvSpPr>
          <p:cNvPr id="2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69036" y="1929384"/>
            <a:ext cx="10853928" cy="4536846"/>
          </a:xfrm>
        </p:spPr>
        <p:txBody>
          <a:bodyPr>
            <a:normAutofit fontScale="85000" lnSpcReduction="10000"/>
          </a:bodyPr>
          <a:lstStyle/>
          <a:p>
            <a:r>
              <a:rPr lang="en-US" sz="2000" dirty="0"/>
              <a:t>O</a:t>
            </a:r>
            <a:r>
              <a:rPr lang="en-US" sz="2000" dirty="0">
                <a:effectLst/>
              </a:rPr>
              <a:t>ptical spectroscopy involves the use of light absorption through milk to measure certain parameters.</a:t>
            </a:r>
          </a:p>
          <a:p>
            <a:r>
              <a:rPr lang="en-US" sz="2000" dirty="0">
                <a:effectLst/>
              </a:rPr>
              <a:t>We have used the spectrum of 200 – 1100 nm. This spectrum includes UV, VIS and NIR Spectra.</a:t>
            </a:r>
          </a:p>
          <a:p>
            <a:r>
              <a:rPr lang="en-US" sz="2000" dirty="0"/>
              <a:t>To collect the data for the model, we had 36 samples for the proteins and 36 samples for fats.</a:t>
            </a:r>
          </a:p>
          <a:p>
            <a:r>
              <a:rPr lang="en-US" sz="2000" dirty="0"/>
              <a:t>The fat and protein contents of the samples were 0.9, 1.7 and 3.5g for fats and 2.2, 2.7 and 3.2g for proteins.</a:t>
            </a:r>
          </a:p>
          <a:p>
            <a:r>
              <a:rPr lang="en-US" sz="2000" dirty="0"/>
              <a:t>The readings were taken on the spectrophotometer available in the Industrial Bio Tech Lab in ASAB.</a:t>
            </a:r>
          </a:p>
          <a:p>
            <a:r>
              <a:rPr lang="en-US" sz="2000" dirty="0"/>
              <a:t>First, we fill two test tubes with distilled water and take a blank reading. Then one of the test tubes is emptied and the sample is poured in. The light absorption in the distilled water is used as the reference reading.</a:t>
            </a:r>
          </a:p>
          <a:p>
            <a:r>
              <a:rPr lang="en-US" sz="2000" dirty="0"/>
              <a:t>Before taking the next reading, the test tubes were emptied and rinsed. This process was then repeated for all other samples.</a:t>
            </a:r>
          </a:p>
          <a:p>
            <a:r>
              <a:rPr lang="en-US" sz="2000" dirty="0"/>
              <a:t>The data was then exported to a csv file. Then we made a python script to divide the data into two vectors: the absorption values and the wavelengths.</a:t>
            </a:r>
          </a:p>
          <a:p>
            <a:r>
              <a:rPr lang="en-US" sz="2000" dirty="0"/>
              <a:t>This was then plotted in MATLAB and converted to test and train data using the Kennard Stone algorithm.</a:t>
            </a:r>
          </a:p>
          <a:p>
            <a:r>
              <a:rPr lang="en-US" sz="2000" dirty="0">
                <a:effectLst/>
              </a:rPr>
              <a:t>PCA Score Analysis was carried out on smoothed data of absorption readings of fat and protein content. </a:t>
            </a:r>
          </a:p>
          <a:p>
            <a:r>
              <a:rPr lang="en-US" sz="2000" dirty="0"/>
              <a:t>Finally, we applied PLS regression with 8 latent variables for fat content and 5 latent variables for protein content.</a:t>
            </a:r>
          </a:p>
          <a:p>
            <a:endParaRPr lang="en-US" sz="2000" dirty="0"/>
          </a:p>
        </p:txBody>
      </p:sp>
      <p:sp>
        <p:nvSpPr>
          <p:cNvPr id="6" name="Date Placeholder 5"/>
          <p:cNvSpPr>
            <a:spLocks noGrp="1"/>
          </p:cNvSpPr>
          <p:nvPr>
            <p:ph type="dt" sz="half" idx="10"/>
          </p:nvPr>
        </p:nvSpPr>
        <p:spPr>
          <a:xfrm>
            <a:off x="838200" y="6356350"/>
            <a:ext cx="2743200" cy="365125"/>
          </a:xfrm>
        </p:spPr>
        <p:txBody>
          <a:bodyPr>
            <a:normAutofit/>
          </a:bodyPr>
          <a:lstStyle/>
          <a:p>
            <a:pPr>
              <a:spcAft>
                <a:spcPts val="600"/>
              </a:spcAft>
            </a:pPr>
            <a:fld id="{382CC635-DAAD-4E8F-AD2C-6415B54F59E4}" type="datetime1">
              <a:rPr lang="en-US" smtClean="0"/>
              <a:pPr>
                <a:spcAft>
                  <a:spcPts val="600"/>
                </a:spcAft>
              </a:pPr>
              <a:t>5/9/2023</a:t>
            </a:fld>
            <a:endParaRPr lang="en-US"/>
          </a:p>
        </p:txBody>
      </p:sp>
      <p:sp>
        <p:nvSpPr>
          <p:cNvPr id="4" name="Footer Placeholder 3"/>
          <p:cNvSpPr>
            <a:spLocks noGrp="1"/>
          </p:cNvSpPr>
          <p:nvPr>
            <p:ph type="ftr" sz="quarter" idx="11"/>
          </p:nvPr>
        </p:nvSpPr>
        <p:spPr>
          <a:xfrm>
            <a:off x="4038600" y="6356350"/>
            <a:ext cx="4114800" cy="365125"/>
          </a:xfrm>
        </p:spPr>
        <p:txBody>
          <a:bodyPr>
            <a:normAutofit/>
          </a:bodyPr>
          <a:lstStyle/>
          <a:p>
            <a:pPr>
              <a:spcAft>
                <a:spcPts val="600"/>
              </a:spcAft>
            </a:pPr>
            <a:r>
              <a:rPr lang="en-US"/>
              <a:t>FYDP Final Defence EE SEECS NUST Main Campus</a:t>
            </a:r>
          </a:p>
        </p:txBody>
      </p:sp>
      <p:sp>
        <p:nvSpPr>
          <p:cNvPr id="5" name="Slide Number Placeholder 4"/>
          <p:cNvSpPr>
            <a:spLocks noGrp="1"/>
          </p:cNvSpPr>
          <p:nvPr>
            <p:ph type="sldNum" sz="quarter" idx="12"/>
          </p:nvPr>
        </p:nvSpPr>
        <p:spPr>
          <a:xfrm>
            <a:off x="8610600" y="6356350"/>
            <a:ext cx="2743200" cy="365125"/>
          </a:xfrm>
        </p:spPr>
        <p:txBody>
          <a:bodyPr>
            <a:normAutofit/>
          </a:bodyPr>
          <a:lstStyle/>
          <a:p>
            <a:pPr>
              <a:spcAft>
                <a:spcPts val="600"/>
              </a:spcAft>
            </a:pPr>
            <a:fld id="{AB33D6B9-858D-488E-BE61-10A0A16F8E62}" type="slidenum">
              <a:rPr lang="en-US" smtClean="0"/>
              <a:pPr>
                <a:spcAft>
                  <a:spcPts val="600"/>
                </a:spcAft>
              </a:pPr>
              <a:t>8</a:t>
            </a:fld>
            <a:endParaRPr lang="en-US"/>
          </a:p>
        </p:txBody>
      </p:sp>
    </p:spTree>
    <p:extLst>
      <p:ext uri="{BB962C8B-B14F-4D97-AF65-F5344CB8AC3E}">
        <p14:creationId xmlns:p14="http://schemas.microsoft.com/office/powerpoint/2010/main" val="1039256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00276" y="391770"/>
            <a:ext cx="11122688" cy="1325563"/>
          </a:xfrm>
        </p:spPr>
        <p:txBody>
          <a:bodyPr>
            <a:normAutofit/>
          </a:bodyPr>
          <a:lstStyle/>
          <a:p>
            <a:pPr algn="ctr"/>
            <a:r>
              <a:rPr lang="en-US" sz="5400" dirty="0"/>
              <a:t>Implementation of LDR Method</a:t>
            </a:r>
          </a:p>
        </p:txBody>
      </p:sp>
      <p:sp>
        <p:nvSpPr>
          <p:cNvPr id="2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69036" y="1929384"/>
            <a:ext cx="10853928" cy="4536846"/>
          </a:xfrm>
        </p:spPr>
        <p:txBody>
          <a:bodyPr>
            <a:normAutofit/>
          </a:bodyPr>
          <a:lstStyle/>
          <a:p>
            <a:r>
              <a:rPr lang="en-US" sz="2000" dirty="0"/>
              <a:t>Here we use a HW-483 LED that emits red light at a wavelength of 650nm.</a:t>
            </a:r>
          </a:p>
          <a:p>
            <a:r>
              <a:rPr lang="en-US" sz="2000" dirty="0"/>
              <a:t>The light falls on an LDR connected to a capacitor.</a:t>
            </a:r>
          </a:p>
          <a:p>
            <a:r>
              <a:rPr lang="en-US" sz="2000" dirty="0">
                <a:effectLst/>
              </a:rPr>
              <a:t>The resistance of the LDR decreases with an increase in light intensity. By measuring the time, it takes to charge the capacitor, we can measure the LDR resistance and thus measure the amount of light passing through our milk sample.</a:t>
            </a:r>
          </a:p>
          <a:p>
            <a:r>
              <a:rPr lang="en-US" sz="2000" dirty="0">
                <a:effectLst/>
              </a:rPr>
              <a:t>The longer it takes to charge the capacitor, the higher the resistance of the LDR.</a:t>
            </a:r>
          </a:p>
          <a:p>
            <a:r>
              <a:rPr lang="en-US" sz="2000" dirty="0"/>
              <a:t>The samples we used had fat content of 0.9, 1.7 and 3.5g.</a:t>
            </a:r>
          </a:p>
          <a:p>
            <a:r>
              <a:rPr lang="en-US" sz="2000" dirty="0"/>
              <a:t>The same method is used to treat the raw values from the LDR as discussed previously.</a:t>
            </a:r>
          </a:p>
          <a:p>
            <a:r>
              <a:rPr lang="en-US" sz="2000" dirty="0"/>
              <a:t>A single latent variable is selected to train the PLS regression model.</a:t>
            </a:r>
          </a:p>
        </p:txBody>
      </p:sp>
      <p:sp>
        <p:nvSpPr>
          <p:cNvPr id="6" name="Date Placeholder 5"/>
          <p:cNvSpPr>
            <a:spLocks noGrp="1"/>
          </p:cNvSpPr>
          <p:nvPr>
            <p:ph type="dt" sz="half" idx="10"/>
          </p:nvPr>
        </p:nvSpPr>
        <p:spPr>
          <a:xfrm>
            <a:off x="838200" y="6356350"/>
            <a:ext cx="2743200" cy="365125"/>
          </a:xfrm>
        </p:spPr>
        <p:txBody>
          <a:bodyPr>
            <a:normAutofit/>
          </a:bodyPr>
          <a:lstStyle/>
          <a:p>
            <a:pPr>
              <a:spcAft>
                <a:spcPts val="600"/>
              </a:spcAft>
            </a:pPr>
            <a:fld id="{382CC635-DAAD-4E8F-AD2C-6415B54F59E4}" type="datetime1">
              <a:rPr lang="en-US" smtClean="0"/>
              <a:pPr>
                <a:spcAft>
                  <a:spcPts val="600"/>
                </a:spcAft>
              </a:pPr>
              <a:t>5/9/2023</a:t>
            </a:fld>
            <a:endParaRPr lang="en-US"/>
          </a:p>
        </p:txBody>
      </p:sp>
      <p:sp>
        <p:nvSpPr>
          <p:cNvPr id="4" name="Footer Placeholder 3"/>
          <p:cNvSpPr>
            <a:spLocks noGrp="1"/>
          </p:cNvSpPr>
          <p:nvPr>
            <p:ph type="ftr" sz="quarter" idx="11"/>
          </p:nvPr>
        </p:nvSpPr>
        <p:spPr>
          <a:xfrm>
            <a:off x="4038600" y="6356350"/>
            <a:ext cx="4114800" cy="365125"/>
          </a:xfrm>
        </p:spPr>
        <p:txBody>
          <a:bodyPr>
            <a:normAutofit/>
          </a:bodyPr>
          <a:lstStyle/>
          <a:p>
            <a:pPr>
              <a:spcAft>
                <a:spcPts val="600"/>
              </a:spcAft>
            </a:pPr>
            <a:r>
              <a:rPr lang="en-US"/>
              <a:t>FYDP Final Defence EE SEECS NUST Main Campus</a:t>
            </a:r>
          </a:p>
        </p:txBody>
      </p:sp>
      <p:sp>
        <p:nvSpPr>
          <p:cNvPr id="5" name="Slide Number Placeholder 4"/>
          <p:cNvSpPr>
            <a:spLocks noGrp="1"/>
          </p:cNvSpPr>
          <p:nvPr>
            <p:ph type="sldNum" sz="quarter" idx="12"/>
          </p:nvPr>
        </p:nvSpPr>
        <p:spPr>
          <a:xfrm>
            <a:off x="8610600" y="6356350"/>
            <a:ext cx="2743200" cy="365125"/>
          </a:xfrm>
        </p:spPr>
        <p:txBody>
          <a:bodyPr>
            <a:normAutofit/>
          </a:bodyPr>
          <a:lstStyle/>
          <a:p>
            <a:pPr>
              <a:spcAft>
                <a:spcPts val="600"/>
              </a:spcAft>
            </a:pPr>
            <a:fld id="{AB33D6B9-858D-488E-BE61-10A0A16F8E62}" type="slidenum">
              <a:rPr lang="en-US" smtClean="0"/>
              <a:pPr>
                <a:spcAft>
                  <a:spcPts val="600"/>
                </a:spcAft>
              </a:pPr>
              <a:t>9</a:t>
            </a:fld>
            <a:endParaRPr lang="en-US"/>
          </a:p>
        </p:txBody>
      </p:sp>
    </p:spTree>
    <p:extLst>
      <p:ext uri="{BB962C8B-B14F-4D97-AF65-F5344CB8AC3E}">
        <p14:creationId xmlns:p14="http://schemas.microsoft.com/office/powerpoint/2010/main" val="42898248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506</TotalTime>
  <Words>1541</Words>
  <Application>Microsoft Office PowerPoint</Application>
  <PresentationFormat>Widescreen</PresentationFormat>
  <Paragraphs>228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Cambria Math</vt:lpstr>
      <vt:lpstr>Office Theme</vt:lpstr>
      <vt:lpstr>IoT based Milk Quality Analysis System for Fat and Protein Detection</vt:lpstr>
      <vt:lpstr>Contents</vt:lpstr>
      <vt:lpstr>Introduction</vt:lpstr>
      <vt:lpstr>Problem Statement</vt:lpstr>
      <vt:lpstr>Literature review</vt:lpstr>
      <vt:lpstr>Objectives  </vt:lpstr>
      <vt:lpstr>Our Method</vt:lpstr>
      <vt:lpstr>Implementation of Spectroscopic Method</vt:lpstr>
      <vt:lpstr>Implementation of LDR Method</vt:lpstr>
      <vt:lpstr>Results of Spectroscopic Method</vt:lpstr>
      <vt:lpstr>Results of LDR Method</vt:lpstr>
      <vt:lpstr>Conclusion</vt:lpstr>
      <vt:lpstr>FYDP Deliverables Upload Status (PMS)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FYDP Title</dc:title>
  <dc:creator>User</dc:creator>
  <cp:lastModifiedBy>Muhammad Shaheer</cp:lastModifiedBy>
  <cp:revision>19</cp:revision>
  <dcterms:created xsi:type="dcterms:W3CDTF">2023-05-08T05:02:39Z</dcterms:created>
  <dcterms:modified xsi:type="dcterms:W3CDTF">2023-05-09T10:00:01Z</dcterms:modified>
</cp:coreProperties>
</file>