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19" r:id="rId24"/>
    <p:sldId id="322" r:id="rId25"/>
    <p:sldId id="272" r:id="rId26"/>
    <p:sldId id="260" r:id="rId27"/>
    <p:sldId id="324" r:id="rId28"/>
    <p:sldId id="325" r:id="rId29"/>
    <p:sldId id="326" r:id="rId30"/>
    <p:sldId id="327" r:id="rId31"/>
    <p:sldId id="328" r:id="rId32"/>
    <p:sldId id="329" r:id="rId33"/>
    <p:sldId id="330" r:id="rId34"/>
    <p:sldId id="334" r:id="rId35"/>
    <p:sldId id="335" r:id="rId36"/>
    <p:sldId id="331" r:id="rId37"/>
    <p:sldId id="332" r:id="rId38"/>
    <p:sldId id="333" r:id="rId39"/>
    <p:sldId id="336" r:id="rId40"/>
    <p:sldId id="337" r:id="rId41"/>
    <p:sldId id="338" r:id="rId42"/>
    <p:sldId id="301" r:id="rId43"/>
    <p:sldId id="263" r:id="rId44"/>
    <p:sldId id="270" r:id="rId45"/>
    <p:sldId id="262" r:id="rId46"/>
    <p:sldId id="339" r:id="rId47"/>
    <p:sldId id="303" r:id="rId48"/>
    <p:sldId id="312" r:id="rId49"/>
    <p:sldId id="343" r:id="rId50"/>
    <p:sldId id="365" r:id="rId51"/>
    <p:sldId id="344" r:id="rId52"/>
    <p:sldId id="342" r:id="rId53"/>
    <p:sldId id="281" r:id="rId54"/>
    <p:sldId id="269" r:id="rId55"/>
    <p:sldId id="280" r:id="rId56"/>
    <p:sldId id="276" r:id="rId57"/>
    <p:sldId id="266" r:id="rId58"/>
    <p:sldId id="291" r:id="rId59"/>
    <p:sldId id="268" r:id="rId60"/>
    <p:sldId id="267" r:id="rId61"/>
    <p:sldId id="282" r:id="rId62"/>
    <p:sldId id="279" r:id="rId63"/>
    <p:sldId id="313" r:id="rId64"/>
    <p:sldId id="352" r:id="rId65"/>
    <p:sldId id="287" r:id="rId66"/>
    <p:sldId id="368" r:id="rId67"/>
    <p:sldId id="345" r:id="rId68"/>
    <p:sldId id="346" r:id="rId69"/>
    <p:sldId id="347" r:id="rId70"/>
    <p:sldId id="369" r:id="rId71"/>
    <p:sldId id="348" r:id="rId72"/>
    <p:sldId id="349" r:id="rId73"/>
    <p:sldId id="350" r:id="rId74"/>
    <p:sldId id="372" r:id="rId75"/>
    <p:sldId id="351" r:id="rId76"/>
    <p:sldId id="354" r:id="rId77"/>
    <p:sldId id="353" r:id="rId78"/>
    <p:sldId id="297" r:id="rId79"/>
    <p:sldId id="310" r:id="rId80"/>
    <p:sldId id="355" r:id="rId81"/>
    <p:sldId id="367" r:id="rId82"/>
    <p:sldId id="356" r:id="rId83"/>
    <p:sldId id="366" r:id="rId84"/>
    <p:sldId id="370" r:id="rId85"/>
    <p:sldId id="371" r:id="rId86"/>
    <p:sldId id="373" r:id="rId87"/>
    <p:sldId id="308" r:id="rId88"/>
    <p:sldId id="293" r:id="rId89"/>
    <p:sldId id="30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varScale="1">
        <p:scale>
          <a:sx n="73" d="100"/>
          <a:sy n="73" d="100"/>
        </p:scale>
        <p:origin x="5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07-Jul-20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07-Jul-20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07-Jul-20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07-Jul-20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07-Jul-20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07-Jul-20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07-Jul-20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07-Jul-20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07-Jul-20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69.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89.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82.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30</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Ferromagnetic, </a:t>
            </a:r>
            <a:r>
              <a:rPr lang="en-US" dirty="0" err="1" smtClean="0">
                <a:latin typeface="Times New Roman" pitchFamily="18" charset="0"/>
                <a:cs typeface="Times New Roman" pitchFamily="18" charset="0"/>
              </a:rPr>
              <a:t>Permalloy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mode decomposition will be used </a:t>
            </a:r>
            <a:r>
              <a:rPr lang="en-US" dirty="0" smtClean="0">
                <a:latin typeface="Times New Roman" pitchFamily="18" charset="0"/>
                <a:cs typeface="Times New Roman" pitchFamily="18" charset="0"/>
              </a:rPr>
              <a:t>to determine the Absorbance, Transmittance and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68</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69</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7258" r="20836"/>
          <a:stretch/>
        </p:blipFill>
        <p:spPr>
          <a:xfrm>
            <a:off x="5995851" y="1847850"/>
            <a:ext cx="549946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70</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38200" y="1847850"/>
                <a:ext cx="4661263" cy="4476418"/>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1. Magnetic Displacement Current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dΦ</m:t>
                          </m:r>
                        </m:num>
                        <m:den>
                          <m:r>
                            <m:rPr>
                              <m:sty m:val="p"/>
                            </m:rPr>
                            <a:rPr lang="en-US" b="0" i="0" smtClean="0">
                              <a:latin typeface="Cambria Math" panose="02040503050406030204" pitchFamily="18" charset="0"/>
                            </a:rPr>
                            <m:t>dt</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2. External Electric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num>
                        <m:den>
                          <m:r>
                            <a:rPr lang="en-US" b="0" i="0" smtClean="0">
                              <a:latin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πr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3. External Magnetic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r>
                            <m:rPr>
                              <m:sty m:val="p"/>
                            </m:rPr>
                            <a:rPr lang="en-US" b="0" i="0" smtClean="0">
                              <a:latin typeface="Cambria Math" panose="02040503050406030204" pitchFamily="18" charset="0"/>
                            </a:rPr>
                            <m:t>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4. Propagation Constant</a:t>
                </a:r>
              </a:p>
              <a:p>
                <a:pP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γ</m:t>
                      </m:r>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0">
                              <a:latin typeface="Cambria Math" panose="02040503050406030204" pitchFamily="18" charset="0"/>
                            </a:rPr>
                            <m:t>(</m:t>
                          </m:r>
                          <m:r>
                            <m:rPr>
                              <m:sty m:val="p"/>
                            </m:rPr>
                            <a:rPr lang="en-US" i="0">
                              <a:latin typeface="Cambria Math" panose="02040503050406030204" pitchFamily="18" charset="0"/>
                            </a:rPr>
                            <m:t>jωμ</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r>
                            <a:rPr lang="en-US" i="0">
                              <a:latin typeface="Cambria Math" panose="02040503050406030204" pitchFamily="18" charset="0"/>
                            </a:rPr>
                            <m:t>)</m:t>
                          </m:r>
                        </m:e>
                      </m:rad>
                      <m:r>
                        <a:rPr lang="en-US" i="0">
                          <a:latin typeface="Cambria Math" panose="02040503050406030204" pitchFamily="18" charset="0"/>
                        </a:rPr>
                        <m:t>=</m:t>
                      </m:r>
                      <m:r>
                        <m:rPr>
                          <m:sty m:val="p"/>
                        </m:rPr>
                        <a:rPr lang="en-US" i="0">
                          <a:latin typeface="Cambria Math" panose="02040503050406030204" pitchFamily="18" charset="0"/>
                        </a:rPr>
                        <m:t>α</m:t>
                      </m:r>
                      <m:r>
                        <a:rPr lang="en-US" i="0">
                          <a:latin typeface="Cambria Math" panose="02040503050406030204" pitchFamily="18" charset="0"/>
                        </a:rPr>
                        <m:t>+</m:t>
                      </m:r>
                      <m:r>
                        <m:rPr>
                          <m:sty m:val="p"/>
                        </m:rPr>
                        <a:rPr lang="en-US" i="0">
                          <a:latin typeface="Cambria Math" panose="02040503050406030204" pitchFamily="18" charset="0"/>
                        </a:rPr>
                        <m:t>jβ</m:t>
                      </m:r>
                    </m:oMath>
                  </m:oMathPara>
                </a14:m>
                <a:endParaRPr lang="en-US" dirty="0" smtClean="0">
                  <a:latin typeface="Times New Roman" pitchFamily="18" charset="0"/>
                  <a:ea typeface="Calibri" panose="020F0502020204030204" pitchFamily="34" charset="0"/>
                  <a:cs typeface="Times New Roman" pitchFamily="18" charset="0"/>
                </a:endParaRPr>
              </a:p>
              <a:p>
                <a:r>
                  <a:rPr lang="en-US" dirty="0" smtClean="0">
                    <a:latin typeface="Times New Roman" pitchFamily="18" charset="0"/>
                    <a:ea typeface="Calibri" panose="020F0502020204030204" pitchFamily="34" charset="0"/>
                    <a:cs typeface="Times New Roman" pitchFamily="18" charset="0"/>
                  </a:rPr>
                  <a:t>5. Intrinsic wave impedance</a:t>
                </a:r>
                <a:endParaRPr lang="en-US" dirty="0">
                  <a:latin typeface="Times New Roman" pitchFamily="18" charset="0"/>
                  <a:ea typeface="Calibri" panose="020F0502020204030204" pitchFamily="34"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den>
                      </m:f>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i="0">
                                  <a:latin typeface="Cambria Math" panose="02040503050406030204" pitchFamily="18" charset="0"/>
                                </a:rPr>
                                <m:t>jωμ</m:t>
                              </m:r>
                            </m:num>
                            <m:den>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den>
                          </m:f>
                        </m:e>
                      </m:rad>
                    </m:oMath>
                  </m:oMathPara>
                </a14:m>
                <a:endParaRPr lang="en-US" b="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847850"/>
                <a:ext cx="4661263" cy="4476418"/>
              </a:xfrm>
              <a:prstGeom prst="rect">
                <a:avLst/>
              </a:prstGeom>
              <a:blipFill>
                <a:blip r:embed="rId3"/>
                <a:stretch>
                  <a:fillRect l="-1178" t="-681"/>
                </a:stretch>
              </a:blipFill>
            </p:spPr>
            <p:txBody>
              <a:bodyPr/>
              <a:lstStyle/>
              <a:p>
                <a:r>
                  <a:rPr lang="en-US">
                    <a:noFill/>
                  </a:rPr>
                  <a:t> </a:t>
                </a:r>
              </a:p>
            </p:txBody>
          </p:sp>
        </mc:Fallback>
      </mc:AlternateContent>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72</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3468" y="1881050"/>
            <a:ext cx="5962532" cy="4475299"/>
          </a:xfrm>
          <a:prstGeom prst="rect">
            <a:avLst/>
          </a:prstGeom>
          <a:ln>
            <a:solidFill>
              <a:schemeClr val="tx1"/>
            </a:solidFill>
          </a:ln>
        </p:spPr>
      </p:pic>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73</a:t>
            </a:fld>
            <a:endParaRPr lang="en-US">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6130968" y="1881050"/>
            <a:ext cx="5962533" cy="4475300"/>
          </a:xfrm>
          <a:prstGeom prst="rect">
            <a:avLst/>
          </a:prstGeom>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597891" y="1690688"/>
                <a:ext cx="4848497" cy="3325141"/>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den>
                          </m:f>
                        </m:e>
                      </m:ra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ℛ</m:t>
                              </m:r>
                            </m:e>
                            <m:sub>
                              <m:r>
                                <a:rPr lang="en-US" i="1">
                                  <a:latin typeface="Cambria Math" panose="02040503050406030204" pitchFamily="18" charset="0"/>
                                </a:rPr>
                                <m:t>𝑚</m:t>
                              </m:r>
                            </m:sub>
                          </m:sSub>
                        </m:num>
                        <m:den>
                          <m:r>
                            <a:rPr lang="en-US" i="1">
                              <a:latin typeface="Cambria Math" panose="02040503050406030204" pitchFamily="18" charset="0"/>
                            </a:rPr>
                            <m:t>𝑗</m:t>
                          </m:r>
                          <m:r>
                            <a:rPr lang="en-US" i="1">
                              <a:latin typeface="Cambria Math" panose="02040503050406030204" pitchFamily="18" charset="0"/>
                            </a:rPr>
                            <m:t>𝜔</m:t>
                          </m:r>
                        </m:den>
                      </m:f>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7891" y="1690688"/>
                <a:ext cx="4848497" cy="3325141"/>
              </a:xfrm>
              <a:prstGeom prst="rect">
                <a:avLst/>
              </a:prstGeom>
              <a:blipFill>
                <a:blip r:embed="rId3"/>
                <a:stretch>
                  <a:fillRect l="-3145" t="-2381"/>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5446388" y="1436914"/>
            <a:ext cx="6606408" cy="5101998"/>
          </a:xfrm>
          <a:prstGeom prst="rect">
            <a:avLst/>
          </a:prstGeom>
          <a:ln>
            <a:solidFill>
              <a:schemeClr val="tx1"/>
            </a:solidFill>
          </a:ln>
        </p:spPr>
      </p:pic>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75</a:t>
            </a:fld>
            <a:endParaRPr lang="en-US">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300446" y="2116183"/>
                <a:ext cx="5564777" cy="241245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0446" y="2116183"/>
                <a:ext cx="5564777" cy="2412455"/>
              </a:xfrm>
              <a:prstGeom prst="rect">
                <a:avLst/>
              </a:prstGeom>
              <a:blipFill>
                <a:blip r:embed="rId3"/>
                <a:stretch>
                  <a:fillRect l="-2191" t="-2525" b="-1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5865223" y="1690688"/>
            <a:ext cx="6216157" cy="4665662"/>
          </a:xfrm>
          <a:prstGeom prst="rect">
            <a:avLst/>
          </a:prstGeom>
          <a:ln>
            <a:solidFill>
              <a:schemeClr val="tx1"/>
            </a:solidFill>
          </a:ln>
        </p:spPr>
      </p:pic>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77</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78</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80</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81</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 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83</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2814</TotalTime>
  <Words>4192</Words>
  <Application>Microsoft Office PowerPoint</Application>
  <PresentationFormat>Widescreen</PresentationFormat>
  <Paragraphs>703</Paragraphs>
  <Slides>89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756</cp:revision>
  <dcterms:created xsi:type="dcterms:W3CDTF">2019-10-08T20:14:06Z</dcterms:created>
  <dcterms:modified xsi:type="dcterms:W3CDTF">2020-07-07T12:40:35Z</dcterms:modified>
</cp:coreProperties>
</file>