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0"/>
  </p:notesMasterIdLst>
  <p:sldIdLst>
    <p:sldId id="256" r:id="rId2"/>
    <p:sldId id="286" r:id="rId3"/>
    <p:sldId id="320" r:id="rId4"/>
    <p:sldId id="363" r:id="rId5"/>
    <p:sldId id="358" r:id="rId6"/>
    <p:sldId id="359" r:id="rId7"/>
    <p:sldId id="360" r:id="rId8"/>
    <p:sldId id="361" r:id="rId9"/>
    <p:sldId id="362" r:id="rId10"/>
    <p:sldId id="364" r:id="rId11"/>
    <p:sldId id="273" r:id="rId12"/>
    <p:sldId id="289" r:id="rId13"/>
    <p:sldId id="294" r:id="rId14"/>
    <p:sldId id="311" r:id="rId15"/>
    <p:sldId id="321" r:id="rId16"/>
    <p:sldId id="323" r:id="rId17"/>
    <p:sldId id="271" r:id="rId18"/>
    <p:sldId id="258" r:id="rId19"/>
    <p:sldId id="314" r:id="rId20"/>
    <p:sldId id="315" r:id="rId21"/>
    <p:sldId id="317" r:id="rId22"/>
    <p:sldId id="318" r:id="rId23"/>
    <p:sldId id="319" r:id="rId24"/>
    <p:sldId id="322" r:id="rId25"/>
    <p:sldId id="272" r:id="rId26"/>
    <p:sldId id="260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4" r:id="rId35"/>
    <p:sldId id="335" r:id="rId36"/>
    <p:sldId id="331" r:id="rId37"/>
    <p:sldId id="332" r:id="rId38"/>
    <p:sldId id="333" r:id="rId39"/>
    <p:sldId id="336" r:id="rId40"/>
    <p:sldId id="337" r:id="rId41"/>
    <p:sldId id="338" r:id="rId42"/>
    <p:sldId id="301" r:id="rId43"/>
    <p:sldId id="263" r:id="rId44"/>
    <p:sldId id="270" r:id="rId45"/>
    <p:sldId id="262" r:id="rId46"/>
    <p:sldId id="357" r:id="rId47"/>
    <p:sldId id="339" r:id="rId48"/>
    <p:sldId id="303" r:id="rId49"/>
    <p:sldId id="312" r:id="rId50"/>
    <p:sldId id="343" r:id="rId51"/>
    <p:sldId id="365" r:id="rId52"/>
    <p:sldId id="344" r:id="rId53"/>
    <p:sldId id="342" r:id="rId54"/>
    <p:sldId id="281" r:id="rId55"/>
    <p:sldId id="269" r:id="rId56"/>
    <p:sldId id="280" r:id="rId57"/>
    <p:sldId id="276" r:id="rId58"/>
    <p:sldId id="266" r:id="rId59"/>
    <p:sldId id="291" r:id="rId60"/>
    <p:sldId id="268" r:id="rId61"/>
    <p:sldId id="267" r:id="rId62"/>
    <p:sldId id="282" r:id="rId63"/>
    <p:sldId id="279" r:id="rId64"/>
    <p:sldId id="313" r:id="rId65"/>
    <p:sldId id="352" r:id="rId66"/>
    <p:sldId id="287" r:id="rId67"/>
    <p:sldId id="368" r:id="rId68"/>
    <p:sldId id="345" r:id="rId69"/>
    <p:sldId id="346" r:id="rId70"/>
    <p:sldId id="347" r:id="rId71"/>
    <p:sldId id="369" r:id="rId72"/>
    <p:sldId id="348" r:id="rId73"/>
    <p:sldId id="349" r:id="rId74"/>
    <p:sldId id="350" r:id="rId75"/>
    <p:sldId id="351" r:id="rId76"/>
    <p:sldId id="354" r:id="rId77"/>
    <p:sldId id="353" r:id="rId78"/>
    <p:sldId id="297" r:id="rId79"/>
    <p:sldId id="310" r:id="rId80"/>
    <p:sldId id="355" r:id="rId81"/>
    <p:sldId id="367" r:id="rId82"/>
    <p:sldId id="356" r:id="rId83"/>
    <p:sldId id="296" r:id="rId84"/>
    <p:sldId id="307" r:id="rId85"/>
    <p:sldId id="366" r:id="rId86"/>
    <p:sldId id="308" r:id="rId87"/>
    <p:sldId id="293" r:id="rId88"/>
    <p:sldId id="305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5.png"/><Relationship Id="rId4" Type="http://schemas.openxmlformats.org/officeDocument/2006/relationships/image" Target="../media/image9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5.png"/><Relationship Id="rId4" Type="http://schemas.openxmlformats.org/officeDocument/2006/relationships/image" Target="../media/image9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90161-6E2F-41CE-8956-972081341C6E}" type="doc">
      <dgm:prSet loTypeId="urn:microsoft.com/office/officeart/2005/8/layout/hProcess10#1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E46577BB-CEA4-4AF1-9318-D13941664FE6}">
      <dgm:prSet phldrT="[Text]" custT="1"/>
      <dgm:spPr/>
      <dgm:t>
        <a:bodyPr/>
        <a:lstStyle/>
        <a:p>
          <a:r>
            <a:rPr lang="en-US" sz="2800" dirty="0" smtClean="0"/>
            <a:t>Build Grid and Geometrical Structures for transformer, windings and boundaries.</a:t>
          </a:r>
          <a:endParaRPr lang="en-US" sz="2800" dirty="0"/>
        </a:p>
      </dgm:t>
    </dgm:pt>
    <dgm:pt modelId="{9EE6572D-A336-4194-8237-4D2B3B8EB93F}" type="parTrans" cxnId="{35EB559E-9594-46B5-BEC9-D3071573423A}">
      <dgm:prSet/>
      <dgm:spPr/>
      <dgm:t>
        <a:bodyPr/>
        <a:lstStyle/>
        <a:p>
          <a:endParaRPr lang="en-US"/>
        </a:p>
      </dgm:t>
    </dgm:pt>
    <dgm:pt modelId="{22D62A13-11C4-4694-AA5C-AE4AD9993A37}" type="sibTrans" cxnId="{35EB559E-9594-46B5-BEC9-D3071573423A}">
      <dgm:prSet custT="1"/>
      <dgm:spPr/>
      <dgm:t>
        <a:bodyPr/>
        <a:lstStyle/>
        <a:p>
          <a:endParaRPr lang="en-US" sz="5400"/>
        </a:p>
      </dgm:t>
    </dgm:pt>
    <dgm:pt modelId="{3B62F779-C8C4-4403-A321-BC49F982E4AB}">
      <dgm:prSet phldrT="[Text]" custT="1"/>
      <dgm:spPr/>
      <dgm:t>
        <a:bodyPr/>
        <a:lstStyle/>
        <a:p>
          <a:r>
            <a:rPr lang="en-US" sz="2400" dirty="0" smtClean="0"/>
            <a:t>Set </a:t>
          </a:r>
          <a:r>
            <a: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rPr>
            <a:t>𝜀, 𝜇, 𝜎,</a:t>
          </a:r>
          <a:r>
            <a:rPr lang="en-US" sz="2400" dirty="0" smtClean="0"/>
            <a:t> Material Inhomogeneity, Dispersion and Non-Linearity Model Parameters. </a:t>
          </a:r>
          <a:endParaRPr lang="en-US" sz="2400" dirty="0"/>
        </a:p>
      </dgm:t>
    </dgm:pt>
    <dgm:pt modelId="{B4FCB578-19E2-41EE-8660-AFE169495C01}" type="parTrans" cxnId="{257F950C-E9BC-49EC-8EBE-C3164199A048}">
      <dgm:prSet/>
      <dgm:spPr/>
      <dgm:t>
        <a:bodyPr/>
        <a:lstStyle/>
        <a:p>
          <a:endParaRPr lang="en-US"/>
        </a:p>
      </dgm:t>
    </dgm:pt>
    <dgm:pt modelId="{78D50FA3-D6C2-48F3-8D3E-753AA09ACF6F}" type="sibTrans" cxnId="{257F950C-E9BC-49EC-8EBE-C3164199A048}">
      <dgm:prSet custT="1"/>
      <dgm:spPr/>
      <dgm:t>
        <a:bodyPr/>
        <a:lstStyle/>
        <a:p>
          <a:endParaRPr lang="en-US" sz="5400"/>
        </a:p>
      </dgm:t>
    </dgm:pt>
    <dgm:pt modelId="{7972CBEC-541E-4414-B55B-F7CCE4DF0F06}">
      <dgm:prSet phldrT="[Text]" custT="1"/>
      <dgm:spPr/>
      <dgm:t>
        <a:bodyPr/>
        <a:lstStyle/>
        <a:p>
          <a:r>
            <a:rPr lang="en-US" sz="2400" dirty="0" smtClean="0"/>
            <a:t>Add volume current sources, set resolution and run Simulation for desired discrete steps.</a:t>
          </a:r>
          <a:endParaRPr lang="en-US" sz="2400" dirty="0"/>
        </a:p>
      </dgm:t>
    </dgm:pt>
    <dgm:pt modelId="{E58F12A8-020F-4E66-9F79-8D115F2D8881}" type="parTrans" cxnId="{D7518A30-BAD7-4D23-9745-E945FD3C1D90}">
      <dgm:prSet/>
      <dgm:spPr/>
      <dgm:t>
        <a:bodyPr/>
        <a:lstStyle/>
        <a:p>
          <a:endParaRPr lang="en-US"/>
        </a:p>
      </dgm:t>
    </dgm:pt>
    <dgm:pt modelId="{584CC7BB-0E88-4DA0-9B00-329BCA4F54CF}" type="sibTrans" cxnId="{D7518A30-BAD7-4D23-9745-E945FD3C1D90}">
      <dgm:prSet/>
      <dgm:spPr/>
      <dgm:t>
        <a:bodyPr/>
        <a:lstStyle/>
        <a:p>
          <a:endParaRPr lang="en-US"/>
        </a:p>
      </dgm:t>
    </dgm:pt>
    <dgm:pt modelId="{CA1A814B-CD73-4ABC-8A50-14BF1F4EEFA3}" type="pres">
      <dgm:prSet presAssocID="{EAC90161-6E2F-41CE-8956-972081341C6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1EF07C-38A5-4CF6-A42F-624F61D73E02}" type="pres">
      <dgm:prSet presAssocID="{E46577BB-CEA4-4AF1-9318-D13941664FE6}" presName="composite" presStyleCnt="0"/>
      <dgm:spPr/>
    </dgm:pt>
    <dgm:pt modelId="{BAEA5892-5815-4FB6-8552-6609C18A3C74}" type="pres">
      <dgm:prSet presAssocID="{E46577BB-CEA4-4AF1-9318-D13941664FE6}" presName="imagSh" presStyleLbl="b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391694FC-8E0A-4097-9DE2-524E393C6CCE}" type="pres">
      <dgm:prSet presAssocID="{E46577BB-CEA4-4AF1-9318-D13941664FE6}" presName="tx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AF70CA-EC59-4394-BE21-3A85CFED56AF}" type="pres">
      <dgm:prSet presAssocID="{22D62A13-11C4-4694-AA5C-AE4AD9993A3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38777E0-2651-4C4C-83E1-883EFED2964A}" type="pres">
      <dgm:prSet presAssocID="{22D62A13-11C4-4694-AA5C-AE4AD9993A37}" presName="connTx" presStyleLbl="sibTrans2D1" presStyleIdx="0" presStyleCnt="2"/>
      <dgm:spPr/>
      <dgm:t>
        <a:bodyPr/>
        <a:lstStyle/>
        <a:p>
          <a:endParaRPr lang="en-US"/>
        </a:p>
      </dgm:t>
    </dgm:pt>
    <dgm:pt modelId="{C5F67F6E-BE9B-41FD-83FD-8A7F626163DC}" type="pres">
      <dgm:prSet presAssocID="{3B62F779-C8C4-4403-A321-BC49F982E4AB}" presName="composite" presStyleCnt="0"/>
      <dgm:spPr/>
    </dgm:pt>
    <dgm:pt modelId="{3BFF8D25-77DF-4B49-8500-DF1B850067C0}" type="pres">
      <dgm:prSet presAssocID="{3B62F779-C8C4-4403-A321-BC49F982E4AB}" presName="imagSh" presStyleLbl="b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144BABE-85A4-4349-B4AC-17F4EF0A35EC}" type="pres">
      <dgm:prSet presAssocID="{3B62F779-C8C4-4403-A321-BC49F982E4AB}" presName="tx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22EE6B-B06D-4A84-9E4C-FD875CD05B60}" type="pres">
      <dgm:prSet presAssocID="{78D50FA3-D6C2-48F3-8D3E-753AA09ACF6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9692A6D9-AE56-4BDF-A9B1-D4E67A21F93D}" type="pres">
      <dgm:prSet presAssocID="{78D50FA3-D6C2-48F3-8D3E-753AA09ACF6F}" presName="connTx" presStyleLbl="sibTrans2D1" presStyleIdx="1" presStyleCnt="2"/>
      <dgm:spPr/>
      <dgm:t>
        <a:bodyPr/>
        <a:lstStyle/>
        <a:p>
          <a:endParaRPr lang="en-US"/>
        </a:p>
      </dgm:t>
    </dgm:pt>
    <dgm:pt modelId="{B23379DC-716C-4C26-B461-2A7424FF9A97}" type="pres">
      <dgm:prSet presAssocID="{7972CBEC-541E-4414-B55B-F7CCE4DF0F06}" presName="composite" presStyleCnt="0"/>
      <dgm:spPr/>
    </dgm:pt>
    <dgm:pt modelId="{D409A809-F4A7-4B44-8C09-689152D3CE15}" type="pres">
      <dgm:prSet presAssocID="{7972CBEC-541E-4414-B55B-F7CCE4DF0F06}" presName="imagSh" presStyleLbl="b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63B5AEA-A435-41A5-A1ED-E2CD48DAF650}" type="pres">
      <dgm:prSet presAssocID="{7972CBEC-541E-4414-B55B-F7CCE4DF0F06}" presName="tx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B58CAB-0234-4DDF-84B3-C0663BCA8268}" type="presOf" srcId="{22D62A13-11C4-4694-AA5C-AE4AD9993A37}" destId="{CBAF70CA-EC59-4394-BE21-3A85CFED56AF}" srcOrd="0" destOrd="0" presId="urn:microsoft.com/office/officeart/2005/8/layout/hProcess10#1"/>
    <dgm:cxn modelId="{4D3A5EC2-16F2-4DBB-98C8-6C1BF528D681}" type="presOf" srcId="{7972CBEC-541E-4414-B55B-F7CCE4DF0F06}" destId="{C63B5AEA-A435-41A5-A1ED-E2CD48DAF650}" srcOrd="0" destOrd="0" presId="urn:microsoft.com/office/officeart/2005/8/layout/hProcess10#1"/>
    <dgm:cxn modelId="{D7518A30-BAD7-4D23-9745-E945FD3C1D90}" srcId="{EAC90161-6E2F-41CE-8956-972081341C6E}" destId="{7972CBEC-541E-4414-B55B-F7CCE4DF0F06}" srcOrd="2" destOrd="0" parTransId="{E58F12A8-020F-4E66-9F79-8D115F2D8881}" sibTransId="{584CC7BB-0E88-4DA0-9B00-329BCA4F54CF}"/>
    <dgm:cxn modelId="{257F950C-E9BC-49EC-8EBE-C3164199A048}" srcId="{EAC90161-6E2F-41CE-8956-972081341C6E}" destId="{3B62F779-C8C4-4403-A321-BC49F982E4AB}" srcOrd="1" destOrd="0" parTransId="{B4FCB578-19E2-41EE-8660-AFE169495C01}" sibTransId="{78D50FA3-D6C2-48F3-8D3E-753AA09ACF6F}"/>
    <dgm:cxn modelId="{9EE50272-B16B-4731-A464-3364B806E001}" type="presOf" srcId="{E46577BB-CEA4-4AF1-9318-D13941664FE6}" destId="{391694FC-8E0A-4097-9DE2-524E393C6CCE}" srcOrd="0" destOrd="0" presId="urn:microsoft.com/office/officeart/2005/8/layout/hProcess10#1"/>
    <dgm:cxn modelId="{E1788613-C554-42E1-A177-6567F50A37C8}" type="presOf" srcId="{78D50FA3-D6C2-48F3-8D3E-753AA09ACF6F}" destId="{9692A6D9-AE56-4BDF-A9B1-D4E67A21F93D}" srcOrd="1" destOrd="0" presId="urn:microsoft.com/office/officeart/2005/8/layout/hProcess10#1"/>
    <dgm:cxn modelId="{647856AD-7054-46BC-96CA-0226938A577C}" type="presOf" srcId="{78D50FA3-D6C2-48F3-8D3E-753AA09ACF6F}" destId="{4522EE6B-B06D-4A84-9E4C-FD875CD05B60}" srcOrd="0" destOrd="0" presId="urn:microsoft.com/office/officeart/2005/8/layout/hProcess10#1"/>
    <dgm:cxn modelId="{424AE03E-DCEA-454D-83E4-E4BBEE7B72A9}" type="presOf" srcId="{22D62A13-11C4-4694-AA5C-AE4AD9993A37}" destId="{A38777E0-2651-4C4C-83E1-883EFED2964A}" srcOrd="1" destOrd="0" presId="urn:microsoft.com/office/officeart/2005/8/layout/hProcess10#1"/>
    <dgm:cxn modelId="{35EB559E-9594-46B5-BEC9-D3071573423A}" srcId="{EAC90161-6E2F-41CE-8956-972081341C6E}" destId="{E46577BB-CEA4-4AF1-9318-D13941664FE6}" srcOrd="0" destOrd="0" parTransId="{9EE6572D-A336-4194-8237-4D2B3B8EB93F}" sibTransId="{22D62A13-11C4-4694-AA5C-AE4AD9993A37}"/>
    <dgm:cxn modelId="{DF72D79D-212E-4AE9-8026-F52097E63C1C}" type="presOf" srcId="{EAC90161-6E2F-41CE-8956-972081341C6E}" destId="{CA1A814B-CD73-4ABC-8A50-14BF1F4EEFA3}" srcOrd="0" destOrd="0" presId="urn:microsoft.com/office/officeart/2005/8/layout/hProcess10#1"/>
    <dgm:cxn modelId="{3F64CF2B-D8AB-4D6A-A966-907D58A4748E}" type="presOf" srcId="{3B62F779-C8C4-4403-A321-BC49F982E4AB}" destId="{F144BABE-85A4-4349-B4AC-17F4EF0A35EC}" srcOrd="0" destOrd="0" presId="urn:microsoft.com/office/officeart/2005/8/layout/hProcess10#1"/>
    <dgm:cxn modelId="{A1007F98-2AAD-4741-BDE6-699D9490E418}" type="presParOf" srcId="{CA1A814B-CD73-4ABC-8A50-14BF1F4EEFA3}" destId="{811EF07C-38A5-4CF6-A42F-624F61D73E02}" srcOrd="0" destOrd="0" presId="urn:microsoft.com/office/officeart/2005/8/layout/hProcess10#1"/>
    <dgm:cxn modelId="{C1E7228B-6BB7-4DF6-A759-449577CB8A6E}" type="presParOf" srcId="{811EF07C-38A5-4CF6-A42F-624F61D73E02}" destId="{BAEA5892-5815-4FB6-8552-6609C18A3C74}" srcOrd="0" destOrd="0" presId="urn:microsoft.com/office/officeart/2005/8/layout/hProcess10#1"/>
    <dgm:cxn modelId="{F7F5BAD8-5302-4D6C-BF66-7710A0310864}" type="presParOf" srcId="{811EF07C-38A5-4CF6-A42F-624F61D73E02}" destId="{391694FC-8E0A-4097-9DE2-524E393C6CCE}" srcOrd="1" destOrd="0" presId="urn:microsoft.com/office/officeart/2005/8/layout/hProcess10#1"/>
    <dgm:cxn modelId="{BA41741C-0371-4852-985D-E854F254585D}" type="presParOf" srcId="{CA1A814B-CD73-4ABC-8A50-14BF1F4EEFA3}" destId="{CBAF70CA-EC59-4394-BE21-3A85CFED56AF}" srcOrd="1" destOrd="0" presId="urn:microsoft.com/office/officeart/2005/8/layout/hProcess10#1"/>
    <dgm:cxn modelId="{B37EB51F-8648-4125-B07C-0BCBE41A82FE}" type="presParOf" srcId="{CBAF70CA-EC59-4394-BE21-3A85CFED56AF}" destId="{A38777E0-2651-4C4C-83E1-883EFED2964A}" srcOrd="0" destOrd="0" presId="urn:microsoft.com/office/officeart/2005/8/layout/hProcess10#1"/>
    <dgm:cxn modelId="{6078E3ED-35E0-4E9B-8ABB-CA55C24C1F7C}" type="presParOf" srcId="{CA1A814B-CD73-4ABC-8A50-14BF1F4EEFA3}" destId="{C5F67F6E-BE9B-41FD-83FD-8A7F626163DC}" srcOrd="2" destOrd="0" presId="urn:microsoft.com/office/officeart/2005/8/layout/hProcess10#1"/>
    <dgm:cxn modelId="{568016FA-FB01-4E34-ADB8-2A5662A2905B}" type="presParOf" srcId="{C5F67F6E-BE9B-41FD-83FD-8A7F626163DC}" destId="{3BFF8D25-77DF-4B49-8500-DF1B850067C0}" srcOrd="0" destOrd="0" presId="urn:microsoft.com/office/officeart/2005/8/layout/hProcess10#1"/>
    <dgm:cxn modelId="{1E1BB94C-39BE-487B-BF68-6A6A21F9DC94}" type="presParOf" srcId="{C5F67F6E-BE9B-41FD-83FD-8A7F626163DC}" destId="{F144BABE-85A4-4349-B4AC-17F4EF0A35EC}" srcOrd="1" destOrd="0" presId="urn:microsoft.com/office/officeart/2005/8/layout/hProcess10#1"/>
    <dgm:cxn modelId="{D01CBA18-403E-4C57-B27C-42047A7CA739}" type="presParOf" srcId="{CA1A814B-CD73-4ABC-8A50-14BF1F4EEFA3}" destId="{4522EE6B-B06D-4A84-9E4C-FD875CD05B60}" srcOrd="3" destOrd="0" presId="urn:microsoft.com/office/officeart/2005/8/layout/hProcess10#1"/>
    <dgm:cxn modelId="{187AD48C-68D8-41AC-BF93-2A5F381D16AD}" type="presParOf" srcId="{4522EE6B-B06D-4A84-9E4C-FD875CD05B60}" destId="{9692A6D9-AE56-4BDF-A9B1-D4E67A21F93D}" srcOrd="0" destOrd="0" presId="urn:microsoft.com/office/officeart/2005/8/layout/hProcess10#1"/>
    <dgm:cxn modelId="{096694C3-A4C4-4E68-8D87-E62A8411F664}" type="presParOf" srcId="{CA1A814B-CD73-4ABC-8A50-14BF1F4EEFA3}" destId="{B23379DC-716C-4C26-B461-2A7424FF9A97}" srcOrd="4" destOrd="0" presId="urn:microsoft.com/office/officeart/2005/8/layout/hProcess10#1"/>
    <dgm:cxn modelId="{DDDB3A8E-E347-4345-83C3-C351EAF48A32}" type="presParOf" srcId="{B23379DC-716C-4C26-B461-2A7424FF9A97}" destId="{D409A809-F4A7-4B44-8C09-689152D3CE15}" srcOrd="0" destOrd="0" presId="urn:microsoft.com/office/officeart/2005/8/layout/hProcess10#1"/>
    <dgm:cxn modelId="{8CB1C324-054B-42C6-BF49-013A5E2E74CB}" type="presParOf" srcId="{B23379DC-716C-4C26-B461-2A7424FF9A97}" destId="{C63B5AEA-A435-41A5-A1ED-E2CD48DAF650}" srcOrd="1" destOrd="0" presId="urn:microsoft.com/office/officeart/2005/8/layout/hProcess10#1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C90161-6E2F-41CE-8956-972081341C6E}" type="doc">
      <dgm:prSet loTypeId="urn:microsoft.com/office/officeart/2005/8/layout/hProcess10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E46577BB-CEA4-4AF1-9318-D13941664FE6}">
      <dgm:prSet phldrT="[Text]" custT="1"/>
      <dgm:spPr/>
      <dgm:t>
        <a:bodyPr/>
        <a:lstStyle/>
        <a:p>
          <a:r>
            <a:rPr lang="en-US" sz="1800" dirty="0" smtClean="0"/>
            <a:t>Build Grid and Geometrical Structures for transformer, windings and boundaries.</a:t>
          </a:r>
          <a:endParaRPr lang="en-US" sz="1800" dirty="0"/>
        </a:p>
      </dgm:t>
    </dgm:pt>
    <dgm:pt modelId="{9EE6572D-A336-4194-8237-4D2B3B8EB93F}" type="parTrans" cxnId="{35EB559E-9594-46B5-BEC9-D3071573423A}">
      <dgm:prSet/>
      <dgm:spPr/>
      <dgm:t>
        <a:bodyPr/>
        <a:lstStyle/>
        <a:p>
          <a:endParaRPr lang="en-US"/>
        </a:p>
      </dgm:t>
    </dgm:pt>
    <dgm:pt modelId="{22D62A13-11C4-4694-AA5C-AE4AD9993A37}" type="sibTrans" cxnId="{35EB559E-9594-46B5-BEC9-D3071573423A}">
      <dgm:prSet/>
      <dgm:spPr/>
      <dgm:t>
        <a:bodyPr/>
        <a:lstStyle/>
        <a:p>
          <a:endParaRPr lang="en-US"/>
        </a:p>
      </dgm:t>
    </dgm:pt>
    <dgm:pt modelId="{3B62F779-C8C4-4403-A321-BC49F982E4AB}">
      <dgm:prSet phldrT="[Text]" custT="1"/>
      <dgm:spPr/>
      <dgm:t>
        <a:bodyPr/>
        <a:lstStyle/>
        <a:p>
          <a:r>
            <a:rPr lang="en-US" sz="1800" dirty="0" smtClean="0"/>
            <a:t>Set </a:t>
          </a:r>
          <a:r>
            <a:rPr lang="en-US" sz="1800" dirty="0" smtClean="0">
              <a:latin typeface="Cambria Math" panose="02040503050406030204" pitchFamily="18" charset="0"/>
              <a:ea typeface="Cambria Math" panose="02040503050406030204" pitchFamily="18" charset="0"/>
            </a:rPr>
            <a:t>𝜀, 𝜇, 𝜎,</a:t>
          </a:r>
          <a:r>
            <a:rPr lang="en-US" sz="1800" dirty="0" smtClean="0"/>
            <a:t> Material Inhomogeneity, Dispersion and Non-Linearity Model Parameters. </a:t>
          </a:r>
          <a:endParaRPr lang="en-US" sz="1800" dirty="0"/>
        </a:p>
      </dgm:t>
    </dgm:pt>
    <dgm:pt modelId="{B4FCB578-19E2-41EE-8660-AFE169495C01}" type="parTrans" cxnId="{257F950C-E9BC-49EC-8EBE-C3164199A048}">
      <dgm:prSet/>
      <dgm:spPr/>
      <dgm:t>
        <a:bodyPr/>
        <a:lstStyle/>
        <a:p>
          <a:endParaRPr lang="en-US"/>
        </a:p>
      </dgm:t>
    </dgm:pt>
    <dgm:pt modelId="{78D50FA3-D6C2-48F3-8D3E-753AA09ACF6F}" type="sibTrans" cxnId="{257F950C-E9BC-49EC-8EBE-C3164199A048}">
      <dgm:prSet/>
      <dgm:spPr/>
      <dgm:t>
        <a:bodyPr/>
        <a:lstStyle/>
        <a:p>
          <a:endParaRPr lang="en-US"/>
        </a:p>
      </dgm:t>
    </dgm:pt>
    <dgm:pt modelId="{7972CBEC-541E-4414-B55B-F7CCE4DF0F06}">
      <dgm:prSet phldrT="[Text]" custT="1"/>
      <dgm:spPr/>
      <dgm:t>
        <a:bodyPr/>
        <a:lstStyle/>
        <a:p>
          <a:r>
            <a:rPr lang="en-US" sz="1800" dirty="0" smtClean="0"/>
            <a:t>Add volume current sources, set resolution and run Simulation for desired discrete steps.</a:t>
          </a:r>
          <a:endParaRPr lang="en-US" sz="1800" dirty="0"/>
        </a:p>
      </dgm:t>
    </dgm:pt>
    <dgm:pt modelId="{E58F12A8-020F-4E66-9F79-8D115F2D8881}" type="parTrans" cxnId="{D7518A30-BAD7-4D23-9745-E945FD3C1D90}">
      <dgm:prSet/>
      <dgm:spPr/>
      <dgm:t>
        <a:bodyPr/>
        <a:lstStyle/>
        <a:p>
          <a:endParaRPr lang="en-US"/>
        </a:p>
      </dgm:t>
    </dgm:pt>
    <dgm:pt modelId="{584CC7BB-0E88-4DA0-9B00-329BCA4F54CF}" type="sibTrans" cxnId="{D7518A30-BAD7-4D23-9745-E945FD3C1D90}">
      <dgm:prSet/>
      <dgm:spPr/>
      <dgm:t>
        <a:bodyPr/>
        <a:lstStyle/>
        <a:p>
          <a:endParaRPr lang="en-US"/>
        </a:p>
      </dgm:t>
    </dgm:pt>
    <dgm:pt modelId="{2052D8C4-2593-46BA-BCAF-F10C03B13E22}">
      <dgm:prSet custT="1"/>
      <dgm:spPr/>
      <dgm:t>
        <a:bodyPr/>
        <a:lstStyle/>
        <a:p>
          <a:r>
            <a:rPr lang="en-US" sz="1800" dirty="0" smtClean="0"/>
            <a:t>Apply 3D Discrete Fourier Transform to find transmitted Poynting Flux and  Broadband Response.</a:t>
          </a:r>
          <a:endParaRPr lang="en-US" sz="1800" dirty="0"/>
        </a:p>
      </dgm:t>
    </dgm:pt>
    <dgm:pt modelId="{BEC49860-EA48-4438-ACBB-E85975CEF42E}" type="parTrans" cxnId="{5EB911CB-E503-415C-884D-C8B457C2580F}">
      <dgm:prSet/>
      <dgm:spPr/>
      <dgm:t>
        <a:bodyPr/>
        <a:lstStyle/>
        <a:p>
          <a:endParaRPr lang="en-US"/>
        </a:p>
      </dgm:t>
    </dgm:pt>
    <dgm:pt modelId="{F862F71C-3A44-4CD3-B601-3BAA4F36C9B2}" type="sibTrans" cxnId="{5EB911CB-E503-415C-884D-C8B457C2580F}">
      <dgm:prSet/>
      <dgm:spPr/>
      <dgm:t>
        <a:bodyPr/>
        <a:lstStyle/>
        <a:p>
          <a:endParaRPr lang="en-US"/>
        </a:p>
      </dgm:t>
    </dgm:pt>
    <dgm:pt modelId="{CA1A814B-CD73-4ABC-8A50-14BF1F4EEFA3}" type="pres">
      <dgm:prSet presAssocID="{EAC90161-6E2F-41CE-8956-972081341C6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1EF07C-38A5-4CF6-A42F-624F61D73E02}" type="pres">
      <dgm:prSet presAssocID="{E46577BB-CEA4-4AF1-9318-D13941664FE6}" presName="composite" presStyleCnt="0"/>
      <dgm:spPr/>
    </dgm:pt>
    <dgm:pt modelId="{BAEA5892-5815-4FB6-8552-6609C18A3C74}" type="pres">
      <dgm:prSet presAssocID="{E46577BB-CEA4-4AF1-9318-D13941664FE6}" presName="imagSh" presStyleLbl="b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391694FC-8E0A-4097-9DE2-524E393C6CCE}" type="pres">
      <dgm:prSet presAssocID="{E46577BB-CEA4-4AF1-9318-D13941664FE6}" presName="tx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AF70CA-EC59-4394-BE21-3A85CFED56AF}" type="pres">
      <dgm:prSet presAssocID="{22D62A13-11C4-4694-AA5C-AE4AD9993A37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38777E0-2651-4C4C-83E1-883EFED2964A}" type="pres">
      <dgm:prSet presAssocID="{22D62A13-11C4-4694-AA5C-AE4AD9993A37}" presName="connTx" presStyleLbl="sibTrans2D1" presStyleIdx="0" presStyleCnt="3"/>
      <dgm:spPr/>
      <dgm:t>
        <a:bodyPr/>
        <a:lstStyle/>
        <a:p>
          <a:endParaRPr lang="en-US"/>
        </a:p>
      </dgm:t>
    </dgm:pt>
    <dgm:pt modelId="{C5F67F6E-BE9B-41FD-83FD-8A7F626163DC}" type="pres">
      <dgm:prSet presAssocID="{3B62F779-C8C4-4403-A321-BC49F982E4AB}" presName="composite" presStyleCnt="0"/>
      <dgm:spPr/>
    </dgm:pt>
    <dgm:pt modelId="{3BFF8D25-77DF-4B49-8500-DF1B850067C0}" type="pres">
      <dgm:prSet presAssocID="{3B62F779-C8C4-4403-A321-BC49F982E4AB}" presName="imagSh" presStyleLbl="b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F144BABE-85A4-4349-B4AC-17F4EF0A35EC}" type="pres">
      <dgm:prSet presAssocID="{3B62F779-C8C4-4403-A321-BC49F982E4AB}" presName="tx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22EE6B-B06D-4A84-9E4C-FD875CD05B60}" type="pres">
      <dgm:prSet presAssocID="{78D50FA3-D6C2-48F3-8D3E-753AA09ACF6F}" presName="sibTrans" presStyleLbl="sibTrans2D1" presStyleIdx="1" presStyleCnt="3"/>
      <dgm:spPr/>
      <dgm:t>
        <a:bodyPr/>
        <a:lstStyle/>
        <a:p>
          <a:endParaRPr lang="en-US"/>
        </a:p>
      </dgm:t>
    </dgm:pt>
    <dgm:pt modelId="{9692A6D9-AE56-4BDF-A9B1-D4E67A21F93D}" type="pres">
      <dgm:prSet presAssocID="{78D50FA3-D6C2-48F3-8D3E-753AA09ACF6F}" presName="connTx" presStyleLbl="sibTrans2D1" presStyleIdx="1" presStyleCnt="3"/>
      <dgm:spPr/>
      <dgm:t>
        <a:bodyPr/>
        <a:lstStyle/>
        <a:p>
          <a:endParaRPr lang="en-US"/>
        </a:p>
      </dgm:t>
    </dgm:pt>
    <dgm:pt modelId="{B23379DC-716C-4C26-B461-2A7424FF9A97}" type="pres">
      <dgm:prSet presAssocID="{7972CBEC-541E-4414-B55B-F7CCE4DF0F06}" presName="composite" presStyleCnt="0"/>
      <dgm:spPr/>
    </dgm:pt>
    <dgm:pt modelId="{D409A809-F4A7-4B44-8C09-689152D3CE15}" type="pres">
      <dgm:prSet presAssocID="{7972CBEC-541E-4414-B55B-F7CCE4DF0F06}" presName="imagSh" presStyleLbl="b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C63B5AEA-A435-41A5-A1ED-E2CD48DAF650}" type="pres">
      <dgm:prSet presAssocID="{7972CBEC-541E-4414-B55B-F7CCE4DF0F06}" presName="tx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48A4DC-0DC0-4751-908F-09B1C084456E}" type="pres">
      <dgm:prSet presAssocID="{584CC7BB-0E88-4DA0-9B00-329BCA4F54C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51CCB95B-B2CA-48D9-8547-BF3A9D4D0734}" type="pres">
      <dgm:prSet presAssocID="{584CC7BB-0E88-4DA0-9B00-329BCA4F54CF}" presName="connTx" presStyleLbl="sibTrans2D1" presStyleIdx="2" presStyleCnt="3"/>
      <dgm:spPr/>
      <dgm:t>
        <a:bodyPr/>
        <a:lstStyle/>
        <a:p>
          <a:endParaRPr lang="en-US"/>
        </a:p>
      </dgm:t>
    </dgm:pt>
    <dgm:pt modelId="{8C1DB810-306D-4BEC-BE24-904AC351E273}" type="pres">
      <dgm:prSet presAssocID="{2052D8C4-2593-46BA-BCAF-F10C03B13E22}" presName="composite" presStyleCnt="0"/>
      <dgm:spPr/>
    </dgm:pt>
    <dgm:pt modelId="{BC5AD54B-F353-4C9F-9880-729D06EF0262}" type="pres">
      <dgm:prSet presAssocID="{2052D8C4-2593-46BA-BCAF-F10C03B13E22}" presName="imagSh" presStyleLbl="bgImgPlace1" presStyleIdx="3" presStyleCnt="4" custLinFactNeighborX="-11558" custLinFactNeighborY="723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30ADB834-5B2C-498A-8E4B-73E85E1D22B7}" type="pres">
      <dgm:prSet presAssocID="{2052D8C4-2593-46BA-BCAF-F10C03B13E22}" presName="tx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A1C51C-2242-4F1E-9473-C13F074437D9}" type="presOf" srcId="{584CC7BB-0E88-4DA0-9B00-329BCA4F54CF}" destId="{51CCB95B-B2CA-48D9-8547-BF3A9D4D0734}" srcOrd="1" destOrd="0" presId="urn:microsoft.com/office/officeart/2005/8/layout/hProcess10"/>
    <dgm:cxn modelId="{AEE0A5E5-B5FD-4198-9B55-6B5F6EB0838A}" type="presOf" srcId="{2052D8C4-2593-46BA-BCAF-F10C03B13E22}" destId="{30ADB834-5B2C-498A-8E4B-73E85E1D22B7}" srcOrd="0" destOrd="0" presId="urn:microsoft.com/office/officeart/2005/8/layout/hProcess10"/>
    <dgm:cxn modelId="{9C2F0356-ED03-4390-BEA1-3299F8633F09}" type="presOf" srcId="{E46577BB-CEA4-4AF1-9318-D13941664FE6}" destId="{391694FC-8E0A-4097-9DE2-524E393C6CCE}" srcOrd="0" destOrd="0" presId="urn:microsoft.com/office/officeart/2005/8/layout/hProcess10"/>
    <dgm:cxn modelId="{D7518A30-BAD7-4D23-9745-E945FD3C1D90}" srcId="{EAC90161-6E2F-41CE-8956-972081341C6E}" destId="{7972CBEC-541E-4414-B55B-F7CCE4DF0F06}" srcOrd="2" destOrd="0" parTransId="{E58F12A8-020F-4E66-9F79-8D115F2D8881}" sibTransId="{584CC7BB-0E88-4DA0-9B00-329BCA4F54CF}"/>
    <dgm:cxn modelId="{257F950C-E9BC-49EC-8EBE-C3164199A048}" srcId="{EAC90161-6E2F-41CE-8956-972081341C6E}" destId="{3B62F779-C8C4-4403-A321-BC49F982E4AB}" srcOrd="1" destOrd="0" parTransId="{B4FCB578-19E2-41EE-8660-AFE169495C01}" sibTransId="{78D50FA3-D6C2-48F3-8D3E-753AA09ACF6F}"/>
    <dgm:cxn modelId="{C93B08F6-AE1F-4434-A8DE-433BFE956514}" type="presOf" srcId="{EAC90161-6E2F-41CE-8956-972081341C6E}" destId="{CA1A814B-CD73-4ABC-8A50-14BF1F4EEFA3}" srcOrd="0" destOrd="0" presId="urn:microsoft.com/office/officeart/2005/8/layout/hProcess10"/>
    <dgm:cxn modelId="{8E949585-72CA-4575-97ED-ED72F4402278}" type="presOf" srcId="{22D62A13-11C4-4694-AA5C-AE4AD9993A37}" destId="{A38777E0-2651-4C4C-83E1-883EFED2964A}" srcOrd="1" destOrd="0" presId="urn:microsoft.com/office/officeart/2005/8/layout/hProcess10"/>
    <dgm:cxn modelId="{45D627B8-3445-4FF6-AADF-DFE4F129E0EA}" type="presOf" srcId="{3B62F779-C8C4-4403-A321-BC49F982E4AB}" destId="{F144BABE-85A4-4349-B4AC-17F4EF0A35EC}" srcOrd="0" destOrd="0" presId="urn:microsoft.com/office/officeart/2005/8/layout/hProcess10"/>
    <dgm:cxn modelId="{FFAB1C3D-B380-41A9-BC3E-BC9C644F6667}" type="presOf" srcId="{7972CBEC-541E-4414-B55B-F7CCE4DF0F06}" destId="{C63B5AEA-A435-41A5-A1ED-E2CD48DAF650}" srcOrd="0" destOrd="0" presId="urn:microsoft.com/office/officeart/2005/8/layout/hProcess10"/>
    <dgm:cxn modelId="{32D53038-758E-4412-BDC1-DF165AF5BBFF}" type="presOf" srcId="{22D62A13-11C4-4694-AA5C-AE4AD9993A37}" destId="{CBAF70CA-EC59-4394-BE21-3A85CFED56AF}" srcOrd="0" destOrd="0" presId="urn:microsoft.com/office/officeart/2005/8/layout/hProcess10"/>
    <dgm:cxn modelId="{8E1A9772-A800-4F00-9C7E-25957907B53A}" type="presOf" srcId="{78D50FA3-D6C2-48F3-8D3E-753AA09ACF6F}" destId="{9692A6D9-AE56-4BDF-A9B1-D4E67A21F93D}" srcOrd="1" destOrd="0" presId="urn:microsoft.com/office/officeart/2005/8/layout/hProcess10"/>
    <dgm:cxn modelId="{5EB911CB-E503-415C-884D-C8B457C2580F}" srcId="{EAC90161-6E2F-41CE-8956-972081341C6E}" destId="{2052D8C4-2593-46BA-BCAF-F10C03B13E22}" srcOrd="3" destOrd="0" parTransId="{BEC49860-EA48-4438-ACBB-E85975CEF42E}" sibTransId="{F862F71C-3A44-4CD3-B601-3BAA4F36C9B2}"/>
    <dgm:cxn modelId="{0D4D8255-B3B6-4E88-A38B-1B33564D7787}" type="presOf" srcId="{78D50FA3-D6C2-48F3-8D3E-753AA09ACF6F}" destId="{4522EE6B-B06D-4A84-9E4C-FD875CD05B60}" srcOrd="0" destOrd="0" presId="urn:microsoft.com/office/officeart/2005/8/layout/hProcess10"/>
    <dgm:cxn modelId="{35EB559E-9594-46B5-BEC9-D3071573423A}" srcId="{EAC90161-6E2F-41CE-8956-972081341C6E}" destId="{E46577BB-CEA4-4AF1-9318-D13941664FE6}" srcOrd="0" destOrd="0" parTransId="{9EE6572D-A336-4194-8237-4D2B3B8EB93F}" sibTransId="{22D62A13-11C4-4694-AA5C-AE4AD9993A37}"/>
    <dgm:cxn modelId="{091797E8-B630-4839-AAFD-1BE185F14340}" type="presOf" srcId="{584CC7BB-0E88-4DA0-9B00-329BCA4F54CF}" destId="{4A48A4DC-0DC0-4751-908F-09B1C084456E}" srcOrd="0" destOrd="0" presId="urn:microsoft.com/office/officeart/2005/8/layout/hProcess10"/>
    <dgm:cxn modelId="{D5DB254D-90D2-4214-898F-85F4F6888F8D}" type="presParOf" srcId="{CA1A814B-CD73-4ABC-8A50-14BF1F4EEFA3}" destId="{811EF07C-38A5-4CF6-A42F-624F61D73E02}" srcOrd="0" destOrd="0" presId="urn:microsoft.com/office/officeart/2005/8/layout/hProcess10"/>
    <dgm:cxn modelId="{A91573E2-C6A5-4689-918A-D08F92717AD6}" type="presParOf" srcId="{811EF07C-38A5-4CF6-A42F-624F61D73E02}" destId="{BAEA5892-5815-4FB6-8552-6609C18A3C74}" srcOrd="0" destOrd="0" presId="urn:microsoft.com/office/officeart/2005/8/layout/hProcess10"/>
    <dgm:cxn modelId="{75CF3341-D68E-4ECE-A199-8D62A58D1F81}" type="presParOf" srcId="{811EF07C-38A5-4CF6-A42F-624F61D73E02}" destId="{391694FC-8E0A-4097-9DE2-524E393C6CCE}" srcOrd="1" destOrd="0" presId="urn:microsoft.com/office/officeart/2005/8/layout/hProcess10"/>
    <dgm:cxn modelId="{DFDC8C43-00B4-4F6B-814D-DB83B0AD78D1}" type="presParOf" srcId="{CA1A814B-CD73-4ABC-8A50-14BF1F4EEFA3}" destId="{CBAF70CA-EC59-4394-BE21-3A85CFED56AF}" srcOrd="1" destOrd="0" presId="urn:microsoft.com/office/officeart/2005/8/layout/hProcess10"/>
    <dgm:cxn modelId="{388CA372-F389-40A1-9AAE-CA125259280A}" type="presParOf" srcId="{CBAF70CA-EC59-4394-BE21-3A85CFED56AF}" destId="{A38777E0-2651-4C4C-83E1-883EFED2964A}" srcOrd="0" destOrd="0" presId="urn:microsoft.com/office/officeart/2005/8/layout/hProcess10"/>
    <dgm:cxn modelId="{EEDF1564-06C5-4F1D-BD24-F5C1D42167B5}" type="presParOf" srcId="{CA1A814B-CD73-4ABC-8A50-14BF1F4EEFA3}" destId="{C5F67F6E-BE9B-41FD-83FD-8A7F626163DC}" srcOrd="2" destOrd="0" presId="urn:microsoft.com/office/officeart/2005/8/layout/hProcess10"/>
    <dgm:cxn modelId="{284F0666-768C-45EB-A218-D9BDA6A41D78}" type="presParOf" srcId="{C5F67F6E-BE9B-41FD-83FD-8A7F626163DC}" destId="{3BFF8D25-77DF-4B49-8500-DF1B850067C0}" srcOrd="0" destOrd="0" presId="urn:microsoft.com/office/officeart/2005/8/layout/hProcess10"/>
    <dgm:cxn modelId="{2234F9EA-DA87-4F6F-995A-B018B9454546}" type="presParOf" srcId="{C5F67F6E-BE9B-41FD-83FD-8A7F626163DC}" destId="{F144BABE-85A4-4349-B4AC-17F4EF0A35EC}" srcOrd="1" destOrd="0" presId="urn:microsoft.com/office/officeart/2005/8/layout/hProcess10"/>
    <dgm:cxn modelId="{9BC1BBF6-5BEE-4A19-9A3E-50540498E229}" type="presParOf" srcId="{CA1A814B-CD73-4ABC-8A50-14BF1F4EEFA3}" destId="{4522EE6B-B06D-4A84-9E4C-FD875CD05B60}" srcOrd="3" destOrd="0" presId="urn:microsoft.com/office/officeart/2005/8/layout/hProcess10"/>
    <dgm:cxn modelId="{60F96FD2-19DA-4AEF-9AB6-5E671D96B6B5}" type="presParOf" srcId="{4522EE6B-B06D-4A84-9E4C-FD875CD05B60}" destId="{9692A6D9-AE56-4BDF-A9B1-D4E67A21F93D}" srcOrd="0" destOrd="0" presId="urn:microsoft.com/office/officeart/2005/8/layout/hProcess10"/>
    <dgm:cxn modelId="{BACEDA1C-6EE6-435B-BE62-8D89D800A078}" type="presParOf" srcId="{CA1A814B-CD73-4ABC-8A50-14BF1F4EEFA3}" destId="{B23379DC-716C-4C26-B461-2A7424FF9A97}" srcOrd="4" destOrd="0" presId="urn:microsoft.com/office/officeart/2005/8/layout/hProcess10"/>
    <dgm:cxn modelId="{E691FAE7-2F2B-4293-B182-A2B62239D4F5}" type="presParOf" srcId="{B23379DC-716C-4C26-B461-2A7424FF9A97}" destId="{D409A809-F4A7-4B44-8C09-689152D3CE15}" srcOrd="0" destOrd="0" presId="urn:microsoft.com/office/officeart/2005/8/layout/hProcess10"/>
    <dgm:cxn modelId="{68CD2A17-DE60-4ABE-A61B-F621BC6EC7ED}" type="presParOf" srcId="{B23379DC-716C-4C26-B461-2A7424FF9A97}" destId="{C63B5AEA-A435-41A5-A1ED-E2CD48DAF650}" srcOrd="1" destOrd="0" presId="urn:microsoft.com/office/officeart/2005/8/layout/hProcess10"/>
    <dgm:cxn modelId="{63061C78-202E-43D4-8A98-663C87CDD58D}" type="presParOf" srcId="{CA1A814B-CD73-4ABC-8A50-14BF1F4EEFA3}" destId="{4A48A4DC-0DC0-4751-908F-09B1C084456E}" srcOrd="5" destOrd="0" presId="urn:microsoft.com/office/officeart/2005/8/layout/hProcess10"/>
    <dgm:cxn modelId="{4D2CA27A-0542-4FF0-B0E5-CA45C55C8EE8}" type="presParOf" srcId="{4A48A4DC-0DC0-4751-908F-09B1C084456E}" destId="{51CCB95B-B2CA-48D9-8547-BF3A9D4D0734}" srcOrd="0" destOrd="0" presId="urn:microsoft.com/office/officeart/2005/8/layout/hProcess10"/>
    <dgm:cxn modelId="{4764B05A-ED71-4DEE-9A89-231A58A4F851}" type="presParOf" srcId="{CA1A814B-CD73-4ABC-8A50-14BF1F4EEFA3}" destId="{8C1DB810-306D-4BEC-BE24-904AC351E273}" srcOrd="6" destOrd="0" presId="urn:microsoft.com/office/officeart/2005/8/layout/hProcess10"/>
    <dgm:cxn modelId="{3B8D6466-1A41-4324-8DE7-7FE8A8F15DD0}" type="presParOf" srcId="{8C1DB810-306D-4BEC-BE24-904AC351E273}" destId="{BC5AD54B-F353-4C9F-9880-729D06EF0262}" srcOrd="0" destOrd="0" presId="urn:microsoft.com/office/officeart/2005/8/layout/hProcess10"/>
    <dgm:cxn modelId="{0B6331AB-E8BA-4E36-B5F6-5AF69EB39734}" type="presParOf" srcId="{8C1DB810-306D-4BEC-BE24-904AC351E273}" destId="{30ADB834-5B2C-498A-8E4B-73E85E1D22B7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A5892-5815-4FB6-8552-6609C18A3C74}">
      <dsp:nvSpPr>
        <dsp:cNvPr id="0" name=""/>
        <dsp:cNvSpPr/>
      </dsp:nvSpPr>
      <dsp:spPr>
        <a:xfrm>
          <a:off x="5230" y="204486"/>
          <a:ext cx="2463977" cy="246397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1694FC-8E0A-4097-9DE2-524E393C6CCE}">
      <dsp:nvSpPr>
        <dsp:cNvPr id="0" name=""/>
        <dsp:cNvSpPr/>
      </dsp:nvSpPr>
      <dsp:spPr>
        <a:xfrm>
          <a:off x="406342" y="1682873"/>
          <a:ext cx="2463977" cy="24639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Build Grid and Geometrical Structures for transformer, windings and boundaries.</a:t>
          </a:r>
          <a:endParaRPr lang="en-US" sz="2800" kern="1200" dirty="0"/>
        </a:p>
      </dsp:txBody>
      <dsp:txXfrm>
        <a:off x="478509" y="1755040"/>
        <a:ext cx="2319643" cy="2319643"/>
      </dsp:txXfrm>
    </dsp:sp>
    <dsp:sp modelId="{CBAF70CA-EC59-4394-BE21-3A85CFED56AF}">
      <dsp:nvSpPr>
        <dsp:cNvPr id="0" name=""/>
        <dsp:cNvSpPr/>
      </dsp:nvSpPr>
      <dsp:spPr>
        <a:xfrm>
          <a:off x="2943824" y="1140446"/>
          <a:ext cx="474616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/>
        </a:p>
      </dsp:txBody>
      <dsp:txXfrm>
        <a:off x="2943824" y="1258858"/>
        <a:ext cx="332231" cy="355235"/>
      </dsp:txXfrm>
    </dsp:sp>
    <dsp:sp modelId="{3BFF8D25-77DF-4B49-8500-DF1B850067C0}">
      <dsp:nvSpPr>
        <dsp:cNvPr id="0" name=""/>
        <dsp:cNvSpPr/>
      </dsp:nvSpPr>
      <dsp:spPr>
        <a:xfrm>
          <a:off x="3825254" y="204486"/>
          <a:ext cx="2463977" cy="246397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44BABE-85A4-4349-B4AC-17F4EF0A35EC}">
      <dsp:nvSpPr>
        <dsp:cNvPr id="0" name=""/>
        <dsp:cNvSpPr/>
      </dsp:nvSpPr>
      <dsp:spPr>
        <a:xfrm>
          <a:off x="4226367" y="1682873"/>
          <a:ext cx="2463977" cy="24639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Set </a:t>
          </a:r>
          <a:r>
            <a:rPr lang="en-US" sz="2400" kern="1200" dirty="0" smtClean="0">
              <a:latin typeface="Cambria Math" panose="02040503050406030204" pitchFamily="18" charset="0"/>
              <a:ea typeface="Cambria Math" panose="02040503050406030204" pitchFamily="18" charset="0"/>
            </a:rPr>
            <a:t>𝜀, 𝜇, 𝜎,</a:t>
          </a:r>
          <a:r>
            <a:rPr lang="en-US" sz="2400" kern="1200" dirty="0" smtClean="0"/>
            <a:t> Material Inhomogeneity, Dispersion and Non-Linearity Model Parameters. </a:t>
          </a:r>
          <a:endParaRPr lang="en-US" sz="2400" kern="1200" dirty="0"/>
        </a:p>
      </dsp:txBody>
      <dsp:txXfrm>
        <a:off x="4298534" y="1755040"/>
        <a:ext cx="2319643" cy="2319643"/>
      </dsp:txXfrm>
    </dsp:sp>
    <dsp:sp modelId="{4522EE6B-B06D-4A84-9E4C-FD875CD05B60}">
      <dsp:nvSpPr>
        <dsp:cNvPr id="0" name=""/>
        <dsp:cNvSpPr/>
      </dsp:nvSpPr>
      <dsp:spPr>
        <a:xfrm>
          <a:off x="6763849" y="1140446"/>
          <a:ext cx="474616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/>
        </a:p>
      </dsp:txBody>
      <dsp:txXfrm>
        <a:off x="6763849" y="1258858"/>
        <a:ext cx="332231" cy="355235"/>
      </dsp:txXfrm>
    </dsp:sp>
    <dsp:sp modelId="{D409A809-F4A7-4B44-8C09-689152D3CE15}">
      <dsp:nvSpPr>
        <dsp:cNvPr id="0" name=""/>
        <dsp:cNvSpPr/>
      </dsp:nvSpPr>
      <dsp:spPr>
        <a:xfrm>
          <a:off x="7645279" y="204486"/>
          <a:ext cx="2463977" cy="246397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3B5AEA-A435-41A5-A1ED-E2CD48DAF650}">
      <dsp:nvSpPr>
        <dsp:cNvPr id="0" name=""/>
        <dsp:cNvSpPr/>
      </dsp:nvSpPr>
      <dsp:spPr>
        <a:xfrm>
          <a:off x="8046392" y="1682873"/>
          <a:ext cx="2463977" cy="24639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Add volume current sources, set resolution and run Simulation for desired discrete steps.</a:t>
          </a:r>
          <a:endParaRPr lang="en-US" sz="2400" kern="1200" dirty="0"/>
        </a:p>
      </dsp:txBody>
      <dsp:txXfrm>
        <a:off x="8118559" y="1755040"/>
        <a:ext cx="2319643" cy="23196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A5892-5815-4FB6-8552-6609C18A3C74}">
      <dsp:nvSpPr>
        <dsp:cNvPr id="0" name=""/>
        <dsp:cNvSpPr/>
      </dsp:nvSpPr>
      <dsp:spPr>
        <a:xfrm>
          <a:off x="1419" y="697478"/>
          <a:ext cx="1847738" cy="184773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1694FC-8E0A-4097-9DE2-524E393C6CCE}">
      <dsp:nvSpPr>
        <dsp:cNvPr id="0" name=""/>
        <dsp:cNvSpPr/>
      </dsp:nvSpPr>
      <dsp:spPr>
        <a:xfrm>
          <a:off x="302213" y="1806121"/>
          <a:ext cx="1847738" cy="18477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Build Grid and Geometrical Structures for transformer, windings and boundaries.</a:t>
          </a:r>
          <a:endParaRPr lang="en-US" sz="1800" kern="1200" dirty="0"/>
        </a:p>
      </dsp:txBody>
      <dsp:txXfrm>
        <a:off x="356331" y="1860239"/>
        <a:ext cx="1739502" cy="1739502"/>
      </dsp:txXfrm>
    </dsp:sp>
    <dsp:sp modelId="{CBAF70CA-EC59-4394-BE21-3A85CFED56AF}">
      <dsp:nvSpPr>
        <dsp:cNvPr id="0" name=""/>
        <dsp:cNvSpPr/>
      </dsp:nvSpPr>
      <dsp:spPr>
        <a:xfrm>
          <a:off x="2205072" y="1399354"/>
          <a:ext cx="355915" cy="4439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2205072" y="1488151"/>
        <a:ext cx="249141" cy="266391"/>
      </dsp:txXfrm>
    </dsp:sp>
    <dsp:sp modelId="{3BFF8D25-77DF-4B49-8500-DF1B850067C0}">
      <dsp:nvSpPr>
        <dsp:cNvPr id="0" name=""/>
        <dsp:cNvSpPr/>
      </dsp:nvSpPr>
      <dsp:spPr>
        <a:xfrm>
          <a:off x="2866058" y="697478"/>
          <a:ext cx="1847738" cy="184773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44BABE-85A4-4349-B4AC-17F4EF0A35EC}">
      <dsp:nvSpPr>
        <dsp:cNvPr id="0" name=""/>
        <dsp:cNvSpPr/>
      </dsp:nvSpPr>
      <dsp:spPr>
        <a:xfrm>
          <a:off x="3166852" y="1806121"/>
          <a:ext cx="1847738" cy="18477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Set </a:t>
          </a:r>
          <a:r>
            <a:rPr lang="en-US" sz="1800" kern="1200" dirty="0" smtClean="0">
              <a:latin typeface="Cambria Math" panose="02040503050406030204" pitchFamily="18" charset="0"/>
              <a:ea typeface="Cambria Math" panose="02040503050406030204" pitchFamily="18" charset="0"/>
            </a:rPr>
            <a:t>𝜀, 𝜇, 𝜎,</a:t>
          </a:r>
          <a:r>
            <a:rPr lang="en-US" sz="1800" kern="1200" dirty="0" smtClean="0"/>
            <a:t> Material Inhomogeneity, Dispersion and Non-Linearity Model Parameters. </a:t>
          </a:r>
          <a:endParaRPr lang="en-US" sz="1800" kern="1200" dirty="0"/>
        </a:p>
      </dsp:txBody>
      <dsp:txXfrm>
        <a:off x="3220970" y="1860239"/>
        <a:ext cx="1739502" cy="1739502"/>
      </dsp:txXfrm>
    </dsp:sp>
    <dsp:sp modelId="{4522EE6B-B06D-4A84-9E4C-FD875CD05B60}">
      <dsp:nvSpPr>
        <dsp:cNvPr id="0" name=""/>
        <dsp:cNvSpPr/>
      </dsp:nvSpPr>
      <dsp:spPr>
        <a:xfrm>
          <a:off x="5069712" y="1399354"/>
          <a:ext cx="355915" cy="4439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5069712" y="1488151"/>
        <a:ext cx="249141" cy="266391"/>
      </dsp:txXfrm>
    </dsp:sp>
    <dsp:sp modelId="{D409A809-F4A7-4B44-8C09-689152D3CE15}">
      <dsp:nvSpPr>
        <dsp:cNvPr id="0" name=""/>
        <dsp:cNvSpPr/>
      </dsp:nvSpPr>
      <dsp:spPr>
        <a:xfrm>
          <a:off x="5730697" y="697478"/>
          <a:ext cx="1847738" cy="184773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3B5AEA-A435-41A5-A1ED-E2CD48DAF650}">
      <dsp:nvSpPr>
        <dsp:cNvPr id="0" name=""/>
        <dsp:cNvSpPr/>
      </dsp:nvSpPr>
      <dsp:spPr>
        <a:xfrm>
          <a:off x="6031492" y="1806121"/>
          <a:ext cx="1847738" cy="18477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Add volume current sources, set resolution and run Simulation for desired discrete steps.</a:t>
          </a:r>
          <a:endParaRPr lang="en-US" sz="1800" kern="1200" dirty="0"/>
        </a:p>
      </dsp:txBody>
      <dsp:txXfrm>
        <a:off x="6085610" y="1860239"/>
        <a:ext cx="1739502" cy="1739502"/>
      </dsp:txXfrm>
    </dsp:sp>
    <dsp:sp modelId="{4A48A4DC-0DC0-4751-908F-09B1C084456E}">
      <dsp:nvSpPr>
        <dsp:cNvPr id="0" name=""/>
        <dsp:cNvSpPr/>
      </dsp:nvSpPr>
      <dsp:spPr>
        <a:xfrm rot="17323">
          <a:off x="7859602" y="1406135"/>
          <a:ext cx="281172" cy="4439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7859603" y="1494719"/>
        <a:ext cx="196820" cy="266391"/>
      </dsp:txXfrm>
    </dsp:sp>
    <dsp:sp modelId="{BC5AD54B-F353-4C9F-9880-729D06EF0262}">
      <dsp:nvSpPr>
        <dsp:cNvPr id="0" name=""/>
        <dsp:cNvSpPr/>
      </dsp:nvSpPr>
      <dsp:spPr>
        <a:xfrm>
          <a:off x="8381775" y="710837"/>
          <a:ext cx="1847738" cy="184773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ADB834-5B2C-498A-8E4B-73E85E1D22B7}">
      <dsp:nvSpPr>
        <dsp:cNvPr id="0" name=""/>
        <dsp:cNvSpPr/>
      </dsp:nvSpPr>
      <dsp:spPr>
        <a:xfrm>
          <a:off x="8896131" y="1806121"/>
          <a:ext cx="1847738" cy="18477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Apply 3D Discrete Fourier Transform to find transmitted Poynting Flux and  Broadband Response.</a:t>
          </a:r>
          <a:endParaRPr lang="en-US" sz="1800" kern="1200" dirty="0"/>
        </a:p>
      </dsp:txBody>
      <dsp:txXfrm>
        <a:off x="8950249" y="1860239"/>
        <a:ext cx="1739502" cy="1739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#1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94E49-C8A1-4DC7-9175-CE5FC57CECAB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D1E28-263F-4A51-8EF7-5EB3F330C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27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1E28-263F-4A51-8EF7-5EB3F330C7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7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A9B6A-07F3-4DFE-AA98-CE3D72AF4661}" type="datetime1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Modeling and Simulation of Magnetic Transmission Lines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5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1E43-7E1B-484D-8C8A-90D39957AC01}" type="datetime1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Modeling and Simulation of Magnetic Transmission Lines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1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248E-75A7-4661-9A50-0CE9B1D0C8CA}" type="datetime1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Modeling and Simulation of Magnetic Transmission Lines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3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3AA1-9D63-4252-BF40-FC4DDE464564}" type="datetime1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Modeling and Simulation of Magnetic Transmission Lines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4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7C0B-F1FD-48E5-9D22-147673693AD7}" type="datetime1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Modeling and Simulation of Magnetic Transmission Lines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4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7F54-1644-4320-A26A-A4BED20872D1}" type="datetime1">
              <a:rPr lang="en-US" smtClean="0"/>
              <a:t>02-Jul-20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Modeling and Simulation of Magnetic Transmission Lines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1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277A-44D7-458F-82E5-CD9C42605D3B}" type="datetime1">
              <a:rPr lang="en-US" smtClean="0"/>
              <a:t>02-Jul-20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Modeling and Simulation of Magnetic Transmission Lines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0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3CD7-832C-4D34-ACE7-92D68A77FF42}" type="datetime1">
              <a:rPr lang="en-US" smtClean="0"/>
              <a:t>02-Jul-20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Modeling and Simulation of Magnetic Transmission Lines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6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587C-922B-4DDF-A013-1BA8F446A4CD}" type="datetime1">
              <a:rPr lang="en-US" smtClean="0"/>
              <a:t>02-Jul-20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Modeling and Simulation of Magnetic Transmission Lines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8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4F65-4BFD-4AB1-919B-44D4414E9C6C}" type="datetime1">
              <a:rPr lang="en-US" smtClean="0"/>
              <a:t>02-Jul-20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Modeling and Simulation of Magnetic Transmission Lines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5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407A-07BC-40B1-A1DA-C2D9825121E6}" type="datetime1">
              <a:rPr lang="en-US" smtClean="0"/>
              <a:t>02-Jul-20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Modeling and Simulation of Magnetic Transmission Lines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0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D3554-44C2-4A13-9408-7ED483EB63A7}" type="datetime1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Modeling and Simulation of Magnetic Transmission Lines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1BDBF-CF61-41E7-A287-A81E5C0F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6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em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Muhammad Shamaas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2018-MS-EE-4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Supervisor: Dr. Muhammad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Asghar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Saqib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37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 Introduction to Magnetic Transmission Lines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and Simulation of Magnetic Transmission Lines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59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1.2. Introduction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Magnetic Transmission Lines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Magnetic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Transmission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Lines are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made from a magnetic material, with a very high relative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permeability.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They transmit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Magnetic Flux as the effective Magnetic charge. Time varying magnetic flux results in a Magnetic Displacement Current inside the Transmission Line.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operation of a Magnetic Transmission Line does not involve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flow of magnetic or electric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charges. They are very poor electrical conductors.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However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changing Magnetic Fields produce Electric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Fields and Electrical Energy is stored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dielectric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medium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Together, the Electric and Magnetic Fields transmit Energy along the direction of propagation.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11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17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1.2. Applications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Magnetic Transmission Lines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Inductors and Magnetic Amplifiers.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Filters and Wideband/ Pulse Transformers.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Alternating Current and Direct Current Machines.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Magnetic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Memory,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Spintronic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Nanomagnetic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Logic Devices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Directional Couplers and Magnetometers.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Induction Heaters and Magneto-resistive Sensors.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Gyromagnetic Devices, Microwave generators and Magnetic Resonance Imaging.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12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68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Image result for inductors and transformer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82437"/>
            <a:ext cx="28765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1.2. Applications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Magnetic Transmission Lines</a:t>
            </a:r>
          </a:p>
        </p:txBody>
      </p:sp>
      <p:pic>
        <p:nvPicPr>
          <p:cNvPr id="1028" name="Picture 4" descr="Image result for motors and generato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794" y="1690688"/>
            <a:ext cx="4019431" cy="221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agnetic isolator and couplers microwa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663" y="1688329"/>
            <a:ext cx="1602007" cy="240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agnetic isolator and couplers microwav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718" y="3989182"/>
            <a:ext cx="3220563" cy="247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induction heat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534" y="4247711"/>
            <a:ext cx="2352266" cy="235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nmr machin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94803"/>
            <a:ext cx="23812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13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63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2479" y="873715"/>
            <a:ext cx="10515600" cy="2852737"/>
          </a:xfrm>
        </p:spPr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Magnetic Circuit Modeling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14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7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Three Magnetic Circuit Models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chapter discusses three magnetic circuit models: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Reluctance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Permeance-Capacitance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Magnetic Transmission Line 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15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06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04554" y="2074460"/>
            <a:ext cx="10515600" cy="1641854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2.1. Magnetic Reluctance 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16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22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.1. Complex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Magnetic Reluctance Model for Magnetic Circuits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869" t="42601" r="50994" b="14400"/>
          <a:stretch/>
        </p:blipFill>
        <p:spPr>
          <a:xfrm>
            <a:off x="6176750" y="2316886"/>
            <a:ext cx="4632278" cy="35668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17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3"/>
          <a:srcRect l="22522" r="29258"/>
          <a:stretch/>
        </p:blipFill>
        <p:spPr>
          <a:xfrm>
            <a:off x="805218" y="2316886"/>
            <a:ext cx="4757382" cy="35161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917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.1. Complex Magnetic Reluctance Model for Magnetic Circuits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H. A. Rowland’s Law (1873) is the counterpart of G. Ohm’s Law (1827) for Magnetic circuits. Complex Reluctance Model defines Magnetic reluctance as the ratio of sinusoidal Magnetomotive Force and sinusoidal Magnetic Flux.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𝓕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∮"/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𝑑𝑙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∬"/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𝑑𝑆</m:t>
                              </m:r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600" dirty="0" smtClean="0">
                    <a:latin typeface="Times New Roman" pitchFamily="18" charset="0"/>
                    <a:cs typeface="Times New Roman" pitchFamily="18" charset="0"/>
                  </a:rPr>
                  <a:t>Lossy Complex Magnetic Reluctance is non-linear and varies with the magnetic field. It resists Magnetic flux.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 rotWithShape="1">
                <a:blip r:embed="rId2"/>
                <a:stretch>
                  <a:fillRect l="-928" t="-1873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18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52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Inconsistency in Complex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Magnetic Reluctance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In 1969, R. W. Buntenbach proved that the model is not power invariant.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Reluctance Power Loss cannot be calculated using Joule Heating Law (1842) Analogy due to dimensional inconsistency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𝐴𝑚𝑝𝑒𝑟𝑒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𝑉𝑜𝑙𝑡</m:t>
                      </m:r>
                    </m:oMath>
                  </m:oMathPara>
                </a14:m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𝑏𝑢𝑡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𝐴𝑚𝑝𝑒𝑟𝑒</m:t>
                      </m:r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𝑉𝑜𝑙𝑡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𝑆𝑒𝑐𝑜𝑛𝑑</m:t>
                      </m:r>
                    </m:oMath>
                  </m:oMathPara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Hence this is not an accurate model for Power and Energy Flow.</a:t>
                </a:r>
              </a:p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19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1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Research Objectives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 dispersive, inhomogeneous and non-linear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Magnetic Transmission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Study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equivalent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magnetic circuits using Reluctance Model, Permeance-Capacitance Model and Transmission Line Model.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Simulate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Magnetic Transmission Lines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using Finite Difference Time Domain (FDTD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Simulator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MEEP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Study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Frequency Domain Behavior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Magnetic Transmission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parameters.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2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3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.1. Reluctance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model for a Compounded DC Generator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20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1657" y="2320119"/>
            <a:ext cx="8211696" cy="31246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09684" y="23201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05043" y="1842448"/>
                <a:ext cx="3348091" cy="3980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1. Electric System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2. Magnetic System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ℱ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𝑛𝑒𝑡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ℱ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±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ℱ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𝑆𝐸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ℱ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𝐴𝑅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±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𝑆𝐸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ℱ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𝐴𝑅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3. Relation between Electric and Magnetic System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𝑘</m:t>
                      </m:r>
                      <m:r>
                        <a:rPr lang="en-US" i="1">
                          <a:latin typeface="Cambria Math"/>
                        </a:rPr>
                        <m:t>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43" y="1842448"/>
                <a:ext cx="3348091" cy="3980192"/>
              </a:xfrm>
              <a:prstGeom prst="rect">
                <a:avLst/>
              </a:prstGeom>
              <a:blipFill rotWithShape="1">
                <a:blip r:embed="rId3"/>
                <a:stretch>
                  <a:fillRect l="-1455" t="-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51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Simulation of Reluctance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model for a Compounded DC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Generator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21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2"/>
          <a:srcRect l="17538" t="17899" r="1842" b="11271"/>
          <a:stretch/>
        </p:blipFill>
        <p:spPr bwMode="auto">
          <a:xfrm>
            <a:off x="2664024" y="1798330"/>
            <a:ext cx="9293251" cy="4351338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2137" y="2156346"/>
            <a:ext cx="22382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Parameters: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=0.19 Ω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=0.02 Ω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=20-50Ω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=1000 turns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=20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turns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Rated speed=1800 rpm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728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Simulation of Non-Linear Reluctance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22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2"/>
          <a:srcRect l="20374" t="16183" r="5600" b="2882"/>
          <a:stretch/>
        </p:blipFill>
        <p:spPr bwMode="auto">
          <a:xfrm>
            <a:off x="4575828" y="1716443"/>
            <a:ext cx="7376561" cy="4351338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41446" y="1828800"/>
                <a:ext cx="3934382" cy="3431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Reluctance is a function of Magnetic Voltage.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Magnetic Flux is given by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46" y="1828800"/>
                <a:ext cx="3934382" cy="3431517"/>
              </a:xfrm>
              <a:prstGeom prst="rect">
                <a:avLst/>
              </a:prstGeom>
              <a:blipFill rotWithShape="1">
                <a:blip r:embed="rId3"/>
                <a:stretch>
                  <a:fillRect l="-2012" t="-1421" r="-3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441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Simulation of Reluctance model for a Compounded DC Generator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Modeling and Simulation of Magnetic Transmission Lines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/>
              <a:t>23</a:t>
            </a:fld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516" y="1745865"/>
            <a:ext cx="6840320" cy="4770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41695" y="1773283"/>
            <a:ext cx="32481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rotor mechanical speed was increased from 500 to 2000 rpm in steps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500rpm.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Reluctance model is only suitable for steady state simulations of machines if the reluctance profile of the magnetic core and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voltage/ flux relation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known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652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2.2. Permeance-Capacitance 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03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Tellegen’s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Gyrator theory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199" y="1690688"/>
            <a:ext cx="10873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Tellegen’s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Gyrator theory (1948)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describe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power invariant transformation of magnetic and electric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quantities.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dual effort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flow quantities are related by the gyration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constant N.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25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t="5813" b="9912"/>
          <a:stretch/>
        </p:blipFill>
        <p:spPr bwMode="auto">
          <a:xfrm>
            <a:off x="3011299" y="3054791"/>
            <a:ext cx="5353160" cy="3381186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5795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2.2. Validation of Gyrator Theory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3100" dirty="0" smtClean="0">
                    <a:latin typeface="Times New Roman" pitchFamily="18" charset="0"/>
                    <a:cs typeface="Times New Roman" pitchFamily="18" charset="0"/>
                  </a:rPr>
                  <a:t>M. Faraday’s Law (1831): Electric Voltage is responsible for producing Magnetic Displacement Current (rate of change of magnetic flux).</a:t>
                </a:r>
              </a:p>
              <a:p>
                <a:endParaRPr lang="en-US" sz="31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𝒅𝒍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𝒅𝑺</m:t>
                          </m:r>
                        </m:e>
                      </m:nary>
                    </m:oMath>
                  </m:oMathPara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3100" dirty="0" smtClean="0">
                    <a:latin typeface="Times New Roman" pitchFamily="18" charset="0"/>
                    <a:cs typeface="Times New Roman" pitchFamily="18" charset="0"/>
                  </a:rPr>
                  <a:t>A. Ampere’s Law (1861): Magnetic Voltage </a:t>
                </a:r>
                <a:r>
                  <a:rPr lang="en-US" sz="3100" dirty="0">
                    <a:latin typeface="Times New Roman" pitchFamily="18" charset="0"/>
                    <a:cs typeface="Times New Roman" pitchFamily="18" charset="0"/>
                  </a:rPr>
                  <a:t>is </a:t>
                </a:r>
                <a:r>
                  <a:rPr lang="en-US" sz="3100" dirty="0" smtClean="0">
                    <a:latin typeface="Times New Roman" pitchFamily="18" charset="0"/>
                    <a:cs typeface="Times New Roman" pitchFamily="18" charset="0"/>
                  </a:rPr>
                  <a:t>responsible for producing Electric Displacement Current </a:t>
                </a:r>
                <a:r>
                  <a:rPr lang="en-US" sz="3100" dirty="0">
                    <a:latin typeface="Times New Roman" pitchFamily="18" charset="0"/>
                    <a:cs typeface="Times New Roman" pitchFamily="18" charset="0"/>
                  </a:rPr>
                  <a:t>(rate of change of </a:t>
                </a:r>
                <a:r>
                  <a:rPr lang="en-US" sz="3100" dirty="0" smtClean="0">
                    <a:latin typeface="Times New Roman" pitchFamily="18" charset="0"/>
                    <a:cs typeface="Times New Roman" pitchFamily="18" charset="0"/>
                  </a:rPr>
                  <a:t>electric </a:t>
                </a:r>
                <a:r>
                  <a:rPr lang="en-US" sz="3100" dirty="0">
                    <a:latin typeface="Times New Roman" pitchFamily="18" charset="0"/>
                    <a:cs typeface="Times New Roman" pitchFamily="18" charset="0"/>
                  </a:rPr>
                  <a:t>flux</a:t>
                </a:r>
                <a:r>
                  <a:rPr lang="en-US" sz="3100" dirty="0" smtClean="0">
                    <a:latin typeface="Times New Roman" pitchFamily="18" charset="0"/>
                    <a:cs typeface="Times New Roman" pitchFamily="18" charset="0"/>
                  </a:rPr>
                  <a:t>).</a:t>
                </a:r>
              </a:p>
              <a:p>
                <a:endParaRPr lang="en-US" sz="31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𝒅𝒍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𝒅𝑺</m:t>
                          </m:r>
                        </m:e>
                      </m:nary>
                    </m:oMath>
                  </m:oMathPara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>
                <a:blip r:embed="rId2"/>
                <a:stretch>
                  <a:fillRect l="-928" t="-2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26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06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61073" cy="13255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2.2. Power Invariant Permeance-Capacitance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(1969)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1101251" cy="50149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R. W.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Buntenbach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proposed Power Invariant Permeance-Capacitance Model (1969) to replace Reluctance Model.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Magnetic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Displacement Current is the rate of change of Magnetic Flux which results from the polarization of Magnetic Dipoles.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27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046025" y="3392509"/>
            <a:ext cx="7848601" cy="27489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751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2.2. Nature of Magnetic Permeance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Magnetic Permeance is defined as:</a:t>
                </a:r>
              </a:p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b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𝐻𝑒𝑛𝑟𝑦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It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represents an equivalent magnetic capacitor which stores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magnetic flux.</a:t>
                </a:r>
              </a:p>
              <a:p>
                <a:pPr marL="0" indent="0">
                  <a:buNone/>
                </a:pPr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       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𝑉𝑜𝑙𝑡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𝑃𝑚𝑑𝑖𝑠𝑝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  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𝑉𝑜𝑙𝑡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28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45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2.2. Permeance-Capacitance Model for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full bridge Isolated Buck Converter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29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2"/>
          <a:srcRect b="28338"/>
          <a:stretch/>
        </p:blipFill>
        <p:spPr bwMode="auto">
          <a:xfrm>
            <a:off x="1556432" y="2127481"/>
            <a:ext cx="8888065" cy="3119829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9323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Introduction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Magnetic Transmission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3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52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2.2. The </a:t>
            </a:r>
            <a:r>
              <a:rPr lang="en-US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switching table for the switches and 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diodes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0295249"/>
                  </p:ext>
                </p:extLst>
              </p:nvPr>
            </p:nvGraphicFramePr>
            <p:xfrm>
              <a:off x="1228298" y="2516075"/>
              <a:ext cx="9635319" cy="1760982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38651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0749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5382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7798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1590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1590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9908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 </a:t>
                          </a:r>
                          <a:endParaRPr lang="en-US" sz="1600" dirty="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4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Transistors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Diodes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Time Interval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T1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T2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T3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T4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D1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D2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0&lt;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ON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OFF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OFF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ON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ON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OFF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OFF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ON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OFF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ON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ON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ON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≤(1+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OFF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ON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ON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OFF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OFF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ON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≤2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ON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OFF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ON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OFF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ON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ON</a:t>
                          </a:r>
                          <a:endParaRPr lang="en-US" sz="1600" dirty="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0295249"/>
                  </p:ext>
                </p:extLst>
              </p:nvPr>
            </p:nvGraphicFramePr>
            <p:xfrm>
              <a:off x="1228298" y="2516075"/>
              <a:ext cx="9635319" cy="1760982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3865117"/>
                    <a:gridCol w="1007495"/>
                    <a:gridCol w="853827"/>
                    <a:gridCol w="977984"/>
                    <a:gridCol w="915905"/>
                    <a:gridCol w="915905"/>
                    <a:gridCol w="1099086"/>
                  </a:tblGrid>
                  <a:tr h="29349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 </a:t>
                          </a:r>
                          <a:endParaRPr lang="en-US" sz="1600" dirty="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4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Transistors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Diodes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349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Time Interval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T1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T2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T3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T4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D1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D2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934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t="-222449" r="-149527" b="-3346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ON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OFF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OFF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ON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ON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OFF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934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t="-329167" r="-149527" b="-2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OFF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ON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OFF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ON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ON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ON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934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t="-429167" r="-149527" b="-1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OFF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ON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ON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OFF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OFF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ON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934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t="-529167" r="-149527" b="-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ON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OFF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ON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OFF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ON</a:t>
                          </a:r>
                          <a:endParaRPr lang="en-US" sz="16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ON</a:t>
                          </a:r>
                          <a:endParaRPr lang="en-US" sz="1600" dirty="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Modeling and Simulation of Magnetic Transmission Lines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3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2.2. The </a:t>
            </a:r>
            <a:r>
              <a:rPr lang="en-US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design 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parameters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61588277"/>
                  </p:ext>
                </p:extLst>
              </p:nvPr>
            </p:nvGraphicFramePr>
            <p:xfrm>
              <a:off x="559558" y="1924333"/>
              <a:ext cx="11000096" cy="4634897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38723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43580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9197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174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Parameter</a:t>
                          </a:r>
                          <a:endParaRPr lang="en-US" sz="2000" dirty="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Symbol</a:t>
                          </a:r>
                          <a:endParaRPr lang="en-US" sz="20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Value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174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Source Voltage</a:t>
                          </a:r>
                          <a:endParaRPr lang="en-US" sz="20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160 V</a:t>
                          </a:r>
                          <a:endParaRPr lang="en-US" sz="20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174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Load 1 Voltage</a:t>
                          </a:r>
                          <a:endParaRPr lang="en-US" sz="20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5 V </a:t>
                          </a:r>
                          <a14:m>
                            <m:oMath xmlns:m="http://schemas.openxmlformats.org/officeDocument/2006/math"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5%</a:t>
                          </a:r>
                          <a:endParaRPr lang="en-US" sz="20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174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Load 1 Current</a:t>
                          </a:r>
                          <a:endParaRPr lang="en-US" sz="20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100 A </a:t>
                          </a:r>
                          <a14:m>
                            <m:oMath xmlns:m="http://schemas.openxmlformats.org/officeDocument/2006/math"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 5%</a:t>
                          </a:r>
                          <a:endParaRPr lang="en-US" sz="20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174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Core cross-sectional area</a:t>
                          </a:r>
                          <a:endParaRPr lang="en-US" sz="20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2.26cm</a:t>
                          </a:r>
                          <a:r>
                            <a:rPr lang="en-US" sz="2400" baseline="300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en-US" sz="20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174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Core Magnetic Path Length</a:t>
                          </a:r>
                          <a:endParaRPr lang="en-US" sz="20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9.58 cm</a:t>
                          </a:r>
                          <a:endParaRPr lang="en-US" sz="20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9174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Peak Flux Density</a:t>
                          </a:r>
                          <a:endParaRPr lang="en-US" sz="20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0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0.08 T</a:t>
                          </a:r>
                          <a:endParaRPr lang="en-US" sz="20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9174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Core relative Permeability</a:t>
                          </a:r>
                          <a:endParaRPr lang="en-US" sz="20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sz="20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3500</a:t>
                          </a:r>
                          <a:endParaRPr lang="en-US" sz="20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9174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Core Resistivity</a:t>
                          </a:r>
                          <a:endParaRPr lang="en-US" sz="20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en-US" sz="20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0.02 Ωm</a:t>
                          </a:r>
                          <a:endParaRPr lang="en-US" sz="20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9174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Switching Frequency</a:t>
                          </a:r>
                          <a:endParaRPr lang="en-US" sz="20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150 kHz</a:t>
                          </a:r>
                          <a:endParaRPr lang="en-US" sz="20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9174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Duty Cycle</a:t>
                          </a:r>
                          <a:endParaRPr lang="en-US" sz="20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D</a:t>
                          </a:r>
                          <a:endParaRPr lang="en-US" sz="20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0.75</a:t>
                          </a:r>
                          <a:endParaRPr lang="en-US" sz="2000" dirty="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61588277"/>
                  </p:ext>
                </p:extLst>
              </p:nvPr>
            </p:nvGraphicFramePr>
            <p:xfrm>
              <a:off x="559558" y="1924333"/>
              <a:ext cx="11000096" cy="4612862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3872318"/>
                    <a:gridCol w="3435808"/>
                    <a:gridCol w="3691970"/>
                  </a:tblGrid>
                  <a:tr h="69545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Parameter</a:t>
                          </a:r>
                          <a:endParaRPr lang="en-US" sz="2000" dirty="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Symbol</a:t>
                          </a:r>
                          <a:endParaRPr lang="en-US" sz="20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Value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9174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Source Voltage</a:t>
                          </a:r>
                          <a:endParaRPr lang="en-US" sz="20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12766" t="-203125" r="-107447" b="-94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160 V</a:t>
                          </a:r>
                          <a:endParaRPr lang="en-US" sz="20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9174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Load 1 Voltage</a:t>
                          </a:r>
                          <a:endParaRPr lang="en-US" sz="20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12766" t="-303125" r="-107447" b="-84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98347" t="-303125" r="-165" b="-845313"/>
                          </a:stretch>
                        </a:blipFill>
                      </a:tcPr>
                    </a:tc>
                  </a:tr>
                  <a:tr h="39174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Load 1 Current</a:t>
                          </a:r>
                          <a:endParaRPr lang="en-US" sz="20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12766" t="-396923" r="-107447" b="-73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98347" t="-396923" r="-165" b="-732308"/>
                          </a:stretch>
                        </a:blipFill>
                      </a:tcPr>
                    </a:tc>
                  </a:tr>
                  <a:tr h="39174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Core cross-sectional area</a:t>
                          </a:r>
                          <a:endParaRPr lang="en-US" sz="20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12766" t="-504688" r="-107447" b="-6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2.26cm</a:t>
                          </a:r>
                          <a:r>
                            <a:rPr lang="en-US" sz="2400" baseline="300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en-US" sz="20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9174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Core Magnetic Path Length</a:t>
                          </a:r>
                          <a:endParaRPr lang="en-US" sz="20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12766" t="-604688" r="-107447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9.58 cm</a:t>
                          </a:r>
                          <a:endParaRPr lang="en-US" sz="20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9174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Peak Flux Density</a:t>
                          </a:r>
                          <a:endParaRPr lang="en-US" sz="20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12766" t="-704688" r="-107447" b="-4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0.08 T</a:t>
                          </a:r>
                          <a:endParaRPr lang="en-US" sz="20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9174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Core relative Permeability</a:t>
                          </a:r>
                          <a:endParaRPr lang="en-US" sz="20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12766" t="-804688" r="-107447" b="-3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3500</a:t>
                          </a:r>
                          <a:endParaRPr lang="en-US" sz="20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9174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Core Resistivity</a:t>
                          </a:r>
                          <a:endParaRPr lang="en-US" sz="20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12766" t="-890769" r="-107447" b="-2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0.02 Ωm</a:t>
                          </a:r>
                          <a:endParaRPr lang="en-US" sz="20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9174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Switching Frequency</a:t>
                          </a:r>
                          <a:endParaRPr lang="en-US" sz="20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12766" t="-1006250" r="-107447" b="-14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150 kHz</a:t>
                          </a:r>
                          <a:endParaRPr lang="en-US" sz="20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9174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Duty Cycle</a:t>
                          </a:r>
                          <a:endParaRPr lang="en-US" sz="20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D</a:t>
                          </a:r>
                          <a:endParaRPr lang="en-US" sz="200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0.75</a:t>
                          </a:r>
                          <a:endParaRPr lang="en-US" sz="2000" dirty="0"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Modeling and Simulation of Magnetic Transmission Lines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1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2.2.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Design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Procedure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2665" y="1675498"/>
                <a:ext cx="11035353" cy="5032376"/>
              </a:xfrm>
            </p:spPr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1. Applied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Primary winding flux</a:t>
                </a:r>
                <a:endParaRPr lang="en-US" b="0" i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8×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2. Turns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of Primary winding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endParaRPr lang="en-US" b="0" i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≈22</m:t>
                      </m:r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3. Turns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of Secondary windings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endParaRPr lang="en-US" b="0" i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𝐷𝑖𝑜𝑑𝑒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𝑉𝑠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≈1</m:t>
                      </m:r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4. Core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Permeance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endParaRPr lang="en-US" b="0" i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10.3 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=2.94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𝑛𝐻</m:t>
                      </m:r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5.Core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Resistance</a:t>
                </a:r>
                <a:endParaRPr lang="en-US" b="0" i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=8.48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6. Load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Filter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Design</a:t>
                </a: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𝑓𝑖𝑙𝑡𝑒𝑟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=1.7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𝑓𝑖𝑙𝑡𝑒𝑟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=67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𝑛𝐹</m:t>
                    </m:r>
                  </m:oMath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2665" y="1675498"/>
                <a:ext cx="11035353" cy="5032376"/>
              </a:xfrm>
              <a:blipFill rotWithShape="1">
                <a:blip r:embed="rId2"/>
                <a:stretch>
                  <a:fillRect l="-497" t="-2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32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28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2.2. Permeance-Capacitance Model for a full bridge Isolated Buck Converter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33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986" y="2393838"/>
            <a:ext cx="9338575" cy="31608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203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2.2. Model for Primary winding gyrator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34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2"/>
          <a:srcRect l="17147" t="29703" r="641" b="11485"/>
          <a:stretch/>
        </p:blipFill>
        <p:spPr bwMode="auto">
          <a:xfrm>
            <a:off x="838200" y="1971969"/>
            <a:ext cx="10515600" cy="4058649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1315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2.2. Model for Secondary winding gyrators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35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2"/>
          <a:srcRect l="18431" t="16931" r="2403" b="4059"/>
          <a:stretch/>
        </p:blipFill>
        <p:spPr bwMode="auto">
          <a:xfrm>
            <a:off x="2055523" y="1825625"/>
            <a:ext cx="8080954" cy="4351338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164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2.2. Model for non-linear Permeance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36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2"/>
          <a:srcRect l="16667" t="15938" r="801" b="6776"/>
          <a:stretch/>
        </p:blipFill>
        <p:spPr bwMode="auto">
          <a:xfrm>
            <a:off x="1736530" y="1825625"/>
            <a:ext cx="8718939" cy="4351338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5477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2.2.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Sample Response of Transformer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37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530" y="1965139"/>
            <a:ext cx="5100747" cy="382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31" y="1964353"/>
            <a:ext cx="5060002" cy="3822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320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2.2.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Simulation Model of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full bridge Isolated Buck Converter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38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2"/>
          <a:srcRect l="16988" t="28812" r="960" b="14158"/>
          <a:stretch/>
        </p:blipFill>
        <p:spPr bwMode="auto">
          <a:xfrm>
            <a:off x="838200" y="2029620"/>
            <a:ext cx="10515600" cy="3943347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2259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2.2. Source and Load waveforms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39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61" y="2082762"/>
            <a:ext cx="5100747" cy="382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334" y="2082762"/>
            <a:ext cx="4872250" cy="3840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148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1.1. Introduction to Solid State Magnetism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and Simulation of Magnetic Transmission Lines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95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2.2. Permeance Magnetic Voltage and Magnetic Displacement Current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40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280" y="2059763"/>
            <a:ext cx="5100747" cy="382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32513" y="2033516"/>
            <a:ext cx="49282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Permeance-Capacitance model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non-linear Permeance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model nonlinearity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hysteresis losses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magnetic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materials.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valuable for simulating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transient behavior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Ferromagnetic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elements like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inductors, transformers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filters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648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2.3.Magnetic Transmission Line 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41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39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707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2.3. Magnetic Transmission Line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(2012)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230" t="10908" b="6767"/>
          <a:stretch/>
        </p:blipFill>
        <p:spPr>
          <a:xfrm>
            <a:off x="1891669" y="2789090"/>
            <a:ext cx="7874123" cy="38442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838200" y="1463527"/>
            <a:ext cx="9980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J. A. B.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Faria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M.P.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Pires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presented Magnetic Transmission Line Model (2012) based on Electric Transmission Line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Model in terms of per unit length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Transverse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Impedance and per unit length Longitudinal Admittance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42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05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2.3. Components in Transmission Line 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862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Per unit length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Magnetic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Conductance,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Magnetic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Inductance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and Magnetic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Capacitance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are defined as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∮"/>
                              <m:limLoc m:val="undOvr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𝑑𝑙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∮"/>
                              <m:limLoc m:val="undOvr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𝑑𝑙</m:t>
                              </m:r>
                            </m:e>
                          </m:nary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𝑂h𝑚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3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3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𝟇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sz="23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3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∬"/>
                              <m:limLoc m:val="undOvr"/>
                              <m:subHide m:val="on"/>
                              <m:supHide m:val="on"/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en-US" sz="2300" b="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300" b="0" i="1">
                                  <a:latin typeface="Cambria Math" panose="02040503050406030204" pitchFamily="18" charset="0"/>
                                </a:rPr>
                                <m:t>𝑑𝑆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∮"/>
                              <m:limLoc m:val="undOvr"/>
                              <m:subHide m:val="on"/>
                              <m:supHide m:val="on"/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3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  <m:r>
                                <a:rPr lang="en-US" sz="2300" b="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300" b="0" i="1">
                                  <a:latin typeface="Cambria Math" panose="02040503050406030204" pitchFamily="18" charset="0"/>
                                </a:rPr>
                                <m:t>𝑑𝑙</m:t>
                              </m:r>
                            </m:e>
                          </m:nary>
                        </m:den>
                      </m:f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     [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𝐻𝑒𝑛𝑟𝑦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∬"/>
                              <m:limLoc m:val="undOvr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𝑑𝑆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∮"/>
                              <m:limLoc m:val="undOvr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𝑑𝑙</m:t>
                              </m:r>
                            </m:e>
                          </m:nary>
                        </m:den>
                      </m:f>
                      <m:r>
                        <a:rPr lang="en-US" sz="2400" b="0" i="1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𝐹𝑎𝑟𝑎𝑑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86275"/>
              </a:xfrm>
              <a:blipFill rotWithShape="1">
                <a:blip r:embed="rId2"/>
                <a:stretch>
                  <a:fillRect l="-928" t="-2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43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86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2.3. Energy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Loss and Energy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Storage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1. Energy is dissipated in Magnetic Conductance due to skin effect.</a:t>
                </a:r>
              </a:p>
              <a:p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2. Electrical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Energy is stored in Magnetic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Capacitance;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and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Magnetic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Energy is stored in Magnetic Inductance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3.The Magnetic Transmission Line Equations can be solved just like Electric Transmission Line Equations.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54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44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68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73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2.3.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Lossy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Transmission Lines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0559509"/>
                  </p:ext>
                </p:extLst>
              </p:nvPr>
            </p:nvGraphicFramePr>
            <p:xfrm>
              <a:off x="1943713" y="1341759"/>
              <a:ext cx="8304574" cy="516074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4172444">
                      <a:extLst>
                        <a:ext uri="{9D8B030D-6E8A-4147-A177-3AD203B41FA5}">
                          <a16:colId xmlns:a16="http://schemas.microsoft.com/office/drawing/2014/main" val="3581561559"/>
                        </a:ext>
                      </a:extLst>
                    </a:gridCol>
                    <a:gridCol w="4132130">
                      <a:extLst>
                        <a:ext uri="{9D8B030D-6E8A-4147-A177-3AD203B41FA5}">
                          <a16:colId xmlns:a16="http://schemas.microsoft.com/office/drawing/2014/main" val="3382901946"/>
                        </a:ext>
                      </a:extLst>
                    </a:gridCol>
                  </a:tblGrid>
                  <a:tr h="33576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Electric Transmission Line</a:t>
                          </a:r>
                          <a:endParaRPr lang="en-US" sz="2000" b="0" dirty="0">
                            <a:effectLst/>
                            <a:latin typeface="Times New Roman" pitchFamily="18" charset="0"/>
                            <a:ea typeface="Calibri" panose="020F0502020204030204" pitchFamily="34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Magnetic Transmission Line</a:t>
                          </a:r>
                          <a:endParaRPr lang="en-US" sz="2000" b="0" dirty="0">
                            <a:effectLst/>
                            <a:latin typeface="Times New Roman" pitchFamily="18" charset="0"/>
                            <a:ea typeface="Calibri" panose="020F0502020204030204" pitchFamily="34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4196432"/>
                      </a:ext>
                    </a:extLst>
                  </a:tr>
                  <a:tr h="67584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  <m:r>
                                  <a:rPr lang="en-US" sz="18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sz="1800" b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0" i="1"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f>
                                  <m:fPr>
                                    <m:ctrlP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b="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  <m:r>
                                  <a:rPr lang="en-US" sz="1800" b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sz="1800" b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0" i="1">
                                    <a:effectLst/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f>
                                  <m:fPr>
                                    <m:ctrlP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b="0" dirty="0" smtClean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1800" b="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  <m:r>
                                  <a:rPr lang="en-US" sz="1800" b="0">
                                    <a:effectLst/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800" b="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b="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800" b="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  <m:r>
                                  <a:rPr lang="en-US" sz="1800" b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1800" b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1800" b="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b="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9884245"/>
                      </a:ext>
                    </a:extLst>
                  </a:tr>
                  <a:tr h="564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8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sz="18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8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sz="18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800" b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8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sz="18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8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18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800" b="0" dirty="0" smtClean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8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sz="18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8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sz="18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800" b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8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sz="18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8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18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800" b="0" dirty="0">
                            <a:effectLst/>
                            <a:latin typeface="Times New Roman" pitchFamily="18" charset="0"/>
                            <a:ea typeface="Calibri" panose="020F0502020204030204" pitchFamily="34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8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sz="18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1800" b="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8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sz="18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800" b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8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sz="18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1800" b="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8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18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800" b="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8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sz="18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800" b="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8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sz="18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800" b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8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sz="18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800" b="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8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1800" b="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800" b="0" dirty="0" smtClean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b="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61218915"/>
                      </a:ext>
                    </a:extLst>
                  </a:tr>
                  <a:tr h="11509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sz="1800" b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b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b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  <m:r>
                                  <a:rPr lang="en-US" sz="1800" b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sz="1800" b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b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b="0" dirty="0">
                            <a:effectLst/>
                            <a:latin typeface="Times New Roman" pitchFamily="18" charset="0"/>
                            <a:ea typeface="Calibri" panose="020F0502020204030204" pitchFamily="34" charset="0"/>
                            <a:cs typeface="Times New Roman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sz="1800" b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  <m:r>
                                  <a:rPr lang="en-US" sz="1800" b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sz="1800" b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b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b="0" dirty="0">
                            <a:effectLst/>
                            <a:latin typeface="Times New Roman" pitchFamily="18" charset="0"/>
                            <a:ea typeface="Calibri" panose="020F0502020204030204" pitchFamily="34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sz="1800" b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800" b="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b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b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  <m:r>
                                  <a:rPr lang="en-US" sz="1800" b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800" b="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sz="1800" b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b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b="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sz="1800" b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1800" b="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  <m:r>
                                  <a:rPr lang="en-US" sz="1800" b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1800" b="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sz="1800" b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b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b="0" dirty="0"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55219018"/>
                      </a:ext>
                    </a:extLst>
                  </a:tr>
                  <a:tr h="38531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𝛾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𝑗</m:t>
                                    </m:r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𝜔</m:t>
                                    </m:r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𝑙</m:t>
                                    </m:r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)(</m:t>
                                    </m:r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𝑔</m:t>
                                    </m:r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𝑗</m:t>
                                    </m:r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𝜔</m:t>
                                    </m:r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e>
                                </m:rad>
                                <m:r>
                                  <a:rPr lang="en-US" sz="1800" b="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𝜌</m:t>
                                    </m:r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𝑗</m:t>
                                    </m:r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𝜔𝜇</m:t>
                                    </m:r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)(</m:t>
                                    </m:r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𝜎</m:t>
                                    </m:r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𝑗</m:t>
                                    </m:r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𝜔𝜀</m:t>
                                    </m:r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e>
                                </m:rad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𝛼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𝑗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800" b="0" dirty="0">
                            <a:effectLst/>
                            <a:latin typeface="Times New Roman" pitchFamily="18" charset="0"/>
                            <a:ea typeface="Calibri" panose="020F0502020204030204" pitchFamily="34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𝛾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𝑗</m:t>
                                    </m:r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𝜔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1800" b="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)(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en-US" sz="1800" b="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𝑗</m:t>
                                    </m:r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𝜔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1800" b="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e>
                                </m:rad>
                                <m:r>
                                  <a:rPr lang="en-US" sz="1800" b="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𝑗</m:t>
                                    </m:r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𝜔𝜇</m:t>
                                    </m:r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)(</m:t>
                                    </m:r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𝜎</m:t>
                                    </m:r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𝑗</m:t>
                                    </m:r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𝜔𝜀</m:t>
                                    </m:r>
                                    <m:r>
                                      <a:rPr lang="en-US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e>
                                </m:rad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𝛼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𝑗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800" b="0" dirty="0">
                            <a:effectLst/>
                            <a:latin typeface="Times New Roman" pitchFamily="18" charset="0"/>
                            <a:ea typeface="Calibri" panose="020F0502020204030204" pitchFamily="34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36777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0559509"/>
                  </p:ext>
                </p:extLst>
              </p:nvPr>
            </p:nvGraphicFramePr>
            <p:xfrm>
              <a:off x="1943713" y="1341759"/>
              <a:ext cx="8304574" cy="5394999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417244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581561559"/>
                        </a:ext>
                      </a:extLst>
                    </a:gridCol>
                    <a:gridCol w="413213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382901946"/>
                        </a:ext>
                      </a:extLst>
                    </a:gridCol>
                  </a:tblGrid>
                  <a:tr h="33576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Electric Transmission Line</a:t>
                          </a:r>
                          <a:endParaRPr lang="en-US" sz="2000" b="0" dirty="0">
                            <a:effectLst/>
                            <a:latin typeface="Times New Roman" pitchFamily="18" charset="0"/>
                            <a:ea typeface="Calibri" panose="020F0502020204030204" pitchFamily="34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Magnetic Transmission Line</a:t>
                          </a:r>
                          <a:endParaRPr lang="en-US" sz="2000" b="0" dirty="0">
                            <a:effectLst/>
                            <a:latin typeface="Times New Roman" pitchFamily="18" charset="0"/>
                            <a:ea typeface="Calibri" panose="020F0502020204030204" pitchFamily="34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544196432"/>
                      </a:ext>
                    </a:extLst>
                  </a:tr>
                  <a:tr h="13883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46" t="-29386" r="-99269" b="-270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1032" t="-29386" r="-147" b="-270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29884245"/>
                      </a:ext>
                    </a:extLst>
                  </a:tr>
                  <a:tr h="14516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46" t="-123950" r="-99269" b="-15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1032" t="-123950" r="-147" b="-15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4161218915"/>
                      </a:ext>
                    </a:extLst>
                  </a:tr>
                  <a:tr h="1214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46" t="-267839" r="-99269" b="-899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1032" t="-267839" r="-147" b="-899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955219018"/>
                      </a:ext>
                    </a:extLst>
                  </a:tr>
                  <a:tr h="10043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46" t="-443636" r="-99269" b="-84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1032" t="-443636" r="-147" b="-84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1367774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45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30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2.3. Cross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Talk and Shielding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120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Magnetic coupling between magnetic transmission lines results in sharing of electromagnetic energy. This division of power is very useful in design of Radio frequency devices like sensors, antennas and communication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systems. It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also very important in the working of DC and AC machines like induction motor, hysteresis motor and Reluctance motor. 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study of capacitive/ inductive coupling in Multi-Conductor Transmission Lines will provide useful knowledge about the Radiated/ Conducted Emissions and Radiated/ Conducted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Susceptibility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46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74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2.4. Summary of Three Magnetic Circuit Models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47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42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2.4. Comparison of Different Models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26206680"/>
                  </p:ext>
                </p:extLst>
              </p:nvPr>
            </p:nvGraphicFramePr>
            <p:xfrm>
              <a:off x="535578" y="1825625"/>
              <a:ext cx="11254640" cy="4485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89491">
                      <a:extLst>
                        <a:ext uri="{9D8B030D-6E8A-4147-A177-3AD203B41FA5}">
                          <a16:colId xmlns:a16="http://schemas.microsoft.com/office/drawing/2014/main" val="4172966311"/>
                        </a:ext>
                      </a:extLst>
                    </a:gridCol>
                    <a:gridCol w="2499214">
                      <a:extLst>
                        <a:ext uri="{9D8B030D-6E8A-4147-A177-3AD203B41FA5}">
                          <a16:colId xmlns:a16="http://schemas.microsoft.com/office/drawing/2014/main" val="1255871291"/>
                        </a:ext>
                      </a:extLst>
                    </a:gridCol>
                    <a:gridCol w="3488275">
                      <a:extLst>
                        <a:ext uri="{9D8B030D-6E8A-4147-A177-3AD203B41FA5}">
                          <a16:colId xmlns:a16="http://schemas.microsoft.com/office/drawing/2014/main" val="3298123944"/>
                        </a:ext>
                      </a:extLst>
                    </a:gridCol>
                    <a:gridCol w="3177660">
                      <a:extLst>
                        <a:ext uri="{9D8B030D-6E8A-4147-A177-3AD203B41FA5}">
                          <a16:colId xmlns:a16="http://schemas.microsoft.com/office/drawing/2014/main" val="1489087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8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Reluctance Model</a:t>
                          </a:r>
                          <a:endParaRPr lang="en-US" sz="18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Permeance-Capacitance</a:t>
                          </a:r>
                          <a:r>
                            <a:rPr lang="en-US" sz="1800" b="1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Model</a:t>
                          </a:r>
                          <a:endParaRPr lang="en-US" sz="18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Transmission Line Model</a:t>
                          </a:r>
                          <a:endParaRPr lang="en-US" sz="18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8632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Conserved Quantity</a:t>
                          </a:r>
                          <a:endParaRPr lang="en-US" sz="18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?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Magnetic Flux </a:t>
                          </a:r>
                        </a:p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[Volt-Second]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Magnetic Flux</a:t>
                          </a:r>
                        </a:p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[Volt-Second]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87196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Flow Variable</a:t>
                          </a:r>
                          <a:endParaRPr lang="en-US" sz="18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Magnetic Flux</a:t>
                          </a:r>
                        </a:p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[Volt-Second]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Rate of change of Magnetic Flux [Volt]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Rate of change of Magnetic Flux </a:t>
                          </a:r>
                        </a:p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[Volt]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7829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Effort Variable</a:t>
                          </a:r>
                          <a:endParaRPr lang="en-US" sz="18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Magnetomotive Force [Ampere]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Magnetomotive Force </a:t>
                          </a:r>
                        </a:p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[Ampere]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Magnetomotive Force</a:t>
                          </a:r>
                        </a:p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[Ampere]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0960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Energy Dissipation Element</a:t>
                          </a:r>
                          <a:endParaRPr lang="en-US" sz="18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Magnetic Reluctance [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sz="1800" dirty="0" smtClean="0">
                                      <a:latin typeface="Times New Roman" pitchFamily="18" charset="0"/>
                                      <a:cs typeface="Times New Roman" pitchFamily="18" charset="0"/>
                                    </a:rPr>
                                    <m:t>Henry</m:t>
                                  </m:r>
                                </m:e>
                                <m:sup>
                                  <m:r>
                                    <a:rPr lang="en-US" sz="180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]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?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Magnetic Conductance </a:t>
                          </a:r>
                        </a:p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[Ohm]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5936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Electrical Energy Storage Element</a:t>
                          </a:r>
                          <a:endParaRPr lang="en-US" sz="18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?</a:t>
                          </a:r>
                        </a:p>
                        <a:p>
                          <a:pPr algn="ctr"/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?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Magnetic Capacitance </a:t>
                          </a:r>
                        </a:p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[Farad]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73654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Magnetic Energy Storage Element</a:t>
                          </a:r>
                          <a:endParaRPr lang="en-US" sz="18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?</a:t>
                          </a:r>
                        </a:p>
                        <a:p>
                          <a:pPr algn="ctr"/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Magnetic Permeance </a:t>
                          </a:r>
                        </a:p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[Henry]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Magnetic Inductance</a:t>
                          </a:r>
                        </a:p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[Henry]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81934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26206680"/>
                  </p:ext>
                </p:extLst>
              </p:nvPr>
            </p:nvGraphicFramePr>
            <p:xfrm>
              <a:off x="535578" y="1825625"/>
              <a:ext cx="11254640" cy="45005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8949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4172966311"/>
                        </a:ext>
                      </a:extLst>
                    </a:gridCol>
                    <a:gridCol w="249921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255871291"/>
                        </a:ext>
                      </a:extLst>
                    </a:gridCol>
                    <a:gridCol w="348827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298123944"/>
                        </a:ext>
                      </a:extLst>
                    </a:gridCol>
                    <a:gridCol w="31776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489087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8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Reluctance Model</a:t>
                          </a:r>
                          <a:endParaRPr lang="en-US" sz="18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Permeance-Capacitance</a:t>
                          </a:r>
                          <a:r>
                            <a:rPr lang="en-US" sz="1800" b="1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Model</a:t>
                          </a:r>
                          <a:endParaRPr lang="en-US" sz="18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Transmission Line Model</a:t>
                          </a:r>
                          <a:endParaRPr lang="en-US" sz="18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55863292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Conserved Quantity</a:t>
                          </a:r>
                          <a:endParaRPr lang="en-US" sz="18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?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Magnetic Flux </a:t>
                          </a:r>
                        </a:p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[Volt-Second]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Magnetic Flux</a:t>
                          </a:r>
                        </a:p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[Volt-Second]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788719644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Flow Variable</a:t>
                          </a:r>
                          <a:endParaRPr lang="en-US" sz="18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Magnetic Flux</a:t>
                          </a:r>
                        </a:p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[Volt-Second]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Rate of change of Magnetic Flux [Volt]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Rate of change of Magnetic Flux </a:t>
                          </a:r>
                        </a:p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[Volt]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55978294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Effort Variable</a:t>
                          </a:r>
                          <a:endParaRPr lang="en-US" sz="18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Magnetomotive Force [Ampere]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Magnetomotive Force </a:t>
                          </a:r>
                        </a:p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[Ampere]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Magnetomotive Force</a:t>
                          </a:r>
                        </a:p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[Ampere]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590960478"/>
                      </a:ext>
                    </a:extLst>
                  </a:tr>
                  <a:tr h="6550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Energy Dissipation Element</a:t>
                          </a:r>
                          <a:endParaRPr lang="en-US" sz="18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3902" t="-394444" r="-266829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?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Magnetic Conductance </a:t>
                          </a:r>
                        </a:p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[Ohm]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7559364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Electrical Energy Storage Element</a:t>
                          </a:r>
                          <a:endParaRPr lang="en-US" sz="18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?</a:t>
                          </a:r>
                        </a:p>
                        <a:p>
                          <a:pPr algn="ctr"/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?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Magnetic Capacitance </a:t>
                          </a:r>
                        </a:p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[Farad]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68736544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Magnetic Energy Storage Element</a:t>
                          </a:r>
                          <a:endParaRPr lang="en-US" sz="18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?</a:t>
                          </a:r>
                        </a:p>
                        <a:p>
                          <a:pPr algn="ctr"/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Magnetic Permeance </a:t>
                          </a:r>
                        </a:p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[Henry]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Magnetic Inductance</a:t>
                          </a:r>
                        </a:p>
                        <a:p>
                          <a:pPr algn="ctr"/>
                          <a:r>
                            <a:rPr lang="en-US" sz="1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[Henry]</a:t>
                          </a:r>
                          <a:endParaRPr lang="en-US" sz="1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5381934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48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5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Electromagnetic Simulations and MEEP Simulator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49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95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1.1. Magnetization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Permeability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latin typeface="Times New Roman" pitchFamily="18" charset="0"/>
                    <a:ea typeface="Cambria Math" panose="02040503050406030204" pitchFamily="18" charset="0"/>
                    <a:cs typeface="Times New Roman" pitchFamily="18" charset="0"/>
                  </a:rPr>
                  <a:t>Magnetic Fields originate from movement of bound charges </a:t>
                </a:r>
                <a:r>
                  <a:rPr lang="en-US" dirty="0">
                    <a:latin typeface="Times New Roman" pitchFamily="18" charset="0"/>
                    <a:ea typeface="Cambria Math" panose="02040503050406030204" pitchFamily="18" charset="0"/>
                    <a:cs typeface="Times New Roman" pitchFamily="18" charset="0"/>
                  </a:rPr>
                  <a:t>(orbital electrons, electron spin and nuclear spin</a:t>
                </a:r>
                <a:r>
                  <a:rPr lang="en-US" dirty="0" smtClean="0">
                    <a:latin typeface="Times New Roman" pitchFamily="18" charset="0"/>
                    <a:ea typeface="Cambria Math" panose="02040503050406030204" pitchFamily="18" charset="0"/>
                    <a:cs typeface="Times New Roman" pitchFamily="18" charset="0"/>
                  </a:rPr>
                  <a:t>). </a:t>
                </a:r>
                <a:r>
                  <a:rPr lang="en-US" dirty="0" smtClean="0">
                    <a:latin typeface="Times New Roman" pitchFamily="18" charset="0"/>
                    <a:ea typeface="Cambria Math" panose="02040503050406030204" pitchFamily="18" charset="0"/>
                    <a:cs typeface="Times New Roman" pitchFamily="18" charset="0"/>
                  </a:rPr>
                  <a:t>This movement results in a bound current.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latin typeface="Times New Roman" pitchFamily="18" charset="0"/>
                    <a:ea typeface="Cambria Math" panose="02040503050406030204" pitchFamily="18" charset="0"/>
                    <a:cs typeface="Times New Roman" pitchFamily="18" charset="0"/>
                  </a:rPr>
                  <a:t>Every Magnetic Dipole produces a Magnetic Moment (spin moment and orbital moment). </a:t>
                </a:r>
                <a:r>
                  <a:rPr lang="en-US" dirty="0">
                    <a:latin typeface="Times New Roman" pitchFamily="18" charset="0"/>
                    <a:ea typeface="Cambria Math" panose="02040503050406030204" pitchFamily="18" charset="0"/>
                    <a:cs typeface="Times New Roman" pitchFamily="18" charset="0"/>
                  </a:rPr>
                  <a:t>The total magnetic dipole moment per unit volume is </a:t>
                </a:r>
                <a:r>
                  <a:rPr lang="en-US" dirty="0" smtClean="0">
                    <a:latin typeface="Times New Roman" pitchFamily="18" charset="0"/>
                    <a:ea typeface="Cambria Math" panose="02040503050406030204" pitchFamily="18" charset="0"/>
                    <a:cs typeface="Times New Roman" pitchFamily="18" charset="0"/>
                  </a:rPr>
                  <a:t>responsible for the </a:t>
                </a:r>
                <a:r>
                  <a:rPr lang="en-US" dirty="0">
                    <a:latin typeface="Times New Roman" pitchFamily="18" charset="0"/>
                    <a:ea typeface="Cambria Math" panose="02040503050406030204" pitchFamily="18" charset="0"/>
                    <a:cs typeface="Times New Roman" pitchFamily="18" charset="0"/>
                  </a:rPr>
                  <a:t>Magnetization </a:t>
                </a:r>
                <a:r>
                  <a:rPr lang="en-US" b="1" dirty="0" smtClean="0">
                    <a:latin typeface="Times New Roman" pitchFamily="18" charset="0"/>
                    <a:ea typeface="Cambria Math" panose="02040503050406030204" pitchFamily="18" charset="0"/>
                    <a:cs typeface="Times New Roman" pitchFamily="18" charset="0"/>
                  </a:rPr>
                  <a:t>M</a:t>
                </a:r>
                <a:r>
                  <a:rPr lang="en-US" dirty="0" smtClean="0">
                    <a:latin typeface="Times New Roman" pitchFamily="18" charset="0"/>
                    <a:ea typeface="Cambria Math" panose="02040503050406030204" pitchFamily="18" charset="0"/>
                    <a:cs typeface="Times New Roman" pitchFamily="18" charset="0"/>
                  </a:rPr>
                  <a:t>.</a:t>
                </a:r>
                <a:r>
                  <a:rPr lang="en-US" b="1" dirty="0" smtClean="0">
                    <a:latin typeface="Times New Roman" pitchFamily="18" charset="0"/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:endParaRPr lang="en-US" b="1" dirty="0" smtClean="0">
                  <a:latin typeface="Times New Roman" pitchFamily="18" charset="0"/>
                  <a:ea typeface="Cambria Math" panose="02040503050406030204" pitchFamily="18" charset="0"/>
                  <a:cs typeface="Times New Roman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b="1" dirty="0">
                  <a:latin typeface="Times New Roman" pitchFamily="18" charset="0"/>
                  <a:ea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𝐁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𝐇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e>
                    </m:d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i="1"/>
                          <m:t>𝜒</m:t>
                        </m:r>
                      </m:e>
                      <m:sub>
                        <m:r>
                          <a:rPr lang="en-US" i="1"/>
                          <m:t>𝑚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/>
                      <m:t>𝑯</m:t>
                    </m:r>
                  </m:oMath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5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58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3.1. Finite Difference Time Domain Method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50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78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3.1. Finite Difference Time Domain Method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7215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K. S. Yee’s Method (1966) or Finite Difference Time Domain Method is a differential numerical modeling technique for computational electrodynamics.</a:t>
                </a:r>
              </a:p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J. C. Maxwell’s Equations (1861) are discretized using central difference approximations to the space and time partial derivatives. For example,</a:t>
                </a:r>
              </a:p>
              <a:p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600" dirty="0" smtClean="0">
                  <a:latin typeface="Times New Roman" pitchFamily="18" charset="0"/>
                  <a:ea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here n represents the discrete time step.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72157"/>
              </a:xfrm>
              <a:blipFill rotWithShape="1">
                <a:blip r:embed="rId2"/>
                <a:stretch>
                  <a:fillRect l="-1043" t="-3520" b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51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0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3.1. Yee Lattice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199" y="1690688"/>
            <a:ext cx="109243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Finite Difference Time Domain Method discretizes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space into a grid of small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elements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called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Yee Lattice (1966).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different field components at a grid location are stored in the edges and faces of a cubic element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They are evolved in discrete time steps.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52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597184" y="3260348"/>
            <a:ext cx="4762500" cy="29197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048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3.2. Introduction to MEEP Simulator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53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10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3.2. Introduction to MEEP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758055" cy="45613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MEEP (2006) is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script based Simulator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for modeling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time domain and frequency domain behavior of a variety of arbitrary materials including anisotropic, dispersive, non-linear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gyrotropic media.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++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interface: Features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variable resolution and normalized units.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Material Library: Sample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data for several materials is provided in libraries for building accurate test structures.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Current Sources: A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wide variety of electric or magnetic current sources can be simulated.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Derived components: Electric/ Magnetic/ Thermal Energy Density,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Poynting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Flux etc. can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be evaluated.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Mathematical operations: Averaging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symmetry and integration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allowed in cylindrical and rectangular coordinates.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Data Visualization: The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fields can be printed as image or video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files. 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54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4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58182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3.2. MEEP: Fully Symmetric Maxwell’s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Equations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A. Ampere’s Law (1861)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M. Faraday’s Law (1831)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J. C. F. Gauss’s Law for Electricity (1813)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J. C. F. Gauss’s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Law for Magnetism (1813)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55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83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3.2. MEEP: Boundary Conditions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The finite region of space must always be terminated with some boundary conditions. Three types of terminations are supported:</a:t>
                </a:r>
              </a:p>
              <a:p>
                <a:pPr marL="514350" indent="-514350">
                  <a:buAutoNum type="arabicPeriod"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Bloch-periodic Boundaries: These are used for simulation of periodic structures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𝑗𝑘𝐿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. Periodic Bloch Boundaries copy the field component at one cell’s edge and reinject them at a neighboring cell’s edge. </a:t>
                </a:r>
              </a:p>
              <a:p>
                <a:pPr marL="514350" indent="-514350">
                  <a:buAutoNum type="arabicPeriod"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Metallic Walls: All fields are forced to be zero at the boundaries (perfect reflector has zero absorption and zero skin depth). </a:t>
                </a:r>
              </a:p>
              <a:p>
                <a:pPr marL="514350" indent="-514350">
                  <a:buAutoNum type="arabicPeriod"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Perfectly Matched Layers: All the fields pass through the open boundary with no reflection. These absorbing boundary layers (ABC) absorb all incident fields.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17" t="-3361" r="-116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56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23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3.2. MEEP: Material Inhomogeneity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can vary with position inside a material. They can be declared at each individual point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in space using a function.</a:t>
                </a:r>
              </a:p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1-D, 2-D and 3-D simulation is possible. Hence every space vector can have up to three spatial coordinates.   </a:t>
                </a:r>
              </a:p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The simulation can be carried out in rectangular or cylindrical coordinates. Hence different homogeneous/inhomogeneous structures can be built inside the space. </a:t>
                </a:r>
              </a:p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Symmetry can be used to create complex geometries as well.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381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57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08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3.2. MEEP: Material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Dispersion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Drude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-Lorentzian Model (1900) models frequency dependent permittivity and permeability. Flux Densities contain terms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for infinite frequency response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and frequency dependent Polarization vector.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are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represented as a sum of harmonic resonances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and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a term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for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frequency independent electric conductivity.</a:t>
                </a:r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=(1+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=(1+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is the electrical/magnetic conductivity.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couples the polarization to the driving field,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is the angular resonance frequency,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is a damping factor.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1">
                <a:blip r:embed="rId2"/>
                <a:stretch>
                  <a:fillRect l="-928" t="-242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58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52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3.2. MEEP: Material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Dispersion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Drude-Lorentzian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Model (1900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 descr="Image result for drude lorentz susceptibility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3000"/>
                    </a14:imgEffect>
                    <a14:imgEffect>
                      <a14:colorTemperature colorTemp="6409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853" t="22703" r="9889" b="3262"/>
          <a:stretch/>
        </p:blipFill>
        <p:spPr bwMode="auto">
          <a:xfrm>
            <a:off x="5529775" y="1690688"/>
            <a:ext cx="5824025" cy="4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1690688"/>
            <a:ext cx="46915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Dispersion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Drude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-Lorentzian Model (1900)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explains the electrodynamic properties of metals by regarding conduction band electrons as non-interacting electron gas.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the material is excited by an external source of resonant frequency, the material absorption loss increases greatly. Electromagnetic Energy is converted into other forms of energy.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59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99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1.1. Properties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Magnetic Materials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6534656"/>
                  </p:ext>
                </p:extLst>
              </p:nvPr>
            </p:nvGraphicFramePr>
            <p:xfrm>
              <a:off x="803562" y="1552142"/>
              <a:ext cx="10550238" cy="50790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32415">
                      <a:extLst>
                        <a:ext uri="{9D8B030D-6E8A-4147-A177-3AD203B41FA5}">
                          <a16:colId xmlns:a16="http://schemas.microsoft.com/office/drawing/2014/main" val="3036728287"/>
                        </a:ext>
                      </a:extLst>
                    </a:gridCol>
                    <a:gridCol w="4114800">
                      <a:extLst>
                        <a:ext uri="{9D8B030D-6E8A-4147-A177-3AD203B41FA5}">
                          <a16:colId xmlns:a16="http://schemas.microsoft.com/office/drawing/2014/main" val="789189037"/>
                        </a:ext>
                      </a:extLst>
                    </a:gridCol>
                    <a:gridCol w="3503023">
                      <a:extLst>
                        <a:ext uri="{9D8B030D-6E8A-4147-A177-3AD203B41FA5}">
                          <a16:colId xmlns:a16="http://schemas.microsoft.com/office/drawing/2014/main" val="36594886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24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Magnetic Moments</a:t>
                          </a:r>
                          <a:endParaRPr lang="en-US" sz="24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Susceptibility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𝝌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</m:oMath>
                          </a14:m>
                          <a:endParaRPr lang="en-US" sz="24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8860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Diamagnetism</a:t>
                          </a:r>
                          <a:endParaRPr lang="en-US" sz="24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no magnetic moment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𝑜𝑟𝑏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𝑠𝑝𝑖𝑛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Small &amp; negative, </a:t>
                          </a:r>
                        </a:p>
                        <a:p>
                          <a:pPr algn="ctr"/>
                          <a:r>
                            <a:rPr lang="en-US" sz="2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to -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</m:oMath>
                          </a14:m>
                          <a:endParaRPr lang="en-US" sz="2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5765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b="1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Paramagnetism</a:t>
                          </a:r>
                          <a:endParaRPr lang="en-US" sz="24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randomly oriented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𝑜𝑟𝑏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𝑠𝑝𝑖𝑛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𝑠𝑚𝑎𝑙𝑙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Small &amp; positive, 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to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oMath>
                          </a14:m>
                          <a:endParaRPr lang="en-US" sz="2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24418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b="1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Antiferromagnetism</a:t>
                          </a:r>
                          <a:endParaRPr lang="en-US" sz="24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antiparallel aligned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𝑜𝑟𝑏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≪|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𝑠𝑝𝑖𝑛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Small &amp; positive, 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to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endParaRPr lang="en-US" sz="2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12540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Ferrimagnetism</a:t>
                          </a:r>
                          <a:endParaRPr lang="en-US" sz="24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mixed parallel and antiparallel aligned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𝑜𝑟𝑏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≪|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𝑠𝑝𝑖𝑛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oMath>
                          </a14:m>
                          <a:endParaRPr lang="en-US" sz="240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large (below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𝐶𝑢𝑟𝑖𝑒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),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to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sz="2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1211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Ferromagnetism</a:t>
                          </a:r>
                          <a:endParaRPr lang="en-US" sz="24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parallel aligned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𝑜𝑟𝑏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≪|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𝑠𝑝𝑖𝑛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sz="240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large (below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𝐶𝑢𝑟𝑖𝑒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),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to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oMath>
                          </a14:m>
                          <a:endParaRPr lang="en-US" sz="2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589628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6534656"/>
                  </p:ext>
                </p:extLst>
              </p:nvPr>
            </p:nvGraphicFramePr>
            <p:xfrm>
              <a:off x="803562" y="1552142"/>
              <a:ext cx="10550238" cy="50790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32415">
                      <a:extLst>
                        <a:ext uri="{9D8B030D-6E8A-4147-A177-3AD203B41FA5}">
                          <a16:colId xmlns:a16="http://schemas.microsoft.com/office/drawing/2014/main" val="3036728287"/>
                        </a:ext>
                      </a:extLst>
                    </a:gridCol>
                    <a:gridCol w="4114800">
                      <a:extLst>
                        <a:ext uri="{9D8B030D-6E8A-4147-A177-3AD203B41FA5}">
                          <a16:colId xmlns:a16="http://schemas.microsoft.com/office/drawing/2014/main" val="789189037"/>
                        </a:ext>
                      </a:extLst>
                    </a:gridCol>
                    <a:gridCol w="3503023">
                      <a:extLst>
                        <a:ext uri="{9D8B030D-6E8A-4147-A177-3AD203B41FA5}">
                          <a16:colId xmlns:a16="http://schemas.microsoft.com/office/drawing/2014/main" val="365948866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Magnetic Moments</a:t>
                          </a:r>
                          <a:endParaRPr lang="en-US" sz="24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391" t="-9333" r="-348" b="-103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886027"/>
                      </a:ext>
                    </a:extLst>
                  </a:tr>
                  <a:tr h="851218"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Diamagnetism</a:t>
                          </a:r>
                          <a:endParaRPr lang="en-US" sz="24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1302" t="-58571" r="-85355" b="-4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391" t="-58571" r="-348" b="-45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5765727"/>
                      </a:ext>
                    </a:extLst>
                  </a:tr>
                  <a:tr h="851218">
                    <a:tc>
                      <a:txBody>
                        <a:bodyPr/>
                        <a:lstStyle/>
                        <a:p>
                          <a:r>
                            <a:rPr lang="en-US" sz="2400" b="1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Paramagnetism</a:t>
                          </a:r>
                          <a:endParaRPr lang="en-US" sz="24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1302" t="-158571" r="-85355" b="-3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391" t="-158571" r="-348" b="-35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2441828"/>
                      </a:ext>
                    </a:extLst>
                  </a:tr>
                  <a:tr h="851218">
                    <a:tc>
                      <a:txBody>
                        <a:bodyPr/>
                        <a:lstStyle/>
                        <a:p>
                          <a:r>
                            <a:rPr lang="en-US" sz="2400" b="1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Antiferromagnetism</a:t>
                          </a:r>
                          <a:endParaRPr lang="en-US" sz="24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1302" t="-260432" r="-85355" b="-2575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391" t="-260432" r="-348" b="-2575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1254074"/>
                      </a:ext>
                    </a:extLst>
                  </a:tr>
                  <a:tr h="1216978"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Ferrimagnetism</a:t>
                          </a:r>
                          <a:endParaRPr lang="en-US" sz="24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1302" t="-250500" r="-85355" b="-79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391" t="-250500" r="-348" b="-79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1211482"/>
                      </a:ext>
                    </a:extLst>
                  </a:tr>
                  <a:tr h="851218"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Ferromagnetism</a:t>
                          </a:r>
                          <a:endParaRPr lang="en-US" sz="24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1302" t="-500714" r="-85355" b="-1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391" t="-500714" r="-348" b="-1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589628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6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32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3.2. MEEP: Material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Non-Linearity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In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Pockels and Kerr Non-linearity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model (1875),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can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be changed by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the field intensity. 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b="1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sum is the Pockels effect; whereas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sum is the Kerr effect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285750" indent="-285750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Ferromagnetic materials are non-linear as their permeability varies with the strength of applied field intensity.</a:t>
                </a:r>
              </a:p>
              <a:p>
                <a:pPr marL="285750" indent="-285750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At high magnetic field intensity, the material saturates, limiting further increase of Magnetic Flux. Hence, the susceptibility decreases rapidly.  </a:t>
                </a:r>
              </a:p>
              <a:p>
                <a:pPr marL="0" indent="0">
                  <a:buNone/>
                </a:pPr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28" t="-2101" r="-1159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60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59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3.2. MEEP: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Gyromagnetism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5528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Landau-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Lifshitz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-Gilbert model (1955)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describes the precessional motion of saturated magnetic dipoles in a magnetic field. 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describes the linear deviation of magnetization from its static equilibrium value. Precession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occurs around this unit bias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couples the polarization to the driving field,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is the angular resonance frequency,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is a damping factor.</a:t>
                </a:r>
              </a:p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For such anisotropic media, non-diagonal susceptibility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tensor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is used to </a:t>
                </a:r>
                <a:r>
                  <a:rPr lang="en-US" smtClean="0">
                    <a:latin typeface="Times New Roman" pitchFamily="18" charset="0"/>
                    <a:cs typeface="Times New Roman" pitchFamily="18" charset="0"/>
                  </a:rPr>
                  <a:t>relate Magnetization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and Field intensity. </a:t>
                </a:r>
              </a:p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||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55284"/>
              </a:xfrm>
              <a:blipFill rotWithShape="1">
                <a:blip r:embed="rId2"/>
                <a:stretch>
                  <a:fillRect l="-928" t="-256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61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91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3.2. MEEP: Field Patterns and Green’s Functions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G. Green’s Functions (1835) give the Field Patterns from a localized point source at a particular frequency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The point current source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is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placed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.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field component is observed.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frequency domain solver is also provided for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multidimensional Fourier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transformation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(1822) and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the decomposition of fields into travelling modes.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62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19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3.2. MEEP: Transmittance Spectra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Broadband response: The 3 Dimensional Discrete Fourier transform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(1822) of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the response to a short impulse can give useful information about the transmitted power and losses. </a:t>
                </a:r>
              </a:p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The Transmitted Power can be computed using the integral of Poynting Vector (1884); over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surface on the far end of the transmission line.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{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Transmitted power and incident power can be used to find power losses in transmission line.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63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8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Simulation of Magnetic Transmission Lines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64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27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4.1. MEEP Simulation of Non-linear Dispersive, Gyromagnetic Magnetic Transmission Line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65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15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4.1. MEEP Simulations for Magnetic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Transmission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12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Magnetic Transmission Lines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constructed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inhomogeneous, dispersive, non-linear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ferromagnetic conductors like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Ferromagnetic,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Permalloy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Cobalt alloys.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Transmission Lines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excited using continuous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soft electric current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sources.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multi-dimensional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discrete Fourier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transform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(1822) 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mode decomposition will be used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determine the Absorbance, Transmittance and Broadband Response.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66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60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4.1. MEEP Algorithm for simulating Magnetic Transmission Lines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Modeling and Simulation of Magnetic Transmission Lines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/>
              <a:t>67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4587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949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4.1. MEEP Simulations for Magnetic Transmission Lines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68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2498" y="2503464"/>
            <a:ext cx="4677428" cy="2886478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13900" y="2169994"/>
                <a:ext cx="6387152" cy="3656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Magnetic Transmission Line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was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excited by a small pulse to examine the Frequency Response. The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Fields will be used to determine its intrinsic impedance, propagation constant, transverse impedance and longitudinal admittance.</a:t>
                </a:r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00" y="2169994"/>
                <a:ext cx="6387152" cy="3656707"/>
              </a:xfrm>
              <a:prstGeom prst="rect">
                <a:avLst/>
              </a:prstGeom>
              <a:blipFill>
                <a:blip r:embed="rId3"/>
                <a:stretch>
                  <a:fillRect l="-143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60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4.1. Longitudinal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0246374"/>
              </p:ext>
            </p:extLst>
          </p:nvPr>
        </p:nvGraphicFramePr>
        <p:xfrm>
          <a:off x="838200" y="1825623"/>
          <a:ext cx="10515600" cy="4575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03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32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32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32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32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and Simulation of Magnetic Transmission Lines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 descr="D:\New folder\MGTL\Thesis\Codes\Code43\Logitudinal\hz-000050.2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226" y="2415878"/>
            <a:ext cx="1991834" cy="709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1" name="Picture 20" descr="D:\New folder\MGTL\Thesis\Codes\Code43\Logitudinal\hx-000050.25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408" y="2415878"/>
            <a:ext cx="1904374" cy="709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2" name="Picture 21" descr="D:\New folder\MGTL\Thesis\Codes\Code43\Logitudinal\hy-000050.25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080" y="2402231"/>
            <a:ext cx="2017367" cy="723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3" name="Picture 22" descr="D:\New folder\MGTL\Thesis\Codes\Code43\Logitudinal\bz-000050.25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226" y="3459479"/>
            <a:ext cx="1991834" cy="703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4" name="Picture 23" descr="D:\New folder\MGTL\Thesis\Codes\Code43\Logitudinal\bx-000050.25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408" y="3445753"/>
            <a:ext cx="1904374" cy="7168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5" name="Picture 24" descr="D:\New folder\MGTL\Thesis\Codes\Code43\Logitudinal\by-000050.25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081" y="3459479"/>
            <a:ext cx="2017366" cy="703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6" name="Picture 25" descr="D:\MuhammadShamaas\MGTL_Github\Thesis\Codes\Code43\Logitudinal\ez-000004.25.pn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226" y="4531691"/>
            <a:ext cx="1991834" cy="627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7" name="Picture 26" descr="D:\MuhammadShamaas\MGTL_Github\Thesis\Codes\Code43\Logitudinal\ex-000025.25.png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408" y="4531691"/>
            <a:ext cx="1904374" cy="627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8" name="Picture 27" descr="D:\MuhammadShamaas\MGTL_Github\Thesis\Codes\Code43\Logitudinal\ey-000026.25.png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081" y="4497494"/>
            <a:ext cx="2017366" cy="6613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9" name="Picture 28" descr="D:\MuhammadShamaas\MGTL_Github\Thesis\Codes\Code43\Logitudinal\dz-000004.25.png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226" y="5500757"/>
            <a:ext cx="1991834" cy="70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0" name="Picture 29" descr="D:\MuhammadShamaas\MGTL_Github\Thesis\Codes\Code43\Logitudinal\dx-000025.25.png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408" y="5531464"/>
            <a:ext cx="1904374" cy="67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1" name="Picture 30" descr="D:\MuhammadShamaas\MGTL_Github\Thesis\Codes\Code43\Logitudinal\dy-000026.25.png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615" y="5500757"/>
            <a:ext cx="1921831" cy="708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563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1.1. Magnetic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Susceptibility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7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361" y="1972121"/>
            <a:ext cx="5337175" cy="4005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941696" y="1787857"/>
            <a:ext cx="47221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When a ferromagnetic material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magnetized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susceptibility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follows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non-linear curve.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When the material is saturated, the magnetic susceptibility becomes zero.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Besides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Magnetic Field Intensity, permeability is strongly dependent on chemical composition, crystal structure, stress, temperature and time after magnetization</a:t>
            </a:r>
          </a:p>
        </p:txBody>
      </p:sp>
    </p:spTree>
    <p:extLst>
      <p:ext uri="{BB962C8B-B14F-4D97-AF65-F5344CB8AC3E}">
        <p14:creationId xmlns:p14="http://schemas.microsoft.com/office/powerpoint/2010/main" val="205966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4.1. Transverse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0131693"/>
              </p:ext>
            </p:extLst>
          </p:nvPr>
        </p:nvGraphicFramePr>
        <p:xfrm>
          <a:off x="824553" y="1641869"/>
          <a:ext cx="10515600" cy="46830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517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43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68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73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88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Modeling and Simulation of Magnetic Transmission Lines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/>
              <a:t>70</a:t>
            </a:fld>
            <a:endParaRPr lang="en-US"/>
          </a:p>
        </p:txBody>
      </p:sp>
      <p:pic>
        <p:nvPicPr>
          <p:cNvPr id="7" name="Picture 6" descr="D:\New folder\MGTL\Thesis\Codes\Code43\Transverse\hz-000050.2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192" y="2112060"/>
            <a:ext cx="742950" cy="742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" name="Picture 7" descr="D:\New folder\MGTL\Thesis\Codes\Code43\Transverse\hx-000050.25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415" y="2165300"/>
            <a:ext cx="733425" cy="733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" name="Picture 8" descr="D:\New folder\MGTL\Thesis\Codes\Code43\Transverse\hy-000050.25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5376" y="2165300"/>
            <a:ext cx="733425" cy="733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" name="Picture 9" descr="D:\MuhammadShamaas\MGTL_Github\Thesis\Codes\Code43\Transverse\bz-000050.25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717" y="3146520"/>
            <a:ext cx="733425" cy="733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1" name="Picture 10" descr="D:\MuhammadShamaas\MGTL_Github\Thesis\Codes\Code43\Transverse\bx-000038.25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940" y="3156045"/>
            <a:ext cx="723900" cy="723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2" name="Picture 11" descr="D:\New folder\MGTL\Thesis\Codes\Code43\Transverse\by-000050.25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952" y="3146520"/>
            <a:ext cx="704850" cy="704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3" name="Picture 12" descr="D:\MuhammadShamaas\MGTL_Github\Thesis\Codes\Code43\Transverse\ez-000020.25.pn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954" y="4232298"/>
            <a:ext cx="733425" cy="733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4" name="Picture 13" descr="D:\MuhammadShamaas\MGTL_Github\Thesis\Codes\Code43\Transverse\ex-000019.25.png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283" y="4237060"/>
            <a:ext cx="733425" cy="733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5" name="Picture 14" descr="D:\New folder\MGTL\Thesis\Codes\Code43\Transverse\ey-000050.25.png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5376" y="4230236"/>
            <a:ext cx="723900" cy="723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6" name="Picture 15" descr="D:\MuhammadShamaas\MGTL_Github\Thesis\Codes\Code43\Transverse\dz-000045.25.png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305" y="5328518"/>
            <a:ext cx="752475" cy="752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7" name="Picture 16" descr="D:\MuhammadShamaas\MGTL_Github\Thesis\Codes\Code43\Transverse\dx-000040.25.png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652" y="5328518"/>
            <a:ext cx="742950" cy="742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8" name="Picture 17" descr="D:\New folder\MGTL\Thesis\Codes\Code43\Transverse\dy-000050.25.png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5376" y="5385384"/>
            <a:ext cx="714375" cy="714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586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4.1. Field Map for Magnetic Transmission 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4208" y="1825625"/>
            <a:ext cx="8883583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and Simulation of Magnetic Transmission Lines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9619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4.1. Dispersion and Skin Effect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and Simulation of Magnetic Transmission Lines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17" y="2168946"/>
            <a:ext cx="5100747" cy="382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493" y="2170206"/>
            <a:ext cx="5067300" cy="3800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978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4.1. Evolution of Gaussian Pulse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Modeling and Simulation of Magnetic Transmission Lines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/>
              <a:t>73</a:t>
            </a:fld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055" y="2035019"/>
            <a:ext cx="5258534" cy="39343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378" y="2003226"/>
            <a:ext cx="5330825" cy="3997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913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4.1. Intrinsic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Wave Impedance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Propagation Constant of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Magnetic Transmission 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74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01" y="2156209"/>
            <a:ext cx="5100747" cy="382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991" y="1761902"/>
            <a:ext cx="5943600" cy="4617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71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4.1. Transverse Impedance and Longitudinal Admittance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75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633" y="1867480"/>
            <a:ext cx="5967018" cy="4351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7" y="2042899"/>
            <a:ext cx="5334000" cy="4000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55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4.2. Wideband Transformer Simulation in MEEP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76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25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4.2.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 to Wideband Transformer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Modeling and Simulation of Magnetic Transmission Lines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/>
              <a:t>77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87104" y="1965278"/>
            <a:ext cx="10194878" cy="4351338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 wideband transformer passes a frequency band of several decades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is designed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handle complex waveforms like rectangular pulses.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used for impedance matching, voltage/ current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transformation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DC isolation, mixing, power splitting, coupling and signal inversion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2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4.2. Wideband Transformer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Magnetic Transmission Line 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9774"/>
            <a:ext cx="4090938" cy="4823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wideband Transformer is made from ferromagnetic material hence its behavior can be predicted by using Magnetic Transmission Line model.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78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38" y="2673286"/>
            <a:ext cx="7080891" cy="26560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15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4.2. Wideband Transformer Simulation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MEEP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4912644"/>
              </p:ext>
            </p:extLst>
          </p:nvPr>
        </p:nvGraphicFramePr>
        <p:xfrm>
          <a:off x="947138" y="2506662"/>
          <a:ext cx="1074528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79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6161" y="2074460"/>
            <a:ext cx="103859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wideband transformer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will be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excited by a small pulse to examine the Frequency Response. The 3 dimensional discrete Fourier Transform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was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used 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determine Broadband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Response.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188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1.1.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Magnetic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Hysteresis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861849"/>
            <a:ext cx="52023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Ferromagnetic materials are non-linear as their permeability varies with the strength of applied field intensity.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flux in a ferromagnetic material depends on the instantaneous Magnetomotive force and its history.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 high magnetic field intensity, the material saturates, limiting further increase of Magnetic Flux.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8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181" y="1753790"/>
            <a:ext cx="5332095" cy="4001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086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4.2.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Geometry of Wideband Transformer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Modeling and Simulation of Magnetic Transmission Lines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/>
              <a:t>80</a:t>
            </a:fld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5894" y="2146832"/>
            <a:ext cx="6439799" cy="37533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22514" y="2146832"/>
            <a:ext cx="38404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 MHz – 3 GHz wideband transformer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simulated to study the effects of Magnetic Transmission Lines parameters on its frequency response.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14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4.2. Visualization of Electromagnetic Fields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873083"/>
              </p:ext>
            </p:extLst>
          </p:nvPr>
        </p:nvGraphicFramePr>
        <p:xfrm>
          <a:off x="838200" y="1690688"/>
          <a:ext cx="10515600" cy="4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2258087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8760708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973666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65672298"/>
                    </a:ext>
                  </a:extLst>
                </a:gridCol>
              </a:tblGrid>
              <a:tr h="355874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905611"/>
                  </a:ext>
                </a:extLst>
              </a:tr>
              <a:tr h="10791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670017"/>
                  </a:ext>
                </a:extLst>
              </a:tr>
              <a:tr h="10791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248821"/>
                  </a:ext>
                </a:extLst>
              </a:tr>
              <a:tr h="10791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79337"/>
                  </a:ext>
                </a:extLst>
              </a:tr>
              <a:tr h="10791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20923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and Simulation of Magnetic Transmission Lines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D:\MuhammadShamaas\MGTL_Github\Thesis\Codes\Code46\MMTL-out\hx-001351.2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643" y="2221825"/>
            <a:ext cx="953135" cy="953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" name="Picture 8" descr="D:\MuhammadShamaas\MGTL_Github\Thesis\Codes\Code46\MMTL-out\hy-001801.25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189" y="2208755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" name="Picture 9" descr="D:\MuhammadShamaas\MGTL_Github\Thesis\Codes\Code46\MMTL-out\hz-002251.25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2233311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1" name="Picture 10" descr="D:\New folder\MGTL\Thesis\Codes\Code46\MMTL-out\bx-005001.25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643" y="3331884"/>
            <a:ext cx="954405" cy="954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2" name="Picture 11" descr="D:\New folder\MGTL\Thesis\Codes\Code46\MMTL-out\by-005001.25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186" y="3306271"/>
            <a:ext cx="954405" cy="954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3" name="Picture 12" descr="D:\New folder\MGTL\Thesis\Codes\Code46\MMTL-out\bz-005001.25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362" y="3306270"/>
            <a:ext cx="954405" cy="954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4" name="Picture 13" descr="D:\MuhammadShamaas\MGTL_Github\Thesis\Codes\Code46\MMTL-out\ex-002726.25.pn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643" y="4388387"/>
            <a:ext cx="953135" cy="953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5" name="Picture 14" descr="D:\MuhammadShamaas\MGTL_Github\Thesis\Codes\Code46\MMTL-out\ey-002726.25.png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456" y="4419234"/>
            <a:ext cx="953135" cy="953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6" name="Picture 15" descr="D:\MuhammadShamaas\MGTL_Github\Thesis\Codes\Code46\MMTL-out\ez-002726.25.png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995" y="4419234"/>
            <a:ext cx="953135" cy="953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7" name="Picture 16" descr="D:\MuhammadShamaas\MGTL_Github\Thesis\Codes\Code46\MMTL-out\dx-002726.25.png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643" y="5476457"/>
            <a:ext cx="953135" cy="953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8" name="Picture 17" descr="D:\MuhammadShamaas\MGTL_Github\Thesis\Codes\Code46\MMTL-out\dy-002726.25.png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456" y="5476456"/>
            <a:ext cx="953135" cy="953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9" name="Picture 18" descr="D:\MuhammadShamaas\MGTL_Github\Thesis\Codes\Code46\MMTL-out\dz-002726.25.png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362" y="5495823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721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4.2. Wideband Transformer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Insertion Loss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82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451" y="1895991"/>
            <a:ext cx="5898624" cy="42727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18866" y="1774209"/>
            <a:ext cx="47084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low frequency droop below 300 MHz in the transfer characteristics is attributed to the diminishing shunt magnetizing reactance and high series capacitive reactance.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mid-band insertion loss is attributed to loss across the magnetic conductance.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frequency is increased,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attenuation constant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increases,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magnetic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reluctance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increases,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permeability decreases and the shunt magnetic reactance drops.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Hence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magnetic losses increase as well. This is responsible for high frequency droop above 3.5 GHz in the wideband transformer.</a:t>
            </a:r>
          </a:p>
        </p:txBody>
      </p:sp>
    </p:spTree>
    <p:extLst>
      <p:ext uri="{BB962C8B-B14F-4D97-AF65-F5344CB8AC3E}">
        <p14:creationId xmlns:p14="http://schemas.microsoft.com/office/powerpoint/2010/main" val="240609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4.2. Simulation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Wideband Transformer: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Losses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The Loss tangent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𝑡𝑎𝑛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has the following components:</a:t>
                </a:r>
              </a:p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DC Resistance Loss Tangent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𝑡𝑎𝑛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Skin Effect Loss Tangent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𝑡𝑎𝑛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</m:t>
                        </m:r>
                      </m:sub>
                    </m:sSub>
                  </m:oMath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Proximity Effect Loss Tangent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𝑡𝑎𝑛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𝑝𝑒</m:t>
                        </m:r>
                      </m:sub>
                    </m:sSub>
                  </m:oMath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Self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Capacitance Dielectric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Loss Tangent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𝑡𝑎𝑛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𝑐𝑝</m:t>
                        </m:r>
                      </m:sub>
                    </m:sSub>
                  </m:oMath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Self Capacitance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Circulating Currents Loss Tangent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𝑡𝑎𝑛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𝑐𝑠</m:t>
                        </m:r>
                      </m:sub>
                    </m:sSub>
                  </m:oMath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Core Residual Loss Tangent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𝑡𝑎𝑛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Core Eddy Current Loss Tangent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𝑡𝑎𝑛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Core Hysteresis Loss Tangent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𝑡𝑎𝑛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1">
                <a:blip r:embed="rId2"/>
                <a:stretch>
                  <a:fillRect l="-1217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83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51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4.2. Limitations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simulators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simulators can not be used to model the following magnetic effects: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Magnetostriction</a:t>
            </a:r>
          </a:p>
          <a:p>
            <a:pPr marL="514350" indent="-514350"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Accoustic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effects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Relativistic Effects</a:t>
            </a:r>
          </a:p>
          <a:p>
            <a:pPr marL="514350" indent="-514350"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Magnetohydrodynamics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Gravitomagnetism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84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14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442755"/>
            <a:ext cx="10515600" cy="1061629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Modeling and Simulation of Magnetic Transmission Lines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itchFamily="18" charset="0"/>
              </a:rPr>
              <a:t>5. Conclusion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Scope for Further Work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Non-linear components must be used 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simulating complex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energy loss effects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Equivalent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Magnetic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circuits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used to simplify analysis of the transient and steady state behavior.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power invariant Magnetic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Transmission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model can also be used for accurate modeling of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 and DC Machines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Magnetic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Spintronic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Waveguides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Gyromagnetic NLTLs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anose="02020603050405020304" pitchFamily="18" charset="0"/>
                <a:cs typeface="Times New Roman" pitchFamily="18" charset="0"/>
              </a:rPr>
              <a:t>86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95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215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[1] J. B.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Faria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Multimodal propagation in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multiconductor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 transmission lines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J.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Electromag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Waves Appl. 2014, p. 1677–1702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[2] J. B.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Faria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Formulation of Multiwire Magnetic Transmission-Line Theory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Progress in Electromagnetics Research B, Vol. 49, 2013, p. 177–195.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[3] J. B.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Faria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Matrix theory of wave propagation in hybrid electric/magnetic multiwire transmission line systems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Journal of Electromagnetic Waves and Applications, Vol. 29, No. 7, 2015, p. 925–940.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[4] J. B.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Faria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A physical model of the ideal transformer based on magnetic transmission line theory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Journal of Electromagnetic Waves and Applications, Vol. 27, No. 3, 2013, p. 365–373.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[5] J. B. Schneider,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Understanding the Finite-Difference Time-Domain Method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2017, p. 33-74.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[6] A.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Oskooi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D. Roundy, M.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Ibanescu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P.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Bermel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J.D.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Joannopoulos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and S.G. Johnson,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MEEP: A flexible free-software package for electromagnetic simulations by the FDTD method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Computer Physics Communications, Vol. 181, 2010, p. 687-702.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[7] J. B.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Faria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Complex reluctance of inhomogeneous Euler-Cauchy tubular ferrites taking into account frequency dependent complex permeability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Progress In Electromagnetics Research M, Vol. 25, 2012, p. 71–85.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[8] C. Paul, K. Whites and S.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Nasar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Introduction to electromagnetic fields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4th ed. Boston: WCB/McGraw-Hill, 1998, p.586-589.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[9] B.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Sevcik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and L.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Brancık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Time-Domain Simulation of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Nonuniform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Multiconductor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 Transmission Lines in Matlab,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International Journal of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Mahematics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and Computers in Simulation, Vol.5, No. 2, 2011, p. 1-8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87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93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431"/>
            <a:ext cx="10515600" cy="47449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[10] G.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Antonini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 A general framework for the analysis of metamaterial transmission lines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Prog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Electromagn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Res. B., 2010, p. 353–373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[11] C. Caloz and T. Itoh,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Electromagnetic Metamaterials: Transmission Line Theory and Microwave Applications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Wiley-IEEE Press, 2006, p. 27-58.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[12] IEEE, Standard for Validation of Computational Electromagnetic (CEM) Computer Modeling and Simulation, and Recommended Practice, Part I, IEEE, June 2008.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[13] C. Paul,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Introduction to Electromagnetic Compatibility,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2nd ed. Kentucky: John Wiley and Sons, 2006, p. 559-710.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[14] L.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-Ping,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Computational Electromagnetics for Electromagnetic Compatibility/ Signal Integrity Analysis,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IEEE EMC DL Talk, University of Missouri, 2008.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[15] T. C. Edwards and M. B. Steer,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Foundations for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Microstrip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 Circuit Design,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4th ed.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Wiley-IEEE Press, 2016, p. 576-607.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[16] J. Dickens and A. Neuber,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 Material selection considerations for coaxial,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ferrimagnetic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-based nonlinear transmission lines,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Journal of Applied Physics, 113, 064904, 2013, p. 1-5.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[17] J. Parson, A. Neuber, J. Dickens and J.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Mankowski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Investigation of a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stripline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 transmission line structure for gyromagnetic nonlinear transmission line high power microwave sources,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Review of Scientific Instruments, 87, 034706, 2016, p. 1-7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18] G. Dominguez,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Power-Invariant Magnetic System Modeling, PhD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Disseration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Texas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A&amp;M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University, 2011,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p.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45-64.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88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06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1.1. Dielectric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Diamagnetic Losses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Modeling and Simulation of Magnetic Transmission Lines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>
                <a:latin typeface="Times New Roman" pitchFamily="18" charset="0"/>
                <a:cs typeface="Times New Roman" pitchFamily="18" charset="0"/>
              </a:rPr>
              <a:t>9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996" y="2087059"/>
            <a:ext cx="5100747" cy="382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79055" y="1690688"/>
                <a:ext cx="4926841" cy="4785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If a dimension of the magnetic material is equal to a quarter multiple of the electromagnetic wavelength, a standing wave can develop inside it.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During Lorentz resonance, lattice vibrations or electronic resonance,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the in-phase flux cancels the anti-phase flux so the observed permittivity and permeability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drops. </a:t>
                </a:r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55" y="1690688"/>
                <a:ext cx="4926841" cy="4785028"/>
              </a:xfrm>
              <a:prstGeom prst="rect">
                <a:avLst/>
              </a:prstGeom>
              <a:blipFill>
                <a:blip r:embed="rId3"/>
                <a:stretch>
                  <a:fillRect l="-1980" t="-1019" r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70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2662</TotalTime>
  <Words>4154</Words>
  <Application>Microsoft Office PowerPoint</Application>
  <PresentationFormat>Widescreen</PresentationFormat>
  <Paragraphs>684</Paragraphs>
  <Slides>88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4" baseType="lpstr">
      <vt:lpstr>Arial</vt:lpstr>
      <vt:lpstr>Calibri</vt:lpstr>
      <vt:lpstr>Calibri Light</vt:lpstr>
      <vt:lpstr>Cambria Math</vt:lpstr>
      <vt:lpstr>Times New Roman</vt:lpstr>
      <vt:lpstr>Office Theme</vt:lpstr>
      <vt:lpstr>Modeling and Simulation of Magnetic Transmission Lines</vt:lpstr>
      <vt:lpstr>Research Objectives</vt:lpstr>
      <vt:lpstr>1. Introduction to Magnetic Transmission</vt:lpstr>
      <vt:lpstr>1.1. Introduction to Solid State Magnetism</vt:lpstr>
      <vt:lpstr>1.1. Magnetization and Permeability</vt:lpstr>
      <vt:lpstr>1.1. Properties of Magnetic Materials</vt:lpstr>
      <vt:lpstr>1.1. Magnetic Susceptibility</vt:lpstr>
      <vt:lpstr>1.1. Magnetic Hysteresis</vt:lpstr>
      <vt:lpstr>1.1. Dielectric and Diamagnetic Losses</vt:lpstr>
      <vt:lpstr>1.2. Introduction to Magnetic Transmission Lines</vt:lpstr>
      <vt:lpstr>1.2. Introduction to Magnetic Transmission Lines</vt:lpstr>
      <vt:lpstr>1.2. Applications of Magnetic Transmission Lines</vt:lpstr>
      <vt:lpstr>1.2. Applications of Magnetic Transmission Lines</vt:lpstr>
      <vt:lpstr>2. Magnetic Circuit Modeling</vt:lpstr>
      <vt:lpstr>2. Three Magnetic Circuit Models</vt:lpstr>
      <vt:lpstr>2.1. Magnetic Reluctance Model</vt:lpstr>
      <vt:lpstr>2.1. Complex Magnetic Reluctance Model for Magnetic Circuits</vt:lpstr>
      <vt:lpstr>2.1. Complex Magnetic Reluctance Model for Magnetic Circuits</vt:lpstr>
      <vt:lpstr>2.1. Inconsistency in Complex Magnetic Reluctance Model</vt:lpstr>
      <vt:lpstr>2.1. Reluctance model for a Compounded DC Generator </vt:lpstr>
      <vt:lpstr>2.1. Simulation of Reluctance model for a Compounded DC Generator </vt:lpstr>
      <vt:lpstr>2.1. Simulation of Non-Linear Reluctance</vt:lpstr>
      <vt:lpstr>2.1. Simulation of Reluctance model for a Compounded DC Generator </vt:lpstr>
      <vt:lpstr>2.2. Permeance-Capacitance Model</vt:lpstr>
      <vt:lpstr>2.2. Tellegen’s Gyrator theory</vt:lpstr>
      <vt:lpstr>2.2. Validation of Gyrator Theory</vt:lpstr>
      <vt:lpstr>2.2. Power Invariant Permeance-Capacitance Model (1969)</vt:lpstr>
      <vt:lpstr>2.2. Nature of Magnetic Permeance</vt:lpstr>
      <vt:lpstr>2.2. Permeance-Capacitance Model for a full bridge Isolated Buck Converter</vt:lpstr>
      <vt:lpstr>2.2. The switching table for the switches and diodes</vt:lpstr>
      <vt:lpstr>2.2. The design parameters</vt:lpstr>
      <vt:lpstr>2.2. The Design Procedure</vt:lpstr>
      <vt:lpstr>2.2. Permeance-Capacitance Model for a full bridge Isolated Buck Converter</vt:lpstr>
      <vt:lpstr>2.2. Model for Primary winding gyrator</vt:lpstr>
      <vt:lpstr>2.2. Model for Secondary winding gyrators</vt:lpstr>
      <vt:lpstr>2.2. Model for non-linear Permeance </vt:lpstr>
      <vt:lpstr>2.2. Sample Response of Transformer </vt:lpstr>
      <vt:lpstr>2.2. Simulation Model of full bridge Isolated Buck Converter</vt:lpstr>
      <vt:lpstr>2.2. Source and Load waveforms</vt:lpstr>
      <vt:lpstr>2.2. Permeance Magnetic Voltage and Magnetic Displacement Current</vt:lpstr>
      <vt:lpstr>2.3.Magnetic Transmission Line Model</vt:lpstr>
      <vt:lpstr>2.3. Magnetic Transmission Line Model (2012)</vt:lpstr>
      <vt:lpstr>2.3. Components in Transmission Line Model</vt:lpstr>
      <vt:lpstr>2.3. Energy Loss and Energy Storage</vt:lpstr>
      <vt:lpstr>2.3. Lossy Transmission Lines</vt:lpstr>
      <vt:lpstr>2.3. Cross Talk and Shielding</vt:lpstr>
      <vt:lpstr>2.4. Summary of Three Magnetic Circuit Models</vt:lpstr>
      <vt:lpstr>2.4. Comparison of Different Models </vt:lpstr>
      <vt:lpstr>3. Electromagnetic Simulations and MEEP Simulator</vt:lpstr>
      <vt:lpstr>3.1. Finite Difference Time Domain Method</vt:lpstr>
      <vt:lpstr>3.1. Finite Difference Time Domain Method</vt:lpstr>
      <vt:lpstr>3.1. Yee Lattice</vt:lpstr>
      <vt:lpstr>3.2. Introduction to MEEP Simulator</vt:lpstr>
      <vt:lpstr>3.2. Introduction to MEEP</vt:lpstr>
      <vt:lpstr>3.2. MEEP: Fully Symmetric Maxwell’s Equations</vt:lpstr>
      <vt:lpstr>3.2. MEEP: Boundary Conditions </vt:lpstr>
      <vt:lpstr>3.2. MEEP: Material Inhomogeneity</vt:lpstr>
      <vt:lpstr>3.2. MEEP: Material Dispersion</vt:lpstr>
      <vt:lpstr>3.2. MEEP: Material Dispersion Drude-Lorentzian Model (1900) </vt:lpstr>
      <vt:lpstr>3.2. MEEP: Material Non-Linearity</vt:lpstr>
      <vt:lpstr>3.2. MEEP: Gyromagnetism</vt:lpstr>
      <vt:lpstr>3.2. MEEP: Field Patterns and Green’s Functions</vt:lpstr>
      <vt:lpstr>3.2. MEEP: Transmittance Spectra</vt:lpstr>
      <vt:lpstr>4. Simulation of Magnetic Transmission Lines</vt:lpstr>
      <vt:lpstr>4.1. MEEP Simulation of Non-linear Dispersive, Gyromagnetic Magnetic Transmission Line </vt:lpstr>
      <vt:lpstr>4.1. MEEP Simulations for Magnetic Transmission Lines</vt:lpstr>
      <vt:lpstr>4.1. MEEP Algorithm for simulating Magnetic Transmission Lines</vt:lpstr>
      <vt:lpstr>4.1. MEEP Simulations for Magnetic Transmission Lines</vt:lpstr>
      <vt:lpstr>4.1. Longitudinal Fields</vt:lpstr>
      <vt:lpstr>4.1. Transverse Fields</vt:lpstr>
      <vt:lpstr>4.1. Field Map for Magnetic Transmission Line</vt:lpstr>
      <vt:lpstr>4.1. Dispersion and Skin Effect</vt:lpstr>
      <vt:lpstr>4.1. Evolution of Gaussian Pulse </vt:lpstr>
      <vt:lpstr>4.1. Intrinsic Wave Impedance and Propagation Constant of Magnetic Transmission Line</vt:lpstr>
      <vt:lpstr>4.1. Transverse Impedance and Longitudinal Admittance</vt:lpstr>
      <vt:lpstr>4.2. Wideband Transformer Simulation in MEEP</vt:lpstr>
      <vt:lpstr>4.2. Introduction to Wideband Transformer</vt:lpstr>
      <vt:lpstr>4.2. Wideband Transformer Magnetic Transmission Line Model</vt:lpstr>
      <vt:lpstr>4.2. Wideband Transformer Simulation in MEEP</vt:lpstr>
      <vt:lpstr>4.2. Geometry of Wideband Transformer</vt:lpstr>
      <vt:lpstr>4.2. Visualization of Electromagnetic Fields</vt:lpstr>
      <vt:lpstr>4.2. Wideband Transformer Insertion Loss</vt:lpstr>
      <vt:lpstr>4.2. Simulation for Wideband Transformer: Losses</vt:lpstr>
      <vt:lpstr>4.2. Limitations of simulators</vt:lpstr>
      <vt:lpstr>5. Conclusion</vt:lpstr>
      <vt:lpstr>5. Conclusion and Scope for Further Work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and Simulation of Magnetic Transmission Lines</dc:title>
  <dc:creator>Muhammad Amaar</dc:creator>
  <cp:lastModifiedBy>Muhammad Amaar</cp:lastModifiedBy>
  <cp:revision>719</cp:revision>
  <dcterms:created xsi:type="dcterms:W3CDTF">2019-10-08T20:14:06Z</dcterms:created>
  <dcterms:modified xsi:type="dcterms:W3CDTF">2020-07-02T09:51:03Z</dcterms:modified>
</cp:coreProperties>
</file>