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329" r:id="rId8"/>
    <p:sldId id="330" r:id="rId9"/>
    <p:sldId id="331" r:id="rId10"/>
    <p:sldId id="332" r:id="rId11"/>
    <p:sldId id="262" r:id="rId12"/>
    <p:sldId id="263" r:id="rId13"/>
    <p:sldId id="264" r:id="rId14"/>
    <p:sldId id="266" r:id="rId15"/>
    <p:sldId id="267" r:id="rId16"/>
    <p:sldId id="268" r:id="rId17"/>
    <p:sldId id="265" r:id="rId18"/>
    <p:sldId id="323" r:id="rId19"/>
    <p:sldId id="324" r:id="rId20"/>
    <p:sldId id="269" r:id="rId21"/>
    <p:sldId id="272" r:id="rId22"/>
    <p:sldId id="325" r:id="rId23"/>
    <p:sldId id="273" r:id="rId24"/>
    <p:sldId id="326" r:id="rId25"/>
    <p:sldId id="327" r:id="rId26"/>
    <p:sldId id="328" r:id="rId27"/>
    <p:sldId id="334" r:id="rId28"/>
    <p:sldId id="270" r:id="rId29"/>
    <p:sldId id="271" r:id="rId30"/>
    <p:sldId id="274" r:id="rId31"/>
    <p:sldId id="275" r:id="rId32"/>
    <p:sldId id="276" r:id="rId33"/>
    <p:sldId id="277" r:id="rId34"/>
    <p:sldId id="280" r:id="rId35"/>
    <p:sldId id="279" r:id="rId36"/>
    <p:sldId id="281" r:id="rId37"/>
    <p:sldId id="282" r:id="rId38"/>
    <p:sldId id="291" r:id="rId39"/>
    <p:sldId id="283" r:id="rId40"/>
    <p:sldId id="284" r:id="rId41"/>
    <p:sldId id="285" r:id="rId42"/>
    <p:sldId id="286" r:id="rId43"/>
    <p:sldId id="287" r:id="rId44"/>
    <p:sldId id="288" r:id="rId45"/>
    <p:sldId id="289" r:id="rId46"/>
    <p:sldId id="290" r:id="rId47"/>
    <p:sldId id="292" r:id="rId48"/>
    <p:sldId id="335"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316" r:id="rId73"/>
    <p:sldId id="317" r:id="rId74"/>
    <p:sldId id="318" r:id="rId75"/>
    <p:sldId id="319" r:id="rId76"/>
    <p:sldId id="320" r:id="rId77"/>
    <p:sldId id="321" r:id="rId78"/>
    <p:sldId id="322" r:id="rId79"/>
    <p:sldId id="278"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81" d="100"/>
          <a:sy n="81" d="100"/>
        </p:scale>
        <p:origin x="4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E7F5E5-54F2-4FAB-B99F-8374DCCC7DFB}"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847EFD-8654-49BF-8480-206607358C18}" type="slidenum">
              <a:rPr lang="en-US" smtClean="0"/>
              <a:t>‹#›</a:t>
            </a:fld>
            <a:endParaRPr lang="en-US"/>
          </a:p>
        </p:txBody>
      </p:sp>
    </p:spTree>
    <p:extLst>
      <p:ext uri="{BB962C8B-B14F-4D97-AF65-F5344CB8AC3E}">
        <p14:creationId xmlns:p14="http://schemas.microsoft.com/office/powerpoint/2010/main" val="498508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E7F5E5-54F2-4FAB-B99F-8374DCCC7DFB}"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847EFD-8654-49BF-8480-206607358C18}" type="slidenum">
              <a:rPr lang="en-US" smtClean="0"/>
              <a:t>‹#›</a:t>
            </a:fld>
            <a:endParaRPr lang="en-US"/>
          </a:p>
        </p:txBody>
      </p:sp>
    </p:spTree>
    <p:extLst>
      <p:ext uri="{BB962C8B-B14F-4D97-AF65-F5344CB8AC3E}">
        <p14:creationId xmlns:p14="http://schemas.microsoft.com/office/powerpoint/2010/main" val="4090693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E7F5E5-54F2-4FAB-B99F-8374DCCC7DFB}"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847EFD-8654-49BF-8480-206607358C18}" type="slidenum">
              <a:rPr lang="en-US" smtClean="0"/>
              <a:t>‹#›</a:t>
            </a:fld>
            <a:endParaRPr lang="en-US"/>
          </a:p>
        </p:txBody>
      </p:sp>
    </p:spTree>
    <p:extLst>
      <p:ext uri="{BB962C8B-B14F-4D97-AF65-F5344CB8AC3E}">
        <p14:creationId xmlns:p14="http://schemas.microsoft.com/office/powerpoint/2010/main" val="139288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E7F5E5-54F2-4FAB-B99F-8374DCCC7DFB}"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847EFD-8654-49BF-8480-206607358C18}" type="slidenum">
              <a:rPr lang="en-US" smtClean="0"/>
              <a:t>‹#›</a:t>
            </a:fld>
            <a:endParaRPr lang="en-US"/>
          </a:p>
        </p:txBody>
      </p:sp>
    </p:spTree>
    <p:extLst>
      <p:ext uri="{BB962C8B-B14F-4D97-AF65-F5344CB8AC3E}">
        <p14:creationId xmlns:p14="http://schemas.microsoft.com/office/powerpoint/2010/main" val="3637187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E7F5E5-54F2-4FAB-B99F-8374DCCC7DFB}"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847EFD-8654-49BF-8480-206607358C18}" type="slidenum">
              <a:rPr lang="en-US" smtClean="0"/>
              <a:t>‹#›</a:t>
            </a:fld>
            <a:endParaRPr lang="en-US"/>
          </a:p>
        </p:txBody>
      </p:sp>
    </p:spTree>
    <p:extLst>
      <p:ext uri="{BB962C8B-B14F-4D97-AF65-F5344CB8AC3E}">
        <p14:creationId xmlns:p14="http://schemas.microsoft.com/office/powerpoint/2010/main" val="3703440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E7F5E5-54F2-4FAB-B99F-8374DCCC7DFB}"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47EFD-8654-49BF-8480-206607358C18}" type="slidenum">
              <a:rPr lang="en-US" smtClean="0"/>
              <a:t>‹#›</a:t>
            </a:fld>
            <a:endParaRPr lang="en-US"/>
          </a:p>
        </p:txBody>
      </p:sp>
    </p:spTree>
    <p:extLst>
      <p:ext uri="{BB962C8B-B14F-4D97-AF65-F5344CB8AC3E}">
        <p14:creationId xmlns:p14="http://schemas.microsoft.com/office/powerpoint/2010/main" val="4234904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E7F5E5-54F2-4FAB-B99F-8374DCCC7DFB}" type="datetimeFigureOut">
              <a:rPr lang="en-US" smtClean="0"/>
              <a:t>10/30/2018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847EFD-8654-49BF-8480-206607358C18}" type="slidenum">
              <a:rPr lang="en-US" smtClean="0"/>
              <a:t>‹#›</a:t>
            </a:fld>
            <a:endParaRPr lang="en-US"/>
          </a:p>
        </p:txBody>
      </p:sp>
    </p:spTree>
    <p:extLst>
      <p:ext uri="{BB962C8B-B14F-4D97-AF65-F5344CB8AC3E}">
        <p14:creationId xmlns:p14="http://schemas.microsoft.com/office/powerpoint/2010/main" val="3546824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E7F5E5-54F2-4FAB-B99F-8374DCCC7DFB}" type="datetimeFigureOut">
              <a:rPr lang="en-US" smtClean="0"/>
              <a:t>10/30/2018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847EFD-8654-49BF-8480-206607358C18}" type="slidenum">
              <a:rPr lang="en-US" smtClean="0"/>
              <a:t>‹#›</a:t>
            </a:fld>
            <a:endParaRPr lang="en-US"/>
          </a:p>
        </p:txBody>
      </p:sp>
    </p:spTree>
    <p:extLst>
      <p:ext uri="{BB962C8B-B14F-4D97-AF65-F5344CB8AC3E}">
        <p14:creationId xmlns:p14="http://schemas.microsoft.com/office/powerpoint/2010/main" val="394196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7F5E5-54F2-4FAB-B99F-8374DCCC7DFB}" type="datetimeFigureOut">
              <a:rPr lang="en-US" smtClean="0"/>
              <a:t>10/30/2018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847EFD-8654-49BF-8480-206607358C18}" type="slidenum">
              <a:rPr lang="en-US" smtClean="0"/>
              <a:t>‹#›</a:t>
            </a:fld>
            <a:endParaRPr lang="en-US"/>
          </a:p>
        </p:txBody>
      </p:sp>
    </p:spTree>
    <p:extLst>
      <p:ext uri="{BB962C8B-B14F-4D97-AF65-F5344CB8AC3E}">
        <p14:creationId xmlns:p14="http://schemas.microsoft.com/office/powerpoint/2010/main" val="2775196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E7F5E5-54F2-4FAB-B99F-8374DCCC7DFB}"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47EFD-8654-49BF-8480-206607358C18}" type="slidenum">
              <a:rPr lang="en-US" smtClean="0"/>
              <a:t>‹#›</a:t>
            </a:fld>
            <a:endParaRPr lang="en-US"/>
          </a:p>
        </p:txBody>
      </p:sp>
    </p:spTree>
    <p:extLst>
      <p:ext uri="{BB962C8B-B14F-4D97-AF65-F5344CB8AC3E}">
        <p14:creationId xmlns:p14="http://schemas.microsoft.com/office/powerpoint/2010/main" val="3028426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E7F5E5-54F2-4FAB-B99F-8374DCCC7DFB}"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47EFD-8654-49BF-8480-206607358C18}" type="slidenum">
              <a:rPr lang="en-US" smtClean="0"/>
              <a:t>‹#›</a:t>
            </a:fld>
            <a:endParaRPr lang="en-US"/>
          </a:p>
        </p:txBody>
      </p:sp>
    </p:spTree>
    <p:extLst>
      <p:ext uri="{BB962C8B-B14F-4D97-AF65-F5344CB8AC3E}">
        <p14:creationId xmlns:p14="http://schemas.microsoft.com/office/powerpoint/2010/main" val="1765096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7F5E5-54F2-4FAB-B99F-8374DCCC7DFB}" type="datetimeFigureOut">
              <a:rPr lang="en-US" smtClean="0"/>
              <a:t>10/30/2018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847EFD-8654-49BF-8480-206607358C18}" type="slidenum">
              <a:rPr lang="en-US" smtClean="0"/>
              <a:t>‹#›</a:t>
            </a:fld>
            <a:endParaRPr lang="en-US"/>
          </a:p>
        </p:txBody>
      </p:sp>
    </p:spTree>
    <p:extLst>
      <p:ext uri="{BB962C8B-B14F-4D97-AF65-F5344CB8AC3E}">
        <p14:creationId xmlns:p14="http://schemas.microsoft.com/office/powerpoint/2010/main" val="2138635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electrical4u.com/electrical-circuit-breaker-operation-and-types-of-circuit-breaker/"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electrical4u.com/electrical-circuit-breaker-operation-and-types-of-circuit-breake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electrical4u.com/electrical-circuit-breaker-operation-and-types-of-circuit-breaker/"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Power System Planning</a:t>
            </a:r>
            <a:endParaRPr lang="en-US" dirty="0"/>
          </a:p>
        </p:txBody>
      </p:sp>
      <p:sp>
        <p:nvSpPr>
          <p:cNvPr id="3" name="Subtitle 2"/>
          <p:cNvSpPr>
            <a:spLocks noGrp="1"/>
          </p:cNvSpPr>
          <p:nvPr>
            <p:ph type="subTitle" idx="1"/>
          </p:nvPr>
        </p:nvSpPr>
        <p:spPr/>
        <p:txBody>
          <a:bodyPr/>
          <a:lstStyle/>
          <a:p>
            <a:r>
              <a:rPr lang="en-US" dirty="0" smtClean="0"/>
              <a:t>Prof. Dr. Muhammad Kamran</a:t>
            </a:r>
          </a:p>
          <a:p>
            <a:r>
              <a:rPr lang="en-US" dirty="0" smtClean="0"/>
              <a:t>Lecture No. 7</a:t>
            </a:r>
          </a:p>
          <a:p>
            <a:r>
              <a:rPr lang="en-US" dirty="0" smtClean="0"/>
              <a:t>mkamran@uet.edu.pk</a:t>
            </a:r>
            <a:endParaRPr lang="en-US" dirty="0"/>
          </a:p>
        </p:txBody>
      </p:sp>
    </p:spTree>
    <p:extLst>
      <p:ext uri="{BB962C8B-B14F-4D97-AF65-F5344CB8AC3E}">
        <p14:creationId xmlns:p14="http://schemas.microsoft.com/office/powerpoint/2010/main" val="25954202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a:t>3. </a:t>
            </a:r>
            <a:r>
              <a:rPr lang="en-US" b="1" u="sng" dirty="0" err="1"/>
              <a:t>Earthing</a:t>
            </a:r>
            <a:r>
              <a:rPr lang="en-US" b="1" u="sng" dirty="0"/>
              <a:t> Rods</a:t>
            </a:r>
            <a:r>
              <a:rPr lang="en-US" dirty="0"/>
              <a:t>: The </a:t>
            </a:r>
            <a:r>
              <a:rPr lang="en-US" dirty="0" err="1"/>
              <a:t>earthing</a:t>
            </a:r>
            <a:r>
              <a:rPr lang="en-US" dirty="0"/>
              <a:t> grid must be supplemented by </a:t>
            </a:r>
            <a:r>
              <a:rPr lang="en-US" dirty="0" err="1"/>
              <a:t>earthing</a:t>
            </a:r>
            <a:r>
              <a:rPr lang="en-US" dirty="0"/>
              <a:t> rods to assist in the dissipation of earth fault </a:t>
            </a:r>
            <a:r>
              <a:rPr lang="en-US" dirty="0" smtClean="0"/>
              <a:t>currents </a:t>
            </a:r>
            <a:r>
              <a:rPr lang="en-US" dirty="0"/>
              <a:t>and further reduce the overall substation </a:t>
            </a:r>
            <a:r>
              <a:rPr lang="en-US" dirty="0" err="1"/>
              <a:t>earthing</a:t>
            </a:r>
            <a:r>
              <a:rPr lang="en-US" dirty="0"/>
              <a:t> </a:t>
            </a:r>
            <a:r>
              <a:rPr lang="en-US" dirty="0" smtClean="0"/>
              <a:t>resistance</a:t>
            </a:r>
          </a:p>
          <a:p>
            <a:r>
              <a:rPr lang="en-US" dirty="0" smtClean="0"/>
              <a:t>These </a:t>
            </a:r>
            <a:r>
              <a:rPr lang="en-US" dirty="0"/>
              <a:t>rods are usually made of </a:t>
            </a:r>
            <a:r>
              <a:rPr lang="en-US" dirty="0" smtClean="0"/>
              <a:t>solid </a:t>
            </a:r>
            <a:r>
              <a:rPr lang="en-US" dirty="0"/>
              <a:t>copper, or copper clad steel.</a:t>
            </a:r>
          </a:p>
          <a:p>
            <a:r>
              <a:rPr lang="en-US" dirty="0"/>
              <a:t>4. </a:t>
            </a:r>
            <a:r>
              <a:rPr lang="en-US" b="1" u="sng" dirty="0"/>
              <a:t>Switchyard Fence</a:t>
            </a:r>
            <a:r>
              <a:rPr lang="en-US" dirty="0"/>
              <a:t> </a:t>
            </a:r>
            <a:r>
              <a:rPr lang="en-US" b="1" u="sng" dirty="0" err="1" smtClean="0"/>
              <a:t>Earthing</a:t>
            </a:r>
            <a:r>
              <a:rPr lang="en-US" dirty="0"/>
              <a:t>: The switchyard fence </a:t>
            </a:r>
            <a:r>
              <a:rPr lang="en-US" dirty="0" err="1"/>
              <a:t>earthing</a:t>
            </a:r>
            <a:r>
              <a:rPr lang="en-US" dirty="0"/>
              <a:t> practices are possible and are used by different utilities. These are:</a:t>
            </a:r>
          </a:p>
          <a:p>
            <a:r>
              <a:rPr lang="en-US" dirty="0" smtClean="0"/>
              <a:t> </a:t>
            </a:r>
            <a:r>
              <a:rPr lang="en-US" dirty="0"/>
              <a:t>(</a:t>
            </a:r>
            <a:r>
              <a:rPr lang="en-US" dirty="0" err="1"/>
              <a:t>i</a:t>
            </a:r>
            <a:r>
              <a:rPr lang="en-US" dirty="0"/>
              <a:t>) Extend the substation earth grid 0.5m-1.5m beyond the fence </a:t>
            </a:r>
            <a:r>
              <a:rPr lang="en-US" dirty="0" smtClean="0"/>
              <a:t>perimeter</a:t>
            </a:r>
          </a:p>
          <a:p>
            <a:r>
              <a:rPr lang="en-US" dirty="0" smtClean="0"/>
              <a:t>The </a:t>
            </a:r>
            <a:r>
              <a:rPr lang="en-US" dirty="0"/>
              <a:t>fence is then </a:t>
            </a:r>
            <a:r>
              <a:rPr lang="en-US" dirty="0" smtClean="0"/>
              <a:t>bonded </a:t>
            </a:r>
            <a:r>
              <a:rPr lang="en-US" dirty="0"/>
              <a:t>to the grid at regular intervals. </a:t>
            </a:r>
            <a:br>
              <a:rPr lang="en-US" dirty="0"/>
            </a:br>
            <a:r>
              <a:rPr lang="en-US" dirty="0"/>
              <a:t> </a:t>
            </a:r>
            <a:r>
              <a:rPr lang="en-US" dirty="0" smtClean="0"/>
              <a:t>(</a:t>
            </a:r>
            <a:r>
              <a:rPr lang="en-US" dirty="0"/>
              <a:t>ii) Place the fence beyond the perimeter of the switchyard </a:t>
            </a:r>
            <a:r>
              <a:rPr lang="en-US" dirty="0" err="1"/>
              <a:t>earthing</a:t>
            </a:r>
            <a:r>
              <a:rPr lang="en-US" dirty="0"/>
              <a:t> grid and bond the fence to its </a:t>
            </a:r>
            <a:r>
              <a:rPr lang="en-US" dirty="0" smtClean="0"/>
              <a:t>own </a:t>
            </a:r>
            <a:r>
              <a:rPr lang="en-US" dirty="0" err="1"/>
              <a:t>earthing</a:t>
            </a:r>
            <a:r>
              <a:rPr lang="en-US" dirty="0"/>
              <a:t> rod </a:t>
            </a:r>
            <a:r>
              <a:rPr lang="en-US" dirty="0" smtClean="0"/>
              <a:t>system</a:t>
            </a:r>
          </a:p>
          <a:p>
            <a:r>
              <a:rPr lang="en-US" dirty="0" smtClean="0"/>
              <a:t>This </a:t>
            </a:r>
            <a:r>
              <a:rPr lang="en-US" dirty="0" err="1"/>
              <a:t>earthing</a:t>
            </a:r>
            <a:r>
              <a:rPr lang="en-US" dirty="0"/>
              <a:t> rod system is not coupled to the main substation </a:t>
            </a:r>
            <a:r>
              <a:rPr lang="en-US" dirty="0" err="1"/>
              <a:t>earthing</a:t>
            </a:r>
            <a:r>
              <a:rPr lang="en-US" dirty="0"/>
              <a:t> </a:t>
            </a:r>
            <a:r>
              <a:rPr lang="en-US" dirty="0" smtClean="0"/>
              <a:t>grid</a:t>
            </a:r>
            <a:r>
              <a:rPr lang="en-US" dirty="0"/>
              <a:t>. </a:t>
            </a:r>
            <a:br>
              <a:rPr lang="en-US" dirty="0"/>
            </a:br>
            <a:r>
              <a:rPr lang="en-US" dirty="0"/>
              <a:t> </a:t>
            </a:r>
          </a:p>
        </p:txBody>
      </p:sp>
    </p:spTree>
    <p:extLst>
      <p:ext uri="{BB962C8B-B14F-4D97-AF65-F5344CB8AC3E}">
        <p14:creationId xmlns:p14="http://schemas.microsoft.com/office/powerpoint/2010/main" val="3658197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Substation cost</a:t>
            </a:r>
            <a:endParaRPr lang="en-US" dirty="0"/>
          </a:p>
        </p:txBody>
      </p:sp>
      <p:pic>
        <p:nvPicPr>
          <p:cNvPr id="4" name="Content Placeholder 3"/>
          <p:cNvPicPr>
            <a:picLocks noGrp="1" noChangeAspect="1"/>
          </p:cNvPicPr>
          <p:nvPr>
            <p:ph idx="1"/>
          </p:nvPr>
        </p:nvPicPr>
        <p:blipFill>
          <a:blip r:embed="rId2"/>
          <a:stretch>
            <a:fillRect/>
          </a:stretch>
        </p:blipFill>
        <p:spPr>
          <a:xfrm>
            <a:off x="838200" y="1519085"/>
            <a:ext cx="10223090" cy="4365522"/>
          </a:xfrm>
          <a:prstGeom prst="rect">
            <a:avLst/>
          </a:prstGeom>
        </p:spPr>
      </p:pic>
    </p:spTree>
    <p:extLst>
      <p:ext uri="{BB962C8B-B14F-4D97-AF65-F5344CB8AC3E}">
        <p14:creationId xmlns:p14="http://schemas.microsoft.com/office/powerpoint/2010/main" val="5305984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1690688"/>
            <a:ext cx="10515599" cy="4324349"/>
          </a:xfrm>
          <a:prstGeom prst="rect">
            <a:avLst/>
          </a:prstGeom>
        </p:spPr>
      </p:pic>
    </p:spTree>
    <p:extLst>
      <p:ext uri="{BB962C8B-B14F-4D97-AF65-F5344CB8AC3E}">
        <p14:creationId xmlns:p14="http://schemas.microsoft.com/office/powerpoint/2010/main" val="27880906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838201" y="1430594"/>
            <a:ext cx="9910762" cy="4199475"/>
          </a:xfrm>
          <a:prstGeom prst="rect">
            <a:avLst/>
          </a:prstGeom>
        </p:spPr>
      </p:pic>
    </p:spTree>
    <p:extLst>
      <p:ext uri="{BB962C8B-B14F-4D97-AF65-F5344CB8AC3E}">
        <p14:creationId xmlns:p14="http://schemas.microsoft.com/office/powerpoint/2010/main" val="26447688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595437" y="1915319"/>
            <a:ext cx="9001125" cy="4171950"/>
          </a:xfrm>
          <a:prstGeom prst="rect">
            <a:avLst/>
          </a:prstGeom>
        </p:spPr>
      </p:pic>
    </p:spTree>
    <p:extLst>
      <p:ext uri="{BB962C8B-B14F-4D97-AF65-F5344CB8AC3E}">
        <p14:creationId xmlns:p14="http://schemas.microsoft.com/office/powerpoint/2010/main" val="23524130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Substation Bus schemes</a:t>
            </a:r>
            <a:endParaRPr lang="en-US" dirty="0"/>
          </a:p>
        </p:txBody>
      </p:sp>
      <p:pic>
        <p:nvPicPr>
          <p:cNvPr id="4" name="Content Placeholder 3"/>
          <p:cNvPicPr>
            <a:picLocks noGrp="1" noChangeAspect="1"/>
          </p:cNvPicPr>
          <p:nvPr>
            <p:ph idx="1"/>
          </p:nvPr>
        </p:nvPicPr>
        <p:blipFill>
          <a:blip r:embed="rId2"/>
          <a:stretch>
            <a:fillRect/>
          </a:stretch>
        </p:blipFill>
        <p:spPr>
          <a:xfrm>
            <a:off x="3188175" y="1825625"/>
            <a:ext cx="5815650" cy="4351338"/>
          </a:xfrm>
          <a:prstGeom prst="rect">
            <a:avLst/>
          </a:prstGeom>
        </p:spPr>
      </p:pic>
    </p:spTree>
    <p:extLst>
      <p:ext uri="{BB962C8B-B14F-4D97-AF65-F5344CB8AC3E}">
        <p14:creationId xmlns:p14="http://schemas.microsoft.com/office/powerpoint/2010/main" val="37070730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072640" y="365125"/>
            <a:ext cx="7924800" cy="5564981"/>
          </a:xfrm>
          <a:prstGeom prst="rect">
            <a:avLst/>
          </a:prstGeom>
        </p:spPr>
      </p:pic>
    </p:spTree>
    <p:extLst>
      <p:ext uri="{BB962C8B-B14F-4D97-AF65-F5344CB8AC3E}">
        <p14:creationId xmlns:p14="http://schemas.microsoft.com/office/powerpoint/2010/main" val="12153267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3128962" y="1419225"/>
            <a:ext cx="5934075" cy="4019550"/>
          </a:xfrm>
          <a:prstGeom prst="rect">
            <a:avLst/>
          </a:prstGeom>
        </p:spPr>
      </p:pic>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15393471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This is an alternative of a double bus </a:t>
            </a:r>
            <a:r>
              <a:rPr lang="en-US" dirty="0" smtClean="0"/>
              <a:t>system</a:t>
            </a:r>
          </a:p>
          <a:p>
            <a:r>
              <a:rPr lang="en-US" dirty="0" smtClean="0"/>
              <a:t>The </a:t>
            </a:r>
            <a:r>
              <a:rPr lang="en-US" dirty="0"/>
              <a:t>main conception of Main and Transfer Bus System is, here every feeder line is directly connected through an isolator to a second bus called transfer </a:t>
            </a:r>
            <a:r>
              <a:rPr lang="en-US" dirty="0" smtClean="0"/>
              <a:t>bus</a:t>
            </a:r>
            <a:endParaRPr lang="en-US" dirty="0"/>
          </a:p>
          <a:p>
            <a:r>
              <a:rPr lang="en-US" dirty="0" smtClean="0"/>
              <a:t>The </a:t>
            </a:r>
            <a:r>
              <a:rPr lang="en-US" dirty="0"/>
              <a:t>said isolator in between transfer bus and feeder line is generally called bypass isolator. </a:t>
            </a:r>
            <a:endParaRPr lang="en-US" dirty="0" smtClean="0"/>
          </a:p>
          <a:p>
            <a:r>
              <a:rPr lang="en-US" dirty="0"/>
              <a:t>The main bus is as usual connected to each feeder through a bay consists of the circuit breaker and associated isolators at both sides of the </a:t>
            </a:r>
            <a:r>
              <a:rPr lang="en-US" dirty="0" smtClean="0"/>
              <a:t>breaker</a:t>
            </a:r>
          </a:p>
          <a:p>
            <a:r>
              <a:rPr lang="en-US" dirty="0" smtClean="0"/>
              <a:t>There </a:t>
            </a:r>
            <a:r>
              <a:rPr lang="en-US" dirty="0"/>
              <a:t>is one bus coupler bay which couples transfer bus and main bus through a </a:t>
            </a:r>
            <a:r>
              <a:rPr lang="en-US" dirty="0">
                <a:hlinkClick r:id="rId2"/>
              </a:rPr>
              <a:t>circuit breaker</a:t>
            </a:r>
            <a:r>
              <a:rPr lang="en-US" dirty="0"/>
              <a:t> and associated isolators at both sides of the breaker.</a:t>
            </a:r>
          </a:p>
        </p:txBody>
      </p:sp>
    </p:spTree>
    <p:extLst>
      <p:ext uri="{BB962C8B-B14F-4D97-AF65-F5344CB8AC3E}">
        <p14:creationId xmlns:p14="http://schemas.microsoft.com/office/powerpoint/2010/main" val="1790005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necessary, the transfer bus can be energized by main bus power by closing the transfer bus coupler isolators and then </a:t>
            </a:r>
            <a:r>
              <a:rPr lang="en-US" dirty="0" smtClean="0"/>
              <a:t>breaker</a:t>
            </a:r>
          </a:p>
          <a:p>
            <a:r>
              <a:rPr lang="en-US" dirty="0" smtClean="0"/>
              <a:t>Then </a:t>
            </a:r>
            <a:r>
              <a:rPr lang="en-US" dirty="0"/>
              <a:t>the power in transfer bus can directly be fed to the feeder line by closing the bypass </a:t>
            </a:r>
            <a:r>
              <a:rPr lang="en-US" dirty="0" smtClean="0"/>
              <a:t>isolator</a:t>
            </a:r>
          </a:p>
          <a:p>
            <a:r>
              <a:rPr lang="en-US" dirty="0" smtClean="0"/>
              <a:t>If </a:t>
            </a:r>
            <a:r>
              <a:rPr lang="en-US" dirty="0"/>
              <a:t>the main circuit breaker associated with the feeder is switched off or isolated from the system, the feeder can still be fed in this way by transferring it to transfer bus</a:t>
            </a:r>
          </a:p>
        </p:txBody>
      </p:sp>
    </p:spTree>
    <p:extLst>
      <p:ext uri="{BB962C8B-B14F-4D97-AF65-F5344CB8AC3E}">
        <p14:creationId xmlns:p14="http://schemas.microsoft.com/office/powerpoint/2010/main" val="1599737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Design of sub Transmission lines for given area</a:t>
            </a:r>
          </a:p>
          <a:p>
            <a:r>
              <a:rPr lang="en-US" smtClean="0"/>
              <a:t>Types of Distribution </a:t>
            </a:r>
            <a:r>
              <a:rPr lang="en-US" dirty="0" smtClean="0"/>
              <a:t>substations</a:t>
            </a:r>
            <a:endParaRPr lang="en-US" dirty="0"/>
          </a:p>
        </p:txBody>
      </p:sp>
    </p:spTree>
    <p:extLst>
      <p:ext uri="{BB962C8B-B14F-4D97-AF65-F5344CB8AC3E}">
        <p14:creationId xmlns:p14="http://schemas.microsoft.com/office/powerpoint/2010/main" val="42934659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043114" y="365125"/>
            <a:ext cx="7572374" cy="5107781"/>
          </a:xfrm>
          <a:prstGeom prst="rect">
            <a:avLst/>
          </a:prstGeom>
        </p:spPr>
      </p:pic>
    </p:spTree>
    <p:extLst>
      <p:ext uri="{BB962C8B-B14F-4D97-AF65-F5344CB8AC3E}">
        <p14:creationId xmlns:p14="http://schemas.microsoft.com/office/powerpoint/2010/main" val="10971658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3309937" y="1595437"/>
            <a:ext cx="5572125" cy="3667125"/>
          </a:xfrm>
          <a:prstGeom prst="rect">
            <a:avLst/>
          </a:prstGeom>
        </p:spPr>
      </p:pic>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21579589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schematic diagram of the system is given in the </a:t>
            </a:r>
            <a:r>
              <a:rPr lang="en-US" dirty="0" smtClean="0"/>
              <a:t>figure</a:t>
            </a:r>
          </a:p>
          <a:p>
            <a:r>
              <a:rPr lang="en-US" dirty="0" smtClean="0"/>
              <a:t>It </a:t>
            </a:r>
            <a:r>
              <a:rPr lang="en-US" dirty="0"/>
              <a:t>provides a double feed to each feeder circuit, opening one breaker under maintenance or otherwise does not affect supply to any </a:t>
            </a:r>
            <a:r>
              <a:rPr lang="en-US" dirty="0" smtClean="0"/>
              <a:t>feeder</a:t>
            </a:r>
          </a:p>
          <a:p>
            <a:r>
              <a:rPr lang="en-US" dirty="0" smtClean="0"/>
              <a:t>But </a:t>
            </a:r>
            <a:r>
              <a:rPr lang="en-US" dirty="0"/>
              <a:t>this system has two major </a:t>
            </a:r>
            <a:r>
              <a:rPr lang="en-US" dirty="0" smtClean="0"/>
              <a:t>disadvantages</a:t>
            </a:r>
          </a:p>
          <a:p>
            <a:pPr lvl="1"/>
            <a:r>
              <a:rPr lang="en-US" dirty="0" smtClean="0"/>
              <a:t> </a:t>
            </a:r>
            <a:r>
              <a:rPr lang="en-US" dirty="0"/>
              <a:t>One as it is a closed circuit system it is next to impossible to extend in future and hence it is unsuitable for developing </a:t>
            </a:r>
            <a:r>
              <a:rPr lang="en-US" dirty="0" smtClean="0"/>
              <a:t>systems</a:t>
            </a:r>
          </a:p>
          <a:p>
            <a:pPr lvl="1"/>
            <a:r>
              <a:rPr lang="en-US" dirty="0" smtClean="0"/>
              <a:t>Secondly</a:t>
            </a:r>
            <a:r>
              <a:rPr lang="en-US" dirty="0"/>
              <a:t>, during maintenance or any other reason, if any one of the </a:t>
            </a:r>
            <a:r>
              <a:rPr lang="en-US" dirty="0">
                <a:hlinkClick r:id="rId2"/>
              </a:rPr>
              <a:t>circuit breaker</a:t>
            </a:r>
            <a:r>
              <a:rPr lang="en-US" dirty="0"/>
              <a:t> in ring loop is switched off, the reliability of system becomes very poor as because closed loop becomes </a:t>
            </a:r>
            <a:r>
              <a:rPr lang="en-US" dirty="0" smtClean="0"/>
              <a:t>opened</a:t>
            </a:r>
            <a:endParaRPr lang="en-US" dirty="0"/>
          </a:p>
        </p:txBody>
      </p:sp>
    </p:spTree>
    <p:extLst>
      <p:ext uri="{BB962C8B-B14F-4D97-AF65-F5344CB8AC3E}">
        <p14:creationId xmlns:p14="http://schemas.microsoft.com/office/powerpoint/2010/main" val="37860306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428750" y="365125"/>
            <a:ext cx="8801100" cy="5750719"/>
          </a:xfrm>
          <a:prstGeom prst="rect">
            <a:avLst/>
          </a:prstGeom>
        </p:spPr>
      </p:pic>
    </p:spTree>
    <p:extLst>
      <p:ext uri="{BB962C8B-B14F-4D97-AF65-F5344CB8AC3E}">
        <p14:creationId xmlns:p14="http://schemas.microsoft.com/office/powerpoint/2010/main" val="2941231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Breaker and Half scheme</a:t>
            </a:r>
            <a:endParaRPr lang="en-US" dirty="0"/>
          </a:p>
        </p:txBody>
      </p:sp>
      <p:sp>
        <p:nvSpPr>
          <p:cNvPr id="3" name="Content Placeholder 2"/>
          <p:cNvSpPr>
            <a:spLocks noGrp="1"/>
          </p:cNvSpPr>
          <p:nvPr>
            <p:ph idx="1"/>
          </p:nvPr>
        </p:nvSpPr>
        <p:spPr/>
        <p:txBody>
          <a:bodyPr/>
          <a:lstStyle/>
          <a:p>
            <a:r>
              <a:rPr lang="en-US" dirty="0"/>
              <a:t>This is an improvement on the double breaker scheme to effect saving in the number of </a:t>
            </a:r>
            <a:r>
              <a:rPr lang="en-US" dirty="0">
                <a:hlinkClick r:id="rId2"/>
              </a:rPr>
              <a:t>circuit </a:t>
            </a:r>
            <a:r>
              <a:rPr lang="en-US" dirty="0" smtClean="0">
                <a:hlinkClick r:id="rId2"/>
              </a:rPr>
              <a:t>breakers</a:t>
            </a:r>
            <a:endParaRPr lang="en-US" dirty="0"/>
          </a:p>
          <a:p>
            <a:r>
              <a:rPr lang="en-US" dirty="0" smtClean="0"/>
              <a:t>For </a:t>
            </a:r>
            <a:r>
              <a:rPr lang="en-US" dirty="0"/>
              <a:t>every two circuits, only one spare breaker is provided. The protection is however complicated since it must associate the central breaker with the feeder whose own breaker is taken out for </a:t>
            </a:r>
            <a:r>
              <a:rPr lang="en-US" dirty="0" smtClean="0"/>
              <a:t>maintenance</a:t>
            </a:r>
          </a:p>
          <a:p>
            <a:r>
              <a:rPr lang="en-US" dirty="0"/>
              <a:t>As shown in the figure that it is a simple design, two feeders are fed from two different buses through their associated breakers, and these two feeders are coupled by a third breaker which is called tiebreaker</a:t>
            </a:r>
          </a:p>
        </p:txBody>
      </p:sp>
    </p:spTree>
    <p:extLst>
      <p:ext uri="{BB962C8B-B14F-4D97-AF65-F5344CB8AC3E}">
        <p14:creationId xmlns:p14="http://schemas.microsoft.com/office/powerpoint/2010/main" val="9610582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Normally all the three breakers are closed, and power is fed to both the circuits from two buses which are operated in </a:t>
            </a:r>
            <a:r>
              <a:rPr lang="en-US" dirty="0" smtClean="0"/>
              <a:t>parallel</a:t>
            </a:r>
          </a:p>
          <a:p>
            <a:pPr algn="just"/>
            <a:r>
              <a:rPr lang="en-US" dirty="0" smtClean="0"/>
              <a:t>The </a:t>
            </a:r>
            <a:r>
              <a:rPr lang="en-US" dirty="0"/>
              <a:t>tiebreaker acts as a coupler for the two feeder </a:t>
            </a:r>
            <a:r>
              <a:rPr lang="en-US" dirty="0" smtClean="0"/>
              <a:t>circuits</a:t>
            </a:r>
          </a:p>
          <a:p>
            <a:pPr algn="just"/>
            <a:r>
              <a:rPr lang="en-US" dirty="0" smtClean="0"/>
              <a:t>During </a:t>
            </a:r>
            <a:r>
              <a:rPr lang="en-US" dirty="0"/>
              <a:t>the failure of any feeder breaker, the power is fed through the breaker of the second feeder and tiebreaker, therefore each feeder breaker has to be rated to feed both the feeders, coupled by the tiebreaker</a:t>
            </a:r>
          </a:p>
        </p:txBody>
      </p:sp>
    </p:spTree>
    <p:extLst>
      <p:ext uri="{BB962C8B-B14F-4D97-AF65-F5344CB8AC3E}">
        <p14:creationId xmlns:p14="http://schemas.microsoft.com/office/powerpoint/2010/main" val="12830808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Advantages of One and A Half Breaker Bus System</a:t>
            </a:r>
          </a:p>
          <a:p>
            <a:r>
              <a:rPr lang="en-US" dirty="0"/>
              <a:t>During any fault on any one of the buses, that faulty bus will be cleared instantly without interrupting any feeders in the system since all feeders will continue to feed from other healthy bus.</a:t>
            </a:r>
          </a:p>
          <a:p>
            <a:r>
              <a:rPr lang="en-US" b="1" dirty="0"/>
              <a:t>Disadvantages of One and a Half Breaker Bus System</a:t>
            </a:r>
          </a:p>
          <a:p>
            <a:r>
              <a:rPr lang="en-US" dirty="0"/>
              <a:t>This scheme is much expensive due to investment for third breaker.</a:t>
            </a:r>
          </a:p>
        </p:txBody>
      </p:sp>
    </p:spTree>
    <p:extLst>
      <p:ext uri="{BB962C8B-B14F-4D97-AF65-F5344CB8AC3E}">
        <p14:creationId xmlns:p14="http://schemas.microsoft.com/office/powerpoint/2010/main" val="27214675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Substation components</a:t>
            </a:r>
            <a:endParaRPr lang="en-US" dirty="0"/>
          </a:p>
        </p:txBody>
      </p:sp>
      <p:sp>
        <p:nvSpPr>
          <p:cNvPr id="3" name="Content Placeholder 2"/>
          <p:cNvSpPr>
            <a:spLocks noGrp="1"/>
          </p:cNvSpPr>
          <p:nvPr>
            <p:ph idx="1"/>
          </p:nvPr>
        </p:nvSpPr>
        <p:spPr/>
        <p:txBody>
          <a:bodyPr/>
          <a:lstStyle/>
          <a:p>
            <a:r>
              <a:rPr lang="en-US" b="1" u="sng" dirty="0"/>
              <a:t>Circuit </a:t>
            </a:r>
            <a:r>
              <a:rPr lang="en-US" b="1" u="sng" dirty="0" smtClean="0"/>
              <a:t>Breakers</a:t>
            </a:r>
          </a:p>
          <a:p>
            <a:r>
              <a:rPr lang="en-US" b="1" u="sng" dirty="0"/>
              <a:t>Current </a:t>
            </a:r>
            <a:r>
              <a:rPr lang="en-US" b="1" u="sng" dirty="0" smtClean="0"/>
              <a:t>Transformers</a:t>
            </a:r>
          </a:p>
          <a:p>
            <a:r>
              <a:rPr lang="en-US" b="1" u="sng" dirty="0" smtClean="0"/>
              <a:t>Isolators</a:t>
            </a:r>
          </a:p>
          <a:p>
            <a:r>
              <a:rPr lang="en-US" b="1" u="sng" dirty="0"/>
              <a:t>Power </a:t>
            </a:r>
            <a:r>
              <a:rPr lang="en-US" b="1" u="sng" dirty="0" smtClean="0"/>
              <a:t>Transformers</a:t>
            </a:r>
          </a:p>
          <a:p>
            <a:r>
              <a:rPr lang="en-US" altLang="en-US" dirty="0">
                <a:solidFill>
                  <a:srgbClr val="000000"/>
                </a:solidFill>
                <a:latin typeface="Times New Roman" panose="02020603050405020304" pitchFamily="18" charset="0"/>
                <a:cs typeface="Times New Roman" panose="02020603050405020304" pitchFamily="18" charset="0"/>
              </a:rPr>
              <a:t>The following clearances should be observed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66155143"/>
              </p:ext>
            </p:extLst>
          </p:nvPr>
        </p:nvGraphicFramePr>
        <p:xfrm>
          <a:off x="849727" y="4348163"/>
          <a:ext cx="10515600" cy="1828800"/>
        </p:xfrm>
        <a:graphic>
          <a:graphicData uri="http://schemas.openxmlformats.org/drawingml/2006/table">
            <a:tbl>
              <a:tblPr/>
              <a:tblGrid>
                <a:gridCol w="5257800">
                  <a:extLst>
                    <a:ext uri="{9D8B030D-6E8A-4147-A177-3AD203B41FA5}">
                      <a16:colId xmlns:a16="http://schemas.microsoft.com/office/drawing/2014/main" val="854806847"/>
                    </a:ext>
                  </a:extLst>
                </a:gridCol>
                <a:gridCol w="5257800">
                  <a:extLst>
                    <a:ext uri="{9D8B030D-6E8A-4147-A177-3AD203B41FA5}">
                      <a16:colId xmlns:a16="http://schemas.microsoft.com/office/drawing/2014/main" val="1221871805"/>
                    </a:ext>
                  </a:extLst>
                </a:gridCol>
              </a:tblGrid>
              <a:tr h="0">
                <a:tc>
                  <a:txBody>
                    <a:bodyPr/>
                    <a:lstStyle/>
                    <a:p>
                      <a:r>
                        <a:rPr lang="en-US" b="1"/>
                        <a:t>VOLTAGE LEVEL</a:t>
                      </a:r>
                      <a:endParaRPr lang="en-US"/>
                    </a:p>
                  </a:txBody>
                  <a:tcPr anchor="ctr">
                    <a:lnL>
                      <a:noFill/>
                    </a:lnL>
                    <a:lnR>
                      <a:noFill/>
                    </a:lnR>
                    <a:lnT>
                      <a:noFill/>
                    </a:lnT>
                    <a:lnB>
                      <a:noFill/>
                    </a:lnB>
                  </a:tcPr>
                </a:tc>
                <a:tc>
                  <a:txBody>
                    <a:bodyPr/>
                    <a:lstStyle/>
                    <a:p>
                      <a:r>
                        <a:rPr lang="en-US" b="1"/>
                        <a:t>MINIMUM GROUND CLEARANCE</a:t>
                      </a:r>
                      <a:endParaRPr lang="en-US"/>
                    </a:p>
                  </a:txBody>
                  <a:tcPr anchor="ctr">
                    <a:lnL>
                      <a:noFill/>
                    </a:lnL>
                    <a:lnR>
                      <a:noFill/>
                    </a:lnR>
                    <a:lnT>
                      <a:noFill/>
                    </a:lnT>
                    <a:lnB>
                      <a:noFill/>
                    </a:lnB>
                  </a:tcPr>
                </a:tc>
                <a:extLst>
                  <a:ext uri="{0D108BD9-81ED-4DB2-BD59-A6C34878D82A}">
                    <a16:rowId xmlns:a16="http://schemas.microsoft.com/office/drawing/2014/main" val="3804993818"/>
                  </a:ext>
                </a:extLst>
              </a:tr>
              <a:tr h="0">
                <a:tc>
                  <a:txBody>
                    <a:bodyPr/>
                    <a:lstStyle/>
                    <a:p>
                      <a:r>
                        <a:rPr lang="en-US"/>
                        <a:t>less than 66kV</a:t>
                      </a:r>
                    </a:p>
                  </a:txBody>
                  <a:tcPr anchor="ctr">
                    <a:lnL>
                      <a:noFill/>
                    </a:lnL>
                    <a:lnR>
                      <a:noFill/>
                    </a:lnR>
                    <a:lnT>
                      <a:noFill/>
                    </a:lnT>
                    <a:lnB>
                      <a:noFill/>
                    </a:lnB>
                  </a:tcPr>
                </a:tc>
                <a:tc>
                  <a:txBody>
                    <a:bodyPr/>
                    <a:lstStyle/>
                    <a:p>
                      <a:r>
                        <a:rPr lang="en-US"/>
                        <a:t>6.1m</a:t>
                      </a:r>
                    </a:p>
                  </a:txBody>
                  <a:tcPr anchor="ctr">
                    <a:lnL>
                      <a:noFill/>
                    </a:lnL>
                    <a:lnR>
                      <a:noFill/>
                    </a:lnR>
                    <a:lnT>
                      <a:noFill/>
                    </a:lnT>
                    <a:lnB>
                      <a:noFill/>
                    </a:lnB>
                  </a:tcPr>
                </a:tc>
                <a:extLst>
                  <a:ext uri="{0D108BD9-81ED-4DB2-BD59-A6C34878D82A}">
                    <a16:rowId xmlns:a16="http://schemas.microsoft.com/office/drawing/2014/main" val="2256836678"/>
                  </a:ext>
                </a:extLst>
              </a:tr>
              <a:tr h="0">
                <a:tc>
                  <a:txBody>
                    <a:bodyPr/>
                    <a:lstStyle/>
                    <a:p>
                      <a:r>
                        <a:rPr lang="en-US" dirty="0"/>
                        <a:t>66kV - 110kV</a:t>
                      </a:r>
                    </a:p>
                  </a:txBody>
                  <a:tcPr anchor="ctr">
                    <a:lnL>
                      <a:noFill/>
                    </a:lnL>
                    <a:lnR>
                      <a:noFill/>
                    </a:lnR>
                    <a:lnT>
                      <a:noFill/>
                    </a:lnT>
                    <a:lnB>
                      <a:noFill/>
                    </a:lnB>
                  </a:tcPr>
                </a:tc>
                <a:tc>
                  <a:txBody>
                    <a:bodyPr/>
                    <a:lstStyle/>
                    <a:p>
                      <a:r>
                        <a:rPr lang="en-US"/>
                        <a:t>6.4m</a:t>
                      </a:r>
                    </a:p>
                  </a:txBody>
                  <a:tcPr anchor="ctr">
                    <a:lnL>
                      <a:noFill/>
                    </a:lnL>
                    <a:lnR>
                      <a:noFill/>
                    </a:lnR>
                    <a:lnT>
                      <a:noFill/>
                    </a:lnT>
                    <a:lnB>
                      <a:noFill/>
                    </a:lnB>
                  </a:tcPr>
                </a:tc>
                <a:extLst>
                  <a:ext uri="{0D108BD9-81ED-4DB2-BD59-A6C34878D82A}">
                    <a16:rowId xmlns:a16="http://schemas.microsoft.com/office/drawing/2014/main" val="4085815895"/>
                  </a:ext>
                </a:extLst>
              </a:tr>
              <a:tr h="0">
                <a:tc>
                  <a:txBody>
                    <a:bodyPr/>
                    <a:lstStyle/>
                    <a:p>
                      <a:r>
                        <a:rPr lang="en-US"/>
                        <a:t>110kV - 165kV</a:t>
                      </a:r>
                    </a:p>
                  </a:txBody>
                  <a:tcPr anchor="ctr">
                    <a:lnL>
                      <a:noFill/>
                    </a:lnL>
                    <a:lnR>
                      <a:noFill/>
                    </a:lnR>
                    <a:lnT>
                      <a:noFill/>
                    </a:lnT>
                    <a:lnB>
                      <a:noFill/>
                    </a:lnB>
                  </a:tcPr>
                </a:tc>
                <a:tc>
                  <a:txBody>
                    <a:bodyPr/>
                    <a:lstStyle/>
                    <a:p>
                      <a:r>
                        <a:rPr lang="en-US"/>
                        <a:t>6.7m</a:t>
                      </a:r>
                    </a:p>
                  </a:txBody>
                  <a:tcPr anchor="ctr">
                    <a:lnL>
                      <a:noFill/>
                    </a:lnL>
                    <a:lnR>
                      <a:noFill/>
                    </a:lnR>
                    <a:lnT>
                      <a:noFill/>
                    </a:lnT>
                    <a:lnB>
                      <a:noFill/>
                    </a:lnB>
                  </a:tcPr>
                </a:tc>
                <a:extLst>
                  <a:ext uri="{0D108BD9-81ED-4DB2-BD59-A6C34878D82A}">
                    <a16:rowId xmlns:a16="http://schemas.microsoft.com/office/drawing/2014/main" val="1248353651"/>
                  </a:ext>
                </a:extLst>
              </a:tr>
              <a:tr h="0">
                <a:tc>
                  <a:txBody>
                    <a:bodyPr/>
                    <a:lstStyle/>
                    <a:p>
                      <a:r>
                        <a:rPr lang="en-US"/>
                        <a:t>greater than 165kV</a:t>
                      </a:r>
                    </a:p>
                  </a:txBody>
                  <a:tcPr anchor="ctr">
                    <a:lnL>
                      <a:noFill/>
                    </a:lnL>
                    <a:lnR>
                      <a:noFill/>
                    </a:lnR>
                    <a:lnT>
                      <a:noFill/>
                    </a:lnT>
                    <a:lnB>
                      <a:noFill/>
                    </a:lnB>
                  </a:tcPr>
                </a:tc>
                <a:tc>
                  <a:txBody>
                    <a:bodyPr/>
                    <a:lstStyle/>
                    <a:p>
                      <a:r>
                        <a:rPr lang="en-US" dirty="0"/>
                        <a:t>7.0m</a:t>
                      </a:r>
                    </a:p>
                  </a:txBody>
                  <a:tcPr anchor="ctr">
                    <a:lnL>
                      <a:noFill/>
                    </a:lnL>
                    <a:lnR>
                      <a:noFill/>
                    </a:lnR>
                    <a:lnT>
                      <a:noFill/>
                    </a:lnT>
                    <a:lnB>
                      <a:noFill/>
                    </a:lnB>
                  </a:tcPr>
                </a:tc>
                <a:extLst>
                  <a:ext uri="{0D108BD9-81ED-4DB2-BD59-A6C34878D82A}">
                    <a16:rowId xmlns:a16="http://schemas.microsoft.com/office/drawing/2014/main" val="1508019352"/>
                  </a:ext>
                </a:extLst>
              </a:tr>
            </a:tbl>
          </a:graphicData>
        </a:graphic>
      </p:graphicFrame>
      <p:sp>
        <p:nvSpPr>
          <p:cNvPr id="5" name="Rectangle 1"/>
          <p:cNvSpPr>
            <a:spLocks noChangeArrowheads="1"/>
          </p:cNvSpPr>
          <p:nvPr/>
        </p:nvSpPr>
        <p:spPr bwMode="auto">
          <a:xfrm>
            <a:off x="543233" y="4676049"/>
            <a:ext cx="30649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smtClean="0">
                <a:ln>
                  <a:noFill/>
                </a:ln>
                <a:solidFill>
                  <a:schemeClr val="tx1"/>
                </a:solidFill>
                <a:effectLst/>
              </a:rPr>
              <a:t/>
            </a:r>
            <a:br>
              <a:rPr kumimoji="0" lang="en-US" altLang="en-US" sz="1800" b="0" i="0" u="none" strike="noStrike" cap="none" normalizeH="0" baseline="0" dirty="0" smtClean="0">
                <a:ln>
                  <a:noFill/>
                </a:ln>
                <a:solidFill>
                  <a:schemeClr val="tx1"/>
                </a:solidFill>
                <a:effectLst/>
              </a:rPr>
            </a:b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smtClean="0">
                <a:ln>
                  <a:noFill/>
                </a:ln>
                <a:solidFill>
                  <a:schemeClr val="tx1"/>
                </a:solidFill>
                <a:effectLst/>
              </a:rPr>
              <a:t/>
            </a:r>
            <a:br>
              <a:rPr kumimoji="0" lang="en-US" altLang="en-US" sz="1800" b="0" i="0" u="none" strike="noStrike" cap="none" normalizeH="0" baseline="0" dirty="0" smtClean="0">
                <a:ln>
                  <a:noFill/>
                </a:ln>
                <a:solidFill>
                  <a:schemeClr val="tx1"/>
                </a:solidFill>
                <a:effectLst/>
              </a:rPr>
            </a:b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09669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Substation location</a:t>
            </a:r>
            <a:endParaRPr lang="en-US" dirty="0"/>
          </a:p>
        </p:txBody>
      </p:sp>
      <p:pic>
        <p:nvPicPr>
          <p:cNvPr id="4" name="Content Placeholder 3"/>
          <p:cNvPicPr>
            <a:picLocks noGrp="1" noChangeAspect="1"/>
          </p:cNvPicPr>
          <p:nvPr>
            <p:ph idx="1"/>
          </p:nvPr>
        </p:nvPicPr>
        <p:blipFill>
          <a:blip r:embed="rId2"/>
          <a:stretch>
            <a:fillRect/>
          </a:stretch>
        </p:blipFill>
        <p:spPr>
          <a:xfrm>
            <a:off x="838200" y="1519084"/>
            <a:ext cx="9829800" cy="4530085"/>
          </a:xfrm>
          <a:prstGeom prst="rect">
            <a:avLst/>
          </a:prstGeom>
        </p:spPr>
      </p:pic>
    </p:spTree>
    <p:extLst>
      <p:ext uri="{BB962C8B-B14F-4D97-AF65-F5344CB8AC3E}">
        <p14:creationId xmlns:p14="http://schemas.microsoft.com/office/powerpoint/2010/main" val="106433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310640" y="1690688"/>
            <a:ext cx="10043160" cy="3205956"/>
          </a:xfrm>
          <a:prstGeom prst="rect">
            <a:avLst/>
          </a:prstGeom>
        </p:spPr>
      </p:pic>
    </p:spTree>
    <p:extLst>
      <p:ext uri="{BB962C8B-B14F-4D97-AF65-F5344CB8AC3E}">
        <p14:creationId xmlns:p14="http://schemas.microsoft.com/office/powerpoint/2010/main" val="1712766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(Chap-4)</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broad definition, the distribution system is that part of the electric system between the bulk power source and customers service switches</a:t>
            </a:r>
          </a:p>
          <a:p>
            <a:r>
              <a:rPr lang="en-US" dirty="0" smtClean="0"/>
              <a:t>The definition of the distribution system includes the following components;</a:t>
            </a:r>
          </a:p>
          <a:p>
            <a:r>
              <a:rPr lang="en-US" dirty="0" smtClean="0"/>
              <a:t>1-	Sub transmission system</a:t>
            </a:r>
          </a:p>
          <a:p>
            <a:r>
              <a:rPr lang="en-US" dirty="0" smtClean="0"/>
              <a:t>2-	Distribution substation</a:t>
            </a:r>
          </a:p>
          <a:p>
            <a:r>
              <a:rPr lang="en-US" dirty="0" smtClean="0"/>
              <a:t>3-	Distribution or primary feeders</a:t>
            </a:r>
          </a:p>
          <a:p>
            <a:r>
              <a:rPr lang="en-US" dirty="0" smtClean="0"/>
              <a:t>4-	Distribution transformers</a:t>
            </a:r>
          </a:p>
          <a:p>
            <a:r>
              <a:rPr lang="en-US" dirty="0" smtClean="0"/>
              <a:t>5-	secondary circuits</a:t>
            </a:r>
          </a:p>
          <a:p>
            <a:r>
              <a:rPr lang="en-US" dirty="0" smtClean="0"/>
              <a:t>6-	Service drops</a:t>
            </a:r>
            <a:endParaRPr lang="en-US" dirty="0"/>
          </a:p>
        </p:txBody>
      </p:sp>
    </p:spTree>
    <p:extLst>
      <p:ext uri="{BB962C8B-B14F-4D97-AF65-F5344CB8AC3E}">
        <p14:creationId xmlns:p14="http://schemas.microsoft.com/office/powerpoint/2010/main" val="31907804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Rating of Distribution substation</a:t>
            </a:r>
            <a:endParaRPr lang="en-US" dirty="0"/>
          </a:p>
        </p:txBody>
      </p:sp>
      <p:sp>
        <p:nvSpPr>
          <p:cNvPr id="3" name="Content Placeholder 2"/>
          <p:cNvSpPr>
            <a:spLocks noGrp="1"/>
          </p:cNvSpPr>
          <p:nvPr>
            <p:ph idx="1"/>
          </p:nvPr>
        </p:nvSpPr>
        <p:spPr/>
        <p:txBody>
          <a:bodyPr/>
          <a:lstStyle/>
          <a:p>
            <a:r>
              <a:rPr lang="en-US" dirty="0" smtClean="0"/>
              <a:t>The additional capacity requirements of a system with increasing load density can be met by;</a:t>
            </a:r>
          </a:p>
          <a:p>
            <a:r>
              <a:rPr lang="en-US" dirty="0" smtClean="0"/>
              <a:t>1-	Either holding the service area of a given substation constant and increasing its capacity</a:t>
            </a:r>
          </a:p>
          <a:p>
            <a:r>
              <a:rPr lang="en-US" dirty="0" smtClean="0"/>
              <a:t>2-	or developing new substation and thereby holding the rating of the given substation constant</a:t>
            </a:r>
          </a:p>
          <a:p>
            <a:r>
              <a:rPr lang="en-US" dirty="0" smtClean="0"/>
              <a:t>It is helpful to assume that the system changes (</a:t>
            </a:r>
            <a:r>
              <a:rPr lang="en-US" dirty="0" err="1" smtClean="0"/>
              <a:t>i</a:t>
            </a:r>
            <a:r>
              <a:rPr lang="en-US" dirty="0" smtClean="0"/>
              <a:t>) at constant load density for short term distribution planning and (ii) at increasing load density for long term planning </a:t>
            </a:r>
            <a:endParaRPr lang="en-US" dirty="0"/>
          </a:p>
        </p:txBody>
      </p:sp>
    </p:spTree>
    <p:extLst>
      <p:ext uri="{BB962C8B-B14F-4D97-AF65-F5344CB8AC3E}">
        <p14:creationId xmlns:p14="http://schemas.microsoft.com/office/powerpoint/2010/main" val="14216124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Substation </a:t>
            </a:r>
            <a:endParaRPr lang="en-US" dirty="0"/>
          </a:p>
        </p:txBody>
      </p:sp>
      <p:sp>
        <p:nvSpPr>
          <p:cNvPr id="3" name="Content Placeholder 2"/>
          <p:cNvSpPr>
            <a:spLocks noGrp="1"/>
          </p:cNvSpPr>
          <p:nvPr>
            <p:ph idx="1"/>
          </p:nvPr>
        </p:nvSpPr>
        <p:spPr/>
        <p:txBody>
          <a:bodyPr/>
          <a:lstStyle/>
          <a:p>
            <a:pPr algn="just"/>
            <a:r>
              <a:rPr lang="en-US" dirty="0" smtClean="0"/>
              <a:t>Substation is analyzed as square shape scenario representing a part of service area or full service area</a:t>
            </a:r>
          </a:p>
          <a:p>
            <a:pPr algn="just"/>
            <a:r>
              <a:rPr lang="en-US" dirty="0" smtClean="0"/>
              <a:t>Assume square area is served by four primary feeders from central feeder point</a:t>
            </a:r>
          </a:p>
          <a:p>
            <a:pPr algn="just"/>
            <a:r>
              <a:rPr lang="en-US" dirty="0" smtClean="0"/>
              <a:t>Each feeder and its laterals are of three phase Dots represent balanced three phase loads lumped at that location and fed by distribution transformers</a:t>
            </a:r>
          </a:p>
          <a:p>
            <a:endParaRPr lang="en-US" dirty="0"/>
          </a:p>
        </p:txBody>
      </p:sp>
    </p:spTree>
    <p:extLst>
      <p:ext uri="{BB962C8B-B14F-4D97-AF65-F5344CB8AC3E}">
        <p14:creationId xmlns:p14="http://schemas.microsoft.com/office/powerpoint/2010/main" val="12815516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365125"/>
            <a:ext cx="10515600" cy="5678488"/>
          </a:xfrm>
          <a:prstGeom prst="rect">
            <a:avLst/>
          </a:prstGeom>
        </p:spPr>
      </p:pic>
    </p:spTree>
    <p:extLst>
      <p:ext uri="{BB962C8B-B14F-4D97-AF65-F5344CB8AC3E}">
        <p14:creationId xmlns:p14="http://schemas.microsoft.com/office/powerpoint/2010/main" val="15104487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Percentage voltage drop from the feed point “a” to the end of last lateral at “C” is ;</a:t>
            </a:r>
          </a:p>
          <a:p>
            <a:r>
              <a:rPr lang="en-US" dirty="0" err="1" smtClean="0"/>
              <a:t>Vd</a:t>
            </a:r>
            <a:r>
              <a:rPr lang="en-US" baseline="-25000" dirty="0" err="1" smtClean="0"/>
              <a:t>ac</a:t>
            </a:r>
            <a:r>
              <a:rPr lang="en-US" dirty="0" smtClean="0"/>
              <a:t> = </a:t>
            </a:r>
            <a:r>
              <a:rPr lang="en-US" dirty="0" err="1" smtClean="0"/>
              <a:t>Vd</a:t>
            </a:r>
            <a:r>
              <a:rPr lang="en-US" baseline="-25000" dirty="0" err="1" smtClean="0"/>
              <a:t>ab</a:t>
            </a:r>
            <a:r>
              <a:rPr lang="en-US" dirty="0" smtClean="0"/>
              <a:t> + </a:t>
            </a:r>
            <a:r>
              <a:rPr lang="en-US" dirty="0" err="1" smtClean="0"/>
              <a:t>Vd</a:t>
            </a:r>
            <a:r>
              <a:rPr lang="en-US" baseline="-25000" dirty="0" err="1" smtClean="0"/>
              <a:t>bc</a:t>
            </a:r>
            <a:endParaRPr lang="en-US" baseline="-25000" dirty="0" smtClean="0"/>
          </a:p>
          <a:p>
            <a:r>
              <a:rPr lang="en-US" dirty="0" smtClean="0"/>
              <a:t>A simplified voltage drop calculation is made introducing constant K which can be defined as percent voltage drop per Kilo volt ampere-mile</a:t>
            </a:r>
          </a:p>
          <a:p>
            <a:r>
              <a:rPr lang="en-US" dirty="0" smtClean="0"/>
              <a:t>Fig gives K-constant for various voltages and copper conductor sizes</a:t>
            </a:r>
          </a:p>
          <a:p>
            <a:pPr algn="just"/>
            <a:r>
              <a:rPr lang="en-US" dirty="0" smtClean="0"/>
              <a:t>Same fig is developed for three phase overhead lines with an equivalent spacing of 37 inches between phase conductor</a:t>
            </a:r>
          </a:p>
          <a:p>
            <a:pPr algn="just"/>
            <a:endParaRPr lang="en-US" dirty="0"/>
          </a:p>
        </p:txBody>
      </p:sp>
    </p:spTree>
    <p:extLst>
      <p:ext uri="{BB962C8B-B14F-4D97-AF65-F5344CB8AC3E}">
        <p14:creationId xmlns:p14="http://schemas.microsoft.com/office/powerpoint/2010/main" val="41703944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 constant for copper conductor, with load power factor 0.9</a:t>
            </a:r>
            <a:endParaRPr lang="en-US" dirty="0"/>
          </a:p>
        </p:txBody>
      </p:sp>
      <p:pic>
        <p:nvPicPr>
          <p:cNvPr id="4" name="Content Placeholder 3"/>
          <p:cNvPicPr>
            <a:picLocks noGrp="1" noChangeAspect="1"/>
          </p:cNvPicPr>
          <p:nvPr>
            <p:ph idx="1"/>
          </p:nvPr>
        </p:nvPicPr>
        <p:blipFill>
          <a:blip r:embed="rId2"/>
          <a:stretch>
            <a:fillRect/>
          </a:stretch>
        </p:blipFill>
        <p:spPr>
          <a:xfrm>
            <a:off x="1171576" y="1839913"/>
            <a:ext cx="8143874" cy="4603750"/>
          </a:xfrm>
          <a:prstGeom prst="rect">
            <a:avLst/>
          </a:prstGeom>
        </p:spPr>
      </p:pic>
    </p:spTree>
    <p:extLst>
      <p:ext uri="{BB962C8B-B14F-4D97-AF65-F5344CB8AC3E}">
        <p14:creationId xmlns:p14="http://schemas.microsoft.com/office/powerpoint/2010/main" val="2544099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The following analysis is based on the work done by researchers and each feeder serves a total load of;</a:t>
            </a:r>
          </a:p>
          <a:p>
            <a:r>
              <a:rPr lang="en-US" dirty="0" smtClean="0"/>
              <a:t>S</a:t>
            </a:r>
            <a:r>
              <a:rPr lang="en-US" baseline="-25000" dirty="0" smtClean="0"/>
              <a:t>4</a:t>
            </a:r>
            <a:r>
              <a:rPr lang="en-US" dirty="0" smtClean="0"/>
              <a:t>= A</a:t>
            </a:r>
            <a:r>
              <a:rPr lang="en-US" baseline="-25000" dirty="0" smtClean="0"/>
              <a:t>4</a:t>
            </a:r>
            <a:r>
              <a:rPr lang="en-US" dirty="0" smtClean="0"/>
              <a:t> X D  kVA from previous diagram, where S</a:t>
            </a:r>
            <a:r>
              <a:rPr lang="en-US" baseline="-25000" dirty="0" smtClean="0"/>
              <a:t>4</a:t>
            </a:r>
            <a:r>
              <a:rPr lang="en-US" dirty="0" smtClean="0"/>
              <a:t> is </a:t>
            </a:r>
            <a:r>
              <a:rPr lang="en-US" dirty="0" err="1" smtClean="0"/>
              <a:t>kilovoltampere</a:t>
            </a:r>
            <a:r>
              <a:rPr lang="en-US" dirty="0" smtClean="0"/>
              <a:t> load served </a:t>
            </a:r>
            <a:r>
              <a:rPr lang="en-US" smtClean="0"/>
              <a:t>by one </a:t>
            </a:r>
            <a:r>
              <a:rPr lang="en-US" dirty="0" smtClean="0"/>
              <a:t>of four feeders emanating from a feed point, A</a:t>
            </a:r>
            <a:r>
              <a:rPr lang="en-US" baseline="-25000" dirty="0" smtClean="0"/>
              <a:t>4 </a:t>
            </a:r>
            <a:r>
              <a:rPr lang="en-US" dirty="0" smtClean="0"/>
              <a:t>is the area served by one of four feeders emanating from a feed point in (mi</a:t>
            </a:r>
            <a:r>
              <a:rPr lang="en-US" baseline="30000" dirty="0" smtClean="0"/>
              <a:t>2</a:t>
            </a:r>
            <a:r>
              <a:rPr lang="en-US" dirty="0" smtClean="0"/>
              <a:t>) and D is load density-kVA/</a:t>
            </a:r>
            <a:r>
              <a:rPr lang="en-US" dirty="0"/>
              <a:t> </a:t>
            </a:r>
            <a:r>
              <a:rPr lang="en-US" dirty="0" smtClean="0"/>
              <a:t>mi</a:t>
            </a:r>
            <a:r>
              <a:rPr lang="en-US" baseline="30000" dirty="0" smtClean="0"/>
              <a:t>2</a:t>
            </a:r>
            <a:endParaRPr lang="en-US" baseline="30000" dirty="0"/>
          </a:p>
        </p:txBody>
      </p:sp>
    </p:spTree>
    <p:extLst>
      <p:ext uri="{BB962C8B-B14F-4D97-AF65-F5344CB8AC3E}">
        <p14:creationId xmlns:p14="http://schemas.microsoft.com/office/powerpoint/2010/main" val="21260776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596846" y="1825625"/>
            <a:ext cx="8998308" cy="4351338"/>
          </a:xfrm>
          <a:prstGeom prst="rect">
            <a:avLst/>
          </a:prstGeom>
        </p:spPr>
      </p:pic>
    </p:spTree>
    <p:extLst>
      <p:ext uri="{BB962C8B-B14F-4D97-AF65-F5344CB8AC3E}">
        <p14:creationId xmlns:p14="http://schemas.microsoft.com/office/powerpoint/2010/main" val="29565112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It is assumed that the total or lumped sum load is located at a point on the main feeder at a distance of 2/3 x l4 from the feeder point a</a:t>
            </a:r>
          </a:p>
          <a:p>
            <a:r>
              <a:rPr lang="en-US" dirty="0" smtClean="0"/>
              <a:t>Researcher extends the discussion to hexagonally shaped service area supplied by six feeders from the feed point which is located at the center as shown in fig assuming that each service area is equal to one –sixth of the hexagonal shaped total area or in next slide</a:t>
            </a:r>
          </a:p>
          <a:p>
            <a:endParaRPr lang="en-US" dirty="0"/>
          </a:p>
        </p:txBody>
      </p:sp>
    </p:spTree>
    <p:extLst>
      <p:ext uri="{BB962C8B-B14F-4D97-AF65-F5344CB8AC3E}">
        <p14:creationId xmlns:p14="http://schemas.microsoft.com/office/powerpoint/2010/main" val="15804523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071689" y="365126"/>
            <a:ext cx="7629524" cy="5536406"/>
          </a:xfrm>
          <a:prstGeom prst="rect">
            <a:avLst/>
          </a:prstGeom>
        </p:spPr>
      </p:pic>
    </p:spTree>
    <p:extLst>
      <p:ext uri="{BB962C8B-B14F-4D97-AF65-F5344CB8AC3E}">
        <p14:creationId xmlns:p14="http://schemas.microsoft.com/office/powerpoint/2010/main" val="37834093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357312" y="2101056"/>
            <a:ext cx="9477375" cy="3800475"/>
          </a:xfrm>
          <a:prstGeom prst="rect">
            <a:avLst/>
          </a:prstGeom>
        </p:spPr>
      </p:pic>
    </p:spTree>
    <p:extLst>
      <p:ext uri="{BB962C8B-B14F-4D97-AF65-F5344CB8AC3E}">
        <p14:creationId xmlns:p14="http://schemas.microsoft.com/office/powerpoint/2010/main" val="1619607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transmission</a:t>
            </a:r>
            <a:endParaRPr lang="en-US" dirty="0"/>
          </a:p>
        </p:txBody>
      </p:sp>
      <p:sp>
        <p:nvSpPr>
          <p:cNvPr id="3" name="Content Placeholder 2"/>
          <p:cNvSpPr>
            <a:spLocks noGrp="1"/>
          </p:cNvSpPr>
          <p:nvPr>
            <p:ph idx="1"/>
          </p:nvPr>
        </p:nvSpPr>
        <p:spPr/>
        <p:txBody>
          <a:bodyPr/>
          <a:lstStyle/>
          <a:p>
            <a:r>
              <a:rPr lang="en-US" dirty="0" smtClean="0"/>
              <a:t>Sub transmission system is that part of electric utility system which delivers power from bulk power sources such as large transmission substations</a:t>
            </a:r>
          </a:p>
          <a:p>
            <a:r>
              <a:rPr lang="en-US" dirty="0" smtClean="0"/>
              <a:t>The sub transmission circuits may be made of overhead open wire construction on wood or steel poles or of underground cables</a:t>
            </a:r>
          </a:p>
          <a:p>
            <a:r>
              <a:rPr lang="en-US" dirty="0" smtClean="0"/>
              <a:t>Voltage of these circuits varies from 12.7 to 245 kV with majority at 69, 115 and 138 kV</a:t>
            </a:r>
          </a:p>
          <a:p>
            <a:r>
              <a:rPr lang="en-US" dirty="0" smtClean="0"/>
              <a:t>There is continuous trend in usage of higher voltages as a result of increasing use of higher primary voltages</a:t>
            </a:r>
            <a:endParaRPr lang="en-US" dirty="0"/>
          </a:p>
        </p:txBody>
      </p:sp>
    </p:spTree>
    <p:extLst>
      <p:ext uri="{BB962C8B-B14F-4D97-AF65-F5344CB8AC3E}">
        <p14:creationId xmlns:p14="http://schemas.microsoft.com/office/powerpoint/2010/main" val="42071211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543050" y="2586831"/>
            <a:ext cx="9105900" cy="2828925"/>
          </a:xfrm>
          <a:prstGeom prst="rect">
            <a:avLst/>
          </a:prstGeom>
        </p:spPr>
      </p:pic>
    </p:spTree>
    <p:extLst>
      <p:ext uri="{BB962C8B-B14F-4D97-AF65-F5344CB8AC3E}">
        <p14:creationId xmlns:p14="http://schemas.microsoft.com/office/powerpoint/2010/main" val="26660600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the Four and Six feeder Patterns</a:t>
            </a:r>
            <a:endParaRPr lang="en-US" dirty="0"/>
          </a:p>
        </p:txBody>
      </p:sp>
      <p:pic>
        <p:nvPicPr>
          <p:cNvPr id="4" name="Content Placeholder 3"/>
          <p:cNvPicPr>
            <a:picLocks noGrp="1" noChangeAspect="1"/>
          </p:cNvPicPr>
          <p:nvPr>
            <p:ph idx="1"/>
          </p:nvPr>
        </p:nvPicPr>
        <p:blipFill>
          <a:blip r:embed="rId2"/>
          <a:stretch>
            <a:fillRect/>
          </a:stretch>
        </p:blipFill>
        <p:spPr>
          <a:xfrm>
            <a:off x="838200" y="1825625"/>
            <a:ext cx="10191750" cy="4351338"/>
          </a:xfrm>
          <a:prstGeom prst="rect">
            <a:avLst/>
          </a:prstGeom>
        </p:spPr>
      </p:pic>
    </p:spTree>
    <p:extLst>
      <p:ext uri="{BB962C8B-B14F-4D97-AF65-F5344CB8AC3E}">
        <p14:creationId xmlns:p14="http://schemas.microsoft.com/office/powerpoint/2010/main" val="36713862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274320"/>
            <a:ext cx="10515600" cy="2407921"/>
          </a:xfrm>
          <a:prstGeom prst="rect">
            <a:avLst/>
          </a:prstGeom>
        </p:spPr>
      </p:pic>
      <p:pic>
        <p:nvPicPr>
          <p:cNvPr id="5" name="Picture 4"/>
          <p:cNvPicPr>
            <a:picLocks noChangeAspect="1"/>
          </p:cNvPicPr>
          <p:nvPr/>
        </p:nvPicPr>
        <p:blipFill>
          <a:blip r:embed="rId3"/>
          <a:stretch>
            <a:fillRect/>
          </a:stretch>
        </p:blipFill>
        <p:spPr>
          <a:xfrm>
            <a:off x="838200" y="2651760"/>
            <a:ext cx="10515600" cy="3108960"/>
          </a:xfrm>
          <a:prstGeom prst="rect">
            <a:avLst/>
          </a:prstGeom>
        </p:spPr>
      </p:pic>
    </p:spTree>
    <p:extLst>
      <p:ext uri="{BB962C8B-B14F-4D97-AF65-F5344CB8AC3E}">
        <p14:creationId xmlns:p14="http://schemas.microsoft.com/office/powerpoint/2010/main" val="25479237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1825625"/>
            <a:ext cx="10515600" cy="4351338"/>
          </a:xfrm>
          <a:prstGeom prst="rect">
            <a:avLst/>
          </a:prstGeom>
        </p:spPr>
      </p:pic>
    </p:spTree>
    <p:extLst>
      <p:ext uri="{BB962C8B-B14F-4D97-AF65-F5344CB8AC3E}">
        <p14:creationId xmlns:p14="http://schemas.microsoft.com/office/powerpoint/2010/main" val="14502279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319212" y="1905794"/>
            <a:ext cx="9553575" cy="4191000"/>
          </a:xfrm>
          <a:prstGeom prst="rect">
            <a:avLst/>
          </a:prstGeom>
        </p:spPr>
      </p:pic>
    </p:spTree>
    <p:extLst>
      <p:ext uri="{BB962C8B-B14F-4D97-AF65-F5344CB8AC3E}">
        <p14:creationId xmlns:p14="http://schemas.microsoft.com/office/powerpoint/2010/main" val="41215564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Thermally Limited feeders</a:t>
            </a:r>
            <a:endParaRPr lang="en-US" dirty="0"/>
          </a:p>
        </p:txBody>
      </p:sp>
      <p:sp>
        <p:nvSpPr>
          <p:cNvPr id="3" name="Content Placeholder 2"/>
          <p:cNvSpPr>
            <a:spLocks noGrp="1"/>
          </p:cNvSpPr>
          <p:nvPr>
            <p:ph idx="1"/>
          </p:nvPr>
        </p:nvSpPr>
        <p:spPr/>
        <p:txBody>
          <a:bodyPr/>
          <a:lstStyle/>
          <a:p>
            <a:r>
              <a:rPr lang="en-US" dirty="0" smtClean="0"/>
              <a:t>For given conductor size and neglecting voltage drop, I4=I6;</a:t>
            </a:r>
          </a:p>
          <a:p>
            <a:endParaRPr lang="en-US" dirty="0"/>
          </a:p>
        </p:txBody>
      </p:sp>
      <p:pic>
        <p:nvPicPr>
          <p:cNvPr id="4" name="Picture 3"/>
          <p:cNvPicPr>
            <a:picLocks noChangeAspect="1"/>
          </p:cNvPicPr>
          <p:nvPr/>
        </p:nvPicPr>
        <p:blipFill>
          <a:blip r:embed="rId2"/>
          <a:stretch>
            <a:fillRect/>
          </a:stretch>
        </p:blipFill>
        <p:spPr>
          <a:xfrm>
            <a:off x="1432560" y="2621280"/>
            <a:ext cx="9144000" cy="3690620"/>
          </a:xfrm>
          <a:prstGeom prst="rect">
            <a:avLst/>
          </a:prstGeom>
        </p:spPr>
      </p:pic>
    </p:spTree>
    <p:extLst>
      <p:ext uri="{BB962C8B-B14F-4D97-AF65-F5344CB8AC3E}">
        <p14:creationId xmlns:p14="http://schemas.microsoft.com/office/powerpoint/2010/main" val="25431641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633537" y="2834481"/>
            <a:ext cx="8924925" cy="2333625"/>
          </a:xfrm>
          <a:prstGeom prst="rect">
            <a:avLst/>
          </a:prstGeom>
        </p:spPr>
      </p:pic>
    </p:spTree>
    <p:extLst>
      <p:ext uri="{BB962C8B-B14F-4D97-AF65-F5344CB8AC3E}">
        <p14:creationId xmlns:p14="http://schemas.microsoft.com/office/powerpoint/2010/main" val="14185136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voltage drop limited feeder circuits</a:t>
            </a:r>
            <a:endParaRPr lang="en-US" dirty="0"/>
          </a:p>
        </p:txBody>
      </p:sp>
      <p:sp>
        <p:nvSpPr>
          <p:cNvPr id="3" name="Content Placeholder 2"/>
          <p:cNvSpPr>
            <a:spLocks noGrp="1"/>
          </p:cNvSpPr>
          <p:nvPr>
            <p:ph idx="1"/>
          </p:nvPr>
        </p:nvSpPr>
        <p:spPr/>
        <p:txBody>
          <a:bodyPr/>
          <a:lstStyle/>
          <a:p>
            <a:r>
              <a:rPr lang="en-US" dirty="0" smtClean="0"/>
              <a:t>Assuming same voltage drop % VD</a:t>
            </a:r>
            <a:r>
              <a:rPr lang="en-US" baseline="-25000" dirty="0" smtClean="0"/>
              <a:t>4</a:t>
            </a:r>
            <a:r>
              <a:rPr lang="en-US" dirty="0" smtClean="0"/>
              <a:t>= %VD</a:t>
            </a:r>
            <a:r>
              <a:rPr lang="en-US" baseline="-25000" dirty="0" smtClean="0"/>
              <a:t>6</a:t>
            </a:r>
          </a:p>
          <a:p>
            <a:r>
              <a:rPr lang="en-US" i="1" dirty="0" smtClean="0"/>
              <a:t>%Vd</a:t>
            </a:r>
            <a:r>
              <a:rPr lang="en-US" i="1" baseline="-25000" dirty="0" smtClean="0"/>
              <a:t>4</a:t>
            </a:r>
            <a:r>
              <a:rPr lang="en-US" i="1" dirty="0" smtClean="0"/>
              <a:t>=2/3 K.D.I</a:t>
            </a:r>
            <a:r>
              <a:rPr lang="en-US" baseline="-25000" dirty="0" smtClean="0"/>
              <a:t>4</a:t>
            </a:r>
            <a:r>
              <a:rPr lang="en-US" baseline="30000" dirty="0" smtClean="0"/>
              <a:t>3, </a:t>
            </a:r>
            <a:r>
              <a:rPr lang="en-US" i="1" dirty="0"/>
              <a:t>%</a:t>
            </a:r>
            <a:r>
              <a:rPr lang="en-US" i="1" dirty="0" smtClean="0"/>
              <a:t>Vd</a:t>
            </a:r>
            <a:r>
              <a:rPr lang="en-US" i="1" baseline="-25000" dirty="0" smtClean="0"/>
              <a:t>6</a:t>
            </a:r>
            <a:r>
              <a:rPr lang="en-US" i="1" dirty="0" smtClean="0"/>
              <a:t>=2/3 / 1.73 K.D.I</a:t>
            </a:r>
            <a:r>
              <a:rPr lang="en-US" baseline="-25000" dirty="0" smtClean="0"/>
              <a:t>6</a:t>
            </a:r>
            <a:r>
              <a:rPr lang="en-US" baseline="30000" dirty="0" smtClean="0"/>
              <a:t>3</a:t>
            </a:r>
            <a:endParaRPr lang="en-US" baseline="30000" dirty="0"/>
          </a:p>
          <a:p>
            <a:r>
              <a:rPr lang="en-US" baseline="30000" dirty="0" smtClean="0"/>
              <a:t>Equating Vd</a:t>
            </a:r>
            <a:r>
              <a:rPr lang="en-US" baseline="-25000" dirty="0" smtClean="0"/>
              <a:t>4</a:t>
            </a:r>
            <a:r>
              <a:rPr lang="en-US" baseline="30000" dirty="0" smtClean="0"/>
              <a:t> and Vd</a:t>
            </a:r>
            <a:r>
              <a:rPr lang="en-US" baseline="-25000" dirty="0" smtClean="0"/>
              <a:t>6</a:t>
            </a:r>
          </a:p>
          <a:p>
            <a:r>
              <a:rPr lang="en-US" dirty="0" smtClean="0"/>
              <a:t>l</a:t>
            </a:r>
            <a:r>
              <a:rPr lang="en-US" baseline="-25000" dirty="0" smtClean="0"/>
              <a:t>4</a:t>
            </a:r>
            <a:r>
              <a:rPr lang="en-US" dirty="0" smtClean="0"/>
              <a:t>= 0.833 </a:t>
            </a:r>
            <a:r>
              <a:rPr lang="en-US" i="1" dirty="0" smtClean="0"/>
              <a:t>I</a:t>
            </a:r>
            <a:r>
              <a:rPr lang="en-US" baseline="-25000" dirty="0" smtClean="0"/>
              <a:t>6</a:t>
            </a:r>
          </a:p>
          <a:p>
            <a:r>
              <a:rPr lang="en-US" dirty="0" smtClean="0"/>
              <a:t>TA</a:t>
            </a:r>
            <a:r>
              <a:rPr lang="en-US" baseline="-25000" dirty="0" smtClean="0"/>
              <a:t>6</a:t>
            </a:r>
            <a:r>
              <a:rPr lang="en-US" dirty="0" smtClean="0"/>
              <a:t>= 6/</a:t>
            </a:r>
            <a:r>
              <a:rPr lang="en-US" dirty="0" err="1" smtClean="0"/>
              <a:t>sqrt</a:t>
            </a:r>
            <a:r>
              <a:rPr lang="en-US" dirty="0" smtClean="0"/>
              <a:t> (3) X l</a:t>
            </a:r>
            <a:r>
              <a:rPr lang="en-US" baseline="-25000" dirty="0" smtClean="0"/>
              <a:t>6</a:t>
            </a:r>
            <a:r>
              <a:rPr lang="en-US" baseline="30000" dirty="0" smtClean="0"/>
              <a:t>2</a:t>
            </a:r>
          </a:p>
          <a:p>
            <a:r>
              <a:rPr lang="en-US" dirty="0" smtClean="0"/>
              <a:t>Since TA</a:t>
            </a:r>
            <a:r>
              <a:rPr lang="en-US" baseline="-25000" dirty="0" smtClean="0"/>
              <a:t>4</a:t>
            </a:r>
            <a:r>
              <a:rPr lang="en-US" dirty="0" smtClean="0"/>
              <a:t>= 4 x </a:t>
            </a:r>
            <a:r>
              <a:rPr lang="en-US" i="1" dirty="0" smtClean="0"/>
              <a:t>I</a:t>
            </a:r>
            <a:r>
              <a:rPr lang="en-US" baseline="-25000" dirty="0" smtClean="0"/>
              <a:t>4</a:t>
            </a:r>
            <a:r>
              <a:rPr lang="en-US" baseline="30000" dirty="0" smtClean="0"/>
              <a:t>2   </a:t>
            </a:r>
          </a:p>
          <a:p>
            <a:r>
              <a:rPr lang="en-US" dirty="0" smtClean="0"/>
              <a:t> TA</a:t>
            </a:r>
            <a:r>
              <a:rPr lang="en-US" baseline="-25000" dirty="0" smtClean="0"/>
              <a:t>4</a:t>
            </a:r>
            <a:r>
              <a:rPr lang="en-US" dirty="0" smtClean="0"/>
              <a:t>   = 4x (0.833)</a:t>
            </a:r>
            <a:r>
              <a:rPr lang="en-US" baseline="30000" dirty="0" smtClean="0"/>
              <a:t>2</a:t>
            </a:r>
            <a:r>
              <a:rPr lang="en-US" dirty="0" smtClean="0"/>
              <a:t>l</a:t>
            </a:r>
            <a:r>
              <a:rPr lang="en-US" baseline="-25000" dirty="0" smtClean="0"/>
              <a:t>6</a:t>
            </a:r>
            <a:r>
              <a:rPr lang="en-US" baseline="30000" dirty="0" smtClean="0"/>
              <a:t>2</a:t>
            </a:r>
            <a:endParaRPr lang="en-US" baseline="30000" dirty="0"/>
          </a:p>
          <a:p>
            <a:r>
              <a:rPr lang="en-US" dirty="0"/>
              <a:t>=</a:t>
            </a:r>
            <a:r>
              <a:rPr lang="en-US" dirty="0" smtClean="0"/>
              <a:t>2.78 l</a:t>
            </a:r>
            <a:r>
              <a:rPr lang="en-US" baseline="-25000" dirty="0" smtClean="0"/>
              <a:t>6</a:t>
            </a:r>
            <a:r>
              <a:rPr lang="en-US" baseline="30000" dirty="0" smtClean="0"/>
              <a:t>2</a:t>
            </a:r>
            <a:endParaRPr lang="en-US" baseline="30000" dirty="0"/>
          </a:p>
          <a:p>
            <a:endParaRPr lang="en-US" dirty="0" smtClean="0"/>
          </a:p>
          <a:p>
            <a:endParaRPr lang="en-US" baseline="30000" dirty="0" smtClean="0"/>
          </a:p>
          <a:p>
            <a:endParaRPr lang="en-US" dirty="0"/>
          </a:p>
        </p:txBody>
      </p:sp>
    </p:spTree>
    <p:extLst>
      <p:ext uri="{BB962C8B-B14F-4D97-AF65-F5344CB8AC3E}">
        <p14:creationId xmlns:p14="http://schemas.microsoft.com/office/powerpoint/2010/main" val="38400777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650670" y="2256313"/>
            <a:ext cx="8953995" cy="2778444"/>
          </a:xfrm>
          <a:prstGeom prst="rect">
            <a:avLst/>
          </a:prstGeom>
        </p:spPr>
      </p:pic>
    </p:spTree>
    <p:extLst>
      <p:ext uri="{BB962C8B-B14F-4D97-AF65-F5344CB8AC3E}">
        <p14:creationId xmlns:p14="http://schemas.microsoft.com/office/powerpoint/2010/main" val="18981518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Derivation of K Constant</a:t>
            </a:r>
            <a:endParaRPr lang="en-US" dirty="0"/>
          </a:p>
        </p:txBody>
      </p:sp>
      <p:pic>
        <p:nvPicPr>
          <p:cNvPr id="4" name="Content Placeholder 3"/>
          <p:cNvPicPr>
            <a:picLocks noGrp="1" noChangeAspect="1"/>
          </p:cNvPicPr>
          <p:nvPr>
            <p:ph idx="1"/>
          </p:nvPr>
        </p:nvPicPr>
        <p:blipFill>
          <a:blip r:embed="rId2"/>
          <a:stretch>
            <a:fillRect/>
          </a:stretch>
        </p:blipFill>
        <p:spPr>
          <a:xfrm>
            <a:off x="1214437" y="1585913"/>
            <a:ext cx="8815387" cy="4672012"/>
          </a:xfrm>
          <a:prstGeom prst="rect">
            <a:avLst/>
          </a:prstGeom>
        </p:spPr>
      </p:pic>
    </p:spTree>
    <p:extLst>
      <p:ext uri="{BB962C8B-B14F-4D97-AF65-F5344CB8AC3E}">
        <p14:creationId xmlns:p14="http://schemas.microsoft.com/office/powerpoint/2010/main" val="1725567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sub transmission system designs varies from simple radial system to sub transmission network</a:t>
            </a:r>
          </a:p>
          <a:p>
            <a:r>
              <a:rPr lang="en-US" dirty="0" smtClean="0"/>
              <a:t>The major consideration affecting the design are cost and reliability</a:t>
            </a:r>
          </a:p>
          <a:p>
            <a:r>
              <a:rPr lang="en-US" dirty="0" smtClean="0"/>
              <a:t>In Radial system circuit radiates from the bulk power stations to the distribution substations</a:t>
            </a:r>
          </a:p>
          <a:p>
            <a:r>
              <a:rPr lang="en-US" dirty="0" smtClean="0"/>
              <a:t>It is simple and has low first cost but has low service continuity</a:t>
            </a:r>
          </a:p>
          <a:p>
            <a:r>
              <a:rPr lang="en-US" dirty="0" smtClean="0"/>
              <a:t>Instead an improved radial type sub transmission design is preferred</a:t>
            </a:r>
          </a:p>
          <a:p>
            <a:r>
              <a:rPr lang="en-US" dirty="0" smtClean="0"/>
              <a:t>It allows faster service restoration in case of fault occurrence</a:t>
            </a:r>
            <a:endParaRPr lang="en-US" dirty="0"/>
          </a:p>
        </p:txBody>
      </p:sp>
    </p:spTree>
    <p:extLst>
      <p:ext uri="{BB962C8B-B14F-4D97-AF65-F5344CB8AC3E}">
        <p14:creationId xmlns:p14="http://schemas.microsoft.com/office/powerpoint/2010/main" val="2113500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028824" y="2185988"/>
            <a:ext cx="8158163" cy="3429000"/>
          </a:xfrm>
          <a:prstGeom prst="rect">
            <a:avLst/>
          </a:prstGeom>
        </p:spPr>
      </p:pic>
    </p:spTree>
    <p:extLst>
      <p:ext uri="{BB962C8B-B14F-4D97-AF65-F5344CB8AC3E}">
        <p14:creationId xmlns:p14="http://schemas.microsoft.com/office/powerpoint/2010/main" val="38122031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1" y="250825"/>
            <a:ext cx="10515600" cy="6121400"/>
          </a:xfrm>
          <a:prstGeom prst="rect">
            <a:avLst/>
          </a:prstGeom>
        </p:spPr>
      </p:pic>
    </p:spTree>
    <p:extLst>
      <p:ext uri="{BB962C8B-B14F-4D97-AF65-F5344CB8AC3E}">
        <p14:creationId xmlns:p14="http://schemas.microsoft.com/office/powerpoint/2010/main" val="13213761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213"/>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950025" y="414338"/>
            <a:ext cx="10403775" cy="5772706"/>
          </a:xfrm>
          <a:prstGeom prst="rect">
            <a:avLst/>
          </a:prstGeom>
        </p:spPr>
      </p:pic>
    </p:spTree>
    <p:extLst>
      <p:ext uri="{BB962C8B-B14F-4D97-AF65-F5344CB8AC3E}">
        <p14:creationId xmlns:p14="http://schemas.microsoft.com/office/powerpoint/2010/main" val="26255836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365125"/>
            <a:ext cx="10515600" cy="5811838"/>
          </a:xfrm>
          <a:prstGeom prst="rect">
            <a:avLst/>
          </a:prstGeom>
        </p:spPr>
      </p:pic>
    </p:spTree>
    <p:extLst>
      <p:ext uri="{BB962C8B-B14F-4D97-AF65-F5344CB8AC3E}">
        <p14:creationId xmlns:p14="http://schemas.microsoft.com/office/powerpoint/2010/main" val="36164638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365125"/>
            <a:ext cx="10515600" cy="5703094"/>
          </a:xfrm>
          <a:prstGeom prst="rect">
            <a:avLst/>
          </a:prstGeom>
        </p:spPr>
      </p:pic>
    </p:spTree>
    <p:extLst>
      <p:ext uri="{BB962C8B-B14F-4D97-AF65-F5344CB8AC3E}">
        <p14:creationId xmlns:p14="http://schemas.microsoft.com/office/powerpoint/2010/main" val="4040708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365125"/>
            <a:ext cx="10515600" cy="5811838"/>
          </a:xfrm>
          <a:prstGeom prst="rect">
            <a:avLst/>
          </a:prstGeom>
        </p:spPr>
      </p:pic>
    </p:spTree>
    <p:extLst>
      <p:ext uri="{BB962C8B-B14F-4D97-AF65-F5344CB8AC3E}">
        <p14:creationId xmlns:p14="http://schemas.microsoft.com/office/powerpoint/2010/main" val="19891407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1" y="365125"/>
            <a:ext cx="10406062" cy="5811838"/>
          </a:xfrm>
          <a:prstGeom prst="rect">
            <a:avLst/>
          </a:prstGeom>
        </p:spPr>
      </p:pic>
    </p:spTree>
    <p:extLst>
      <p:ext uri="{BB962C8B-B14F-4D97-AF65-F5344CB8AC3E}">
        <p14:creationId xmlns:p14="http://schemas.microsoft.com/office/powerpoint/2010/main" val="10311200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329499"/>
            <a:ext cx="10515600" cy="5811838"/>
          </a:xfrm>
          <a:prstGeom prst="rect">
            <a:avLst/>
          </a:prstGeom>
        </p:spPr>
      </p:pic>
    </p:spTree>
    <p:extLst>
      <p:ext uri="{BB962C8B-B14F-4D97-AF65-F5344CB8AC3E}">
        <p14:creationId xmlns:p14="http://schemas.microsoft.com/office/powerpoint/2010/main" val="837373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365125"/>
            <a:ext cx="10515600" cy="5811838"/>
          </a:xfrm>
          <a:prstGeom prst="rect">
            <a:avLst/>
          </a:prstGeom>
        </p:spPr>
      </p:pic>
    </p:spTree>
    <p:extLst>
      <p:ext uri="{BB962C8B-B14F-4D97-AF65-F5344CB8AC3E}">
        <p14:creationId xmlns:p14="http://schemas.microsoft.com/office/powerpoint/2010/main" val="3205617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365126"/>
            <a:ext cx="10515600" cy="4850606"/>
          </a:xfrm>
          <a:prstGeom prst="rect">
            <a:avLst/>
          </a:prstGeom>
        </p:spPr>
      </p:pic>
    </p:spTree>
    <p:extLst>
      <p:ext uri="{BB962C8B-B14F-4D97-AF65-F5344CB8AC3E}">
        <p14:creationId xmlns:p14="http://schemas.microsoft.com/office/powerpoint/2010/main" val="2931066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substations</a:t>
            </a:r>
            <a:endParaRPr lang="en-US" dirty="0"/>
          </a:p>
        </p:txBody>
      </p:sp>
      <p:sp>
        <p:nvSpPr>
          <p:cNvPr id="3" name="Content Placeholder 2"/>
          <p:cNvSpPr>
            <a:spLocks noGrp="1"/>
          </p:cNvSpPr>
          <p:nvPr>
            <p:ph idx="1"/>
          </p:nvPr>
        </p:nvSpPr>
        <p:spPr/>
        <p:txBody>
          <a:bodyPr/>
          <a:lstStyle/>
          <a:p>
            <a:r>
              <a:rPr lang="en-US" dirty="0" smtClean="0"/>
              <a:t>Distribution substation design has been somewhat standardized by the electric utility industry based on past experiences</a:t>
            </a:r>
          </a:p>
          <a:p>
            <a:r>
              <a:rPr lang="en-US" dirty="0"/>
              <a:t>s</a:t>
            </a:r>
            <a:r>
              <a:rPr lang="en-US" dirty="0" smtClean="0"/>
              <a:t>tandardization is a continuous process</a:t>
            </a:r>
          </a:p>
          <a:p>
            <a:endParaRPr lang="en-US" dirty="0"/>
          </a:p>
        </p:txBody>
      </p:sp>
      <p:pic>
        <p:nvPicPr>
          <p:cNvPr id="4" name="Picture 3"/>
          <p:cNvPicPr>
            <a:picLocks noChangeAspect="1"/>
          </p:cNvPicPr>
          <p:nvPr/>
        </p:nvPicPr>
        <p:blipFill>
          <a:blip r:embed="rId2"/>
          <a:stretch>
            <a:fillRect/>
          </a:stretch>
        </p:blipFill>
        <p:spPr>
          <a:xfrm>
            <a:off x="838200" y="3298496"/>
            <a:ext cx="10515600" cy="2266950"/>
          </a:xfrm>
          <a:prstGeom prst="rect">
            <a:avLst/>
          </a:prstGeom>
        </p:spPr>
      </p:pic>
    </p:spTree>
    <p:extLst>
      <p:ext uri="{BB962C8B-B14F-4D97-AF65-F5344CB8AC3E}">
        <p14:creationId xmlns:p14="http://schemas.microsoft.com/office/powerpoint/2010/main" val="14444947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838199" y="1690687"/>
            <a:ext cx="10234613" cy="4510087"/>
          </a:xfrm>
          <a:prstGeom prst="rect">
            <a:avLst/>
          </a:prstGeom>
        </p:spPr>
      </p:pic>
    </p:spTree>
    <p:extLst>
      <p:ext uri="{BB962C8B-B14F-4D97-AF65-F5344CB8AC3E}">
        <p14:creationId xmlns:p14="http://schemas.microsoft.com/office/powerpoint/2010/main" val="31060215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2300288"/>
            <a:ext cx="10515600" cy="2439193"/>
          </a:xfrm>
          <a:prstGeom prst="rect">
            <a:avLst/>
          </a:prstGeom>
        </p:spPr>
      </p:pic>
    </p:spTree>
    <p:extLst>
      <p:ext uri="{BB962C8B-B14F-4D97-AF65-F5344CB8AC3E}">
        <p14:creationId xmlns:p14="http://schemas.microsoft.com/office/powerpoint/2010/main" val="38866518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1057275" y="1928813"/>
            <a:ext cx="9958388" cy="3386137"/>
          </a:xfrm>
          <a:prstGeom prst="rect">
            <a:avLst/>
          </a:prstGeom>
        </p:spPr>
      </p:pic>
    </p:spTree>
    <p:extLst>
      <p:ext uri="{BB962C8B-B14F-4D97-AF65-F5344CB8AC3E}">
        <p14:creationId xmlns:p14="http://schemas.microsoft.com/office/powerpoint/2010/main" val="40534353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365125"/>
            <a:ext cx="10515599" cy="5535613"/>
          </a:xfrm>
          <a:prstGeom prst="rect">
            <a:avLst/>
          </a:prstGeom>
        </p:spPr>
      </p:pic>
    </p:spTree>
    <p:extLst>
      <p:ext uri="{BB962C8B-B14F-4D97-AF65-F5344CB8AC3E}">
        <p14:creationId xmlns:p14="http://schemas.microsoft.com/office/powerpoint/2010/main" val="20807410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365125"/>
            <a:ext cx="10515600" cy="5378450"/>
          </a:xfrm>
          <a:prstGeom prst="rect">
            <a:avLst/>
          </a:prstGeom>
        </p:spPr>
      </p:pic>
    </p:spTree>
    <p:extLst>
      <p:ext uri="{BB962C8B-B14F-4D97-AF65-F5344CB8AC3E}">
        <p14:creationId xmlns:p14="http://schemas.microsoft.com/office/powerpoint/2010/main" val="74976207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365125"/>
            <a:ext cx="10515600" cy="5545931"/>
          </a:xfrm>
          <a:prstGeom prst="rect">
            <a:avLst/>
          </a:prstGeom>
        </p:spPr>
      </p:pic>
    </p:spTree>
    <p:extLst>
      <p:ext uri="{BB962C8B-B14F-4D97-AF65-F5344CB8AC3E}">
        <p14:creationId xmlns:p14="http://schemas.microsoft.com/office/powerpoint/2010/main" val="882253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365125"/>
            <a:ext cx="10515600" cy="5811838"/>
          </a:xfrm>
          <a:prstGeom prst="rect">
            <a:avLst/>
          </a:prstGeom>
        </p:spPr>
      </p:pic>
    </p:spTree>
    <p:extLst>
      <p:ext uri="{BB962C8B-B14F-4D97-AF65-F5344CB8AC3E}">
        <p14:creationId xmlns:p14="http://schemas.microsoft.com/office/powerpoint/2010/main" val="383655428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365125"/>
            <a:ext cx="10648950" cy="4979194"/>
          </a:xfrm>
          <a:prstGeom prst="rect">
            <a:avLst/>
          </a:prstGeom>
        </p:spPr>
      </p:pic>
    </p:spTree>
    <p:extLst>
      <p:ext uri="{BB962C8B-B14F-4D97-AF65-F5344CB8AC3E}">
        <p14:creationId xmlns:p14="http://schemas.microsoft.com/office/powerpoint/2010/main" val="254107653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365124"/>
            <a:ext cx="10515599" cy="6092825"/>
          </a:xfrm>
          <a:prstGeom prst="rect">
            <a:avLst/>
          </a:prstGeom>
        </p:spPr>
      </p:pic>
    </p:spTree>
    <p:extLst>
      <p:ext uri="{BB962C8B-B14F-4D97-AF65-F5344CB8AC3E}">
        <p14:creationId xmlns:p14="http://schemas.microsoft.com/office/powerpoint/2010/main" val="41391587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 voltage drop formula interpretation</a:t>
            </a:r>
            <a:endParaRPr lang="en-US" dirty="0"/>
          </a:p>
        </p:txBody>
      </p:sp>
      <p:pic>
        <p:nvPicPr>
          <p:cNvPr id="4" name="Content Placeholder 3"/>
          <p:cNvPicPr>
            <a:picLocks noGrp="1" noChangeAspect="1"/>
          </p:cNvPicPr>
          <p:nvPr>
            <p:ph idx="1"/>
          </p:nvPr>
        </p:nvPicPr>
        <p:blipFill>
          <a:blip r:embed="rId2"/>
          <a:stretch>
            <a:fillRect/>
          </a:stretch>
        </p:blipFill>
        <p:spPr>
          <a:xfrm>
            <a:off x="838200" y="1700999"/>
            <a:ext cx="10515600" cy="2056614"/>
          </a:xfrm>
          <a:prstGeom prst="rect">
            <a:avLst/>
          </a:prstGeom>
        </p:spPr>
      </p:pic>
      <p:pic>
        <p:nvPicPr>
          <p:cNvPr id="5" name="Picture 4"/>
          <p:cNvPicPr>
            <a:picLocks noChangeAspect="1"/>
          </p:cNvPicPr>
          <p:nvPr/>
        </p:nvPicPr>
        <p:blipFill>
          <a:blip r:embed="rId3"/>
          <a:stretch>
            <a:fillRect/>
          </a:stretch>
        </p:blipFill>
        <p:spPr>
          <a:xfrm>
            <a:off x="1100138" y="3881437"/>
            <a:ext cx="10458450" cy="2433637"/>
          </a:xfrm>
          <a:prstGeom prst="rect">
            <a:avLst/>
          </a:prstGeom>
        </p:spPr>
      </p:pic>
    </p:spTree>
    <p:extLst>
      <p:ext uri="{BB962C8B-B14F-4D97-AF65-F5344CB8AC3E}">
        <p14:creationId xmlns:p14="http://schemas.microsoft.com/office/powerpoint/2010/main" val="105124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aspects</a:t>
            </a:r>
            <a:endParaRPr lang="en-US" dirty="0"/>
          </a:p>
        </p:txBody>
      </p:sp>
      <p:sp>
        <p:nvSpPr>
          <p:cNvPr id="3" name="Content Placeholder 2"/>
          <p:cNvSpPr>
            <a:spLocks noGrp="1"/>
          </p:cNvSpPr>
          <p:nvPr>
            <p:ph idx="1"/>
          </p:nvPr>
        </p:nvSpPr>
        <p:spPr/>
        <p:txBody>
          <a:bodyPr/>
          <a:lstStyle/>
          <a:p>
            <a:r>
              <a:rPr lang="en-US" b="1" dirty="0"/>
              <a:t>The First Step in designing a Substation is to design an </a:t>
            </a:r>
            <a:r>
              <a:rPr lang="en-US" b="1" dirty="0" err="1"/>
              <a:t>Earthing</a:t>
            </a:r>
            <a:r>
              <a:rPr lang="en-US" b="1" dirty="0"/>
              <a:t> and Bonding </a:t>
            </a:r>
            <a:r>
              <a:rPr lang="en-US" b="1" dirty="0" smtClean="0"/>
              <a:t>System</a:t>
            </a:r>
          </a:p>
          <a:p>
            <a:r>
              <a:rPr lang="en-US" dirty="0"/>
              <a:t>The function of an </a:t>
            </a:r>
            <a:r>
              <a:rPr lang="en-US" dirty="0" err="1"/>
              <a:t>earthing</a:t>
            </a:r>
            <a:r>
              <a:rPr lang="en-US" dirty="0"/>
              <a:t> and bonding system is to provide an </a:t>
            </a:r>
            <a:r>
              <a:rPr lang="en-US" dirty="0" err="1"/>
              <a:t>earthing</a:t>
            </a:r>
            <a:r>
              <a:rPr lang="en-US" dirty="0"/>
              <a:t> system connection to which transformer neutrals or </a:t>
            </a:r>
            <a:r>
              <a:rPr lang="en-US" dirty="0" err="1"/>
              <a:t>earthing</a:t>
            </a:r>
            <a:r>
              <a:rPr lang="en-US" dirty="0"/>
              <a:t> impedances may be connected in order to pass the maximum fault </a:t>
            </a:r>
            <a:r>
              <a:rPr lang="en-US" dirty="0" smtClean="0"/>
              <a:t>current</a:t>
            </a:r>
          </a:p>
          <a:p>
            <a:r>
              <a:rPr lang="en-US" dirty="0"/>
              <a:t>The </a:t>
            </a:r>
            <a:r>
              <a:rPr lang="en-US" dirty="0" err="1"/>
              <a:t>earthing</a:t>
            </a:r>
            <a:r>
              <a:rPr lang="en-US" dirty="0"/>
              <a:t> system also ensures that no thermal or mechanical damage occurs on the equipment within the substation, thereby resulting in safety to operation and maintenance personnel.</a:t>
            </a:r>
          </a:p>
        </p:txBody>
      </p:sp>
    </p:spTree>
    <p:extLst>
      <p:ext uri="{BB962C8B-B14F-4D97-AF65-F5344CB8AC3E}">
        <p14:creationId xmlns:p14="http://schemas.microsoft.com/office/powerpoint/2010/main" val="9311882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2014538"/>
            <a:ext cx="10515600" cy="2596356"/>
          </a:xfrm>
          <a:prstGeom prst="rect">
            <a:avLst/>
          </a:prstGeom>
        </p:spPr>
      </p:pic>
    </p:spTree>
    <p:extLst>
      <p:ext uri="{BB962C8B-B14F-4D97-AF65-F5344CB8AC3E}">
        <p14:creationId xmlns:p14="http://schemas.microsoft.com/office/powerpoint/2010/main" val="97983841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309687" y="1867694"/>
            <a:ext cx="9572625" cy="4267200"/>
          </a:xfrm>
          <a:prstGeom prst="rect">
            <a:avLst/>
          </a:prstGeom>
        </p:spPr>
      </p:pic>
    </p:spTree>
    <p:extLst>
      <p:ext uri="{BB962C8B-B14F-4D97-AF65-F5344CB8AC3E}">
        <p14:creationId xmlns:p14="http://schemas.microsoft.com/office/powerpoint/2010/main" val="298186724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557337" y="1872448"/>
            <a:ext cx="9077325" cy="1057275"/>
          </a:xfrm>
          <a:prstGeom prst="rect">
            <a:avLst/>
          </a:prstGeom>
        </p:spPr>
      </p:pic>
      <p:pic>
        <p:nvPicPr>
          <p:cNvPr id="5" name="Picture 4"/>
          <p:cNvPicPr>
            <a:picLocks noChangeAspect="1"/>
          </p:cNvPicPr>
          <p:nvPr/>
        </p:nvPicPr>
        <p:blipFill>
          <a:blip r:embed="rId3"/>
          <a:stretch>
            <a:fillRect/>
          </a:stretch>
        </p:blipFill>
        <p:spPr>
          <a:xfrm>
            <a:off x="1214437" y="2929723"/>
            <a:ext cx="9020175" cy="3676650"/>
          </a:xfrm>
          <a:prstGeom prst="rect">
            <a:avLst/>
          </a:prstGeom>
        </p:spPr>
      </p:pic>
    </p:spTree>
    <p:extLst>
      <p:ext uri="{BB962C8B-B14F-4D97-AF65-F5344CB8AC3E}">
        <p14:creationId xmlns:p14="http://schemas.microsoft.com/office/powerpoint/2010/main" val="334211170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838201" y="1825625"/>
            <a:ext cx="10120312" cy="4351338"/>
          </a:xfrm>
          <a:prstGeom prst="rect">
            <a:avLst/>
          </a:prstGeom>
        </p:spPr>
      </p:pic>
    </p:spTree>
    <p:extLst>
      <p:ext uri="{BB962C8B-B14F-4D97-AF65-F5344CB8AC3E}">
        <p14:creationId xmlns:p14="http://schemas.microsoft.com/office/powerpoint/2010/main" val="411184712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Let From specs and size of conductor, max current = 230 amp</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838201" y="2257425"/>
            <a:ext cx="10348912" cy="4054475"/>
          </a:xfrm>
          <a:prstGeom prst="rect">
            <a:avLst/>
          </a:prstGeom>
        </p:spPr>
      </p:pic>
    </p:spTree>
    <p:extLst>
      <p:ext uri="{BB962C8B-B14F-4D97-AF65-F5344CB8AC3E}">
        <p14:creationId xmlns:p14="http://schemas.microsoft.com/office/powerpoint/2010/main" val="261578480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1825625"/>
            <a:ext cx="9906000" cy="4351338"/>
          </a:xfrm>
          <a:prstGeom prst="rect">
            <a:avLst/>
          </a:prstGeom>
        </p:spPr>
      </p:pic>
    </p:spTree>
    <p:extLst>
      <p:ext uri="{BB962C8B-B14F-4D97-AF65-F5344CB8AC3E}">
        <p14:creationId xmlns:p14="http://schemas.microsoft.com/office/powerpoint/2010/main" val="378085047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1825625"/>
            <a:ext cx="10515600" cy="4351338"/>
          </a:xfrm>
          <a:prstGeom prst="rect">
            <a:avLst/>
          </a:prstGeom>
        </p:spPr>
      </p:pic>
    </p:spTree>
    <p:extLst>
      <p:ext uri="{BB962C8B-B14F-4D97-AF65-F5344CB8AC3E}">
        <p14:creationId xmlns:p14="http://schemas.microsoft.com/office/powerpoint/2010/main" val="251685085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100262" y="2472531"/>
            <a:ext cx="7991475" cy="3057525"/>
          </a:xfrm>
          <a:prstGeom prst="rect">
            <a:avLst/>
          </a:prstGeom>
        </p:spPr>
      </p:pic>
    </p:spTree>
    <p:extLst>
      <p:ext uri="{BB962C8B-B14F-4D97-AF65-F5344CB8AC3E}">
        <p14:creationId xmlns:p14="http://schemas.microsoft.com/office/powerpoint/2010/main" val="221904584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Substation size</a:t>
            </a:r>
          </a:p>
          <a:p>
            <a:r>
              <a:rPr lang="en-US" dirty="0" smtClean="0"/>
              <a:t>Max load /feeder= Sn= D X l</a:t>
            </a:r>
            <a:r>
              <a:rPr lang="en-US" baseline="-25000" dirty="0" smtClean="0"/>
              <a:t>4</a:t>
            </a:r>
            <a:r>
              <a:rPr lang="en-US" baseline="30000" dirty="0" smtClean="0"/>
              <a:t>2</a:t>
            </a:r>
          </a:p>
          <a:p>
            <a:r>
              <a:rPr lang="en-US" dirty="0" smtClean="0"/>
              <a:t>= 4 X 750 = 3000 kVA</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2947987" y="3314694"/>
            <a:ext cx="7667625" cy="3200406"/>
          </a:xfrm>
          <a:prstGeom prst="rect">
            <a:avLst/>
          </a:prstGeom>
        </p:spPr>
      </p:pic>
    </p:spTree>
    <p:extLst>
      <p:ext uri="{BB962C8B-B14F-4D97-AF65-F5344CB8AC3E}">
        <p14:creationId xmlns:p14="http://schemas.microsoft.com/office/powerpoint/2010/main" val="210265420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Lecture</a:t>
            </a:r>
            <a:endParaRPr lang="en-US" dirty="0"/>
          </a:p>
        </p:txBody>
      </p:sp>
      <p:sp>
        <p:nvSpPr>
          <p:cNvPr id="3" name="Content Placeholder 2"/>
          <p:cNvSpPr>
            <a:spLocks noGrp="1"/>
          </p:cNvSpPr>
          <p:nvPr>
            <p:ph idx="1"/>
          </p:nvPr>
        </p:nvSpPr>
        <p:spPr/>
        <p:txBody>
          <a:bodyPr/>
          <a:lstStyle/>
          <a:p>
            <a:r>
              <a:rPr lang="en-US" dirty="0" smtClean="0"/>
              <a:t>Calculations </a:t>
            </a:r>
            <a:r>
              <a:rPr lang="en-US" smtClean="0"/>
              <a:t>and SCADA</a:t>
            </a:r>
            <a:endParaRPr lang="en-US" dirty="0"/>
          </a:p>
        </p:txBody>
      </p:sp>
    </p:spTree>
    <p:extLst>
      <p:ext uri="{BB962C8B-B14F-4D97-AF65-F5344CB8AC3E}">
        <p14:creationId xmlns:p14="http://schemas.microsoft.com/office/powerpoint/2010/main" val="24247639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In designing the substation, three </a:t>
            </a:r>
            <a:r>
              <a:rPr lang="en-US" dirty="0" smtClean="0"/>
              <a:t>voltages </a:t>
            </a:r>
            <a:r>
              <a:rPr lang="en-US" dirty="0"/>
              <a:t>have to be considered.</a:t>
            </a:r>
          </a:p>
          <a:p>
            <a:pPr algn="just"/>
            <a:r>
              <a:rPr lang="en-US" dirty="0"/>
              <a:t>1. </a:t>
            </a:r>
            <a:r>
              <a:rPr lang="en-US" b="1" u="sng" dirty="0"/>
              <a:t>Touch Voltage</a:t>
            </a:r>
            <a:r>
              <a:rPr lang="en-US" dirty="0"/>
              <a:t>: This is the difference in potential between the surface potential and the potential at an earthed </a:t>
            </a:r>
            <a:r>
              <a:rPr lang="en-US" dirty="0" smtClean="0"/>
              <a:t>equipment </a:t>
            </a:r>
            <a:r>
              <a:rPr lang="en-US" dirty="0"/>
              <a:t>whilst a man is standing and touching the earthed </a:t>
            </a:r>
            <a:r>
              <a:rPr lang="en-US" dirty="0" smtClean="0"/>
              <a:t>structure</a:t>
            </a:r>
            <a:endParaRPr lang="en-US" dirty="0"/>
          </a:p>
          <a:p>
            <a:pPr algn="just"/>
            <a:r>
              <a:rPr lang="en-US" dirty="0"/>
              <a:t>2. </a:t>
            </a:r>
            <a:r>
              <a:rPr lang="en-US" b="1" u="sng" dirty="0"/>
              <a:t>Step Voltage</a:t>
            </a:r>
            <a:r>
              <a:rPr lang="en-US" dirty="0"/>
              <a:t>: This is the potential difference developed when a man bridges a distance of 1m with his feet </a:t>
            </a:r>
            <a:r>
              <a:rPr lang="en-US" dirty="0" smtClean="0"/>
              <a:t>while </a:t>
            </a:r>
            <a:r>
              <a:rPr lang="en-US" dirty="0"/>
              <a:t>not touching any other earthed </a:t>
            </a:r>
            <a:r>
              <a:rPr lang="en-US" dirty="0" smtClean="0"/>
              <a:t>equipment</a:t>
            </a:r>
            <a:endParaRPr lang="en-US" dirty="0"/>
          </a:p>
          <a:p>
            <a:pPr algn="just"/>
            <a:r>
              <a:rPr lang="en-US" dirty="0"/>
              <a:t>3. </a:t>
            </a:r>
            <a:r>
              <a:rPr lang="en-US" b="1" u="sng" dirty="0"/>
              <a:t>Mesh Voltage</a:t>
            </a:r>
            <a:r>
              <a:rPr lang="en-US" dirty="0"/>
              <a:t>: This is the maximum touch voltage that is developed in the mesh of the </a:t>
            </a:r>
            <a:r>
              <a:rPr lang="en-US" dirty="0" err="1"/>
              <a:t>earthing</a:t>
            </a:r>
            <a:r>
              <a:rPr lang="en-US" dirty="0"/>
              <a:t> </a:t>
            </a:r>
            <a:r>
              <a:rPr lang="en-US" dirty="0" smtClean="0"/>
              <a:t>grid</a:t>
            </a:r>
            <a:r>
              <a:rPr lang="en-US" dirty="0"/>
              <a:t> </a:t>
            </a:r>
          </a:p>
        </p:txBody>
      </p:sp>
    </p:spTree>
    <p:extLst>
      <p:ext uri="{BB962C8B-B14F-4D97-AF65-F5344CB8AC3E}">
        <p14:creationId xmlns:p14="http://schemas.microsoft.com/office/powerpoint/2010/main" val="1372444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b="1" u="sng" dirty="0" err="1"/>
              <a:t>Earthing</a:t>
            </a:r>
            <a:r>
              <a:rPr lang="en-US" b="1" u="sng" dirty="0"/>
              <a:t> Materials</a:t>
            </a:r>
            <a:endParaRPr lang="en-US" dirty="0"/>
          </a:p>
          <a:p>
            <a:r>
              <a:rPr lang="en-US" dirty="0"/>
              <a:t>1. </a:t>
            </a:r>
            <a:r>
              <a:rPr lang="en-US" b="1" u="sng" dirty="0"/>
              <a:t>Conductors</a:t>
            </a:r>
            <a:r>
              <a:rPr lang="en-US" dirty="0"/>
              <a:t>: Bare copper conductor is usually used for the substation </a:t>
            </a:r>
            <a:r>
              <a:rPr lang="en-US" dirty="0" err="1"/>
              <a:t>earthing</a:t>
            </a:r>
            <a:r>
              <a:rPr lang="en-US" dirty="0"/>
              <a:t> </a:t>
            </a:r>
            <a:r>
              <a:rPr lang="en-US" dirty="0" smtClean="0"/>
              <a:t>grid</a:t>
            </a:r>
          </a:p>
          <a:p>
            <a:r>
              <a:rPr lang="en-US" dirty="0" smtClean="0"/>
              <a:t>The </a:t>
            </a:r>
            <a:r>
              <a:rPr lang="en-US" dirty="0"/>
              <a:t>copper bars themselves </a:t>
            </a:r>
            <a:r>
              <a:rPr lang="en-US" dirty="0" smtClean="0"/>
              <a:t>usually </a:t>
            </a:r>
            <a:r>
              <a:rPr lang="en-US" dirty="0"/>
              <a:t>have a cross-sectional area of 95 square </a:t>
            </a:r>
            <a:r>
              <a:rPr lang="en-US" dirty="0" err="1"/>
              <a:t>millimetres</a:t>
            </a:r>
            <a:r>
              <a:rPr lang="en-US" dirty="0"/>
              <a:t>, and they are laid at a shallow depth </a:t>
            </a:r>
            <a:r>
              <a:rPr lang="en-US" dirty="0" smtClean="0"/>
              <a:t>of </a:t>
            </a:r>
            <a:r>
              <a:rPr lang="en-US" dirty="0"/>
              <a:t>0.25-0.5m, in 3-7m </a:t>
            </a:r>
            <a:r>
              <a:rPr lang="en-US" dirty="0" smtClean="0"/>
              <a:t>squares</a:t>
            </a:r>
          </a:p>
          <a:p>
            <a:r>
              <a:rPr lang="en-US" dirty="0" smtClean="0"/>
              <a:t>In </a:t>
            </a:r>
            <a:r>
              <a:rPr lang="en-US" dirty="0"/>
              <a:t>addition to the buried potential earth grid, a separate above ground </a:t>
            </a:r>
            <a:r>
              <a:rPr lang="en-US" dirty="0" err="1" smtClean="0"/>
              <a:t>earthing</a:t>
            </a:r>
            <a:r>
              <a:rPr lang="en-US" dirty="0" smtClean="0"/>
              <a:t> </a:t>
            </a:r>
            <a:r>
              <a:rPr lang="en-US" dirty="0"/>
              <a:t>ring is usually provided, to which all metallic substation plant is </a:t>
            </a:r>
            <a:r>
              <a:rPr lang="en-US" dirty="0" smtClean="0"/>
              <a:t>bonded</a:t>
            </a:r>
            <a:endParaRPr lang="en-US" dirty="0"/>
          </a:p>
          <a:p>
            <a:r>
              <a:rPr lang="en-US" dirty="0"/>
              <a:t>2. </a:t>
            </a:r>
            <a:r>
              <a:rPr lang="en-US" b="1" u="sng" dirty="0"/>
              <a:t>Connections</a:t>
            </a:r>
            <a:r>
              <a:rPr lang="en-US" dirty="0"/>
              <a:t>: Connections to the grid and other </a:t>
            </a:r>
            <a:r>
              <a:rPr lang="en-US" dirty="0" err="1"/>
              <a:t>earthing</a:t>
            </a:r>
            <a:r>
              <a:rPr lang="en-US" dirty="0"/>
              <a:t> joints should not be soldered because the heat generated </a:t>
            </a:r>
            <a:r>
              <a:rPr lang="en-US" dirty="0" smtClean="0"/>
              <a:t>during </a:t>
            </a:r>
            <a:r>
              <a:rPr lang="en-US" dirty="0"/>
              <a:t>fault conditions could cause a soldered joint to </a:t>
            </a:r>
            <a:r>
              <a:rPr lang="en-US" dirty="0" smtClean="0"/>
              <a:t>fail</a:t>
            </a:r>
          </a:p>
          <a:p>
            <a:r>
              <a:rPr lang="en-US" dirty="0" smtClean="0"/>
              <a:t>Joints </a:t>
            </a:r>
            <a:r>
              <a:rPr lang="en-US" dirty="0"/>
              <a:t>are usually bolted, and in this case, </a:t>
            </a:r>
            <a:r>
              <a:rPr lang="en-US" dirty="0" smtClean="0"/>
              <a:t>the face </a:t>
            </a:r>
            <a:r>
              <a:rPr lang="en-US" dirty="0"/>
              <a:t>of the joints should be </a:t>
            </a:r>
            <a:r>
              <a:rPr lang="en-US" dirty="0" smtClean="0"/>
              <a:t>tinned</a:t>
            </a:r>
            <a:endParaRPr lang="en-US" dirty="0"/>
          </a:p>
          <a:p>
            <a:endParaRPr lang="en-US" dirty="0"/>
          </a:p>
        </p:txBody>
      </p:sp>
    </p:spTree>
    <p:extLst>
      <p:ext uri="{BB962C8B-B14F-4D97-AF65-F5344CB8AC3E}">
        <p14:creationId xmlns:p14="http://schemas.microsoft.com/office/powerpoint/2010/main" val="2709471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4921</TotalTime>
  <Words>1358</Words>
  <Application>Microsoft Office PowerPoint</Application>
  <PresentationFormat>Widescreen</PresentationFormat>
  <Paragraphs>140</Paragraphs>
  <Slides>79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79</vt:i4>
      </vt:variant>
    </vt:vector>
  </HeadingPairs>
  <TitlesOfParts>
    <vt:vector size="84" baseType="lpstr">
      <vt:lpstr>Arial</vt:lpstr>
      <vt:lpstr>Calibri</vt:lpstr>
      <vt:lpstr>Calibri Light</vt:lpstr>
      <vt:lpstr>Times New Roman</vt:lpstr>
      <vt:lpstr>Office Theme</vt:lpstr>
      <vt:lpstr>Power System Planning</vt:lpstr>
      <vt:lpstr>Contents</vt:lpstr>
      <vt:lpstr>Introduction (Chap-4)</vt:lpstr>
      <vt:lpstr>Sub transmission</vt:lpstr>
      <vt:lpstr>PowerPoint Presentation</vt:lpstr>
      <vt:lpstr>Distribution substations</vt:lpstr>
      <vt:lpstr>Design aspects</vt:lpstr>
      <vt:lpstr>PowerPoint Presentation</vt:lpstr>
      <vt:lpstr>PowerPoint Presentation</vt:lpstr>
      <vt:lpstr>PowerPoint Presentation</vt:lpstr>
      <vt:lpstr>Substation cost</vt:lpstr>
      <vt:lpstr>PowerPoint Presentation</vt:lpstr>
      <vt:lpstr>Example</vt:lpstr>
      <vt:lpstr>PowerPoint Presentation</vt:lpstr>
      <vt:lpstr>Substation Bus schemes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Breaker and Half scheme</vt:lpstr>
      <vt:lpstr>PowerPoint Presentation</vt:lpstr>
      <vt:lpstr>PowerPoint Presentation</vt:lpstr>
      <vt:lpstr>Substation components</vt:lpstr>
      <vt:lpstr>Substation location</vt:lpstr>
      <vt:lpstr>PowerPoint Presentation</vt:lpstr>
      <vt:lpstr>Rating of Distribution substation</vt:lpstr>
      <vt:lpstr>Analysis of Substation </vt:lpstr>
      <vt:lpstr>PowerPoint Presentation</vt:lpstr>
      <vt:lpstr>PowerPoint Presentation</vt:lpstr>
      <vt:lpstr>K- constant for copper conductor, with load power factor 0.9</vt:lpstr>
      <vt:lpstr> </vt:lpstr>
      <vt:lpstr>PowerPoint Presentation</vt:lpstr>
      <vt:lpstr>PowerPoint Presentation</vt:lpstr>
      <vt:lpstr>PowerPoint Presentation</vt:lpstr>
      <vt:lpstr>PowerPoint Presentation</vt:lpstr>
      <vt:lpstr>PowerPoint Presentation</vt:lpstr>
      <vt:lpstr>Comparison of the Four and Six feeder Patterns</vt:lpstr>
      <vt:lpstr>PowerPoint Presentation</vt:lpstr>
      <vt:lpstr>PowerPoint Presentation</vt:lpstr>
      <vt:lpstr>PowerPoint Presentation</vt:lpstr>
      <vt:lpstr>For Thermally Limited feeders</vt:lpstr>
      <vt:lpstr>PowerPoint Presentation</vt:lpstr>
      <vt:lpstr>For voltage drop limited feeder circuits</vt:lpstr>
      <vt:lpstr>PowerPoint Presentation</vt:lpstr>
      <vt:lpstr>Derivation of K Constant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Percent voltage drop formula interpretation</vt:lpstr>
      <vt:lpstr>PowerPoint Presentation</vt:lpstr>
      <vt:lpstr>PowerPoint Presentation</vt:lpstr>
      <vt:lpstr>PowerPoint Presentation</vt:lpstr>
      <vt:lpstr>Example</vt:lpstr>
      <vt:lpstr>Solution</vt:lpstr>
      <vt:lpstr>PowerPoint Presentation</vt:lpstr>
      <vt:lpstr>PowerPoint Presentation</vt:lpstr>
      <vt:lpstr>PowerPoint Presentation</vt:lpstr>
      <vt:lpstr>PowerPoint Presentation</vt:lpstr>
      <vt:lpstr>Next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System Planning</dc:title>
  <dc:creator>kamran</dc:creator>
  <cp:lastModifiedBy>kamran</cp:lastModifiedBy>
  <cp:revision>134</cp:revision>
  <dcterms:created xsi:type="dcterms:W3CDTF">2018-02-28T06:02:05Z</dcterms:created>
  <dcterms:modified xsi:type="dcterms:W3CDTF">2018-10-30T12:59:30Z</dcterms:modified>
</cp:coreProperties>
</file>