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6" r:id="rId9"/>
    <p:sldId id="267" r:id="rId10"/>
    <p:sldId id="263" r:id="rId11"/>
    <p:sldId id="264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15-Nov-18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15-Nov-18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15-Nov-18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15-Nov-18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Thermoelectric Effect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Muhammad </a:t>
            </a:r>
            <a:r>
              <a:rPr lang="en-US" dirty="0" err="1" smtClean="0"/>
              <a:t>Shamaas</a:t>
            </a:r>
            <a:endParaRPr lang="en-US" dirty="0" smtClean="0"/>
          </a:p>
          <a:p>
            <a:r>
              <a:rPr lang="en-US" dirty="0" smtClean="0"/>
              <a:t>2018-MS-EE-4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471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sz="3300" b="1" dirty="0" smtClean="0"/>
                  <a:t>Inefficient:</a:t>
                </a:r>
                <a:r>
                  <a:rPr lang="en-US" sz="3300" dirty="0" smtClean="0"/>
                  <a:t> Currently</a:t>
                </a:r>
                <a:r>
                  <a:rPr lang="en-US" sz="3300" dirty="0"/>
                  <a:t>, ATEGs are about 5% efficient</a:t>
                </a:r>
                <a:r>
                  <a:rPr lang="en-US" sz="3300" dirty="0" smtClean="0"/>
                  <a:t>. </a:t>
                </a:r>
                <a:r>
                  <a:rPr lang="en-US" sz="3300" dirty="0"/>
                  <a:t>T</a:t>
                </a:r>
                <a:r>
                  <a:rPr lang="en-US" sz="3300" dirty="0" smtClean="0"/>
                  <a:t>o compete </a:t>
                </a:r>
                <a:r>
                  <a:rPr lang="en-US" sz="3300" dirty="0"/>
                  <a:t>with current power generation </a:t>
                </a:r>
                <a:r>
                  <a:rPr lang="en-US" sz="3300" dirty="0" smtClean="0"/>
                  <a:t>methods, </a:t>
                </a:r>
                <a:r>
                  <a:rPr lang="en-US" sz="3300" dirty="0"/>
                  <a:t>it must possess</a:t>
                </a:r>
                <a:r>
                  <a:rPr lang="en-US" sz="3000" dirty="0"/>
                  <a:t> </a:t>
                </a:r>
                <a14:m>
                  <m:oMath xmlns:m="http://schemas.openxmlformats.org/officeDocument/2006/math">
                    <m:r>
                      <a:rPr lang="en-US" sz="3000" b="0" i="0" smtClean="0">
                        <a:latin typeface="Cambria Math" panose="02040503050406030204" pitchFamily="18" charset="0"/>
                      </a:rPr>
                      <m:t>        </m:t>
                    </m:r>
                  </m:oMath>
                </a14:m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:pPr marL="400050" lvl="1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400050" lvl="1" indent="0">
                  <a:buNone/>
                </a:pPr>
                <a:r>
                  <a:rPr lang="en-US" sz="3300" dirty="0" smtClean="0"/>
                  <a:t>greater </a:t>
                </a:r>
                <a:r>
                  <a:rPr lang="en-US" sz="3300" dirty="0"/>
                  <a:t>than 3. However, over past five decades the room temperature ZT of materials </a:t>
                </a:r>
                <a:r>
                  <a:rPr lang="en-US" sz="3300" dirty="0" smtClean="0"/>
                  <a:t>with </a:t>
                </a:r>
                <a:r>
                  <a:rPr lang="en-US" sz="3300" dirty="0"/>
                  <a:t>best available technology has only slightly increased from 0.6 to about </a:t>
                </a:r>
                <a:r>
                  <a:rPr lang="en-US" sz="3300" dirty="0" smtClean="0"/>
                  <a:t>1.0.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b="1" dirty="0" smtClean="0"/>
                  <a:t>Costly:</a:t>
                </a:r>
                <a:r>
                  <a:rPr lang="en-US" dirty="0" smtClean="0"/>
                  <a:t> The </a:t>
                </a:r>
                <a:r>
                  <a:rPr lang="en-US" dirty="0"/>
                  <a:t>cost of </a:t>
                </a:r>
                <a:r>
                  <a:rPr lang="en-US" dirty="0" smtClean="0"/>
                  <a:t>Thermoelectric materials like</a:t>
                </a:r>
                <a:r>
                  <a:rPr lang="en-US" dirty="0"/>
                  <a:t> half </a:t>
                </a:r>
                <a:r>
                  <a:rPr lang="en-US" dirty="0" smtClean="0"/>
                  <a:t>heuslers</a:t>
                </a:r>
                <a:r>
                  <a:rPr lang="en-US" dirty="0"/>
                  <a:t>, </a:t>
                </a:r>
                <a:r>
                  <a:rPr lang="en-US" dirty="0" smtClean="0"/>
                  <a:t>skutterudites</a:t>
                </a:r>
                <a:r>
                  <a:rPr lang="en-US" dirty="0"/>
                  <a:t>, bismuth telluride and lead </a:t>
                </a:r>
                <a:r>
                  <a:rPr lang="en-US" dirty="0" smtClean="0"/>
                  <a:t>telluride has discouraged </a:t>
                </a:r>
                <a:r>
                  <a:rPr lang="en-US" dirty="0"/>
                  <a:t>large-scale </a:t>
                </a:r>
                <a:r>
                  <a:rPr lang="en-US" dirty="0" smtClean="0"/>
                  <a:t>manufacturing. </a:t>
                </a: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56" t="-2426" r="-1481" b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37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Future of Thermoelectric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Utilization of waste heat:</a:t>
            </a:r>
            <a:r>
              <a:rPr lang="en-US" dirty="0"/>
              <a:t> Replacing the conventional electric generator with ATEGs </a:t>
            </a:r>
            <a:r>
              <a:rPr lang="en-US" dirty="0" smtClean="0"/>
              <a:t>means that the </a:t>
            </a:r>
            <a:r>
              <a:rPr lang="en-US" dirty="0"/>
              <a:t>engine burns less fuel </a:t>
            </a:r>
            <a:r>
              <a:rPr lang="en-US" dirty="0" smtClean="0"/>
              <a:t>and </a:t>
            </a:r>
            <a:r>
              <a:rPr lang="en-US" dirty="0"/>
              <a:t>releases fewer </a:t>
            </a:r>
            <a:r>
              <a:rPr lang="en-US" dirty="0" smtClean="0"/>
              <a:t>emissions. This could </a:t>
            </a:r>
            <a:r>
              <a:rPr lang="en-US" dirty="0"/>
              <a:t>increase the fuel economy by up to 4</a:t>
            </a:r>
            <a:r>
              <a:rPr lang="en-US" dirty="0" smtClean="0"/>
              <a:t>%.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Hi-Z Inc. ATEG:</a:t>
            </a:r>
            <a:r>
              <a:rPr lang="en-US" dirty="0" smtClean="0"/>
              <a:t> The Generator produced </a:t>
            </a:r>
            <a:r>
              <a:rPr lang="en-US" dirty="0"/>
              <a:t>1 kW from a diesel truck exhaust </a:t>
            </a:r>
            <a:r>
              <a:rPr lang="en-US" dirty="0" smtClean="0"/>
              <a:t>system.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Advancements </a:t>
            </a:r>
            <a:r>
              <a:rPr lang="en-US" b="1" dirty="0"/>
              <a:t>in thin-film and quantum well </a:t>
            </a:r>
            <a:r>
              <a:rPr lang="en-US" b="1" dirty="0" smtClean="0"/>
              <a:t>technologies</a:t>
            </a:r>
            <a:r>
              <a:rPr lang="en-US" dirty="0"/>
              <a:t>:</a:t>
            </a:r>
            <a:r>
              <a:rPr lang="en-US" dirty="0" smtClean="0"/>
              <a:t> Low-cost </a:t>
            </a:r>
            <a:r>
              <a:rPr lang="en-US" dirty="0"/>
              <a:t>production of tetrahedrite by Michigan State </a:t>
            </a:r>
            <a:r>
              <a:rPr lang="en-US" dirty="0" smtClean="0"/>
              <a:t>University, </a:t>
            </a:r>
            <a:r>
              <a:rPr lang="en-US" dirty="0"/>
              <a:t>could increase efficiency up to 15% in the future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Same efficiency at all power levels:</a:t>
            </a:r>
            <a:r>
              <a:rPr lang="en-US" dirty="0" smtClean="0"/>
              <a:t> More efficient than heat engines for low power applications (&lt; 1kW).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574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[1]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059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Thermoelectric Effect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Thermoelectric effect is the </a:t>
            </a:r>
            <a:r>
              <a:rPr lang="en-US" dirty="0"/>
              <a:t>direct conversion of temperature differences to electric voltage and vice versa </a:t>
            </a:r>
            <a:r>
              <a:rPr lang="en-US" dirty="0" smtClean="0"/>
              <a:t>using a thermoelectric device.</a:t>
            </a:r>
          </a:p>
          <a:p>
            <a:r>
              <a:rPr lang="en-US" dirty="0" smtClean="0"/>
              <a:t>It encompasses </a:t>
            </a:r>
            <a:r>
              <a:rPr lang="en-US" dirty="0"/>
              <a:t>three separately identified effects:  </a:t>
            </a:r>
            <a:endParaRPr lang="en-US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b="1" dirty="0" smtClean="0"/>
              <a:t>Seebeck effect</a:t>
            </a:r>
            <a:r>
              <a:rPr lang="en-US" dirty="0"/>
              <a:t> </a:t>
            </a:r>
            <a:endParaRPr lang="en-US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b="1" dirty="0" smtClean="0"/>
              <a:t>Peltier effect</a:t>
            </a:r>
            <a:r>
              <a:rPr lang="en-US" dirty="0"/>
              <a:t> </a:t>
            </a:r>
            <a:endParaRPr lang="en-US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b="1" dirty="0" smtClean="0"/>
              <a:t>Thomson </a:t>
            </a:r>
            <a:r>
              <a:rPr lang="en-US" b="1" dirty="0"/>
              <a:t>effect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9347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Seebeck Effect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43791" y="1371600"/>
                <a:ext cx="8229600" cy="51816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Seebeck Effect explains the </a:t>
                </a:r>
                <a:r>
                  <a:rPr lang="en-US" dirty="0"/>
                  <a:t>conversion of heat directly into electricity at the junction of different types of </a:t>
                </a:r>
                <a:r>
                  <a:rPr lang="en-US" dirty="0" smtClean="0"/>
                  <a:t>conductors. </a:t>
                </a:r>
                <a:endParaRPr lang="en-US" b="0" i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𝐸𝑀𝐹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 smtClean="0"/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= Seebeck Coefficient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 smtClean="0"/>
                  <a:t> = Temperature Gradient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3791" y="1371600"/>
                <a:ext cx="8229600" cy="5181600"/>
              </a:xfrm>
              <a:blipFill>
                <a:blip r:embed="rId2"/>
                <a:stretch>
                  <a:fillRect l="-1704" t="-1529" r="-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s://upload.wikimedia.org/wikipedia/commons/thumb/8/8b/Thermoelectric_Generator_Diagram.svg/220px-Thermoelectric_Generator_Diagram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507673"/>
            <a:ext cx="4343400" cy="4540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8408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Thermoelectric Generators (Seebeck Effect)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53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Thermoelectric generators are compact, expensive, inefficient and have </a:t>
            </a:r>
            <a:r>
              <a:rPr lang="en-US" dirty="0"/>
              <a:t>no moving </a:t>
            </a:r>
            <a:r>
              <a:rPr lang="en-US" dirty="0" smtClean="0"/>
              <a:t>parts.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Power </a:t>
            </a:r>
            <a:r>
              <a:rPr lang="en-US" b="1" dirty="0" smtClean="0"/>
              <a:t>Recycling:</a:t>
            </a:r>
            <a:r>
              <a:rPr lang="en-US" dirty="0" smtClean="0"/>
              <a:t> </a:t>
            </a:r>
            <a:r>
              <a:rPr lang="en-US" dirty="0"/>
              <a:t>Used in power plants for converting waste heat into additional electrical </a:t>
            </a:r>
            <a:r>
              <a:rPr lang="en-US" dirty="0" smtClean="0"/>
              <a:t>power.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ATEG:</a:t>
            </a:r>
            <a:r>
              <a:rPr lang="en-US" dirty="0" smtClean="0"/>
              <a:t> Automotive </a:t>
            </a:r>
            <a:r>
              <a:rPr lang="en-US" dirty="0"/>
              <a:t>thermoelectric </a:t>
            </a:r>
            <a:r>
              <a:rPr lang="en-US" dirty="0" smtClean="0"/>
              <a:t>generators increase</a:t>
            </a:r>
            <a:r>
              <a:rPr lang="en-US" dirty="0"/>
              <a:t> fuel </a:t>
            </a:r>
            <a:r>
              <a:rPr lang="en-US" dirty="0" smtClean="0"/>
              <a:t>efficiency by reusing waste heat.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Space probes:</a:t>
            </a:r>
            <a:r>
              <a:rPr lang="en-US" dirty="0"/>
              <a:t> R</a:t>
            </a:r>
            <a:r>
              <a:rPr lang="en-US" dirty="0" smtClean="0"/>
              <a:t>adioisotopes are used in thermoelectric generators for heating.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Devices:</a:t>
            </a:r>
            <a:r>
              <a:rPr lang="en-US" dirty="0" smtClean="0"/>
              <a:t> Stove </a:t>
            </a:r>
            <a:r>
              <a:rPr lang="en-US" dirty="0"/>
              <a:t>fans</a:t>
            </a:r>
            <a:r>
              <a:rPr lang="en-US" dirty="0" smtClean="0"/>
              <a:t>,</a:t>
            </a:r>
            <a:r>
              <a:rPr lang="en-US" dirty="0"/>
              <a:t> </a:t>
            </a:r>
            <a:r>
              <a:rPr lang="en-US" dirty="0" smtClean="0"/>
              <a:t>body-heat powered lighting and </a:t>
            </a:r>
            <a:r>
              <a:rPr lang="en-US" dirty="0"/>
              <a:t>smart </a:t>
            </a:r>
            <a:r>
              <a:rPr lang="en-US" dirty="0" smtClean="0"/>
              <a:t>watch, thermocouples</a:t>
            </a:r>
            <a:r>
              <a:rPr lang="en-US" dirty="0"/>
              <a:t>, </a:t>
            </a:r>
            <a:r>
              <a:rPr lang="en-US" dirty="0" smtClean="0"/>
              <a:t>thermopiles and thermogalvanic cells.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564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Peltier Effect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199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Peltier Effect explains the presence </a:t>
                </a:r>
                <a:r>
                  <a:rPr lang="en-US" dirty="0"/>
                  <a:t>of heating or cooling at an electrified junction of two different </a:t>
                </a:r>
                <a:r>
                  <a:rPr lang="en-US" dirty="0" smtClean="0"/>
                  <a:t>conductors. 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𝑑𝑄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 smtClean="0"/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= </a:t>
                </a:r>
                <a:r>
                  <a:rPr lang="en-US" dirty="0" smtClean="0"/>
                  <a:t>Thermal Energy Produced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</a:t>
                </a:r>
                <a:r>
                  <a:rPr lang="en-US" dirty="0" smtClean="0"/>
                  <a:t>Current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𝛱</m:t>
                    </m:r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</m:t>
                    </m:r>
                  </m:oMath>
                </a14:m>
                <a:r>
                  <a:rPr lang="en-US" dirty="0" smtClean="0"/>
                  <a:t> = Peltier Coefficient </a:t>
                </a:r>
              </a:p>
              <a:p>
                <a:pPr marL="400050" lvl="1" indent="0">
                  <a:buNone/>
                </a:pPr>
                <a:r>
                  <a:rPr lang="en-US" dirty="0" smtClean="0"/>
                  <a:t>                 of Medium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199"/>
              </a:xfrm>
              <a:blipFill>
                <a:blip r:embed="rId2"/>
                <a:stretch>
                  <a:fillRect l="-1704" t="-1578" r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https://upload.wikimedia.org/wikipedia/commons/thumb/3/3b/Thermoelectric_Cooler_Diagram.svg/220px-Thermoelectric_Cooler_Diagram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410691"/>
            <a:ext cx="4454387" cy="4656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0909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Thomson Effect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Thomson Effect describes the heating or cooling of a current-carrying conductor with a temperature gradient. 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𝑑𝑄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𝐾𝐽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 smtClean="0"/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i="1" dirty="0" smtClean="0">
                    <a:latin typeface="Cambria Math" panose="02040503050406030204" pitchFamily="18" charset="0"/>
                  </a:rPr>
                  <a:t> = </a:t>
                </a:r>
                <a:r>
                  <a:rPr lang="en-US" dirty="0" smtClean="0">
                    <a:latin typeface="Cambria Math" panose="02040503050406030204" pitchFamily="18" charset="0"/>
                  </a:rPr>
                  <a:t>Heat Produced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=Thomson Coefficient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dirty="0" smtClean="0"/>
                  <a:t>=Current Density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 smtClean="0"/>
                  <a:t>=Temperature Gradient</a:t>
                </a:r>
              </a:p>
              <a:p>
                <a:r>
                  <a:rPr lang="en-US" dirty="0" smtClean="0"/>
                  <a:t>It is a </a:t>
                </a:r>
                <a:r>
                  <a:rPr lang="en-US" dirty="0"/>
                  <a:t>continuous version of the Peltier </a:t>
                </a:r>
                <a:r>
                  <a:rPr lang="en-US" dirty="0" smtClean="0"/>
                  <a:t>effect to account for </a:t>
                </a:r>
                <a:r>
                  <a:rPr lang="en-US" dirty="0"/>
                  <a:t>a </a:t>
                </a:r>
                <a:r>
                  <a:rPr lang="en-US" dirty="0" smtClean="0"/>
                  <a:t>change in </a:t>
                </a:r>
                <a:r>
                  <a:rPr lang="en-US" dirty="0" err="1" smtClean="0"/>
                  <a:t>Seebeck</a:t>
                </a:r>
                <a:r>
                  <a:rPr lang="en-US" dirty="0" smtClean="0"/>
                  <a:t> coefficient with temperature.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>
                <a:blip r:embed="rId2"/>
                <a:stretch>
                  <a:fillRect l="-1481" t="-3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7668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Thermoelectric Cooling (Peltier Effect)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Thermoelectric refrigerators:</a:t>
            </a:r>
            <a:r>
              <a:rPr lang="en-US" dirty="0" smtClean="0"/>
              <a:t> They are compact, have </a:t>
            </a:r>
            <a:r>
              <a:rPr lang="en-US" dirty="0"/>
              <a:t>no circulating fluid or moving </a:t>
            </a:r>
            <a:r>
              <a:rPr lang="en-US" dirty="0" smtClean="0"/>
              <a:t>parts.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T</a:t>
            </a:r>
            <a:r>
              <a:rPr lang="en-US" b="1" dirty="0" smtClean="0"/>
              <a:t>hermal cyclers:</a:t>
            </a:r>
            <a:r>
              <a:rPr lang="en-US" dirty="0" smtClean="0"/>
              <a:t> Polymerase </a:t>
            </a:r>
            <a:r>
              <a:rPr lang="en-US" dirty="0"/>
              <a:t>chain reaction (</a:t>
            </a:r>
            <a:r>
              <a:rPr lang="en-US" dirty="0" smtClean="0"/>
              <a:t>PCR) requires </a:t>
            </a:r>
            <a:r>
              <a:rPr lang="en-US" dirty="0"/>
              <a:t>the </a:t>
            </a:r>
            <a:r>
              <a:rPr lang="en-US" dirty="0" smtClean="0"/>
              <a:t>precise, cyclic </a:t>
            </a:r>
            <a:r>
              <a:rPr lang="en-US" dirty="0"/>
              <a:t>heating and cooling of samples to specified </a:t>
            </a:r>
            <a:r>
              <a:rPr lang="en-US" dirty="0" smtClean="0"/>
              <a:t>temperatures using Thermoelectric Coolers.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592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Manufacturing Thermoelectric devices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4559234"/>
              </p:ext>
            </p:extLst>
          </p:nvPr>
        </p:nvGraphicFramePr>
        <p:xfrm>
          <a:off x="457200" y="1600200"/>
          <a:ext cx="3962400" cy="50901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302998732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6554543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Material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/>
                        <a:t>Seebeck</a:t>
                      </a:r>
                      <a:r>
                        <a:rPr lang="en-US" sz="2800" dirty="0" smtClean="0"/>
                        <a:t> Coefficient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689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Selenium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900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139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Tellurium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500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513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Silicon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651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Germanium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627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Platinum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486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Nickel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070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Constantan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-35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946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Bismuth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-72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589978"/>
                  </a:ext>
                </a:extLst>
              </a:tr>
            </a:tbl>
          </a:graphicData>
        </a:graphic>
      </p:graphicFrame>
      <p:pic>
        <p:nvPicPr>
          <p:cNvPr id="3078" name="Picture 6" descr="Image result for thermoelectric dev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600200"/>
            <a:ext cx="3381375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419600" y="5160529"/>
            <a:ext cx="4419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62</a:t>
            </a:r>
            <a:r>
              <a:rPr lang="en-US" sz="2800" dirty="0" smtClean="0"/>
              <a:t>mm </a:t>
            </a:r>
            <a:r>
              <a:rPr lang="en-US" sz="2800" dirty="0" smtClean="0"/>
              <a:t>X </a:t>
            </a:r>
            <a:r>
              <a:rPr lang="en-US" sz="2800" dirty="0" smtClean="0"/>
              <a:t>62mm X 4.1mm</a:t>
            </a:r>
          </a:p>
          <a:p>
            <a:pPr algn="ctr"/>
            <a:r>
              <a:rPr lang="en-US" sz="2800" dirty="0" smtClean="0"/>
              <a:t>-50 </a:t>
            </a:r>
            <a:r>
              <a:rPr lang="en-US" sz="2800" dirty="0"/>
              <a:t>°</a:t>
            </a:r>
            <a:r>
              <a:rPr lang="en-US" sz="2800" dirty="0" smtClean="0"/>
              <a:t>C – 100 °C</a:t>
            </a:r>
            <a:r>
              <a:rPr lang="en-US" sz="2800" dirty="0" smtClean="0"/>
              <a:t> </a:t>
            </a:r>
            <a:endParaRPr lang="en-US" sz="2800" dirty="0" smtClean="0"/>
          </a:p>
          <a:p>
            <a:pPr algn="ctr"/>
            <a:r>
              <a:rPr lang="en-US" sz="2800" dirty="0" smtClean="0"/>
              <a:t>8.4</a:t>
            </a:r>
            <a:r>
              <a:rPr lang="en-US" sz="2800" dirty="0" smtClean="0"/>
              <a:t>V</a:t>
            </a:r>
            <a:r>
              <a:rPr lang="en-US" sz="2800" dirty="0" smtClean="0"/>
              <a:t>, </a:t>
            </a:r>
            <a:r>
              <a:rPr lang="en-US" sz="2800" dirty="0" smtClean="0"/>
              <a:t>480W </a:t>
            </a:r>
            <a:r>
              <a:rPr lang="en-US" sz="2800" dirty="0" smtClean="0"/>
              <a:t>Generator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93921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Image result for thermoelectric devic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70" y="253856"/>
            <a:ext cx="8601924" cy="6375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1653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237</Words>
  <Application>Microsoft Office PowerPoint</Application>
  <PresentationFormat>On-screen Show (4:3)</PresentationFormat>
  <Paragraphs>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Cambria Math</vt:lpstr>
      <vt:lpstr>Office Theme</vt:lpstr>
      <vt:lpstr>Thermoelectric Effect</vt:lpstr>
      <vt:lpstr>Thermoelectric Effect</vt:lpstr>
      <vt:lpstr>Seebeck Effect</vt:lpstr>
      <vt:lpstr>Thermoelectric Generators (Seebeck Effect)</vt:lpstr>
      <vt:lpstr>Peltier Effect</vt:lpstr>
      <vt:lpstr>Thomson Effect</vt:lpstr>
      <vt:lpstr>Thermoelectric Cooling (Peltier Effect)</vt:lpstr>
      <vt:lpstr>Manufacturing Thermoelectric devices</vt:lpstr>
      <vt:lpstr>PowerPoint Presentation</vt:lpstr>
      <vt:lpstr>Challenges</vt:lpstr>
      <vt:lpstr>Future of Thermoelectric Devices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Thermoelectric Effect</dc:title>
  <dc:creator>user-15</dc:creator>
  <cp:lastModifiedBy>Muhammad Amaar</cp:lastModifiedBy>
  <cp:revision>80</cp:revision>
  <dcterms:created xsi:type="dcterms:W3CDTF">2006-08-16T00:00:00Z</dcterms:created>
  <dcterms:modified xsi:type="dcterms:W3CDTF">2018-11-15T07:36:33Z</dcterms:modified>
</cp:coreProperties>
</file>