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handoutMasterIdLst>
    <p:handoutMasterId r:id="rId82"/>
  </p:handoutMasterIdLst>
  <p:sldIdLst>
    <p:sldId id="256" r:id="rId2"/>
    <p:sldId id="258" r:id="rId3"/>
    <p:sldId id="259" r:id="rId4"/>
    <p:sldId id="260" r:id="rId5"/>
    <p:sldId id="262" r:id="rId6"/>
    <p:sldId id="263" r:id="rId7"/>
    <p:sldId id="261" r:id="rId8"/>
    <p:sldId id="303" r:id="rId9"/>
    <p:sldId id="298" r:id="rId10"/>
    <p:sldId id="301" r:id="rId11"/>
    <p:sldId id="299" r:id="rId12"/>
    <p:sldId id="300" r:id="rId13"/>
    <p:sldId id="264" r:id="rId14"/>
    <p:sldId id="265" r:id="rId15"/>
    <p:sldId id="266" r:id="rId16"/>
    <p:sldId id="267" r:id="rId17"/>
    <p:sldId id="268" r:id="rId18"/>
    <p:sldId id="269" r:id="rId19"/>
    <p:sldId id="270" r:id="rId20"/>
    <p:sldId id="271" r:id="rId21"/>
    <p:sldId id="273" r:id="rId22"/>
    <p:sldId id="274" r:id="rId23"/>
    <p:sldId id="272" r:id="rId24"/>
    <p:sldId id="275" r:id="rId25"/>
    <p:sldId id="276" r:id="rId26"/>
    <p:sldId id="279" r:id="rId27"/>
    <p:sldId id="277" r:id="rId28"/>
    <p:sldId id="278" r:id="rId29"/>
    <p:sldId id="280" r:id="rId30"/>
    <p:sldId id="281" r:id="rId31"/>
    <p:sldId id="282" r:id="rId32"/>
    <p:sldId id="283" r:id="rId33"/>
    <p:sldId id="284" r:id="rId34"/>
    <p:sldId id="285" r:id="rId35"/>
    <p:sldId id="286" r:id="rId36"/>
    <p:sldId id="287" r:id="rId37"/>
    <p:sldId id="315" r:id="rId38"/>
    <p:sldId id="302" r:id="rId39"/>
    <p:sldId id="304" r:id="rId40"/>
    <p:sldId id="305" r:id="rId41"/>
    <p:sldId id="306" r:id="rId42"/>
    <p:sldId id="307" r:id="rId43"/>
    <p:sldId id="308" r:id="rId44"/>
    <p:sldId id="309" r:id="rId45"/>
    <p:sldId id="288" r:id="rId46"/>
    <p:sldId id="289" r:id="rId47"/>
    <p:sldId id="297" r:id="rId48"/>
    <p:sldId id="290" r:id="rId49"/>
    <p:sldId id="291" r:id="rId50"/>
    <p:sldId id="292" r:id="rId51"/>
    <p:sldId id="310" r:id="rId52"/>
    <p:sldId id="311" r:id="rId53"/>
    <p:sldId id="312" r:id="rId54"/>
    <p:sldId id="293" r:id="rId55"/>
    <p:sldId id="294" r:id="rId56"/>
    <p:sldId id="295" r:id="rId57"/>
    <p:sldId id="296" r:id="rId58"/>
    <p:sldId id="313" r:id="rId59"/>
    <p:sldId id="314" r:id="rId60"/>
    <p:sldId id="316" r:id="rId61"/>
    <p:sldId id="317" r:id="rId62"/>
    <p:sldId id="318" r:id="rId63"/>
    <p:sldId id="319" r:id="rId64"/>
    <p:sldId id="320" r:id="rId65"/>
    <p:sldId id="321" r:id="rId66"/>
    <p:sldId id="322" r:id="rId67"/>
    <p:sldId id="323" r:id="rId68"/>
    <p:sldId id="324" r:id="rId69"/>
    <p:sldId id="329" r:id="rId70"/>
    <p:sldId id="330" r:id="rId71"/>
    <p:sldId id="325" r:id="rId72"/>
    <p:sldId id="326" r:id="rId73"/>
    <p:sldId id="327" r:id="rId74"/>
    <p:sldId id="328" r:id="rId75"/>
    <p:sldId id="331" r:id="rId76"/>
    <p:sldId id="332" r:id="rId77"/>
    <p:sldId id="333" r:id="rId78"/>
    <p:sldId id="334" r:id="rId79"/>
    <p:sldId id="335" r:id="rId80"/>
    <p:sldId id="336" r:id="rId81"/>
  </p:sldIdLst>
  <p:sldSz cx="9144000" cy="6858000" type="screen4x3"/>
  <p:notesSz cx="6858000" cy="9144000"/>
  <p:custDataLst>
    <p:tags r:id="rId83"/>
  </p:custDataLst>
  <p:defaultTextStyle>
    <a:defPPr>
      <a:defRPr lang="en-US"/>
    </a:defPPr>
    <a:lvl1pPr algn="ctr" rtl="0" fontAlgn="base">
      <a:spcBef>
        <a:spcPct val="20000"/>
      </a:spcBef>
      <a:spcAft>
        <a:spcPct val="0"/>
      </a:spcAft>
      <a:buClr>
        <a:schemeClr val="hlink"/>
      </a:buClr>
      <a:buChar char="•"/>
      <a:defRPr kern="1200">
        <a:solidFill>
          <a:schemeClr val="tx1"/>
        </a:solidFill>
        <a:latin typeface="Times New Roman" pitchFamily="18" charset="0"/>
        <a:ea typeface="+mn-ea"/>
        <a:cs typeface="Arial" pitchFamily="34" charset="0"/>
      </a:defRPr>
    </a:lvl1pPr>
    <a:lvl2pPr marL="457200" algn="ctr" rtl="0" fontAlgn="base">
      <a:spcBef>
        <a:spcPct val="20000"/>
      </a:spcBef>
      <a:spcAft>
        <a:spcPct val="0"/>
      </a:spcAft>
      <a:buClr>
        <a:schemeClr val="hlink"/>
      </a:buClr>
      <a:buChar char="•"/>
      <a:defRPr kern="1200">
        <a:solidFill>
          <a:schemeClr val="tx1"/>
        </a:solidFill>
        <a:latin typeface="Times New Roman" pitchFamily="18" charset="0"/>
        <a:ea typeface="+mn-ea"/>
        <a:cs typeface="Arial" pitchFamily="34" charset="0"/>
      </a:defRPr>
    </a:lvl2pPr>
    <a:lvl3pPr marL="914400" algn="ctr" rtl="0" fontAlgn="base">
      <a:spcBef>
        <a:spcPct val="20000"/>
      </a:spcBef>
      <a:spcAft>
        <a:spcPct val="0"/>
      </a:spcAft>
      <a:buClr>
        <a:schemeClr val="hlink"/>
      </a:buClr>
      <a:buChar char="•"/>
      <a:defRPr kern="1200">
        <a:solidFill>
          <a:schemeClr val="tx1"/>
        </a:solidFill>
        <a:latin typeface="Times New Roman" pitchFamily="18" charset="0"/>
        <a:ea typeface="+mn-ea"/>
        <a:cs typeface="Arial" pitchFamily="34" charset="0"/>
      </a:defRPr>
    </a:lvl3pPr>
    <a:lvl4pPr marL="1371600" algn="ctr" rtl="0" fontAlgn="base">
      <a:spcBef>
        <a:spcPct val="20000"/>
      </a:spcBef>
      <a:spcAft>
        <a:spcPct val="0"/>
      </a:spcAft>
      <a:buClr>
        <a:schemeClr val="hlink"/>
      </a:buClr>
      <a:buChar char="•"/>
      <a:defRPr kern="1200">
        <a:solidFill>
          <a:schemeClr val="tx1"/>
        </a:solidFill>
        <a:latin typeface="Times New Roman" pitchFamily="18" charset="0"/>
        <a:ea typeface="+mn-ea"/>
        <a:cs typeface="Arial" pitchFamily="34" charset="0"/>
      </a:defRPr>
    </a:lvl4pPr>
    <a:lvl5pPr marL="1828800" algn="ctr" rtl="0" fontAlgn="base">
      <a:spcBef>
        <a:spcPct val="20000"/>
      </a:spcBef>
      <a:spcAft>
        <a:spcPct val="0"/>
      </a:spcAft>
      <a:buClr>
        <a:schemeClr val="hlink"/>
      </a:buClr>
      <a:buChar char="•"/>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A50021"/>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85" autoAdjust="0"/>
  </p:normalViewPr>
  <p:slideViewPr>
    <p:cSldViewPr>
      <p:cViewPr varScale="1">
        <p:scale>
          <a:sx n="74" d="100"/>
          <a:sy n="74" d="100"/>
        </p:scale>
        <p:origin x="-10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48.wmf"/><Relationship Id="rId3" Type="http://schemas.openxmlformats.org/officeDocument/2006/relationships/image" Target="../media/image44.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4.wmf"/><Relationship Id="rId5" Type="http://schemas.openxmlformats.org/officeDocument/2006/relationships/image" Target="../media/image46.wmf"/><Relationship Id="rId10" Type="http://schemas.openxmlformats.org/officeDocument/2006/relationships/image" Target="../media/image53.wmf"/><Relationship Id="rId4" Type="http://schemas.openxmlformats.org/officeDocument/2006/relationships/image" Target="../media/image45.wmf"/><Relationship Id="rId9" Type="http://schemas.openxmlformats.org/officeDocument/2006/relationships/image" Target="../media/image52.wmf"/><Relationship Id="rId1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4.wmf"/><Relationship Id="rId1" Type="http://schemas.openxmlformats.org/officeDocument/2006/relationships/image" Target="../media/image10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FontTx/>
              <a:buNone/>
              <a:defRPr sz="1200">
                <a:latin typeface="Arial" pitchFamily="34" charset="0"/>
              </a:defRPr>
            </a:lvl1pPr>
          </a:lstStyle>
          <a:p>
            <a:endParaRPr lang="en-US"/>
          </a:p>
        </p:txBody>
      </p:sp>
      <p:sp>
        <p:nvSpPr>
          <p:cNvPr id="1843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Arial" pitchFamily="34" charset="0"/>
              </a:defRPr>
            </a:lvl1pPr>
          </a:lstStyle>
          <a:p>
            <a:endParaRPr lang="en-US"/>
          </a:p>
        </p:txBody>
      </p:sp>
      <p:sp>
        <p:nvSpPr>
          <p:cNvPr id="1843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FontTx/>
              <a:buNone/>
              <a:defRPr sz="1200">
                <a:latin typeface="Arial" pitchFamily="34" charset="0"/>
              </a:defRPr>
            </a:lvl1pPr>
          </a:lstStyle>
          <a:p>
            <a:endParaRPr lang="en-US"/>
          </a:p>
        </p:txBody>
      </p:sp>
      <p:sp>
        <p:nvSpPr>
          <p:cNvPr id="1843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Arial" pitchFamily="34" charset="0"/>
              </a:defRPr>
            </a:lvl1pPr>
          </a:lstStyle>
          <a:p>
            <a:fld id="{AC12B9B0-45CC-4E5A-9964-68986CE61542}" type="slidenum">
              <a:rPr lang="en-US"/>
              <a:pPr/>
              <a:t>‹#›</a:t>
            </a:fld>
            <a:endParaRPr lang="en-US"/>
          </a:p>
        </p:txBody>
      </p:sp>
    </p:spTree>
    <p:extLst>
      <p:ext uri="{BB962C8B-B14F-4D97-AF65-F5344CB8AC3E}">
        <p14:creationId xmlns:p14="http://schemas.microsoft.com/office/powerpoint/2010/main" val="3648347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4213" y="549275"/>
            <a:ext cx="7772400" cy="1371600"/>
          </a:xfrm>
        </p:spPr>
        <p:txBody>
          <a:bodyPr/>
          <a:lstStyle>
            <a:lvl1pPr>
              <a:defRPr sz="4800"/>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pPr lvl="0"/>
            <a:r>
              <a:rPr lang="en-US" noProof="0" smtClean="0"/>
              <a:t>Click to edit Master subtitle style</a:t>
            </a:r>
          </a:p>
        </p:txBody>
      </p:sp>
      <p:sp>
        <p:nvSpPr>
          <p:cNvPr id="11268"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11269"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11270" name="Rectangle 6"/>
          <p:cNvSpPr>
            <a:spLocks noGrp="1" noChangeArrowheads="1"/>
          </p:cNvSpPr>
          <p:nvPr>
            <p:ph type="sldNum" sz="quarter" idx="4"/>
          </p:nvPr>
        </p:nvSpPr>
        <p:spPr>
          <a:xfrm>
            <a:off x="6553200" y="6248400"/>
            <a:ext cx="1905000" cy="457200"/>
          </a:xfrm>
        </p:spPr>
        <p:txBody>
          <a:bodyPr/>
          <a:lstStyle>
            <a:lvl1pPr>
              <a:defRPr/>
            </a:lvl1pPr>
          </a:lstStyle>
          <a:p>
            <a:fld id="{1C1021CC-050D-4F40-A107-C6D11C09A13D}" type="slidenum">
              <a:rPr lang="en-US"/>
              <a:pPr/>
              <a:t>‹#›</a:t>
            </a:fld>
            <a:endParaRPr lang="en-US"/>
          </a:p>
        </p:txBody>
      </p:sp>
      <p:sp>
        <p:nvSpPr>
          <p:cNvPr id="11271" name="AutoShape 7"/>
          <p:cNvSpPr>
            <a:spLocks noChangeArrowheads="1"/>
          </p:cNvSpPr>
          <p:nvPr/>
        </p:nvSpPr>
        <p:spPr bwMode="auto">
          <a:xfrm>
            <a:off x="684213" y="1916113"/>
            <a:ext cx="7772400" cy="109537"/>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hlink"/>
          </a:solidFill>
          <a:ln w="9525">
            <a:solidFill>
              <a:schemeClr val="hlink"/>
            </a:solidFill>
            <a:round/>
            <a:headEnd/>
            <a:tailEnd/>
          </a:ln>
        </p:spPr>
        <p:txBody>
          <a:bodyPr/>
          <a:lstStyle/>
          <a:p>
            <a:pPr algn="l">
              <a:spcBef>
                <a:spcPct val="0"/>
              </a:spcBef>
              <a:buClrTx/>
              <a:buFontTx/>
              <a:buNone/>
            </a:pPr>
            <a:endParaRPr lang="en-US" sz="24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7B93D-0378-4096-BAF9-A2F43876F112}" type="slidenum">
              <a:rPr lang="en-US"/>
              <a:pPr/>
              <a:t>‹#›</a:t>
            </a:fld>
            <a:endParaRPr lang="en-US"/>
          </a:p>
        </p:txBody>
      </p:sp>
    </p:spTree>
    <p:extLst>
      <p:ext uri="{BB962C8B-B14F-4D97-AF65-F5344CB8AC3E}">
        <p14:creationId xmlns:p14="http://schemas.microsoft.com/office/powerpoint/2010/main" val="217800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3E9C2A2-4202-4CBB-809A-FFC37ED3314E}" type="slidenum">
              <a:rPr lang="en-US"/>
              <a:pPr/>
              <a:t>‹#›</a:t>
            </a:fld>
            <a:endParaRPr lang="en-US"/>
          </a:p>
        </p:txBody>
      </p:sp>
    </p:spTree>
    <p:extLst>
      <p:ext uri="{BB962C8B-B14F-4D97-AF65-F5344CB8AC3E}">
        <p14:creationId xmlns:p14="http://schemas.microsoft.com/office/powerpoint/2010/main" val="92904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92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341438"/>
            <a:ext cx="3924300" cy="4678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341438"/>
            <a:ext cx="3924300" cy="4678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42372FFD-BC37-44A1-8EFD-E02F86DF0E30}" type="slidenum">
              <a:rPr lang="en-US"/>
              <a:pPr/>
              <a:t>‹#›</a:t>
            </a:fld>
            <a:endParaRPr lang="en-US"/>
          </a:p>
        </p:txBody>
      </p:sp>
    </p:spTree>
    <p:extLst>
      <p:ext uri="{BB962C8B-B14F-4D97-AF65-F5344CB8AC3E}">
        <p14:creationId xmlns:p14="http://schemas.microsoft.com/office/powerpoint/2010/main" val="18426048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921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341438"/>
            <a:ext cx="8001000" cy="4678362"/>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6CB1ABD8-8F13-46B6-B8A6-A13DDAC55B71}" type="slidenum">
              <a:rPr lang="en-US"/>
              <a:pPr/>
              <a:t>‹#›</a:t>
            </a:fld>
            <a:endParaRPr lang="en-US"/>
          </a:p>
        </p:txBody>
      </p:sp>
    </p:spTree>
    <p:extLst>
      <p:ext uri="{BB962C8B-B14F-4D97-AF65-F5344CB8AC3E}">
        <p14:creationId xmlns:p14="http://schemas.microsoft.com/office/powerpoint/2010/main" val="3510663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994DD82-62B0-4523-90E1-39DCB0431D50}" type="slidenum">
              <a:rPr lang="en-US"/>
              <a:pPr/>
              <a:t>‹#›</a:t>
            </a:fld>
            <a:endParaRPr lang="en-US"/>
          </a:p>
        </p:txBody>
      </p:sp>
    </p:spTree>
    <p:extLst>
      <p:ext uri="{BB962C8B-B14F-4D97-AF65-F5344CB8AC3E}">
        <p14:creationId xmlns:p14="http://schemas.microsoft.com/office/powerpoint/2010/main" val="6328017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2E160D-6265-47D3-A24A-8BB6A94113B3}" type="slidenum">
              <a:rPr lang="en-US"/>
              <a:pPr/>
              <a:t>‹#›</a:t>
            </a:fld>
            <a:endParaRPr lang="en-US"/>
          </a:p>
        </p:txBody>
      </p:sp>
    </p:spTree>
    <p:extLst>
      <p:ext uri="{BB962C8B-B14F-4D97-AF65-F5344CB8AC3E}">
        <p14:creationId xmlns:p14="http://schemas.microsoft.com/office/powerpoint/2010/main" val="116586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341438"/>
            <a:ext cx="39243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341438"/>
            <a:ext cx="39243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3656FAD-362C-4DE1-B23A-9848BDA6559D}" type="slidenum">
              <a:rPr lang="en-US"/>
              <a:pPr/>
              <a:t>‹#›</a:t>
            </a:fld>
            <a:endParaRPr lang="en-US"/>
          </a:p>
        </p:txBody>
      </p:sp>
    </p:spTree>
    <p:extLst>
      <p:ext uri="{BB962C8B-B14F-4D97-AF65-F5344CB8AC3E}">
        <p14:creationId xmlns:p14="http://schemas.microsoft.com/office/powerpoint/2010/main" val="40556871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A167F9-1955-4412-B39A-1B564E1C5E0E}" type="slidenum">
              <a:rPr lang="en-US"/>
              <a:pPr/>
              <a:t>‹#›</a:t>
            </a:fld>
            <a:endParaRPr lang="en-US"/>
          </a:p>
        </p:txBody>
      </p:sp>
    </p:spTree>
    <p:extLst>
      <p:ext uri="{BB962C8B-B14F-4D97-AF65-F5344CB8AC3E}">
        <p14:creationId xmlns:p14="http://schemas.microsoft.com/office/powerpoint/2010/main" val="222175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7C00B30-9D67-4801-970A-8B61B7DC9B79}" type="slidenum">
              <a:rPr lang="en-US"/>
              <a:pPr/>
              <a:t>‹#›</a:t>
            </a:fld>
            <a:endParaRPr lang="en-US"/>
          </a:p>
        </p:txBody>
      </p:sp>
    </p:spTree>
    <p:extLst>
      <p:ext uri="{BB962C8B-B14F-4D97-AF65-F5344CB8AC3E}">
        <p14:creationId xmlns:p14="http://schemas.microsoft.com/office/powerpoint/2010/main" val="417306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FF7FCDD-4F18-4F0C-A03F-9C532FB9B041}" type="slidenum">
              <a:rPr lang="en-US"/>
              <a:pPr/>
              <a:t>‹#›</a:t>
            </a:fld>
            <a:endParaRPr lang="en-US"/>
          </a:p>
        </p:txBody>
      </p:sp>
    </p:spTree>
    <p:extLst>
      <p:ext uri="{BB962C8B-B14F-4D97-AF65-F5344CB8AC3E}">
        <p14:creationId xmlns:p14="http://schemas.microsoft.com/office/powerpoint/2010/main" val="39789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D88541-34A2-4825-AC03-464CAAC03E96}" type="slidenum">
              <a:rPr lang="en-US"/>
              <a:pPr/>
              <a:t>‹#›</a:t>
            </a:fld>
            <a:endParaRPr lang="en-US"/>
          </a:p>
        </p:txBody>
      </p:sp>
    </p:spTree>
    <p:extLst>
      <p:ext uri="{BB962C8B-B14F-4D97-AF65-F5344CB8AC3E}">
        <p14:creationId xmlns:p14="http://schemas.microsoft.com/office/powerpoint/2010/main" val="93615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364F5D-E0C9-4705-9FAA-413BBB57B125}" type="slidenum">
              <a:rPr lang="en-US"/>
              <a:pPr/>
              <a:t>‹#›</a:t>
            </a:fld>
            <a:endParaRPr lang="en-US"/>
          </a:p>
        </p:txBody>
      </p:sp>
    </p:spTree>
    <p:extLst>
      <p:ext uri="{BB962C8B-B14F-4D97-AF65-F5344CB8AC3E}">
        <p14:creationId xmlns:p14="http://schemas.microsoft.com/office/powerpoint/2010/main" val="356841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574675" y="304800"/>
            <a:ext cx="80010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566738" y="1341438"/>
            <a:ext cx="8001000" cy="467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4" name="AutoShape 4"/>
          <p:cNvSpPr>
            <a:spLocks noChangeArrowheads="1"/>
          </p:cNvSpPr>
          <p:nvPr/>
        </p:nvSpPr>
        <p:spPr bwMode="auto">
          <a:xfrm>
            <a:off x="611188" y="1196975"/>
            <a:ext cx="7958137" cy="109538"/>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hlink"/>
          </a:solidFill>
          <a:ln w="9525">
            <a:solidFill>
              <a:schemeClr val="hlink"/>
            </a:solidFill>
            <a:round/>
            <a:headEnd/>
            <a:tailEnd/>
          </a:ln>
        </p:spPr>
        <p:txBody>
          <a:bodyPr/>
          <a:lstStyle/>
          <a:p>
            <a:pPr algn="l">
              <a:spcBef>
                <a:spcPct val="0"/>
              </a:spcBef>
              <a:buClrTx/>
              <a:buFontTx/>
              <a:buNone/>
            </a:pPr>
            <a:endParaRPr lang="en-US" sz="2400"/>
          </a:p>
        </p:txBody>
      </p:sp>
      <p:sp>
        <p:nvSpPr>
          <p:cNvPr id="10245" name="Line 5"/>
          <p:cNvSpPr>
            <a:spLocks noChangeShapeType="1"/>
          </p:cNvSpPr>
          <p:nvPr/>
        </p:nvSpPr>
        <p:spPr bwMode="auto">
          <a:xfrm flipV="1">
            <a:off x="611188" y="6237288"/>
            <a:ext cx="7924800" cy="0"/>
          </a:xfrm>
          <a:prstGeom prst="line">
            <a:avLst/>
          </a:prstGeom>
          <a:noFill/>
          <a:ln w="31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FontTx/>
              <a:buNone/>
              <a:defRPr sz="1200">
                <a:latin typeface="Verdana" pitchFamily="34" charset="0"/>
              </a:defRPr>
            </a:lvl1pPr>
          </a:lstStyle>
          <a:p>
            <a:endParaRPr lang="en-US"/>
          </a:p>
        </p:txBody>
      </p:sp>
      <p:sp>
        <p:nvSpPr>
          <p:cNvPr id="10247"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atin typeface="Verdana" pitchFamily="34" charset="0"/>
              </a:defRPr>
            </a:lvl1pPr>
          </a:lstStyle>
          <a:p>
            <a:endParaRPr lang="en-US"/>
          </a:p>
        </p:txBody>
      </p:sp>
      <p:sp>
        <p:nvSpPr>
          <p:cNvPr id="10248"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Verdana" pitchFamily="34" charset="0"/>
              </a:defRPr>
            </a:lvl1pPr>
          </a:lstStyle>
          <a:p>
            <a:fld id="{FAD29B76-269D-403D-BA26-951D39447C3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iming>
    <p:tnLst>
      <p:par>
        <p:cTn id="1" dur="indefinite" restart="never" nodeType="tmRoot"/>
      </p:par>
    </p:tnLst>
  </p:timing>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Times New Roman" pitchFamily="18" charset="0"/>
          <a:cs typeface="Arial" pitchFamily="34" charset="0"/>
        </a:defRPr>
      </a:lvl2pPr>
      <a:lvl3pPr algn="l" rtl="0" fontAlgn="base">
        <a:spcBef>
          <a:spcPct val="0"/>
        </a:spcBef>
        <a:spcAft>
          <a:spcPct val="0"/>
        </a:spcAft>
        <a:defRPr sz="4000">
          <a:solidFill>
            <a:schemeClr val="tx2"/>
          </a:solidFill>
          <a:latin typeface="Times New Roman" pitchFamily="18" charset="0"/>
          <a:cs typeface="Arial" pitchFamily="34" charset="0"/>
        </a:defRPr>
      </a:lvl3pPr>
      <a:lvl4pPr algn="l" rtl="0" fontAlgn="base">
        <a:spcBef>
          <a:spcPct val="0"/>
        </a:spcBef>
        <a:spcAft>
          <a:spcPct val="0"/>
        </a:spcAft>
        <a:defRPr sz="4000">
          <a:solidFill>
            <a:schemeClr val="tx2"/>
          </a:solidFill>
          <a:latin typeface="Times New Roman" pitchFamily="18" charset="0"/>
          <a:cs typeface="Arial" pitchFamily="34" charset="0"/>
        </a:defRPr>
      </a:lvl4pPr>
      <a:lvl5pPr algn="l" rtl="0" fontAlgn="base">
        <a:spcBef>
          <a:spcPct val="0"/>
        </a:spcBef>
        <a:spcAft>
          <a:spcPct val="0"/>
        </a:spcAft>
        <a:defRPr sz="4000">
          <a:solidFill>
            <a:schemeClr val="tx2"/>
          </a:solidFill>
          <a:latin typeface="Times New Roman" pitchFamily="18" charset="0"/>
          <a:cs typeface="Arial" pitchFamily="34" charset="0"/>
        </a:defRPr>
      </a:lvl5pPr>
      <a:lvl6pPr marL="457200" algn="l" rtl="0" fontAlgn="base">
        <a:spcBef>
          <a:spcPct val="0"/>
        </a:spcBef>
        <a:spcAft>
          <a:spcPct val="0"/>
        </a:spcAft>
        <a:defRPr sz="4000">
          <a:solidFill>
            <a:schemeClr val="tx2"/>
          </a:solidFill>
          <a:latin typeface="Times New Roman" pitchFamily="18" charset="0"/>
          <a:cs typeface="Arial" pitchFamily="34" charset="0"/>
        </a:defRPr>
      </a:lvl6pPr>
      <a:lvl7pPr marL="914400" algn="l" rtl="0" fontAlgn="base">
        <a:spcBef>
          <a:spcPct val="0"/>
        </a:spcBef>
        <a:spcAft>
          <a:spcPct val="0"/>
        </a:spcAft>
        <a:defRPr sz="4000">
          <a:solidFill>
            <a:schemeClr val="tx2"/>
          </a:solidFill>
          <a:latin typeface="Times New Roman" pitchFamily="18" charset="0"/>
          <a:cs typeface="Arial" pitchFamily="34" charset="0"/>
        </a:defRPr>
      </a:lvl7pPr>
      <a:lvl8pPr marL="1371600" algn="l" rtl="0" fontAlgn="base">
        <a:spcBef>
          <a:spcPct val="0"/>
        </a:spcBef>
        <a:spcAft>
          <a:spcPct val="0"/>
        </a:spcAft>
        <a:defRPr sz="4000">
          <a:solidFill>
            <a:schemeClr val="tx2"/>
          </a:solidFill>
          <a:latin typeface="Times New Roman" pitchFamily="18" charset="0"/>
          <a:cs typeface="Arial" pitchFamily="34" charset="0"/>
        </a:defRPr>
      </a:lvl8pPr>
      <a:lvl9pPr marL="1828800" algn="l" rtl="0" fontAlgn="base">
        <a:spcBef>
          <a:spcPct val="0"/>
        </a:spcBef>
        <a:spcAft>
          <a:spcPct val="0"/>
        </a:spcAft>
        <a:defRPr sz="4000">
          <a:solidFill>
            <a:schemeClr val="tx2"/>
          </a:solidFill>
          <a:latin typeface="Times New Roman" pitchFamily="18" charset="0"/>
          <a:cs typeface="Arial" pitchFamily="34" charset="0"/>
        </a:defRPr>
      </a:lvl9pPr>
    </p:titleStyle>
    <p:bodyStyle>
      <a:lvl1pPr marL="469900" indent="-469900" algn="l" rtl="0" fontAlgn="base">
        <a:spcBef>
          <a:spcPct val="20000"/>
        </a:spcBef>
        <a:spcAft>
          <a:spcPct val="0"/>
        </a:spcAft>
        <a:buClr>
          <a:schemeClr val="hlink"/>
        </a:buClr>
        <a:buFont typeface="Wingdings" pitchFamily="2" charset="2"/>
        <a:buChar char="Ø"/>
        <a:defRPr sz="2800">
          <a:solidFill>
            <a:schemeClr val="tx1"/>
          </a:solidFill>
          <a:latin typeface="+mn-lt"/>
          <a:ea typeface="+mn-ea"/>
          <a:cs typeface="+mn-cs"/>
        </a:defRPr>
      </a:lvl1pPr>
      <a:lvl2pPr marL="908050" indent="-436563" algn="l" rtl="0" fontAlgn="base">
        <a:spcBef>
          <a:spcPct val="20000"/>
        </a:spcBef>
        <a:spcAft>
          <a:spcPct val="0"/>
        </a:spcAft>
        <a:buClr>
          <a:schemeClr val="hlink"/>
        </a:buClr>
        <a:buFont typeface="Times New Roman" pitchFamily="18" charset="0"/>
        <a:buChar char="-"/>
        <a:defRPr sz="2400">
          <a:solidFill>
            <a:schemeClr val="tx1"/>
          </a:solidFill>
          <a:latin typeface="+mn-lt"/>
          <a:cs typeface="+mn-cs"/>
        </a:defRPr>
      </a:lvl2pPr>
      <a:lvl3pPr marL="1304925" indent="-395288" algn="l" rtl="0" fontAlgn="base">
        <a:spcBef>
          <a:spcPct val="20000"/>
        </a:spcBef>
        <a:spcAft>
          <a:spcPct val="0"/>
        </a:spcAft>
        <a:buClr>
          <a:schemeClr val="hlink"/>
        </a:buClr>
        <a:buChar char="•"/>
        <a:defRPr sz="2000">
          <a:solidFill>
            <a:schemeClr val="tx1"/>
          </a:solidFill>
          <a:latin typeface="+mn-lt"/>
          <a:cs typeface="+mn-cs"/>
        </a:defRPr>
      </a:lvl3pPr>
      <a:lvl4pPr marL="1693863" indent="-387350" algn="l" rtl="0" fontAlgn="base">
        <a:spcBef>
          <a:spcPct val="20000"/>
        </a:spcBef>
        <a:spcAft>
          <a:spcPct val="0"/>
        </a:spcAft>
        <a:buClr>
          <a:schemeClr val="hlink"/>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chemeClr val="hlink"/>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hlink"/>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hlink"/>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hlink"/>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hlink"/>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image" Target="../media/image7.png"/><Relationship Id="rId5" Type="http://schemas.openxmlformats.org/officeDocument/2006/relationships/oleObject" Target="../embeddings/oleObject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5.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1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6.bin"/><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9.w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6.wmf"/><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16.vml"/><Relationship Id="rId6" Type="http://schemas.openxmlformats.org/officeDocument/2006/relationships/image" Target="../media/image43.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1.bin"/><Relationship Id="rId14" Type="http://schemas.openxmlformats.org/officeDocument/2006/relationships/image" Target="../media/image47.wmf"/></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0.bin"/><Relationship Id="rId18" Type="http://schemas.openxmlformats.org/officeDocument/2006/relationships/image" Target="../media/image51.wmf"/><Relationship Id="rId26" Type="http://schemas.openxmlformats.org/officeDocument/2006/relationships/image" Target="../media/image55.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46.wmf"/><Relationship Id="rId17" Type="http://schemas.openxmlformats.org/officeDocument/2006/relationships/oleObject" Target="../embeddings/oleObject42.bin"/><Relationship Id="rId25"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oleObject" Target="../embeddings/oleObject48.bin"/><Relationship Id="rId1" Type="http://schemas.openxmlformats.org/officeDocument/2006/relationships/vmlDrawing" Target="../drawings/vmlDrawing17.vml"/><Relationship Id="rId6" Type="http://schemas.openxmlformats.org/officeDocument/2006/relationships/image" Target="../media/image43.wmf"/><Relationship Id="rId11" Type="http://schemas.openxmlformats.org/officeDocument/2006/relationships/oleObject" Target="../embeddings/oleObject39.bin"/><Relationship Id="rId24" Type="http://schemas.openxmlformats.org/officeDocument/2006/relationships/image" Target="../media/image54.wmf"/><Relationship Id="rId5" Type="http://schemas.openxmlformats.org/officeDocument/2006/relationships/oleObject" Target="../embeddings/oleObject36.bin"/><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48.wmf"/><Relationship Id="rId10" Type="http://schemas.openxmlformats.org/officeDocument/2006/relationships/image" Target="../media/image45.wmf"/><Relationship Id="rId19" Type="http://schemas.openxmlformats.org/officeDocument/2006/relationships/oleObject" Target="../embeddings/oleObject43.bin"/><Relationship Id="rId4" Type="http://schemas.openxmlformats.org/officeDocument/2006/relationships/image" Target="../media/image42.wmf"/><Relationship Id="rId9" Type="http://schemas.openxmlformats.org/officeDocument/2006/relationships/oleObject" Target="../embeddings/oleObject38.bin"/><Relationship Id="rId14" Type="http://schemas.openxmlformats.org/officeDocument/2006/relationships/image" Target="../media/image47.wmf"/><Relationship Id="rId22" Type="http://schemas.openxmlformats.org/officeDocument/2006/relationships/image" Target="../media/image53.wmf"/><Relationship Id="rId27" Type="http://schemas.openxmlformats.org/officeDocument/2006/relationships/oleObject" Target="../embeddings/oleObject47.bin"/><Relationship Id="rId30" Type="http://schemas.openxmlformats.org/officeDocument/2006/relationships/image" Target="../media/image56.wmf"/></Relationships>
</file>

<file path=ppt/slides/_rels/slide37.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5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54.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58.bin"/><Relationship Id="rId4" Type="http://schemas.openxmlformats.org/officeDocument/2006/relationships/image" Target="../media/image6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8.wmf"/><Relationship Id="rId5" Type="http://schemas.openxmlformats.org/officeDocument/2006/relationships/oleObject" Target="../embeddings/oleObject60.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2.bin"/></Relationships>
</file>

<file path=ppt/slides/_rels/slide43.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2.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6.bin"/><Relationship Id="rId14" Type="http://schemas.openxmlformats.org/officeDocument/2006/relationships/image" Target="../media/image76.wmf"/></Relationships>
</file>

<file path=ppt/slides/_rels/slide4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8.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2.bin"/></Relationships>
</file>

<file path=ppt/slides/_rels/slide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4.bin"/><Relationship Id="rId7" Type="http://schemas.openxmlformats.org/officeDocument/2006/relationships/image" Target="../media/image86.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4.wmf"/><Relationship Id="rId5" Type="http://schemas.openxmlformats.org/officeDocument/2006/relationships/oleObject" Target="../embeddings/oleObject75.bin"/><Relationship Id="rId4" Type="http://schemas.openxmlformats.org/officeDocument/2006/relationships/image" Target="../media/image83.wmf"/><Relationship Id="rId9" Type="http://schemas.openxmlformats.org/officeDocument/2006/relationships/image" Target="../media/image8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8.wmf"/><Relationship Id="rId5" Type="http://schemas.openxmlformats.org/officeDocument/2006/relationships/oleObject" Target="../embeddings/oleObject78.bin"/><Relationship Id="rId4" Type="http://schemas.openxmlformats.org/officeDocument/2006/relationships/image" Target="../media/image87.wmf"/></Relationships>
</file>

<file path=ppt/slides/_rels/slide48.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0.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5.wmf"/><Relationship Id="rId5" Type="http://schemas.openxmlformats.org/officeDocument/2006/relationships/oleObject" Target="../embeddings/oleObject85.bin"/><Relationship Id="rId4" Type="http://schemas.openxmlformats.org/officeDocument/2006/relationships/image" Target="../media/image94.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9.wmf"/><Relationship Id="rId5" Type="http://schemas.openxmlformats.org/officeDocument/2006/relationships/oleObject" Target="../embeddings/oleObject87.bin"/><Relationship Id="rId4" Type="http://schemas.openxmlformats.org/officeDocument/2006/relationships/image" Target="../media/image9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10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4.wmf"/><Relationship Id="rId5" Type="http://schemas.openxmlformats.org/officeDocument/2006/relationships/oleObject" Target="../embeddings/oleObject90.bin"/><Relationship Id="rId4" Type="http://schemas.openxmlformats.org/officeDocument/2006/relationships/image" Target="../media/image102.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5.wmf"/><Relationship Id="rId5" Type="http://schemas.openxmlformats.org/officeDocument/2006/relationships/oleObject" Target="../embeddings/oleObject93.bin"/><Relationship Id="rId4" Type="http://schemas.openxmlformats.org/officeDocument/2006/relationships/image" Target="../media/image10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7.wmf"/><Relationship Id="rId5" Type="http://schemas.openxmlformats.org/officeDocument/2006/relationships/oleObject" Target="../embeddings/oleObject95.bin"/><Relationship Id="rId4" Type="http://schemas.openxmlformats.org/officeDocument/2006/relationships/image" Target="../media/image106.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9.wmf"/><Relationship Id="rId5" Type="http://schemas.openxmlformats.org/officeDocument/2006/relationships/oleObject" Target="../embeddings/oleObject98.bin"/><Relationship Id="rId4" Type="http://schemas.openxmlformats.org/officeDocument/2006/relationships/image" Target="../media/image14.wmf"/><Relationship Id="rId9" Type="http://schemas.openxmlformats.org/officeDocument/2006/relationships/image" Target="../media/image110.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11.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12.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4.wmf"/><Relationship Id="rId5" Type="http://schemas.openxmlformats.org/officeDocument/2006/relationships/oleObject" Target="../embeddings/oleObject104.bin"/><Relationship Id="rId4" Type="http://schemas.openxmlformats.org/officeDocument/2006/relationships/image" Target="../media/image113.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8.wmf"/><Relationship Id="rId5" Type="http://schemas.openxmlformats.org/officeDocument/2006/relationships/oleObject" Target="../embeddings/oleObject107.bin"/><Relationship Id="rId4" Type="http://schemas.openxmlformats.org/officeDocument/2006/relationships/image" Target="../media/image117.wmf"/></Relationships>
</file>

<file path=ppt/slides/_rels/slide7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21.wmf"/><Relationship Id="rId4" Type="http://schemas.openxmlformats.org/officeDocument/2006/relationships/oleObject" Target="../embeddings/oleObject109.bin"/></Relationships>
</file>

<file path=ppt/slides/_rels/slide7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26.wmf"/><Relationship Id="rId5" Type="http://schemas.openxmlformats.org/officeDocument/2006/relationships/oleObject" Target="../embeddings/oleObject111.bin"/><Relationship Id="rId4" Type="http://schemas.openxmlformats.org/officeDocument/2006/relationships/image" Target="../media/image125.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127.wmf"/></Relationships>
</file>

<file path=ppt/slides/_rels/slide7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30.wmf"/><Relationship Id="rId5" Type="http://schemas.openxmlformats.org/officeDocument/2006/relationships/oleObject" Target="../embeddings/oleObject114.bin"/><Relationship Id="rId4" Type="http://schemas.openxmlformats.org/officeDocument/2006/relationships/image" Target="../media/image129.wmf"/></Relationships>
</file>

<file path=ppt/slides/_rels/slide78.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2.wmf"/><Relationship Id="rId5" Type="http://schemas.openxmlformats.org/officeDocument/2006/relationships/oleObject" Target="../embeddings/oleObject116.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1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CA"/>
              <a:t>Induction Motors</a:t>
            </a:r>
            <a:endParaRPr lang="en-US"/>
          </a:p>
        </p:txBody>
      </p:sp>
      <p:pic>
        <p:nvPicPr>
          <p:cNvPr id="2052" name="Picture 4" descr="AC%20Induction%20Motor%20cutaw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2205038"/>
            <a:ext cx="5976937"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CA"/>
              <a:t>Rotating Magnetic Field</a:t>
            </a:r>
            <a:endParaRPr lang="en-US"/>
          </a:p>
        </p:txBody>
      </p:sp>
      <p:pic>
        <p:nvPicPr>
          <p:cNvPr id="106508" name="Picture 12" descr="3phas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700213"/>
            <a:ext cx="5297488"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10" name="Picture 14" descr="3ph07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34013" y="1989138"/>
            <a:ext cx="3530600" cy="353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CA"/>
              <a:t>Rotating Magnetic Field</a:t>
            </a:r>
            <a:endParaRPr lang="en-US"/>
          </a:p>
        </p:txBody>
      </p:sp>
      <p:graphicFrame>
        <p:nvGraphicFramePr>
          <p:cNvPr id="99334" name="Object 6"/>
          <p:cNvGraphicFramePr>
            <a:graphicFrameLocks noChangeAspect="1"/>
          </p:cNvGraphicFramePr>
          <p:nvPr/>
        </p:nvGraphicFramePr>
        <p:xfrm>
          <a:off x="250825" y="1484313"/>
          <a:ext cx="2828925" cy="366712"/>
        </p:xfrm>
        <a:graphic>
          <a:graphicData uri="http://schemas.openxmlformats.org/presentationml/2006/ole">
            <mc:AlternateContent xmlns:mc="http://schemas.openxmlformats.org/markup-compatibility/2006">
              <mc:Choice xmlns:v="urn:schemas-microsoft-com:vml" Requires="v">
                <p:oleObj spid="_x0000_s99365" name="Equation" r:id="rId3" imgW="1777680" imgH="228600" progId="Equation.DSMT4">
                  <p:embed/>
                </p:oleObj>
              </mc:Choice>
              <mc:Fallback>
                <p:oleObj name="Equation" r:id="rId3" imgW="177768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484313"/>
                        <a:ext cx="28289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7"/>
          <p:cNvGraphicFramePr>
            <a:graphicFrameLocks noChangeAspect="1"/>
          </p:cNvGraphicFramePr>
          <p:nvPr/>
        </p:nvGraphicFramePr>
        <p:xfrm>
          <a:off x="900113" y="2060575"/>
          <a:ext cx="6762750" cy="366713"/>
        </p:xfrm>
        <a:graphic>
          <a:graphicData uri="http://schemas.openxmlformats.org/presentationml/2006/ole">
            <mc:AlternateContent xmlns:mc="http://schemas.openxmlformats.org/markup-compatibility/2006">
              <mc:Choice xmlns:v="urn:schemas-microsoft-com:vml" Requires="v">
                <p:oleObj spid="_x0000_s99366" name="Equation" r:id="rId5" imgW="4203360" imgH="228600" progId="Equation.DSMT4">
                  <p:embed/>
                </p:oleObj>
              </mc:Choice>
              <mc:Fallback>
                <p:oleObj name="Equation" r:id="rId5" imgW="42033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060575"/>
                        <a:ext cx="6762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Object 8"/>
          <p:cNvGraphicFramePr>
            <a:graphicFrameLocks noChangeAspect="1"/>
          </p:cNvGraphicFramePr>
          <p:nvPr/>
        </p:nvGraphicFramePr>
        <p:xfrm>
          <a:off x="900113" y="2636838"/>
          <a:ext cx="5127625" cy="1770062"/>
        </p:xfrm>
        <a:graphic>
          <a:graphicData uri="http://schemas.openxmlformats.org/presentationml/2006/ole">
            <mc:AlternateContent xmlns:mc="http://schemas.openxmlformats.org/markup-compatibility/2006">
              <mc:Choice xmlns:v="urn:schemas-microsoft-com:vml" Requires="v">
                <p:oleObj spid="_x0000_s99367" name="Equation" r:id="rId7" imgW="3200400" imgH="1104840" progId="Equation.DSMT4">
                  <p:embed/>
                </p:oleObj>
              </mc:Choice>
              <mc:Fallback>
                <p:oleObj name="Equation" r:id="rId7" imgW="3200400" imgH="11048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636838"/>
                        <a:ext cx="5127625" cy="177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1" name="Object 13"/>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99368" name="Equation" r:id="rId9" imgW="914400" imgH="198720" progId="Equation.DSMT4">
                  <p:embed/>
                </p:oleObj>
              </mc:Choice>
              <mc:Fallback>
                <p:oleObj name="Equation" r:id="rId9" imgW="914400" imgH="19872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9348" name="Picture 20" descr="3ph"/>
          <p:cNvPicPr>
            <a:picLocks noGrp="1" noChangeAspect="1" noChangeArrowheads="1"/>
          </p:cNvPicPr>
          <p:nvPr>
            <p:ph idx="1"/>
          </p:nvPr>
        </p:nvPicPr>
        <p:blipFill>
          <a:blip r:embed="rId11">
            <a:extLst>
              <a:ext uri="{28A0092B-C50C-407E-A947-70E740481C1C}">
                <a14:useLocalDpi xmlns:a14="http://schemas.microsoft.com/office/drawing/2010/main" val="0"/>
              </a:ext>
            </a:extLst>
          </a:blip>
          <a:srcRect/>
          <a:stretch>
            <a:fillRect/>
          </a:stretch>
        </p:blipFill>
        <p:spPr>
          <a:xfrm>
            <a:off x="6011863" y="2708275"/>
            <a:ext cx="3132137" cy="3076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CA"/>
              <a:t>Rotating Magnetic Field</a:t>
            </a:r>
            <a:endParaRPr lang="en-US"/>
          </a:p>
        </p:txBody>
      </p:sp>
      <p:graphicFrame>
        <p:nvGraphicFramePr>
          <p:cNvPr id="102407" name="Object 7"/>
          <p:cNvGraphicFramePr>
            <a:graphicFrameLocks noChangeAspect="1"/>
          </p:cNvGraphicFramePr>
          <p:nvPr/>
        </p:nvGraphicFramePr>
        <p:xfrm>
          <a:off x="468313" y="1412875"/>
          <a:ext cx="8443912" cy="1384300"/>
        </p:xfrm>
        <a:graphic>
          <a:graphicData uri="http://schemas.openxmlformats.org/presentationml/2006/ole">
            <mc:AlternateContent xmlns:mc="http://schemas.openxmlformats.org/markup-compatibility/2006">
              <mc:Choice xmlns:v="urn:schemas-microsoft-com:vml" Requires="v">
                <p:oleObj spid="_x0000_s102419" name="Equation" r:id="rId3" imgW="5270400" imgH="863280" progId="Equation.DSMT4">
                  <p:embed/>
                </p:oleObj>
              </mc:Choice>
              <mc:Fallback>
                <p:oleObj name="Equation" r:id="rId3" imgW="5270400" imgH="8632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12875"/>
                        <a:ext cx="8443912"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10" name="Object 10"/>
          <p:cNvGraphicFramePr>
            <a:graphicFrameLocks noChangeAspect="1"/>
          </p:cNvGraphicFramePr>
          <p:nvPr/>
        </p:nvGraphicFramePr>
        <p:xfrm>
          <a:off x="1187450" y="3284538"/>
          <a:ext cx="3703638" cy="366712"/>
        </p:xfrm>
        <a:graphic>
          <a:graphicData uri="http://schemas.openxmlformats.org/presentationml/2006/ole">
            <mc:AlternateContent xmlns:mc="http://schemas.openxmlformats.org/markup-compatibility/2006">
              <mc:Choice xmlns:v="urn:schemas-microsoft-com:vml" Requires="v">
                <p:oleObj spid="_x0000_s102420" name="Equation" r:id="rId5" imgW="2311200" imgH="228600" progId="Equation.DSMT4">
                  <p:embed/>
                </p:oleObj>
              </mc:Choice>
              <mc:Fallback>
                <p:oleObj name="Equation" r:id="rId5" imgW="231120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284538"/>
                        <a:ext cx="370363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CA"/>
              <a:t>Rotating Magnetic Field</a:t>
            </a:r>
            <a:endParaRPr lang="en-US"/>
          </a:p>
        </p:txBody>
      </p:sp>
      <p:pic>
        <p:nvPicPr>
          <p:cNvPr id="27652" name="Picture 4" descr="3ph"/>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2051050" y="1341438"/>
            <a:ext cx="4864100" cy="4864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CA"/>
              <a:t>Principle of operation</a:t>
            </a:r>
            <a:endParaRPr lang="en-US"/>
          </a:p>
        </p:txBody>
      </p:sp>
      <p:sp>
        <p:nvSpPr>
          <p:cNvPr id="29699" name="Rectangle 3"/>
          <p:cNvSpPr>
            <a:spLocks noGrp="1" noChangeArrowheads="1"/>
          </p:cNvSpPr>
          <p:nvPr>
            <p:ph type="body" idx="1"/>
          </p:nvPr>
        </p:nvSpPr>
        <p:spPr>
          <a:xfrm>
            <a:off x="566738" y="1341438"/>
            <a:ext cx="8181975" cy="4678362"/>
          </a:xfrm>
        </p:spPr>
        <p:txBody>
          <a:bodyPr/>
          <a:lstStyle/>
          <a:p>
            <a:r>
              <a:rPr lang="en-CA" sz="2400"/>
              <a:t>This rotating magnetic field cuts the rotor windings and produces an induced voltage in the rotor windings</a:t>
            </a:r>
            <a:endParaRPr lang="en-US" sz="2400"/>
          </a:p>
          <a:p>
            <a:r>
              <a:rPr lang="en-CA" sz="2400"/>
              <a:t>Due to the fact that the rotor windings are short circuited, for both squirrel cage and wound-rotor, and induced current flows in the rotor windings</a:t>
            </a:r>
          </a:p>
          <a:p>
            <a:r>
              <a:rPr lang="en-CA" sz="2400"/>
              <a:t>The rotor current produces another magnetic field</a:t>
            </a:r>
          </a:p>
          <a:p>
            <a:r>
              <a:rPr lang="en-CA" sz="2400"/>
              <a:t>A torque is produced as a result of the interaction of those two magnetic fields</a:t>
            </a:r>
          </a:p>
          <a:p>
            <a:endParaRPr lang="en-CA" sz="2400"/>
          </a:p>
          <a:p>
            <a:endParaRPr lang="en-CA" sz="2400"/>
          </a:p>
          <a:p>
            <a:pPr>
              <a:buFont typeface="Wingdings" pitchFamily="2" charset="2"/>
              <a:buNone/>
            </a:pPr>
            <a:r>
              <a:rPr lang="en-CA" sz="2400"/>
              <a:t>Where </a:t>
            </a:r>
            <a:r>
              <a:rPr lang="en-CA" sz="2400" i="1">
                <a:sym typeface="Symbol" pitchFamily="18" charset="2"/>
              </a:rPr>
              <a:t></a:t>
            </a:r>
            <a:r>
              <a:rPr lang="en-CA" sz="2400" i="1" baseline="-25000">
                <a:sym typeface="Symbol" pitchFamily="18" charset="2"/>
              </a:rPr>
              <a:t>ind</a:t>
            </a:r>
            <a:r>
              <a:rPr lang="en-CA" sz="2400"/>
              <a:t> is the induced torque and </a:t>
            </a:r>
            <a:r>
              <a:rPr lang="en-CA" sz="2400" i="1"/>
              <a:t>B</a:t>
            </a:r>
            <a:r>
              <a:rPr lang="en-CA" sz="2400" i="1" baseline="-25000"/>
              <a:t>R</a:t>
            </a:r>
            <a:r>
              <a:rPr lang="en-CA" sz="2400"/>
              <a:t> and </a:t>
            </a:r>
            <a:r>
              <a:rPr lang="en-CA" sz="2400" i="1"/>
              <a:t>B</a:t>
            </a:r>
            <a:r>
              <a:rPr lang="en-CA" sz="2400" i="1" baseline="-25000"/>
              <a:t>S</a:t>
            </a:r>
            <a:r>
              <a:rPr lang="en-CA" sz="2400"/>
              <a:t> are the magnetic flux densities of the rotor and the stator respectively</a:t>
            </a:r>
            <a:endParaRPr lang="en-US" sz="2400"/>
          </a:p>
        </p:txBody>
      </p:sp>
      <p:sp>
        <p:nvSpPr>
          <p:cNvPr id="297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700" name="Object 4"/>
          <p:cNvGraphicFramePr>
            <a:graphicFrameLocks noChangeAspect="1"/>
          </p:cNvGraphicFramePr>
          <p:nvPr/>
        </p:nvGraphicFramePr>
        <p:xfrm>
          <a:off x="3563938" y="4797425"/>
          <a:ext cx="1943100" cy="501650"/>
        </p:xfrm>
        <a:graphic>
          <a:graphicData uri="http://schemas.openxmlformats.org/presentationml/2006/ole">
            <mc:AlternateContent xmlns:mc="http://schemas.openxmlformats.org/markup-compatibility/2006">
              <mc:Choice xmlns:v="urn:schemas-microsoft-com:vml" Requires="v">
                <p:oleObj spid="_x0000_s29712" name="Equation" r:id="rId3" imgW="889000" imgH="228600" progId="Equation.DSMT4">
                  <p:embed/>
                </p:oleObj>
              </mc:Choice>
              <mc:Fallback>
                <p:oleObj name="Equation" r:id="rId3" imgW="889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797425"/>
                        <a:ext cx="1943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05"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07"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CA"/>
              <a:t>Induction motor speed</a:t>
            </a:r>
            <a:endParaRPr lang="en-US"/>
          </a:p>
        </p:txBody>
      </p:sp>
      <p:sp>
        <p:nvSpPr>
          <p:cNvPr id="30723" name="Rectangle 3"/>
          <p:cNvSpPr>
            <a:spLocks noGrp="1" noChangeArrowheads="1"/>
          </p:cNvSpPr>
          <p:nvPr>
            <p:ph type="body" idx="1"/>
          </p:nvPr>
        </p:nvSpPr>
        <p:spPr/>
        <p:txBody>
          <a:bodyPr/>
          <a:lstStyle/>
          <a:p>
            <a:r>
              <a:rPr lang="en-CA"/>
              <a:t>At what speed will the IM run?</a:t>
            </a:r>
          </a:p>
          <a:p>
            <a:pPr lvl="1"/>
            <a:r>
              <a:rPr lang="en-CA"/>
              <a:t>Can the IM run at the synchronous speed, why?</a:t>
            </a:r>
          </a:p>
          <a:p>
            <a:pPr lvl="1"/>
            <a:r>
              <a:rPr lang="en-CA"/>
              <a:t>If rotor runs at the synchronous speed, which is the same speed of the rotating magnetic field, then the rotor will appear stationary to the rotating magnetic field and the rotating magnetic field will not cut the rotor. So, no induced current will flow in the rotor and no rotor magnetic flux will be produced so no torque is generated and the rotor speed will fall below the synchronous speed</a:t>
            </a:r>
          </a:p>
          <a:p>
            <a:pPr lvl="1"/>
            <a:r>
              <a:rPr lang="en-CA"/>
              <a:t>When the speed falls, the rotating magnetic field will cut the rotor windings and a torque is produced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CA"/>
              <a:t>Induction motor speed</a:t>
            </a:r>
            <a:endParaRPr lang="en-US"/>
          </a:p>
        </p:txBody>
      </p:sp>
      <p:sp>
        <p:nvSpPr>
          <p:cNvPr id="31747" name="Rectangle 3"/>
          <p:cNvSpPr>
            <a:spLocks noGrp="1" noChangeArrowheads="1"/>
          </p:cNvSpPr>
          <p:nvPr>
            <p:ph type="body" idx="1"/>
          </p:nvPr>
        </p:nvSpPr>
        <p:spPr/>
        <p:txBody>
          <a:bodyPr/>
          <a:lstStyle/>
          <a:p>
            <a:r>
              <a:rPr lang="en-CA"/>
              <a:t>So, the IM will always run at a speed </a:t>
            </a:r>
            <a:r>
              <a:rPr lang="en-CA">
                <a:solidFill>
                  <a:schemeClr val="accent2"/>
                </a:solidFill>
              </a:rPr>
              <a:t>lower</a:t>
            </a:r>
            <a:r>
              <a:rPr lang="en-CA"/>
              <a:t> than the synchronous speed</a:t>
            </a:r>
          </a:p>
          <a:p>
            <a:r>
              <a:rPr lang="en-CA"/>
              <a:t>The difference between the motor speed and the synchronous speed is called the </a:t>
            </a:r>
            <a:r>
              <a:rPr lang="en-CA" i="1">
                <a:solidFill>
                  <a:schemeClr val="accent2"/>
                </a:solidFill>
              </a:rPr>
              <a:t>Slip</a:t>
            </a:r>
          </a:p>
          <a:p>
            <a:endParaRPr lang="en-CA" i="1">
              <a:solidFill>
                <a:schemeClr val="accent2"/>
              </a:solidFill>
            </a:endParaRPr>
          </a:p>
          <a:p>
            <a:endParaRPr lang="en-CA" sz="1400" i="1">
              <a:solidFill>
                <a:schemeClr val="accent2"/>
              </a:solidFill>
            </a:endParaRPr>
          </a:p>
          <a:p>
            <a:pPr lvl="1">
              <a:buFont typeface="Times New Roman" pitchFamily="18" charset="0"/>
              <a:buNone/>
            </a:pPr>
            <a:endParaRPr lang="en-CA"/>
          </a:p>
          <a:p>
            <a:pPr lvl="1">
              <a:buFont typeface="Times New Roman" pitchFamily="18" charset="0"/>
              <a:buNone/>
            </a:pPr>
            <a:r>
              <a:rPr lang="en-CA"/>
              <a:t>Where </a:t>
            </a:r>
            <a:r>
              <a:rPr lang="en-CA" i="1"/>
              <a:t>n</a:t>
            </a:r>
            <a:r>
              <a:rPr lang="en-CA" i="1" baseline="-25000"/>
              <a:t>slip</a:t>
            </a:r>
            <a:r>
              <a:rPr lang="en-CA"/>
              <a:t>= slip speed</a:t>
            </a:r>
          </a:p>
          <a:p>
            <a:pPr lvl="1">
              <a:buFont typeface="Times New Roman" pitchFamily="18" charset="0"/>
              <a:buNone/>
            </a:pPr>
            <a:r>
              <a:rPr lang="en-CA"/>
              <a:t>           </a:t>
            </a:r>
            <a:r>
              <a:rPr lang="en-CA" i="1"/>
              <a:t>n</a:t>
            </a:r>
            <a:r>
              <a:rPr lang="en-CA" i="1" baseline="-25000"/>
              <a:t>sync</a:t>
            </a:r>
            <a:r>
              <a:rPr lang="en-CA"/>
              <a:t>= speed of the magnetic field</a:t>
            </a:r>
          </a:p>
          <a:p>
            <a:pPr lvl="1">
              <a:buFont typeface="Times New Roman" pitchFamily="18" charset="0"/>
              <a:buNone/>
            </a:pPr>
            <a:r>
              <a:rPr lang="en-CA"/>
              <a:t>           </a:t>
            </a:r>
            <a:r>
              <a:rPr lang="en-CA" i="1"/>
              <a:t>n</a:t>
            </a:r>
            <a:r>
              <a:rPr lang="en-CA" i="1" baseline="-25000"/>
              <a:t>m</a:t>
            </a:r>
            <a:r>
              <a:rPr lang="en-CA"/>
              <a:t>   = mechanical shaft speed of the motor</a:t>
            </a:r>
            <a:endParaRPr lang="en-US"/>
          </a:p>
        </p:txBody>
      </p:sp>
      <p:sp>
        <p:nvSpPr>
          <p:cNvPr id="31749"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48" name="Object 4"/>
          <p:cNvGraphicFramePr>
            <a:graphicFrameLocks noChangeAspect="1"/>
          </p:cNvGraphicFramePr>
          <p:nvPr/>
        </p:nvGraphicFramePr>
        <p:xfrm>
          <a:off x="2916238" y="3429000"/>
          <a:ext cx="3024187" cy="763588"/>
        </p:xfrm>
        <a:graphic>
          <a:graphicData uri="http://schemas.openxmlformats.org/presentationml/2006/ole">
            <mc:AlternateContent xmlns:mc="http://schemas.openxmlformats.org/markup-compatibility/2006">
              <mc:Choice xmlns:v="urn:schemas-microsoft-com:vml" Requires="v">
                <p:oleObj spid="_x0000_s31760" name="Equation" r:id="rId3" imgW="939392" imgH="241195" progId="Equation.DSMT4">
                  <p:embed/>
                </p:oleObj>
              </mc:Choice>
              <mc:Fallback>
                <p:oleObj name="Equation" r:id="rId3" imgW="939392"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429000"/>
                        <a:ext cx="3024187" cy="763588"/>
                      </a:xfrm>
                      <a:prstGeom prst="rect">
                        <a:avLst/>
                      </a:prstGeom>
                      <a:noFill/>
                      <a:ln w="19050">
                        <a:solidFill>
                          <a:schemeClr val="accent2"/>
                        </a:solidFill>
                        <a:miter lim="800000"/>
                        <a:headEnd/>
                        <a:tailEnd/>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75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755"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CA"/>
              <a:t>The Slip</a:t>
            </a:r>
            <a:endParaRPr lang="en-US"/>
          </a:p>
        </p:txBody>
      </p:sp>
      <p:sp>
        <p:nvSpPr>
          <p:cNvPr id="32771" name="Rectangle 3"/>
          <p:cNvSpPr>
            <a:spLocks noGrp="1" noChangeArrowheads="1"/>
          </p:cNvSpPr>
          <p:nvPr>
            <p:ph type="body" idx="1"/>
          </p:nvPr>
        </p:nvSpPr>
        <p:spPr/>
        <p:txBody>
          <a:bodyPr/>
          <a:lstStyle/>
          <a:p>
            <a:pPr>
              <a:buFont typeface="Wingdings" pitchFamily="2" charset="2"/>
              <a:buNone/>
            </a:pPr>
            <a:r>
              <a:rPr lang="en-CA"/>
              <a:t> </a:t>
            </a:r>
            <a:endParaRPr lang="en-US"/>
          </a:p>
        </p:txBody>
      </p:sp>
      <p:sp>
        <p:nvSpPr>
          <p:cNvPr id="32773"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772" name="Object 4"/>
          <p:cNvGraphicFramePr>
            <a:graphicFrameLocks noChangeAspect="1"/>
          </p:cNvGraphicFramePr>
          <p:nvPr/>
        </p:nvGraphicFramePr>
        <p:xfrm>
          <a:off x="3276600" y="1484313"/>
          <a:ext cx="2303463" cy="1296987"/>
        </p:xfrm>
        <a:graphic>
          <a:graphicData uri="http://schemas.openxmlformats.org/presentationml/2006/ole">
            <mc:AlternateContent xmlns:mc="http://schemas.openxmlformats.org/markup-compatibility/2006">
              <mc:Choice xmlns:v="urn:schemas-microsoft-com:vml" Requires="v">
                <p:oleObj spid="_x0000_s32779" name="Equation" r:id="rId3" imgW="825500" imgH="469900" progId="Equation.DSMT4">
                  <p:embed/>
                </p:oleObj>
              </mc:Choice>
              <mc:Fallback>
                <p:oleObj name="Equation" r:id="rId3" imgW="8255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484313"/>
                        <a:ext cx="2303463" cy="1296987"/>
                      </a:xfrm>
                      <a:prstGeom prst="rect">
                        <a:avLst/>
                      </a:prstGeom>
                      <a:noFill/>
                      <a:ln w="19050">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468313" y="2636838"/>
            <a:ext cx="8064500" cy="356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sz="2400"/>
              <a:t>Where </a:t>
            </a:r>
            <a:r>
              <a:rPr lang="en-CA" sz="2400" i="1"/>
              <a:t>s </a:t>
            </a:r>
            <a:r>
              <a:rPr lang="en-CA" sz="2400"/>
              <a:t>is the </a:t>
            </a:r>
            <a:r>
              <a:rPr lang="en-CA" sz="2400" i="1"/>
              <a:t>slip</a:t>
            </a:r>
            <a:endParaRPr lang="en-CA" sz="2400"/>
          </a:p>
          <a:p>
            <a:pPr algn="l">
              <a:spcBef>
                <a:spcPct val="50000"/>
              </a:spcBef>
              <a:buFontTx/>
              <a:buNone/>
            </a:pPr>
            <a:r>
              <a:rPr lang="en-CA" sz="2400"/>
              <a:t>Notice that : if the rotor runs at synchronous speed</a:t>
            </a:r>
          </a:p>
          <a:p>
            <a:pPr algn="l">
              <a:spcBef>
                <a:spcPct val="50000"/>
              </a:spcBef>
              <a:buFontTx/>
              <a:buNone/>
            </a:pPr>
            <a:r>
              <a:rPr lang="en-CA" sz="2400"/>
              <a:t>                                    </a:t>
            </a:r>
            <a:r>
              <a:rPr lang="en-CA" sz="2400" i="1"/>
              <a:t>s</a:t>
            </a:r>
            <a:r>
              <a:rPr lang="en-CA" sz="2400"/>
              <a:t> = 0</a:t>
            </a:r>
          </a:p>
          <a:p>
            <a:pPr algn="l">
              <a:spcBef>
                <a:spcPct val="50000"/>
              </a:spcBef>
              <a:buFontTx/>
              <a:buNone/>
            </a:pPr>
            <a:r>
              <a:rPr lang="en-CA" sz="2400"/>
              <a:t>                     if the rotor is stationary</a:t>
            </a:r>
          </a:p>
          <a:p>
            <a:pPr algn="l">
              <a:spcBef>
                <a:spcPct val="50000"/>
              </a:spcBef>
              <a:buFontTx/>
              <a:buNone/>
            </a:pPr>
            <a:r>
              <a:rPr lang="en-CA" sz="2400"/>
              <a:t>                                    </a:t>
            </a:r>
            <a:r>
              <a:rPr lang="en-CA" sz="2400" i="1"/>
              <a:t>s = </a:t>
            </a:r>
            <a:r>
              <a:rPr lang="en-CA" sz="2400"/>
              <a:t>1</a:t>
            </a:r>
          </a:p>
          <a:p>
            <a:pPr algn="l">
              <a:spcBef>
                <a:spcPct val="50000"/>
              </a:spcBef>
              <a:buFontTx/>
              <a:buNone/>
            </a:pPr>
            <a:r>
              <a:rPr lang="en-CA" sz="2400"/>
              <a:t>Slip may be expressed as a </a:t>
            </a:r>
            <a:r>
              <a:rPr lang="en-CA" sz="2400">
                <a:solidFill>
                  <a:schemeClr val="hlink"/>
                </a:solidFill>
              </a:rPr>
              <a:t>percentage</a:t>
            </a:r>
            <a:r>
              <a:rPr lang="en-CA" sz="2400"/>
              <a:t> by multiplying the above eq. by 100, notice that the slip is a ratio and doesn’t have units</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CA"/>
              <a:t>Induction Motors and Transformers</a:t>
            </a:r>
            <a:endParaRPr lang="en-US"/>
          </a:p>
        </p:txBody>
      </p:sp>
      <p:sp>
        <p:nvSpPr>
          <p:cNvPr id="33795" name="Rectangle 3"/>
          <p:cNvSpPr>
            <a:spLocks noGrp="1" noChangeArrowheads="1"/>
          </p:cNvSpPr>
          <p:nvPr>
            <p:ph type="body" idx="1"/>
          </p:nvPr>
        </p:nvSpPr>
        <p:spPr/>
        <p:txBody>
          <a:bodyPr/>
          <a:lstStyle/>
          <a:p>
            <a:r>
              <a:rPr lang="en-CA"/>
              <a:t>Both IM and transformer works on the principle of induced voltage</a:t>
            </a:r>
          </a:p>
          <a:p>
            <a:pPr lvl="1"/>
            <a:r>
              <a:rPr lang="en-CA"/>
              <a:t>Transformer: voltage applied to the </a:t>
            </a:r>
            <a:r>
              <a:rPr lang="en-CA">
                <a:solidFill>
                  <a:schemeClr val="accent2"/>
                </a:solidFill>
              </a:rPr>
              <a:t>primary</a:t>
            </a:r>
            <a:r>
              <a:rPr lang="en-CA"/>
              <a:t> windings produce an induced voltage in the </a:t>
            </a:r>
            <a:r>
              <a:rPr lang="en-CA">
                <a:solidFill>
                  <a:schemeClr val="hlink"/>
                </a:solidFill>
              </a:rPr>
              <a:t>secondary</a:t>
            </a:r>
            <a:r>
              <a:rPr lang="en-CA"/>
              <a:t> windings</a:t>
            </a:r>
          </a:p>
          <a:p>
            <a:pPr lvl="1"/>
            <a:r>
              <a:rPr lang="en-CA"/>
              <a:t>Induction motor: voltage applied to the </a:t>
            </a:r>
            <a:r>
              <a:rPr lang="en-CA">
                <a:solidFill>
                  <a:schemeClr val="accent2"/>
                </a:solidFill>
              </a:rPr>
              <a:t>stator</a:t>
            </a:r>
            <a:r>
              <a:rPr lang="en-CA"/>
              <a:t> windings produce an induced voltage in the </a:t>
            </a:r>
            <a:r>
              <a:rPr lang="en-CA">
                <a:solidFill>
                  <a:schemeClr val="hlink"/>
                </a:solidFill>
              </a:rPr>
              <a:t>rotor</a:t>
            </a:r>
            <a:r>
              <a:rPr lang="en-CA"/>
              <a:t> windings</a:t>
            </a:r>
          </a:p>
          <a:p>
            <a:pPr lvl="1"/>
            <a:r>
              <a:rPr lang="en-CA"/>
              <a:t>The difference is that, in the case of the induction motor, the secondary windings can </a:t>
            </a:r>
            <a:r>
              <a:rPr lang="en-CA">
                <a:solidFill>
                  <a:srgbClr val="FF6600"/>
                </a:solidFill>
              </a:rPr>
              <a:t>move</a:t>
            </a:r>
          </a:p>
          <a:p>
            <a:pPr lvl="1"/>
            <a:r>
              <a:rPr lang="en-CA"/>
              <a:t>Due to the rotation of the rotor (the secondary winding of the IM), the induced voltage in it </a:t>
            </a:r>
            <a:r>
              <a:rPr lang="en-CA">
                <a:solidFill>
                  <a:schemeClr val="accent2"/>
                </a:solidFill>
              </a:rPr>
              <a:t>does not</a:t>
            </a:r>
            <a:r>
              <a:rPr lang="en-CA"/>
              <a:t> have the same frequency of the stator (the primary) voltage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2" dur="5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7"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CA"/>
              <a:t>Frequency</a:t>
            </a:r>
            <a:endParaRPr lang="en-US"/>
          </a:p>
        </p:txBody>
      </p:sp>
      <p:sp>
        <p:nvSpPr>
          <p:cNvPr id="34819" name="Rectangle 3"/>
          <p:cNvSpPr>
            <a:spLocks noGrp="1" noChangeArrowheads="1"/>
          </p:cNvSpPr>
          <p:nvPr>
            <p:ph type="body" idx="1"/>
          </p:nvPr>
        </p:nvSpPr>
        <p:spPr>
          <a:xfrm>
            <a:off x="468313" y="1268413"/>
            <a:ext cx="8280400" cy="4678362"/>
          </a:xfrm>
        </p:spPr>
        <p:txBody>
          <a:bodyPr/>
          <a:lstStyle/>
          <a:p>
            <a:r>
              <a:rPr lang="en-CA"/>
              <a:t>The frequency of the voltage induced in the rotor is given by</a:t>
            </a:r>
          </a:p>
          <a:p>
            <a:endParaRPr lang="en-CA"/>
          </a:p>
          <a:p>
            <a:pPr lvl="1">
              <a:buFont typeface="Times New Roman" pitchFamily="18" charset="0"/>
              <a:buNone/>
            </a:pPr>
            <a:r>
              <a:rPr lang="en-CA"/>
              <a:t>Where </a:t>
            </a:r>
            <a:r>
              <a:rPr lang="en-CA" i="1"/>
              <a:t>f</a:t>
            </a:r>
            <a:r>
              <a:rPr lang="en-CA" i="1" baseline="-25000"/>
              <a:t>r</a:t>
            </a:r>
            <a:r>
              <a:rPr lang="en-CA" i="1"/>
              <a:t> </a:t>
            </a:r>
            <a:r>
              <a:rPr lang="en-CA"/>
              <a:t>= the rotor frequency (Hz)</a:t>
            </a:r>
          </a:p>
          <a:p>
            <a:pPr lvl="1">
              <a:buFont typeface="Times New Roman" pitchFamily="18" charset="0"/>
              <a:buNone/>
            </a:pPr>
            <a:r>
              <a:rPr lang="en-CA"/>
              <a:t>           </a:t>
            </a:r>
            <a:r>
              <a:rPr lang="en-CA" i="1"/>
              <a:t>P</a:t>
            </a:r>
            <a:r>
              <a:rPr lang="en-CA"/>
              <a:t> = number of stator poles</a:t>
            </a:r>
          </a:p>
          <a:p>
            <a:pPr lvl="1">
              <a:buFont typeface="Times New Roman" pitchFamily="18" charset="0"/>
              <a:buNone/>
            </a:pPr>
            <a:r>
              <a:rPr lang="en-CA"/>
              <a:t>           </a:t>
            </a:r>
            <a:r>
              <a:rPr lang="en-CA" i="1"/>
              <a:t>n = </a:t>
            </a:r>
            <a:r>
              <a:rPr lang="en-CA"/>
              <a:t>slip speed (rpm)</a:t>
            </a:r>
            <a:endParaRPr lang="en-US"/>
          </a:p>
        </p:txBody>
      </p:sp>
      <p:graphicFrame>
        <p:nvGraphicFramePr>
          <p:cNvPr id="34820" name="Object 4"/>
          <p:cNvGraphicFramePr>
            <a:graphicFrameLocks noChangeAspect="1"/>
          </p:cNvGraphicFramePr>
          <p:nvPr/>
        </p:nvGraphicFramePr>
        <p:xfrm>
          <a:off x="3492500" y="1989138"/>
          <a:ext cx="1495425" cy="893762"/>
        </p:xfrm>
        <a:graphic>
          <a:graphicData uri="http://schemas.openxmlformats.org/presentationml/2006/ole">
            <mc:AlternateContent xmlns:mc="http://schemas.openxmlformats.org/markup-compatibility/2006">
              <mc:Choice xmlns:v="urn:schemas-microsoft-com:vml" Requires="v">
                <p:oleObj spid="_x0000_s34841" name="Equation" r:id="rId3" imgW="660240" imgH="393480" progId="Equation.DSMT4">
                  <p:embed/>
                </p:oleObj>
              </mc:Choice>
              <mc:Fallback>
                <p:oleObj name="Equation" r:id="rId3" imgW="66024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989138"/>
                        <a:ext cx="1495425"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2" name="Object 16"/>
          <p:cNvGraphicFramePr>
            <a:graphicFrameLocks noChangeAspect="1"/>
          </p:cNvGraphicFramePr>
          <p:nvPr/>
        </p:nvGraphicFramePr>
        <p:xfrm>
          <a:off x="3059113" y="4221163"/>
          <a:ext cx="2501900" cy="1844675"/>
        </p:xfrm>
        <a:graphic>
          <a:graphicData uri="http://schemas.openxmlformats.org/presentationml/2006/ole">
            <mc:AlternateContent xmlns:mc="http://schemas.openxmlformats.org/markup-compatibility/2006">
              <mc:Choice xmlns:v="urn:schemas-microsoft-com:vml" Requires="v">
                <p:oleObj spid="_x0000_s34842" name="Equation" r:id="rId5" imgW="1104840" imgH="812520" progId="Equation.DSMT4">
                  <p:embed/>
                </p:oleObj>
              </mc:Choice>
              <mc:Fallback>
                <p:oleObj name="Equation" r:id="rId5" imgW="1104840" imgH="81252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221163"/>
                        <a:ext cx="2501900" cy="184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CA"/>
              <a:t>Introduction</a:t>
            </a:r>
            <a:endParaRPr lang="en-US"/>
          </a:p>
        </p:txBody>
      </p:sp>
      <p:sp>
        <p:nvSpPr>
          <p:cNvPr id="14341" name="Rectangle 5"/>
          <p:cNvSpPr>
            <a:spLocks noGrp="1" noChangeArrowheads="1"/>
          </p:cNvSpPr>
          <p:nvPr>
            <p:ph type="body" idx="1"/>
          </p:nvPr>
        </p:nvSpPr>
        <p:spPr/>
        <p:txBody>
          <a:bodyPr/>
          <a:lstStyle/>
          <a:p>
            <a:r>
              <a:rPr lang="en-US"/>
              <a:t>Three-phase induction motors are the most common and frequently encountered machines in industry</a:t>
            </a:r>
          </a:p>
          <a:p>
            <a:pPr lvl="1"/>
            <a:r>
              <a:rPr lang="en-US"/>
              <a:t>simple design, rugged, low-price, easy maintenance</a:t>
            </a:r>
          </a:p>
          <a:p>
            <a:pPr lvl="1"/>
            <a:r>
              <a:rPr lang="en-US"/>
              <a:t>wide range of power ratings: fractional horsepower to 10 MW </a:t>
            </a:r>
          </a:p>
          <a:p>
            <a:pPr lvl="1"/>
            <a:r>
              <a:rPr lang="en-US"/>
              <a:t>run essentially as constant speed from no-load to full load</a:t>
            </a:r>
          </a:p>
          <a:p>
            <a:pPr lvl="1"/>
            <a:r>
              <a:rPr lang="en-US"/>
              <a:t>Its speed depends on the frequency of the power source</a:t>
            </a:r>
          </a:p>
          <a:p>
            <a:pPr lvl="2"/>
            <a:r>
              <a:rPr lang="en-US"/>
              <a:t>not easy to have variable speed control </a:t>
            </a:r>
          </a:p>
          <a:p>
            <a:pPr lvl="2"/>
            <a:r>
              <a:rPr lang="en-US"/>
              <a:t>requires a variable-frequency power-electronic drive for optimal speed control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CA"/>
              <a:t>Frequency</a:t>
            </a:r>
            <a:endParaRPr lang="en-US"/>
          </a:p>
        </p:txBody>
      </p:sp>
      <p:sp>
        <p:nvSpPr>
          <p:cNvPr id="35843" name="Rectangle 3"/>
          <p:cNvSpPr>
            <a:spLocks noGrp="1" noChangeArrowheads="1"/>
          </p:cNvSpPr>
          <p:nvPr>
            <p:ph type="body" idx="1"/>
          </p:nvPr>
        </p:nvSpPr>
        <p:spPr>
          <a:xfrm>
            <a:off x="566738" y="1341438"/>
            <a:ext cx="8108950" cy="4678362"/>
          </a:xfrm>
        </p:spPr>
        <p:txBody>
          <a:bodyPr/>
          <a:lstStyle/>
          <a:p>
            <a:r>
              <a:rPr lang="en-CA"/>
              <a:t>What would be the frequency of the rotor’s induced voltage at any speed </a:t>
            </a:r>
            <a:r>
              <a:rPr lang="en-CA" i="1"/>
              <a:t>n</a:t>
            </a:r>
            <a:r>
              <a:rPr lang="en-CA" i="1" baseline="-25000"/>
              <a:t>m</a:t>
            </a:r>
            <a:r>
              <a:rPr lang="en-CA"/>
              <a:t>?</a:t>
            </a:r>
          </a:p>
          <a:p>
            <a:endParaRPr lang="en-CA"/>
          </a:p>
          <a:p>
            <a:endParaRPr lang="en-CA"/>
          </a:p>
          <a:p>
            <a:r>
              <a:rPr lang="en-CA"/>
              <a:t>When the rotor is blocked (</a:t>
            </a:r>
            <a:r>
              <a:rPr lang="en-CA" i="1"/>
              <a:t>s=</a:t>
            </a:r>
            <a:r>
              <a:rPr lang="en-CA"/>
              <a:t>1) , the frequency of the induced voltage is equal to the supply frequency</a:t>
            </a:r>
          </a:p>
          <a:p>
            <a:r>
              <a:rPr lang="en-CA"/>
              <a:t>On the other hand, if the rotor runs at synchronous speed (</a:t>
            </a:r>
            <a:r>
              <a:rPr lang="en-CA" i="1"/>
              <a:t>s</a:t>
            </a:r>
            <a:r>
              <a:rPr lang="en-CA"/>
              <a:t> = 0), the frequency will be zero</a:t>
            </a:r>
            <a:endParaRPr lang="en-US"/>
          </a:p>
        </p:txBody>
      </p:sp>
      <p:graphicFrame>
        <p:nvGraphicFramePr>
          <p:cNvPr id="35845" name="Object 5"/>
          <p:cNvGraphicFramePr>
            <a:graphicFrameLocks noChangeAspect="1"/>
          </p:cNvGraphicFramePr>
          <p:nvPr/>
        </p:nvGraphicFramePr>
        <p:xfrm>
          <a:off x="3563938" y="2420938"/>
          <a:ext cx="1944687" cy="795337"/>
        </p:xfrm>
        <a:graphic>
          <a:graphicData uri="http://schemas.openxmlformats.org/presentationml/2006/ole">
            <mc:AlternateContent xmlns:mc="http://schemas.openxmlformats.org/markup-compatibility/2006">
              <mc:Choice xmlns:v="urn:schemas-microsoft-com:vml" Requires="v">
                <p:oleObj spid="_x0000_s35852" name="Equation" r:id="rId3" imgW="558720" imgH="228600" progId="Equation.DSMT4">
                  <p:embed/>
                </p:oleObj>
              </mc:Choice>
              <mc:Fallback>
                <p:oleObj name="Equation" r:id="rId3" imgW="55872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420938"/>
                        <a:ext cx="1944687" cy="795337"/>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CA"/>
              <a:t>Torque</a:t>
            </a:r>
            <a:endParaRPr lang="en-US"/>
          </a:p>
        </p:txBody>
      </p:sp>
      <p:sp>
        <p:nvSpPr>
          <p:cNvPr id="40963" name="Rectangle 3"/>
          <p:cNvSpPr>
            <a:spLocks noGrp="1" noChangeArrowheads="1"/>
          </p:cNvSpPr>
          <p:nvPr>
            <p:ph type="body" idx="1"/>
          </p:nvPr>
        </p:nvSpPr>
        <p:spPr>
          <a:xfrm>
            <a:off x="395288" y="1268413"/>
            <a:ext cx="8353425" cy="4678362"/>
          </a:xfrm>
        </p:spPr>
        <p:txBody>
          <a:bodyPr/>
          <a:lstStyle/>
          <a:p>
            <a:r>
              <a:rPr lang="en-CA"/>
              <a:t>While the input to the induction motor is electrical power, its output is mechanical power and for that we should know some terms and quantities related to mechanical power</a:t>
            </a:r>
          </a:p>
          <a:p>
            <a:r>
              <a:rPr lang="en-CA"/>
              <a:t>Any mechanical load applied to the motor shaft will introduce a </a:t>
            </a:r>
            <a:r>
              <a:rPr lang="en-CA">
                <a:solidFill>
                  <a:schemeClr val="accent2"/>
                </a:solidFill>
              </a:rPr>
              <a:t>Torque</a:t>
            </a:r>
            <a:r>
              <a:rPr lang="en-CA"/>
              <a:t> on the motor shaft. This torque is related to the motor output power and the rotor speed</a:t>
            </a:r>
          </a:p>
          <a:p>
            <a:endParaRPr lang="en-CA"/>
          </a:p>
          <a:p>
            <a:pPr>
              <a:buFont typeface="Wingdings" pitchFamily="2" charset="2"/>
              <a:buNone/>
            </a:pPr>
            <a:r>
              <a:rPr lang="en-CA"/>
              <a:t>                                        and </a:t>
            </a:r>
          </a:p>
          <a:p>
            <a:pPr>
              <a:buFont typeface="Wingdings" pitchFamily="2" charset="2"/>
              <a:buNone/>
            </a:pPr>
            <a:endParaRPr lang="en-CA" sz="1600"/>
          </a:p>
        </p:txBody>
      </p:sp>
      <p:graphicFrame>
        <p:nvGraphicFramePr>
          <p:cNvPr id="40964" name="Object 4"/>
          <p:cNvGraphicFramePr>
            <a:graphicFrameLocks noChangeAspect="1"/>
          </p:cNvGraphicFramePr>
          <p:nvPr/>
        </p:nvGraphicFramePr>
        <p:xfrm>
          <a:off x="1163638" y="4724400"/>
          <a:ext cx="2425700" cy="969963"/>
        </p:xfrm>
        <a:graphic>
          <a:graphicData uri="http://schemas.openxmlformats.org/presentationml/2006/ole">
            <mc:AlternateContent xmlns:mc="http://schemas.openxmlformats.org/markup-compatibility/2006">
              <mc:Choice xmlns:v="urn:schemas-microsoft-com:vml" Requires="v">
                <p:oleObj spid="_x0000_s40974" name="Equation" r:id="rId3" imgW="1079280" imgH="431640" progId="Equation.DSMT4">
                  <p:embed/>
                </p:oleObj>
              </mc:Choice>
              <mc:Fallback>
                <p:oleObj name="Equation" r:id="rId3" imgW="10792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8" y="4724400"/>
                        <a:ext cx="2425700" cy="969963"/>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5219700" y="4797425"/>
          <a:ext cx="2736850" cy="857250"/>
        </p:xfrm>
        <a:graphic>
          <a:graphicData uri="http://schemas.openxmlformats.org/presentationml/2006/ole">
            <mc:AlternateContent xmlns:mc="http://schemas.openxmlformats.org/markup-compatibility/2006">
              <mc:Choice xmlns:v="urn:schemas-microsoft-com:vml" Requires="v">
                <p:oleObj spid="_x0000_s40975" name="Equation" r:id="rId5" imgW="1257120" imgH="393480" progId="Equation.DSMT4">
                  <p:embed/>
                </p:oleObj>
              </mc:Choice>
              <mc:Fallback>
                <p:oleObj name="Equation" r:id="rId5" imgW="125712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797425"/>
                        <a:ext cx="2736850" cy="857250"/>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CA"/>
              <a:t>Horse power</a:t>
            </a:r>
            <a:endParaRPr lang="en-US"/>
          </a:p>
        </p:txBody>
      </p:sp>
      <p:sp>
        <p:nvSpPr>
          <p:cNvPr id="41987" name="Rectangle 3"/>
          <p:cNvSpPr>
            <a:spLocks noGrp="1" noChangeArrowheads="1"/>
          </p:cNvSpPr>
          <p:nvPr>
            <p:ph type="body" idx="1"/>
          </p:nvPr>
        </p:nvSpPr>
        <p:spPr/>
        <p:txBody>
          <a:bodyPr/>
          <a:lstStyle/>
          <a:p>
            <a:r>
              <a:rPr lang="en-CA"/>
              <a:t>Another unit used to measure mechanical power is the </a:t>
            </a:r>
            <a:r>
              <a:rPr lang="en-CA">
                <a:solidFill>
                  <a:schemeClr val="accent2"/>
                </a:solidFill>
              </a:rPr>
              <a:t>horse power</a:t>
            </a:r>
            <a:r>
              <a:rPr lang="en-CA"/>
              <a:t> </a:t>
            </a:r>
          </a:p>
          <a:p>
            <a:r>
              <a:rPr lang="en-CA"/>
              <a:t>It is used to refer to the mechanical output power of the motor</a:t>
            </a:r>
          </a:p>
          <a:p>
            <a:r>
              <a:rPr lang="en-CA"/>
              <a:t>Since we, as an electrical engineers, deal with </a:t>
            </a:r>
            <a:r>
              <a:rPr lang="en-CA">
                <a:solidFill>
                  <a:schemeClr val="accent2"/>
                </a:solidFill>
              </a:rPr>
              <a:t>watts</a:t>
            </a:r>
            <a:r>
              <a:rPr lang="en-CA"/>
              <a:t> as a unit to measure electrical power, there is a relation between horse power and watts</a:t>
            </a:r>
            <a:endParaRPr lang="en-US">
              <a:solidFill>
                <a:schemeClr val="accent2"/>
              </a:solidFill>
            </a:endParaRPr>
          </a:p>
        </p:txBody>
      </p:sp>
      <p:graphicFrame>
        <p:nvGraphicFramePr>
          <p:cNvPr id="41988" name="Object 4"/>
          <p:cNvGraphicFramePr>
            <a:graphicFrameLocks noChangeAspect="1"/>
          </p:cNvGraphicFramePr>
          <p:nvPr/>
        </p:nvGraphicFramePr>
        <p:xfrm>
          <a:off x="3059113" y="4941888"/>
          <a:ext cx="2592387" cy="552450"/>
        </p:xfrm>
        <a:graphic>
          <a:graphicData uri="http://schemas.openxmlformats.org/presentationml/2006/ole">
            <mc:AlternateContent xmlns:mc="http://schemas.openxmlformats.org/markup-compatibility/2006">
              <mc:Choice xmlns:v="urn:schemas-microsoft-com:vml" Requires="v">
                <p:oleObj spid="_x0000_s41993" name="Equation" r:id="rId3" imgW="952200" imgH="203040" progId="Equation.DSMT4">
                  <p:embed/>
                </p:oleObj>
              </mc:Choice>
              <mc:Fallback>
                <p:oleObj name="Equation" r:id="rId3" imgW="95220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941888"/>
                        <a:ext cx="2592387" cy="552450"/>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CA"/>
              <a:t>Example</a:t>
            </a:r>
            <a:endParaRPr lang="en-US"/>
          </a:p>
        </p:txBody>
      </p:sp>
      <p:sp>
        <p:nvSpPr>
          <p:cNvPr id="39939" name="Rectangle 3"/>
          <p:cNvSpPr>
            <a:spLocks noGrp="1" noChangeArrowheads="1"/>
          </p:cNvSpPr>
          <p:nvPr>
            <p:ph type="body" idx="1"/>
          </p:nvPr>
        </p:nvSpPr>
        <p:spPr/>
        <p:txBody>
          <a:bodyPr/>
          <a:lstStyle/>
          <a:p>
            <a:pPr marL="533400" indent="-533400">
              <a:buFont typeface="Wingdings" pitchFamily="2" charset="2"/>
              <a:buNone/>
            </a:pPr>
            <a:r>
              <a:rPr lang="en-CA"/>
              <a:t>A 208-V, 10hp, four pole, 60 Hz, Y-connected induction motor has a full-load slip of 5 percent</a:t>
            </a:r>
          </a:p>
          <a:p>
            <a:pPr marL="928688" lvl="1" indent="-457200">
              <a:buFont typeface="Times New Roman" pitchFamily="18" charset="0"/>
              <a:buAutoNum type="arabicPeriod"/>
            </a:pPr>
            <a:r>
              <a:rPr lang="en-CA"/>
              <a:t>What is the synchronous speed of this motor?</a:t>
            </a:r>
          </a:p>
          <a:p>
            <a:pPr marL="928688" lvl="1" indent="-457200">
              <a:buFont typeface="Times New Roman" pitchFamily="18" charset="0"/>
              <a:buAutoNum type="arabicPeriod"/>
            </a:pPr>
            <a:r>
              <a:rPr lang="en-CA"/>
              <a:t>What is the rotor speed of this motor at rated load?</a:t>
            </a:r>
          </a:p>
          <a:p>
            <a:pPr marL="928688" lvl="1" indent="-457200">
              <a:buFont typeface="Times New Roman" pitchFamily="18" charset="0"/>
              <a:buAutoNum type="arabicPeriod"/>
            </a:pPr>
            <a:r>
              <a:rPr lang="en-CA"/>
              <a:t>What is the rotor frequency of this motor at rated load?</a:t>
            </a:r>
          </a:p>
          <a:p>
            <a:pPr marL="928688" lvl="1" indent="-457200">
              <a:buFont typeface="Times New Roman" pitchFamily="18" charset="0"/>
              <a:buAutoNum type="arabicPeriod"/>
            </a:pPr>
            <a:r>
              <a:rPr lang="en-CA"/>
              <a:t>What is the shaft torque of this motor at rated load?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CA"/>
              <a:t>Solution</a:t>
            </a:r>
            <a:endParaRPr lang="en-US"/>
          </a:p>
        </p:txBody>
      </p:sp>
      <p:sp>
        <p:nvSpPr>
          <p:cNvPr id="43011" name="Rectangle 3"/>
          <p:cNvSpPr>
            <a:spLocks noGrp="1" noChangeArrowheads="1"/>
          </p:cNvSpPr>
          <p:nvPr>
            <p:ph type="body" idx="1"/>
          </p:nvPr>
        </p:nvSpPr>
        <p:spPr>
          <a:xfrm>
            <a:off x="611188" y="1484313"/>
            <a:ext cx="8001000" cy="4678362"/>
          </a:xfrm>
        </p:spPr>
        <p:txBody>
          <a:bodyPr/>
          <a:lstStyle/>
          <a:p>
            <a:pPr marL="928688" lvl="1" indent="-457200">
              <a:buFont typeface="Times New Roman" pitchFamily="18" charset="0"/>
              <a:buAutoNum type="arabicPeriod"/>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a:pPr>
            <a:r>
              <a:rPr lang="en-CA"/>
              <a:t>  </a:t>
            </a:r>
          </a:p>
          <a:p>
            <a:pPr marL="928688" lvl="1" indent="-457200">
              <a:buFont typeface="Times New Roman" pitchFamily="18" charset="0"/>
              <a:buNone/>
            </a:pPr>
            <a:endParaRPr lang="en-CA"/>
          </a:p>
          <a:p>
            <a:pPr marL="928688" lvl="1" indent="-457200">
              <a:buFont typeface="Times New Roman" pitchFamily="18" charset="0"/>
              <a:buAutoNum type="arabicPeriod" startAt="3"/>
            </a:pPr>
            <a:endParaRPr lang="en-CA"/>
          </a:p>
          <a:p>
            <a:pPr marL="928688" lvl="1" indent="-457200">
              <a:buFont typeface="Times New Roman" pitchFamily="18" charset="0"/>
              <a:buAutoNum type="arabicPeriod" startAt="3"/>
            </a:pPr>
            <a:r>
              <a:rPr lang="en-CA"/>
              <a:t> </a:t>
            </a:r>
          </a:p>
          <a:p>
            <a:pPr marL="928688" lvl="1" indent="-457200">
              <a:buFont typeface="Times New Roman" pitchFamily="18" charset="0"/>
              <a:buNone/>
            </a:pPr>
            <a:endParaRPr lang="en-CA"/>
          </a:p>
          <a:p>
            <a:pPr marL="928688" lvl="1" indent="-457200">
              <a:buFont typeface="Times New Roman" pitchFamily="18" charset="0"/>
              <a:buAutoNum type="arabicPeriod" startAt="4"/>
            </a:pPr>
            <a:r>
              <a:rPr lang="en-CA"/>
              <a:t>   </a:t>
            </a:r>
          </a:p>
          <a:p>
            <a:pPr marL="928688" lvl="1" indent="-457200">
              <a:buFont typeface="Times New Roman" pitchFamily="18" charset="0"/>
              <a:buNone/>
            </a:pPr>
            <a:r>
              <a:rPr lang="en-CA"/>
              <a:t> </a:t>
            </a:r>
          </a:p>
          <a:p>
            <a:pPr marL="928688" lvl="1" indent="-457200">
              <a:buFont typeface="Times New Roman" pitchFamily="18" charset="0"/>
              <a:buAutoNum type="arabicPeriod" startAt="4"/>
            </a:pPr>
            <a:endParaRPr lang="en-US"/>
          </a:p>
        </p:txBody>
      </p:sp>
      <p:graphicFrame>
        <p:nvGraphicFramePr>
          <p:cNvPr id="43012" name="Object 4"/>
          <p:cNvGraphicFramePr>
            <a:graphicFrameLocks noChangeAspect="1"/>
          </p:cNvGraphicFramePr>
          <p:nvPr/>
        </p:nvGraphicFramePr>
        <p:xfrm>
          <a:off x="1547813" y="1412875"/>
          <a:ext cx="3887787" cy="700088"/>
        </p:xfrm>
        <a:graphic>
          <a:graphicData uri="http://schemas.openxmlformats.org/presentationml/2006/ole">
            <mc:AlternateContent xmlns:mc="http://schemas.openxmlformats.org/markup-compatibility/2006">
              <mc:Choice xmlns:v="urn:schemas-microsoft-com:vml" Requires="v">
                <p:oleObj spid="_x0000_s43032" name="Equation" r:id="rId3" imgW="2184120" imgH="393480" progId="Equation.DSMT4">
                  <p:embed/>
                </p:oleObj>
              </mc:Choice>
              <mc:Fallback>
                <p:oleObj name="Equation" r:id="rId3" imgW="218412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3887787"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1619250" y="2420938"/>
          <a:ext cx="3673475" cy="825500"/>
        </p:xfrm>
        <a:graphic>
          <a:graphicData uri="http://schemas.openxmlformats.org/presentationml/2006/ole">
            <mc:AlternateContent xmlns:mc="http://schemas.openxmlformats.org/markup-compatibility/2006">
              <mc:Choice xmlns:v="urn:schemas-microsoft-com:vml" Requires="v">
                <p:oleObj spid="_x0000_s43033" name="Equation" r:id="rId5" imgW="2031840" imgH="457200" progId="Equation.DSMT4">
                  <p:embed/>
                </p:oleObj>
              </mc:Choice>
              <mc:Fallback>
                <p:oleObj name="Equation" r:id="rId5" imgW="203184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20938"/>
                        <a:ext cx="36734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p:cNvGraphicFramePr>
            <a:graphicFrameLocks noChangeAspect="1"/>
          </p:cNvGraphicFramePr>
          <p:nvPr/>
        </p:nvGraphicFramePr>
        <p:xfrm>
          <a:off x="1619250" y="3716338"/>
          <a:ext cx="3313113" cy="476250"/>
        </p:xfrm>
        <a:graphic>
          <a:graphicData uri="http://schemas.openxmlformats.org/presentationml/2006/ole">
            <mc:AlternateContent xmlns:mc="http://schemas.openxmlformats.org/markup-compatibility/2006">
              <mc:Choice xmlns:v="urn:schemas-microsoft-com:vml" Requires="v">
                <p:oleObj spid="_x0000_s43034" name="Equation" r:id="rId7" imgW="1587240" imgH="228600" progId="Equation.DSMT4">
                  <p:embed/>
                </p:oleObj>
              </mc:Choice>
              <mc:Fallback>
                <p:oleObj name="Equation" r:id="rId7" imgW="158724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716338"/>
                        <a:ext cx="331311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7"/>
          <p:cNvGraphicFramePr>
            <a:graphicFrameLocks noChangeAspect="1"/>
          </p:cNvGraphicFramePr>
          <p:nvPr/>
        </p:nvGraphicFramePr>
        <p:xfrm>
          <a:off x="1547813" y="4508500"/>
          <a:ext cx="4103687" cy="1790700"/>
        </p:xfrm>
        <a:graphic>
          <a:graphicData uri="http://schemas.openxmlformats.org/presentationml/2006/ole">
            <mc:AlternateContent xmlns:mc="http://schemas.openxmlformats.org/markup-compatibility/2006">
              <mc:Choice xmlns:v="urn:schemas-microsoft-com:vml" Requires="v">
                <p:oleObj spid="_x0000_s43035" name="Equation" r:id="rId9" imgW="2387520" imgH="1041120" progId="Equation.DSMT4">
                  <p:embed/>
                </p:oleObj>
              </mc:Choice>
              <mc:Fallback>
                <p:oleObj name="Equation" r:id="rId9" imgW="2387520" imgH="104112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508500"/>
                        <a:ext cx="4103687"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ppt_x"/>
                                          </p:val>
                                        </p:tav>
                                        <p:tav tm="100000">
                                          <p:val>
                                            <p:strVal val="#ppt_x"/>
                                          </p:val>
                                        </p:tav>
                                      </p:tavLst>
                                    </p:anim>
                                    <p:anim calcmode="lin" valueType="num">
                                      <p:cBhvr additive="base">
                                        <p:cTn id="8"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13"/>
                                        </p:tgtEl>
                                        <p:attrNameLst>
                                          <p:attrName>style.visibility</p:attrName>
                                        </p:attrNameLst>
                                      </p:cBhvr>
                                      <p:to>
                                        <p:strVal val="visible"/>
                                      </p:to>
                                    </p:set>
                                    <p:anim calcmode="lin" valueType="num">
                                      <p:cBhvr additive="base">
                                        <p:cTn id="13" dur="500" fill="hold"/>
                                        <p:tgtEl>
                                          <p:spTgt spid="43013"/>
                                        </p:tgtEl>
                                        <p:attrNameLst>
                                          <p:attrName>ppt_x</p:attrName>
                                        </p:attrNameLst>
                                      </p:cBhvr>
                                      <p:tavLst>
                                        <p:tav tm="0">
                                          <p:val>
                                            <p:strVal val="#ppt_x"/>
                                          </p:val>
                                        </p:tav>
                                        <p:tav tm="100000">
                                          <p:val>
                                            <p:strVal val="#ppt_x"/>
                                          </p:val>
                                        </p:tav>
                                      </p:tavLst>
                                    </p:anim>
                                    <p:anim calcmode="lin" valueType="num">
                                      <p:cBhvr additive="base">
                                        <p:cTn id="14"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4"/>
                                        </p:tgtEl>
                                        <p:attrNameLst>
                                          <p:attrName>style.visibility</p:attrName>
                                        </p:attrNameLst>
                                      </p:cBhvr>
                                      <p:to>
                                        <p:strVal val="visible"/>
                                      </p:to>
                                    </p:set>
                                    <p:anim calcmode="lin" valueType="num">
                                      <p:cBhvr additive="base">
                                        <p:cTn id="19" dur="500" fill="hold"/>
                                        <p:tgtEl>
                                          <p:spTgt spid="43014"/>
                                        </p:tgtEl>
                                        <p:attrNameLst>
                                          <p:attrName>ppt_x</p:attrName>
                                        </p:attrNameLst>
                                      </p:cBhvr>
                                      <p:tavLst>
                                        <p:tav tm="0">
                                          <p:val>
                                            <p:strVal val="#ppt_x"/>
                                          </p:val>
                                        </p:tav>
                                        <p:tav tm="100000">
                                          <p:val>
                                            <p:strVal val="#ppt_x"/>
                                          </p:val>
                                        </p:tav>
                                      </p:tavLst>
                                    </p:anim>
                                    <p:anim calcmode="lin" valueType="num">
                                      <p:cBhvr additive="base">
                                        <p:cTn id="20"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015"/>
                                        </p:tgtEl>
                                        <p:attrNameLst>
                                          <p:attrName>style.visibility</p:attrName>
                                        </p:attrNameLst>
                                      </p:cBhvr>
                                      <p:to>
                                        <p:strVal val="visible"/>
                                      </p:to>
                                    </p:set>
                                    <p:anim calcmode="lin" valueType="num">
                                      <p:cBhvr additive="base">
                                        <p:cTn id="25" dur="500" fill="hold"/>
                                        <p:tgtEl>
                                          <p:spTgt spid="43015"/>
                                        </p:tgtEl>
                                        <p:attrNameLst>
                                          <p:attrName>ppt_x</p:attrName>
                                        </p:attrNameLst>
                                      </p:cBhvr>
                                      <p:tavLst>
                                        <p:tav tm="0">
                                          <p:val>
                                            <p:strVal val="#ppt_x"/>
                                          </p:val>
                                        </p:tav>
                                        <p:tav tm="100000">
                                          <p:val>
                                            <p:strVal val="#ppt_x"/>
                                          </p:val>
                                        </p:tav>
                                      </p:tavLst>
                                    </p:anim>
                                    <p:anim calcmode="lin" valueType="num">
                                      <p:cBhvr additive="base">
                                        <p:cTn id="26"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CA"/>
              <a:t>Equivalent Circuit</a:t>
            </a:r>
            <a:endParaRPr lang="en-US"/>
          </a:p>
        </p:txBody>
      </p:sp>
      <p:sp>
        <p:nvSpPr>
          <p:cNvPr id="44035" name="Rectangle 3"/>
          <p:cNvSpPr>
            <a:spLocks noGrp="1" noChangeArrowheads="1"/>
          </p:cNvSpPr>
          <p:nvPr>
            <p:ph type="body" idx="1"/>
          </p:nvPr>
        </p:nvSpPr>
        <p:spPr>
          <a:xfrm>
            <a:off x="250825" y="1268413"/>
            <a:ext cx="8642350" cy="4678362"/>
          </a:xfrm>
        </p:spPr>
        <p:txBody>
          <a:bodyPr/>
          <a:lstStyle/>
          <a:p>
            <a:r>
              <a:rPr lang="en-CA"/>
              <a:t>The induction motor is similar to the transformer with the exception that its secondary windings are free to rotate</a:t>
            </a:r>
          </a:p>
          <a:p>
            <a:endParaRPr lang="en-CA"/>
          </a:p>
          <a:p>
            <a:endParaRPr lang="en-CA"/>
          </a:p>
          <a:p>
            <a:endParaRPr lang="en-CA"/>
          </a:p>
          <a:p>
            <a:endParaRPr lang="en-CA"/>
          </a:p>
          <a:p>
            <a:endParaRPr lang="en-CA" sz="2000"/>
          </a:p>
          <a:p>
            <a:endParaRPr lang="en-CA" sz="2000"/>
          </a:p>
          <a:p>
            <a:pPr lvl="1">
              <a:buFont typeface="Times New Roman" pitchFamily="18" charset="0"/>
              <a:buNone/>
            </a:pPr>
            <a:r>
              <a:rPr lang="en-CA"/>
              <a:t>As we noticed in the transformer, it is easier if we can combine these two circuits in one circuit but there are some difficulties</a:t>
            </a:r>
          </a:p>
        </p:txBody>
      </p:sp>
      <p:pic>
        <p:nvPicPr>
          <p:cNvPr id="44038" name="Picture 6" descr="fig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2708275"/>
            <a:ext cx="8280400" cy="270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CA"/>
              <a:t>Equivalent Circuit</a:t>
            </a:r>
            <a:endParaRPr lang="en-US"/>
          </a:p>
        </p:txBody>
      </p:sp>
      <p:sp>
        <p:nvSpPr>
          <p:cNvPr id="53251" name="Rectangle 3"/>
          <p:cNvSpPr>
            <a:spLocks noGrp="1" noChangeArrowheads="1"/>
          </p:cNvSpPr>
          <p:nvPr>
            <p:ph type="body" idx="1"/>
          </p:nvPr>
        </p:nvSpPr>
        <p:spPr>
          <a:xfrm>
            <a:off x="755650" y="1341438"/>
            <a:ext cx="8137525" cy="4678362"/>
          </a:xfrm>
        </p:spPr>
        <p:txBody>
          <a:bodyPr/>
          <a:lstStyle/>
          <a:p>
            <a:r>
              <a:rPr lang="en-CA"/>
              <a:t>When the rotor is locked (or blocked), i.e. </a:t>
            </a:r>
            <a:r>
              <a:rPr lang="en-CA" i="1"/>
              <a:t>s</a:t>
            </a:r>
            <a:r>
              <a:rPr lang="en-CA"/>
              <a:t> =1, the largest voltage and rotor frequency are induced in the rotor, </a:t>
            </a:r>
            <a:r>
              <a:rPr lang="en-CA">
                <a:solidFill>
                  <a:schemeClr val="accent2"/>
                </a:solidFill>
              </a:rPr>
              <a:t>Why</a:t>
            </a:r>
            <a:r>
              <a:rPr lang="en-CA"/>
              <a:t>?</a:t>
            </a:r>
          </a:p>
          <a:p>
            <a:r>
              <a:rPr lang="en-CA"/>
              <a:t>On the other side, if the rotor rotates at synchronous speed, i.e. </a:t>
            </a:r>
            <a:r>
              <a:rPr lang="en-CA" i="1"/>
              <a:t>s </a:t>
            </a:r>
            <a:r>
              <a:rPr lang="en-CA"/>
              <a:t>= 0, the induced voltage and frequency in the rotor will be equal to zero, </a:t>
            </a:r>
            <a:r>
              <a:rPr lang="en-CA">
                <a:solidFill>
                  <a:schemeClr val="accent2"/>
                </a:solidFill>
              </a:rPr>
              <a:t>Why</a:t>
            </a:r>
            <a:r>
              <a:rPr lang="en-CA"/>
              <a:t>?</a:t>
            </a:r>
          </a:p>
          <a:p>
            <a:endParaRPr lang="en-CA" sz="2400"/>
          </a:p>
          <a:p>
            <a:endParaRPr lang="en-CA" sz="2400"/>
          </a:p>
          <a:p>
            <a:pPr lvl="1">
              <a:buFont typeface="Times New Roman" pitchFamily="18" charset="0"/>
              <a:buNone/>
            </a:pPr>
            <a:r>
              <a:rPr lang="en-CA"/>
              <a:t>Where </a:t>
            </a:r>
            <a:r>
              <a:rPr lang="en-CA" i="1"/>
              <a:t>E</a:t>
            </a:r>
            <a:r>
              <a:rPr lang="en-CA" i="1" baseline="-25000"/>
              <a:t>R0</a:t>
            </a:r>
            <a:r>
              <a:rPr lang="en-CA"/>
              <a:t> is the largest value of the rotor’s induced voltage obtained at </a:t>
            </a:r>
            <a:r>
              <a:rPr lang="en-CA" i="1"/>
              <a:t>s</a:t>
            </a:r>
            <a:r>
              <a:rPr lang="en-CA"/>
              <a:t> = 1(loacked rotor)</a:t>
            </a:r>
            <a:endParaRPr lang="en-US"/>
          </a:p>
          <a:p>
            <a:endParaRPr lang="en-US" sz="2400"/>
          </a:p>
        </p:txBody>
      </p:sp>
      <p:graphicFrame>
        <p:nvGraphicFramePr>
          <p:cNvPr id="53255" name="Object 7"/>
          <p:cNvGraphicFramePr>
            <a:graphicFrameLocks noChangeAspect="1"/>
          </p:cNvGraphicFramePr>
          <p:nvPr/>
        </p:nvGraphicFramePr>
        <p:xfrm>
          <a:off x="3708400" y="4149725"/>
          <a:ext cx="1728788" cy="623888"/>
        </p:xfrm>
        <a:graphic>
          <a:graphicData uri="http://schemas.openxmlformats.org/presentationml/2006/ole">
            <mc:AlternateContent xmlns:mc="http://schemas.openxmlformats.org/markup-compatibility/2006">
              <mc:Choice xmlns:v="urn:schemas-microsoft-com:vml" Requires="v">
                <p:oleObj spid="_x0000_s53260" name="Equation" r:id="rId3" imgW="634680" imgH="228600" progId="Equation.DSMT4">
                  <p:embed/>
                </p:oleObj>
              </mc:Choice>
              <mc:Fallback>
                <p:oleObj name="Equation" r:id="rId3" imgW="63468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149725"/>
                        <a:ext cx="1728788" cy="623888"/>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255"/>
                                        </p:tgtEl>
                                        <p:attrNameLst>
                                          <p:attrName>style.visibility</p:attrName>
                                        </p:attrNameLst>
                                      </p:cBhvr>
                                      <p:to>
                                        <p:strVal val="visible"/>
                                      </p:to>
                                    </p:set>
                                    <p:anim calcmode="lin" valueType="num">
                                      <p:cBhvr additive="base">
                                        <p:cTn id="19" dur="500" fill="hold"/>
                                        <p:tgtEl>
                                          <p:spTgt spid="53255"/>
                                        </p:tgtEl>
                                        <p:attrNameLst>
                                          <p:attrName>ppt_x</p:attrName>
                                        </p:attrNameLst>
                                      </p:cBhvr>
                                      <p:tavLst>
                                        <p:tav tm="0">
                                          <p:val>
                                            <p:strVal val="#ppt_x"/>
                                          </p:val>
                                        </p:tav>
                                        <p:tav tm="100000">
                                          <p:val>
                                            <p:strVal val="#ppt_x"/>
                                          </p:val>
                                        </p:tav>
                                      </p:tavLst>
                                    </p:anim>
                                    <p:anim calcmode="lin" valueType="num">
                                      <p:cBhvr additive="base">
                                        <p:cTn id="20" dur="500" fill="hold"/>
                                        <p:tgtEl>
                                          <p:spTgt spid="532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anim calcmode="lin" valueType="num">
                                      <p:cBhvr additive="base">
                                        <p:cTn id="23"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CA"/>
              <a:t>Equivalent Circuit</a:t>
            </a:r>
            <a:endParaRPr lang="en-US"/>
          </a:p>
        </p:txBody>
      </p:sp>
      <p:sp>
        <p:nvSpPr>
          <p:cNvPr id="45059" name="Rectangle 3"/>
          <p:cNvSpPr>
            <a:spLocks noGrp="1" noChangeArrowheads="1"/>
          </p:cNvSpPr>
          <p:nvPr>
            <p:ph type="body" sz="half" idx="1"/>
          </p:nvPr>
        </p:nvSpPr>
        <p:spPr>
          <a:xfrm>
            <a:off x="566738" y="1341438"/>
            <a:ext cx="8277225" cy="4678362"/>
          </a:xfrm>
          <a:noFill/>
          <a:ln/>
        </p:spPr>
        <p:txBody>
          <a:bodyPr/>
          <a:lstStyle/>
          <a:p>
            <a:r>
              <a:rPr lang="en-CA"/>
              <a:t>The same is true for the frequency, i.e.</a:t>
            </a:r>
          </a:p>
          <a:p>
            <a:endParaRPr lang="en-CA"/>
          </a:p>
          <a:p>
            <a:r>
              <a:rPr lang="en-CA"/>
              <a:t>It is known that</a:t>
            </a:r>
          </a:p>
          <a:p>
            <a:endParaRPr lang="en-CA"/>
          </a:p>
          <a:p>
            <a:r>
              <a:rPr lang="en-CA"/>
              <a:t>So, as the frequency of the induced voltage in the rotor changes, the reactance of the rotor circuit also changes</a:t>
            </a:r>
          </a:p>
          <a:p>
            <a:pPr>
              <a:buFont typeface="Wingdings" pitchFamily="2" charset="2"/>
              <a:buNone/>
            </a:pPr>
            <a:r>
              <a:rPr lang="en-CA" sz="2400"/>
              <a:t>Where </a:t>
            </a:r>
            <a:r>
              <a:rPr lang="en-CA" sz="2400" i="1"/>
              <a:t>X</a:t>
            </a:r>
            <a:r>
              <a:rPr lang="en-CA" sz="2400" i="1" baseline="-25000"/>
              <a:t>r0</a:t>
            </a:r>
            <a:r>
              <a:rPr lang="en-CA" sz="2400" i="1"/>
              <a:t> </a:t>
            </a:r>
            <a:r>
              <a:rPr lang="en-CA" sz="2400"/>
              <a:t>is the rotor reactance</a:t>
            </a:r>
          </a:p>
          <a:p>
            <a:pPr>
              <a:buFont typeface="Wingdings" pitchFamily="2" charset="2"/>
              <a:buNone/>
            </a:pPr>
            <a:r>
              <a:rPr lang="en-CA" sz="2400"/>
              <a:t> at the supply frequency </a:t>
            </a:r>
          </a:p>
          <a:p>
            <a:pPr>
              <a:buFont typeface="Wingdings" pitchFamily="2" charset="2"/>
              <a:buNone/>
            </a:pPr>
            <a:r>
              <a:rPr lang="en-CA" sz="2400"/>
              <a:t>(at blocked rotor)</a:t>
            </a:r>
            <a:endParaRPr lang="en-US" sz="2400"/>
          </a:p>
        </p:txBody>
      </p:sp>
      <p:graphicFrame>
        <p:nvGraphicFramePr>
          <p:cNvPr id="45060" name="Object 4"/>
          <p:cNvGraphicFramePr>
            <a:graphicFrameLocks noGrp="1" noChangeAspect="1"/>
          </p:cNvGraphicFramePr>
          <p:nvPr>
            <p:ph sz="half" idx="2"/>
          </p:nvPr>
        </p:nvGraphicFramePr>
        <p:xfrm>
          <a:off x="3995738" y="1844675"/>
          <a:ext cx="1368425" cy="560388"/>
        </p:xfrm>
        <a:graphic>
          <a:graphicData uri="http://schemas.openxmlformats.org/presentationml/2006/ole">
            <mc:AlternateContent xmlns:mc="http://schemas.openxmlformats.org/markup-compatibility/2006">
              <mc:Choice xmlns:v="urn:schemas-microsoft-com:vml" Requires="v">
                <p:oleObj spid="_x0000_s45082" name="Equation" r:id="rId3" imgW="558720" imgH="228600" progId="Equation.DSMT4">
                  <p:embed/>
                </p:oleObj>
              </mc:Choice>
              <mc:Fallback>
                <p:oleObj name="Equation" r:id="rId3" imgW="5587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844675"/>
                        <a:ext cx="1368425" cy="560388"/>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6" name="Object 10"/>
          <p:cNvGraphicFramePr>
            <a:graphicFrameLocks noChangeAspect="1"/>
          </p:cNvGraphicFramePr>
          <p:nvPr/>
        </p:nvGraphicFramePr>
        <p:xfrm>
          <a:off x="3348038" y="2924175"/>
          <a:ext cx="2767012" cy="528638"/>
        </p:xfrm>
        <a:graphic>
          <a:graphicData uri="http://schemas.openxmlformats.org/presentationml/2006/ole">
            <mc:AlternateContent xmlns:mc="http://schemas.openxmlformats.org/markup-compatibility/2006">
              <mc:Choice xmlns:v="urn:schemas-microsoft-com:vml" Requires="v">
                <p:oleObj spid="_x0000_s45083" name="Equation" r:id="rId5" imgW="1066680" imgH="203040" progId="Equation.DSMT4">
                  <p:embed/>
                </p:oleObj>
              </mc:Choice>
              <mc:Fallback>
                <p:oleObj name="Equation" r:id="rId5" imgW="1066680" imgH="2030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924175"/>
                        <a:ext cx="2767012" cy="528638"/>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9" name="Object 13"/>
          <p:cNvGraphicFramePr>
            <a:graphicFrameLocks noChangeAspect="1"/>
          </p:cNvGraphicFramePr>
          <p:nvPr/>
        </p:nvGraphicFramePr>
        <p:xfrm>
          <a:off x="5148263" y="4365625"/>
          <a:ext cx="3294062" cy="1781175"/>
        </p:xfrm>
        <a:graphic>
          <a:graphicData uri="http://schemas.openxmlformats.org/presentationml/2006/ole">
            <mc:AlternateContent xmlns:mc="http://schemas.openxmlformats.org/markup-compatibility/2006">
              <mc:Choice xmlns:v="urn:schemas-microsoft-com:vml" Requires="v">
                <p:oleObj spid="_x0000_s45084" name="Equation" r:id="rId7" imgW="1269720" imgH="685800" progId="Equation.DSMT4">
                  <p:embed/>
                </p:oleObj>
              </mc:Choice>
              <mc:Fallback>
                <p:oleObj name="Equation" r:id="rId7" imgW="1269720" imgH="685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4365625"/>
                        <a:ext cx="3294062" cy="1781175"/>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60"/>
                                        </p:tgtEl>
                                        <p:attrNameLst>
                                          <p:attrName>style.visibility</p:attrName>
                                        </p:attrNameLst>
                                      </p:cBhvr>
                                      <p:to>
                                        <p:strVal val="visible"/>
                                      </p:to>
                                    </p:set>
                                    <p:anim calcmode="lin" valueType="num">
                                      <p:cBhvr additive="base">
                                        <p:cTn id="11" dur="500" fill="hold"/>
                                        <p:tgtEl>
                                          <p:spTgt spid="45060"/>
                                        </p:tgtEl>
                                        <p:attrNameLst>
                                          <p:attrName>ppt_x</p:attrName>
                                        </p:attrNameLst>
                                      </p:cBhvr>
                                      <p:tavLst>
                                        <p:tav tm="0">
                                          <p:val>
                                            <p:strVal val="#ppt_x"/>
                                          </p:val>
                                        </p:tav>
                                        <p:tav tm="100000">
                                          <p:val>
                                            <p:strVal val="#ppt_x"/>
                                          </p:val>
                                        </p:tav>
                                      </p:tavLst>
                                    </p:anim>
                                    <p:anim calcmode="lin" valueType="num">
                                      <p:cBhvr additive="base">
                                        <p:cTn id="12"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 calcmode="lin" valueType="num">
                                      <p:cBhvr additive="base">
                                        <p:cTn id="17"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066"/>
                                        </p:tgtEl>
                                        <p:attrNameLst>
                                          <p:attrName>style.visibility</p:attrName>
                                        </p:attrNameLst>
                                      </p:cBhvr>
                                      <p:to>
                                        <p:strVal val="visible"/>
                                      </p:to>
                                    </p:set>
                                    <p:anim calcmode="lin" valueType="num">
                                      <p:cBhvr additive="base">
                                        <p:cTn id="21" dur="500" fill="hold"/>
                                        <p:tgtEl>
                                          <p:spTgt spid="45066"/>
                                        </p:tgtEl>
                                        <p:attrNameLst>
                                          <p:attrName>ppt_x</p:attrName>
                                        </p:attrNameLst>
                                      </p:cBhvr>
                                      <p:tavLst>
                                        <p:tav tm="0">
                                          <p:val>
                                            <p:strVal val="#ppt_x"/>
                                          </p:val>
                                        </p:tav>
                                        <p:tav tm="100000">
                                          <p:val>
                                            <p:strVal val="#ppt_x"/>
                                          </p:val>
                                        </p:tav>
                                      </p:tavLst>
                                    </p:anim>
                                    <p:anim calcmode="lin" valueType="num">
                                      <p:cBhvr additive="base">
                                        <p:cTn id="22"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 calcmode="lin" valueType="num">
                                      <p:cBhvr additive="base">
                                        <p:cTn id="27"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5069"/>
                                        </p:tgtEl>
                                        <p:attrNameLst>
                                          <p:attrName>style.visibility</p:attrName>
                                        </p:attrNameLst>
                                      </p:cBhvr>
                                      <p:to>
                                        <p:strVal val="visible"/>
                                      </p:to>
                                    </p:set>
                                    <p:anim calcmode="lin" valueType="num">
                                      <p:cBhvr additive="base">
                                        <p:cTn id="33" dur="500" fill="hold"/>
                                        <p:tgtEl>
                                          <p:spTgt spid="45069"/>
                                        </p:tgtEl>
                                        <p:attrNameLst>
                                          <p:attrName>ppt_x</p:attrName>
                                        </p:attrNameLst>
                                      </p:cBhvr>
                                      <p:tavLst>
                                        <p:tav tm="0">
                                          <p:val>
                                            <p:strVal val="#ppt_x"/>
                                          </p:val>
                                        </p:tav>
                                        <p:tav tm="100000">
                                          <p:val>
                                            <p:strVal val="#ppt_x"/>
                                          </p:val>
                                        </p:tav>
                                      </p:tavLst>
                                    </p:anim>
                                    <p:anim calcmode="lin" valueType="num">
                                      <p:cBhvr additive="base">
                                        <p:cTn id="34" dur="500" fill="hold"/>
                                        <p:tgtEl>
                                          <p:spTgt spid="4506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anim calcmode="lin" valueType="num">
                                      <p:cBhvr additive="base">
                                        <p:cTn id="3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5059">
                                            <p:txEl>
                                              <p:pRg st="6" end="6"/>
                                            </p:txEl>
                                          </p:spTgt>
                                        </p:tgtEl>
                                        <p:attrNameLst>
                                          <p:attrName>style.visibility</p:attrName>
                                        </p:attrNameLst>
                                      </p:cBhvr>
                                      <p:to>
                                        <p:strVal val="visible"/>
                                      </p:to>
                                    </p:set>
                                    <p:anim calcmode="lin" valueType="num">
                                      <p:cBhvr additive="base">
                                        <p:cTn id="41"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05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5059">
                                            <p:txEl>
                                              <p:pRg st="7" end="7"/>
                                            </p:txEl>
                                          </p:spTgt>
                                        </p:tgtEl>
                                        <p:attrNameLst>
                                          <p:attrName>style.visibility</p:attrName>
                                        </p:attrNameLst>
                                      </p:cBhvr>
                                      <p:to>
                                        <p:strVal val="visible"/>
                                      </p:to>
                                    </p:set>
                                    <p:anim calcmode="lin" valueType="num">
                                      <p:cBhvr additive="base">
                                        <p:cTn id="45"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CA"/>
              <a:t>Equivalent Circuit</a:t>
            </a:r>
            <a:endParaRPr lang="en-US"/>
          </a:p>
        </p:txBody>
      </p:sp>
      <p:sp>
        <p:nvSpPr>
          <p:cNvPr id="50179" name="Rectangle 3"/>
          <p:cNvSpPr>
            <a:spLocks noGrp="1" noChangeArrowheads="1"/>
          </p:cNvSpPr>
          <p:nvPr>
            <p:ph type="body" idx="1"/>
          </p:nvPr>
        </p:nvSpPr>
        <p:spPr/>
        <p:txBody>
          <a:bodyPr/>
          <a:lstStyle/>
          <a:p>
            <a:r>
              <a:rPr lang="en-CA"/>
              <a:t>Then, we can draw the rotor equivalent circuit as follows</a:t>
            </a:r>
          </a:p>
          <a:p>
            <a:endParaRPr lang="en-CA"/>
          </a:p>
          <a:p>
            <a:endParaRPr lang="en-CA"/>
          </a:p>
          <a:p>
            <a:endParaRPr lang="en-CA"/>
          </a:p>
          <a:p>
            <a:endParaRPr lang="en-CA"/>
          </a:p>
          <a:p>
            <a:endParaRPr lang="en-CA"/>
          </a:p>
          <a:p>
            <a:endParaRPr lang="en-CA"/>
          </a:p>
          <a:p>
            <a:pPr lvl="1">
              <a:buFont typeface="Times New Roman" pitchFamily="18" charset="0"/>
              <a:buNone/>
            </a:pPr>
            <a:r>
              <a:rPr lang="en-CA"/>
              <a:t>Where </a:t>
            </a:r>
            <a:r>
              <a:rPr lang="en-CA" i="1"/>
              <a:t>E</a:t>
            </a:r>
            <a:r>
              <a:rPr lang="en-CA" i="1" baseline="-25000"/>
              <a:t>R</a:t>
            </a:r>
            <a:r>
              <a:rPr lang="en-CA" i="1"/>
              <a:t> </a:t>
            </a:r>
            <a:r>
              <a:rPr lang="en-CA"/>
              <a:t>is the induced voltage in the rotor and </a:t>
            </a:r>
            <a:r>
              <a:rPr lang="en-CA" i="1"/>
              <a:t>R</a:t>
            </a:r>
            <a:r>
              <a:rPr lang="en-CA" i="1" baseline="-25000"/>
              <a:t>R</a:t>
            </a:r>
            <a:r>
              <a:rPr lang="en-CA"/>
              <a:t> is the rotor resistance</a:t>
            </a:r>
            <a:endParaRPr lang="en-US"/>
          </a:p>
        </p:txBody>
      </p:sp>
      <p:pic>
        <p:nvPicPr>
          <p:cNvPr id="50182" name="Picture 6" descr="fig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413" y="2420938"/>
            <a:ext cx="4968875" cy="2824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CA"/>
              <a:t>Equivalent Circuit</a:t>
            </a:r>
            <a:endParaRPr lang="en-US"/>
          </a:p>
        </p:txBody>
      </p:sp>
      <p:sp>
        <p:nvSpPr>
          <p:cNvPr id="56323" name="Rectangle 3"/>
          <p:cNvSpPr>
            <a:spLocks noGrp="1" noChangeArrowheads="1"/>
          </p:cNvSpPr>
          <p:nvPr>
            <p:ph type="body" idx="1"/>
          </p:nvPr>
        </p:nvSpPr>
        <p:spPr/>
        <p:txBody>
          <a:bodyPr/>
          <a:lstStyle/>
          <a:p>
            <a:r>
              <a:rPr lang="en-CA"/>
              <a:t>Now we can calculate the rotor current as</a:t>
            </a:r>
          </a:p>
          <a:p>
            <a:endParaRPr lang="en-CA"/>
          </a:p>
          <a:p>
            <a:endParaRPr lang="en-CA"/>
          </a:p>
          <a:p>
            <a:endParaRPr lang="en-CA"/>
          </a:p>
          <a:p>
            <a:r>
              <a:rPr lang="en-CA"/>
              <a:t>Dividing both the numerator and denominator by </a:t>
            </a:r>
            <a:r>
              <a:rPr lang="en-CA" i="1"/>
              <a:t>s</a:t>
            </a:r>
            <a:r>
              <a:rPr lang="en-CA"/>
              <a:t> so nothing changes we get</a:t>
            </a:r>
          </a:p>
          <a:p>
            <a:endParaRPr lang="en-CA"/>
          </a:p>
          <a:p>
            <a:endParaRPr lang="en-CA"/>
          </a:p>
          <a:p>
            <a:pPr lvl="1">
              <a:buFont typeface="Times New Roman" pitchFamily="18" charset="0"/>
              <a:buNone/>
            </a:pPr>
            <a:r>
              <a:rPr lang="en-CA"/>
              <a:t>Where </a:t>
            </a:r>
            <a:r>
              <a:rPr lang="en-CA" i="1"/>
              <a:t>E</a:t>
            </a:r>
            <a:r>
              <a:rPr lang="en-CA" i="1" baseline="-25000"/>
              <a:t>R0</a:t>
            </a:r>
            <a:r>
              <a:rPr lang="en-CA"/>
              <a:t> is the induced voltage and </a:t>
            </a:r>
            <a:r>
              <a:rPr lang="en-CA" i="1"/>
              <a:t>X</a:t>
            </a:r>
            <a:r>
              <a:rPr lang="en-CA" i="1" baseline="-25000"/>
              <a:t>R0</a:t>
            </a:r>
            <a:r>
              <a:rPr lang="en-CA"/>
              <a:t> is the rotor reactance at blocked rotor condition (</a:t>
            </a:r>
            <a:r>
              <a:rPr lang="en-CA" i="1"/>
              <a:t>s</a:t>
            </a:r>
            <a:r>
              <a:rPr lang="en-CA"/>
              <a:t> = 1)</a:t>
            </a:r>
            <a:endParaRPr lang="en-US" i="1"/>
          </a:p>
        </p:txBody>
      </p:sp>
      <p:graphicFrame>
        <p:nvGraphicFramePr>
          <p:cNvPr id="56324" name="Object 4"/>
          <p:cNvGraphicFramePr>
            <a:graphicFrameLocks noChangeAspect="1"/>
          </p:cNvGraphicFramePr>
          <p:nvPr/>
        </p:nvGraphicFramePr>
        <p:xfrm>
          <a:off x="3203575" y="1773238"/>
          <a:ext cx="2271713" cy="1766887"/>
        </p:xfrm>
        <a:graphic>
          <a:graphicData uri="http://schemas.openxmlformats.org/presentationml/2006/ole">
            <mc:AlternateContent xmlns:mc="http://schemas.openxmlformats.org/markup-compatibility/2006">
              <mc:Choice xmlns:v="urn:schemas-microsoft-com:vml" Requires="v">
                <p:oleObj spid="_x0000_s56334" name="Equation" r:id="rId3" imgW="1143000" imgH="888840" progId="Equation.DSMT4">
                  <p:embed/>
                </p:oleObj>
              </mc:Choice>
              <mc:Fallback>
                <p:oleObj name="Equation" r:id="rId3" imgW="114300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773238"/>
                        <a:ext cx="2271713" cy="176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3563938" y="4365625"/>
          <a:ext cx="1944687" cy="1028700"/>
        </p:xfrm>
        <a:graphic>
          <a:graphicData uri="http://schemas.openxmlformats.org/presentationml/2006/ole">
            <mc:AlternateContent xmlns:mc="http://schemas.openxmlformats.org/markup-compatibility/2006">
              <mc:Choice xmlns:v="urn:schemas-microsoft-com:vml" Requires="v">
                <p:oleObj spid="_x0000_s56335" name="Equation" r:id="rId5" imgW="1104840" imgH="583920" progId="Equation.DSMT4">
                  <p:embed/>
                </p:oleObj>
              </mc:Choice>
              <mc:Fallback>
                <p:oleObj name="Equation" r:id="rId5" imgW="1104840" imgH="5839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4365625"/>
                        <a:ext cx="1944687" cy="1028700"/>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4"/>
                                        </p:tgtEl>
                                        <p:attrNameLst>
                                          <p:attrName>style.visibility</p:attrName>
                                        </p:attrNameLst>
                                      </p:cBhvr>
                                      <p:to>
                                        <p:strVal val="visible"/>
                                      </p:to>
                                    </p:set>
                                    <p:anim calcmode="lin" valueType="num">
                                      <p:cBhvr additive="base">
                                        <p:cTn id="11" dur="500" fill="hold"/>
                                        <p:tgtEl>
                                          <p:spTgt spid="56324"/>
                                        </p:tgtEl>
                                        <p:attrNameLst>
                                          <p:attrName>ppt_x</p:attrName>
                                        </p:attrNameLst>
                                      </p:cBhvr>
                                      <p:tavLst>
                                        <p:tav tm="0">
                                          <p:val>
                                            <p:strVal val="#ppt_x"/>
                                          </p:val>
                                        </p:tav>
                                        <p:tav tm="100000">
                                          <p:val>
                                            <p:strVal val="#ppt_x"/>
                                          </p:val>
                                        </p:tav>
                                      </p:tavLst>
                                    </p:anim>
                                    <p:anim calcmode="lin" valueType="num">
                                      <p:cBhvr additive="base">
                                        <p:cTn id="12"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anim calcmode="lin" valueType="num">
                                      <p:cBhvr additive="base">
                                        <p:cTn id="17"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6325"/>
                                        </p:tgtEl>
                                        <p:attrNameLst>
                                          <p:attrName>style.visibility</p:attrName>
                                        </p:attrNameLst>
                                      </p:cBhvr>
                                      <p:to>
                                        <p:strVal val="visible"/>
                                      </p:to>
                                    </p:set>
                                    <p:anim calcmode="lin" valueType="num">
                                      <p:cBhvr additive="base">
                                        <p:cTn id="23" dur="500" fill="hold"/>
                                        <p:tgtEl>
                                          <p:spTgt spid="56325"/>
                                        </p:tgtEl>
                                        <p:attrNameLst>
                                          <p:attrName>ppt_x</p:attrName>
                                        </p:attrNameLst>
                                      </p:cBhvr>
                                      <p:tavLst>
                                        <p:tav tm="0">
                                          <p:val>
                                            <p:strVal val="#ppt_x"/>
                                          </p:val>
                                        </p:tav>
                                        <p:tav tm="100000">
                                          <p:val>
                                            <p:strVal val="#ppt_x"/>
                                          </p:val>
                                        </p:tav>
                                      </p:tavLst>
                                    </p:anim>
                                    <p:anim calcmode="lin" valueType="num">
                                      <p:cBhvr additive="base">
                                        <p:cTn id="24" dur="500" fill="hold"/>
                                        <p:tgtEl>
                                          <p:spTgt spid="563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323">
                                            <p:txEl>
                                              <p:pRg st="7" end="7"/>
                                            </p:txEl>
                                          </p:spTgt>
                                        </p:tgtEl>
                                        <p:attrNameLst>
                                          <p:attrName>style.visibility</p:attrName>
                                        </p:attrNameLst>
                                      </p:cBhvr>
                                      <p:to>
                                        <p:strVal val="visible"/>
                                      </p:to>
                                    </p:set>
                                    <p:anim calcmode="lin" valueType="num">
                                      <p:cBhvr additive="base">
                                        <p:cTn id="27"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CA"/>
              <a:t>Construction</a:t>
            </a:r>
            <a:endParaRPr lang="en-US"/>
          </a:p>
        </p:txBody>
      </p:sp>
      <p:sp>
        <p:nvSpPr>
          <p:cNvPr id="15363" name="Rectangle 3"/>
          <p:cNvSpPr>
            <a:spLocks noGrp="1" noChangeArrowheads="1"/>
          </p:cNvSpPr>
          <p:nvPr>
            <p:ph type="body" idx="1"/>
          </p:nvPr>
        </p:nvSpPr>
        <p:spPr>
          <a:xfrm>
            <a:off x="611188" y="1268413"/>
            <a:ext cx="8326437" cy="4678362"/>
          </a:xfrm>
        </p:spPr>
        <p:txBody>
          <a:bodyPr/>
          <a:lstStyle/>
          <a:p>
            <a:r>
              <a:rPr lang="en-US"/>
              <a:t>An induction motor has two main parts</a:t>
            </a:r>
          </a:p>
          <a:p>
            <a:pPr lvl="1"/>
            <a:r>
              <a:rPr lang="en-US"/>
              <a:t>a stationary stator </a:t>
            </a:r>
          </a:p>
          <a:p>
            <a:pPr lvl="2"/>
            <a:r>
              <a:rPr lang="en-US"/>
              <a:t>consisting of a steel frame that supports a hollow, cylindrical core</a:t>
            </a:r>
          </a:p>
          <a:p>
            <a:pPr lvl="2"/>
            <a:r>
              <a:rPr lang="en-US"/>
              <a:t>core, constructed from stacked laminations (why?), having a number of evenly spaced slots, providing the space for the stator winding </a:t>
            </a:r>
          </a:p>
        </p:txBody>
      </p:sp>
      <p:pic>
        <p:nvPicPr>
          <p:cNvPr id="15364" name="Picture 4" descr="fig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400" y="3284538"/>
            <a:ext cx="3313113"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p:cNvSpPr txBox="1">
            <a:spLocks noChangeArrowheads="1"/>
          </p:cNvSpPr>
          <p:nvPr/>
        </p:nvSpPr>
        <p:spPr bwMode="auto">
          <a:xfrm>
            <a:off x="7164388" y="5805488"/>
            <a:ext cx="16557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a:t>Stator of IM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CA"/>
              <a:t>Equivalent Circuit</a:t>
            </a:r>
            <a:endParaRPr lang="en-US"/>
          </a:p>
        </p:txBody>
      </p:sp>
      <p:sp>
        <p:nvSpPr>
          <p:cNvPr id="57347" name="Rectangle 3"/>
          <p:cNvSpPr>
            <a:spLocks noGrp="1" noChangeArrowheads="1"/>
          </p:cNvSpPr>
          <p:nvPr>
            <p:ph type="body" sz="half" idx="1"/>
          </p:nvPr>
        </p:nvSpPr>
        <p:spPr>
          <a:xfrm>
            <a:off x="566738" y="1341438"/>
            <a:ext cx="7966075" cy="4678362"/>
          </a:xfrm>
        </p:spPr>
        <p:txBody>
          <a:bodyPr/>
          <a:lstStyle/>
          <a:p>
            <a:r>
              <a:rPr lang="en-CA"/>
              <a:t>Now we can have the rotor equivalent circuit</a:t>
            </a:r>
          </a:p>
          <a:p>
            <a:endParaRPr lang="en-CA"/>
          </a:p>
          <a:p>
            <a:endParaRPr lang="en-CA"/>
          </a:p>
          <a:p>
            <a:endParaRPr lang="en-CA"/>
          </a:p>
          <a:p>
            <a:endParaRPr lang="en-CA"/>
          </a:p>
          <a:p>
            <a:endParaRPr lang="en-CA"/>
          </a:p>
          <a:p>
            <a:endParaRPr lang="en-CA"/>
          </a:p>
          <a:p>
            <a:endParaRPr lang="en-US"/>
          </a:p>
        </p:txBody>
      </p:sp>
      <p:pic>
        <p:nvPicPr>
          <p:cNvPr id="57348" name="Picture 4" descr="fig9"/>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2051050" y="2133600"/>
            <a:ext cx="5256213" cy="294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CA"/>
              <a:t>Equivalent Circuit</a:t>
            </a:r>
            <a:endParaRPr lang="en-US"/>
          </a:p>
        </p:txBody>
      </p:sp>
      <p:sp>
        <p:nvSpPr>
          <p:cNvPr id="62467" name="Rectangle 3"/>
          <p:cNvSpPr>
            <a:spLocks noGrp="1" noChangeArrowheads="1"/>
          </p:cNvSpPr>
          <p:nvPr>
            <p:ph type="body" idx="1"/>
          </p:nvPr>
        </p:nvSpPr>
        <p:spPr/>
        <p:txBody>
          <a:bodyPr/>
          <a:lstStyle/>
          <a:p>
            <a:r>
              <a:rPr lang="en-CA"/>
              <a:t>Now as we managed to solve the induced voltage and different frequency problems, we can combine the stator and rotor circuits in one equivalent circuit</a:t>
            </a:r>
          </a:p>
          <a:p>
            <a:pPr lvl="1">
              <a:buFont typeface="Times New Roman" pitchFamily="18" charset="0"/>
              <a:buNone/>
            </a:pPr>
            <a:r>
              <a:rPr lang="en-CA"/>
              <a:t>Where</a:t>
            </a:r>
            <a:endParaRPr lang="en-US"/>
          </a:p>
        </p:txBody>
      </p:sp>
      <p:pic>
        <p:nvPicPr>
          <p:cNvPr id="62468" name="Picture 4" descr="cir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113" y="2852738"/>
            <a:ext cx="5905500" cy="2470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2469" name="Object 5"/>
          <p:cNvGraphicFramePr>
            <a:graphicFrameLocks noChangeAspect="1"/>
          </p:cNvGraphicFramePr>
          <p:nvPr/>
        </p:nvGraphicFramePr>
        <p:xfrm>
          <a:off x="1619250" y="3500438"/>
          <a:ext cx="1287463" cy="2736850"/>
        </p:xfrm>
        <a:graphic>
          <a:graphicData uri="http://schemas.openxmlformats.org/presentationml/2006/ole">
            <mc:AlternateContent xmlns:mc="http://schemas.openxmlformats.org/markup-compatibility/2006">
              <mc:Choice xmlns:v="urn:schemas-microsoft-com:vml" Requires="v">
                <p:oleObj spid="_x0000_s62474" name="Equation" r:id="rId4" imgW="799920" imgH="1701720" progId="Equation.DSMT4">
                  <p:embed/>
                </p:oleObj>
              </mc:Choice>
              <mc:Fallback>
                <p:oleObj name="Equation" r:id="rId4" imgW="799920" imgH="17017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500438"/>
                        <a:ext cx="1287463"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CA"/>
              <a:t>Power losses in Induction machines</a:t>
            </a:r>
            <a:endParaRPr lang="en-US"/>
          </a:p>
        </p:txBody>
      </p:sp>
      <p:sp>
        <p:nvSpPr>
          <p:cNvPr id="63491" name="Rectangle 3"/>
          <p:cNvSpPr>
            <a:spLocks noGrp="1" noChangeArrowheads="1"/>
          </p:cNvSpPr>
          <p:nvPr>
            <p:ph type="body" idx="1"/>
          </p:nvPr>
        </p:nvSpPr>
        <p:spPr/>
        <p:txBody>
          <a:bodyPr/>
          <a:lstStyle/>
          <a:p>
            <a:r>
              <a:rPr lang="en-CA"/>
              <a:t>Copper losses</a:t>
            </a:r>
          </a:p>
          <a:p>
            <a:pPr lvl="1"/>
            <a:r>
              <a:rPr lang="en-CA"/>
              <a:t>Copper loss in the stator (</a:t>
            </a:r>
            <a:r>
              <a:rPr lang="en-CA" i="1"/>
              <a:t>P</a:t>
            </a:r>
            <a:r>
              <a:rPr lang="en-CA" i="1" baseline="-25000"/>
              <a:t>SCL</a:t>
            </a:r>
            <a:r>
              <a:rPr lang="en-CA"/>
              <a:t>) = </a:t>
            </a:r>
            <a:r>
              <a:rPr lang="en-CA" i="1"/>
              <a:t>I</a:t>
            </a:r>
            <a:r>
              <a:rPr lang="en-CA" i="1" baseline="-25000"/>
              <a:t>1</a:t>
            </a:r>
            <a:r>
              <a:rPr lang="en-CA" i="1" baseline="30000"/>
              <a:t>2</a:t>
            </a:r>
            <a:r>
              <a:rPr lang="en-CA" i="1"/>
              <a:t>R</a:t>
            </a:r>
            <a:r>
              <a:rPr lang="en-CA" i="1" baseline="-25000"/>
              <a:t>1</a:t>
            </a:r>
          </a:p>
          <a:p>
            <a:pPr lvl="1"/>
            <a:r>
              <a:rPr lang="en-CA"/>
              <a:t>Copper loss in the rotor (</a:t>
            </a:r>
            <a:r>
              <a:rPr lang="en-CA" i="1"/>
              <a:t>P</a:t>
            </a:r>
            <a:r>
              <a:rPr lang="en-CA" i="1" baseline="-25000"/>
              <a:t>RCL</a:t>
            </a:r>
            <a:r>
              <a:rPr lang="en-CA"/>
              <a:t>) = </a:t>
            </a:r>
            <a:r>
              <a:rPr lang="en-CA" i="1"/>
              <a:t>I</a:t>
            </a:r>
            <a:r>
              <a:rPr lang="en-CA" i="1" baseline="-25000"/>
              <a:t>2</a:t>
            </a:r>
            <a:r>
              <a:rPr lang="en-CA" i="1" baseline="30000"/>
              <a:t>2</a:t>
            </a:r>
            <a:r>
              <a:rPr lang="en-CA" i="1"/>
              <a:t>R</a:t>
            </a:r>
            <a:r>
              <a:rPr lang="en-CA" i="1" baseline="-25000"/>
              <a:t>2</a:t>
            </a:r>
            <a:endParaRPr lang="en-CA" i="1"/>
          </a:p>
          <a:p>
            <a:r>
              <a:rPr lang="en-CA"/>
              <a:t>Core loss (</a:t>
            </a:r>
            <a:r>
              <a:rPr lang="en-CA" i="1"/>
              <a:t>P</a:t>
            </a:r>
            <a:r>
              <a:rPr lang="en-CA" i="1" baseline="-25000"/>
              <a:t>core</a:t>
            </a:r>
            <a:r>
              <a:rPr lang="en-CA"/>
              <a:t>)</a:t>
            </a:r>
          </a:p>
          <a:p>
            <a:r>
              <a:rPr lang="en-CA"/>
              <a:t>Mechanical power loss due to friction and windage</a:t>
            </a:r>
          </a:p>
          <a:p>
            <a:r>
              <a:rPr lang="en-CA"/>
              <a:t>How this power flow in the motor?</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CA"/>
              <a:t>Power flow in induction motor</a:t>
            </a:r>
            <a:endParaRPr lang="en-US"/>
          </a:p>
        </p:txBody>
      </p:sp>
      <p:pic>
        <p:nvPicPr>
          <p:cNvPr id="64515" name="Picture 3" descr="fig1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50825" y="1916113"/>
            <a:ext cx="8785225" cy="36623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CA"/>
              <a:t>Power relations</a:t>
            </a:r>
            <a:endParaRPr lang="en-US"/>
          </a:p>
        </p:txBody>
      </p:sp>
      <p:graphicFrame>
        <p:nvGraphicFramePr>
          <p:cNvPr id="65539" name="Object 3"/>
          <p:cNvGraphicFramePr>
            <a:graphicFrameLocks noChangeAspect="1"/>
          </p:cNvGraphicFramePr>
          <p:nvPr/>
        </p:nvGraphicFramePr>
        <p:xfrm>
          <a:off x="898525" y="1700213"/>
          <a:ext cx="4464050" cy="563562"/>
        </p:xfrm>
        <a:graphic>
          <a:graphicData uri="http://schemas.openxmlformats.org/presentationml/2006/ole">
            <mc:AlternateContent xmlns:mc="http://schemas.openxmlformats.org/markup-compatibility/2006">
              <mc:Choice xmlns:v="urn:schemas-microsoft-com:vml" Requires="v">
                <p:oleObj spid="_x0000_s65579" name="Equation" r:id="rId3" imgW="2108160" imgH="266400" progId="Equation.DSMT4">
                  <p:embed/>
                </p:oleObj>
              </mc:Choice>
              <mc:Fallback>
                <p:oleObj name="Equation" r:id="rId3" imgW="2108160" imgH="266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700213"/>
                        <a:ext cx="446405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4"/>
          <p:cNvGraphicFramePr>
            <a:graphicFrameLocks noChangeAspect="1"/>
          </p:cNvGraphicFramePr>
          <p:nvPr/>
        </p:nvGraphicFramePr>
        <p:xfrm>
          <a:off x="898525" y="2349500"/>
          <a:ext cx="1695450" cy="511175"/>
        </p:xfrm>
        <a:graphic>
          <a:graphicData uri="http://schemas.openxmlformats.org/presentationml/2006/ole">
            <mc:AlternateContent xmlns:mc="http://schemas.openxmlformats.org/markup-compatibility/2006">
              <mc:Choice xmlns:v="urn:schemas-microsoft-com:vml" Requires="v">
                <p:oleObj spid="_x0000_s65580" name="Equation" r:id="rId5" imgW="799920" imgH="241200" progId="Equation.DSMT4">
                  <p:embed/>
                </p:oleObj>
              </mc:Choice>
              <mc:Fallback>
                <p:oleObj name="Equation" r:id="rId5" imgW="799920" imgH="24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2349500"/>
                        <a:ext cx="16954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5"/>
          <p:cNvGraphicFramePr>
            <a:graphicFrameLocks noChangeAspect="1"/>
          </p:cNvGraphicFramePr>
          <p:nvPr/>
        </p:nvGraphicFramePr>
        <p:xfrm>
          <a:off x="898525" y="3068638"/>
          <a:ext cx="3076575" cy="485775"/>
        </p:xfrm>
        <a:graphic>
          <a:graphicData uri="http://schemas.openxmlformats.org/presentationml/2006/ole">
            <mc:AlternateContent xmlns:mc="http://schemas.openxmlformats.org/markup-compatibility/2006">
              <mc:Choice xmlns:v="urn:schemas-microsoft-com:vml" Requires="v">
                <p:oleObj spid="_x0000_s65581" name="Equation" r:id="rId7" imgW="1447560" imgH="228600" progId="Equation.DSMT4">
                  <p:embed/>
                </p:oleObj>
              </mc:Choice>
              <mc:Fallback>
                <p:oleObj name="Equation" r:id="rId7" imgW="144756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3068638"/>
                        <a:ext cx="30765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898525" y="3716338"/>
          <a:ext cx="1695450" cy="511175"/>
        </p:xfrm>
        <a:graphic>
          <a:graphicData uri="http://schemas.openxmlformats.org/presentationml/2006/ole">
            <mc:AlternateContent xmlns:mc="http://schemas.openxmlformats.org/markup-compatibility/2006">
              <mc:Choice xmlns:v="urn:schemas-microsoft-com:vml" Requires="v">
                <p:oleObj spid="_x0000_s65582" name="Equation" r:id="rId9" imgW="799920" imgH="241200" progId="Equation.DSMT4">
                  <p:embed/>
                </p:oleObj>
              </mc:Choice>
              <mc:Fallback>
                <p:oleObj name="Equation" r:id="rId9" imgW="799920" imgH="2412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525" y="3716338"/>
                        <a:ext cx="16954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7"/>
          <p:cNvGraphicFramePr>
            <a:graphicFrameLocks noChangeAspect="1"/>
          </p:cNvGraphicFramePr>
          <p:nvPr/>
        </p:nvGraphicFramePr>
        <p:xfrm>
          <a:off x="898525" y="4365625"/>
          <a:ext cx="2241550" cy="485775"/>
        </p:xfrm>
        <a:graphic>
          <a:graphicData uri="http://schemas.openxmlformats.org/presentationml/2006/ole">
            <mc:AlternateContent xmlns:mc="http://schemas.openxmlformats.org/markup-compatibility/2006">
              <mc:Choice xmlns:v="urn:schemas-microsoft-com:vml" Requires="v">
                <p:oleObj spid="_x0000_s65583" name="Equation" r:id="rId11" imgW="1054080" imgH="228600" progId="Equation.DSMT4">
                  <p:embed/>
                </p:oleObj>
              </mc:Choice>
              <mc:Fallback>
                <p:oleObj name="Equation" r:id="rId11" imgW="105408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8525" y="4365625"/>
                        <a:ext cx="22415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8"/>
          <p:cNvGraphicFramePr>
            <a:graphicFrameLocks noChangeAspect="1"/>
          </p:cNvGraphicFramePr>
          <p:nvPr/>
        </p:nvGraphicFramePr>
        <p:xfrm>
          <a:off x="898525" y="5084763"/>
          <a:ext cx="3360738" cy="511175"/>
        </p:xfrm>
        <a:graphic>
          <a:graphicData uri="http://schemas.openxmlformats.org/presentationml/2006/ole">
            <mc:AlternateContent xmlns:mc="http://schemas.openxmlformats.org/markup-compatibility/2006">
              <mc:Choice xmlns:v="urn:schemas-microsoft-com:vml" Requires="v">
                <p:oleObj spid="_x0000_s65584" name="Equation" r:id="rId13" imgW="1587240" imgH="241200" progId="Equation.DSMT4">
                  <p:embed/>
                </p:oleObj>
              </mc:Choice>
              <mc:Fallback>
                <p:oleObj name="Equation" r:id="rId13" imgW="1587240" imgH="2412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8525" y="5084763"/>
                        <a:ext cx="336073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11"/>
          <p:cNvGraphicFramePr>
            <a:graphicFrameLocks noChangeAspect="1"/>
          </p:cNvGraphicFramePr>
          <p:nvPr/>
        </p:nvGraphicFramePr>
        <p:xfrm>
          <a:off x="5219700" y="4868863"/>
          <a:ext cx="1450975" cy="914400"/>
        </p:xfrm>
        <a:graphic>
          <a:graphicData uri="http://schemas.openxmlformats.org/presentationml/2006/ole">
            <mc:AlternateContent xmlns:mc="http://schemas.openxmlformats.org/markup-compatibility/2006">
              <mc:Choice xmlns:v="urn:schemas-microsoft-com:vml" Requires="v">
                <p:oleObj spid="_x0000_s65585" name="Equation" r:id="rId15" imgW="685800" imgH="431640" progId="Equation.DSMT4">
                  <p:embed/>
                </p:oleObj>
              </mc:Choice>
              <mc:Fallback>
                <p:oleObj name="Equation" r:id="rId15" imgW="685800" imgH="43164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700" y="4868863"/>
                        <a:ext cx="14509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CA"/>
              <a:t>Equivalent Circuit</a:t>
            </a:r>
            <a:endParaRPr lang="en-US"/>
          </a:p>
        </p:txBody>
      </p:sp>
      <p:sp>
        <p:nvSpPr>
          <p:cNvPr id="66563" name="Rectangle 3"/>
          <p:cNvSpPr>
            <a:spLocks noGrp="1" noChangeArrowheads="1"/>
          </p:cNvSpPr>
          <p:nvPr>
            <p:ph type="body" idx="1"/>
          </p:nvPr>
        </p:nvSpPr>
        <p:spPr/>
        <p:txBody>
          <a:bodyPr/>
          <a:lstStyle/>
          <a:p>
            <a:r>
              <a:rPr lang="en-CA"/>
              <a:t>We can rearrange the equivalent circuit as follows</a:t>
            </a:r>
            <a:endParaRPr lang="en-US"/>
          </a:p>
        </p:txBody>
      </p:sp>
      <p:pic>
        <p:nvPicPr>
          <p:cNvPr id="66564" name="Picture 4" descr="fig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060575"/>
            <a:ext cx="8135938" cy="3244850"/>
          </a:xfrm>
          <a:prstGeom prst="rect">
            <a:avLst/>
          </a:prstGeom>
          <a:noFill/>
          <a:extLst>
            <a:ext uri="{909E8E84-426E-40DD-AFC4-6F175D3DCCD1}">
              <a14:hiddenFill xmlns:a14="http://schemas.microsoft.com/office/drawing/2010/main">
                <a:solidFill>
                  <a:srgbClr val="FFFFFF"/>
                </a:solidFill>
              </a14:hiddenFill>
            </a:ext>
          </a:extLst>
        </p:spPr>
      </p:pic>
      <p:sp>
        <p:nvSpPr>
          <p:cNvPr id="66565" name="Line 5"/>
          <p:cNvSpPr>
            <a:spLocks noChangeShapeType="1"/>
          </p:cNvSpPr>
          <p:nvPr/>
        </p:nvSpPr>
        <p:spPr bwMode="auto">
          <a:xfrm flipV="1">
            <a:off x="4643438" y="2781300"/>
            <a:ext cx="1944687" cy="3024188"/>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Text Box 6"/>
          <p:cNvSpPr txBox="1">
            <a:spLocks noChangeArrowheads="1"/>
          </p:cNvSpPr>
          <p:nvPr/>
        </p:nvSpPr>
        <p:spPr bwMode="auto">
          <a:xfrm>
            <a:off x="3419475" y="5445125"/>
            <a:ext cx="1366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a:t>Actual rotor resistance</a:t>
            </a:r>
            <a:endParaRPr lang="en-US"/>
          </a:p>
        </p:txBody>
      </p:sp>
      <p:sp>
        <p:nvSpPr>
          <p:cNvPr id="66567" name="Oval 7"/>
          <p:cNvSpPr>
            <a:spLocks noChangeArrowheads="1"/>
          </p:cNvSpPr>
          <p:nvPr/>
        </p:nvSpPr>
        <p:spPr bwMode="auto">
          <a:xfrm>
            <a:off x="6227763" y="2133600"/>
            <a:ext cx="936625" cy="647700"/>
          </a:xfrm>
          <a:prstGeom prst="ellipse">
            <a:avLst/>
          </a:prstGeom>
          <a:noFill/>
          <a:ln w="12700" algn="ctr">
            <a:solidFill>
              <a:srgbClr val="3366FF"/>
            </a:solidFill>
            <a:round/>
            <a:headEnd type="none"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Oval 8"/>
          <p:cNvSpPr>
            <a:spLocks noChangeArrowheads="1"/>
          </p:cNvSpPr>
          <p:nvPr/>
        </p:nvSpPr>
        <p:spPr bwMode="auto">
          <a:xfrm>
            <a:off x="7092950" y="3357563"/>
            <a:ext cx="1295400" cy="935037"/>
          </a:xfrm>
          <a:prstGeom prst="ellipse">
            <a:avLst/>
          </a:prstGeom>
          <a:noFill/>
          <a:ln w="12700" algn="ctr">
            <a:solidFill>
              <a:srgbClr val="3366FF"/>
            </a:solidFill>
            <a:round/>
            <a:headEnd type="none"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9" name="Line 9"/>
          <p:cNvSpPr>
            <a:spLocks noChangeShapeType="1"/>
          </p:cNvSpPr>
          <p:nvPr/>
        </p:nvSpPr>
        <p:spPr bwMode="auto">
          <a:xfrm flipV="1">
            <a:off x="7380288" y="4292600"/>
            <a:ext cx="431800" cy="144145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Text Box 10"/>
          <p:cNvSpPr txBox="1">
            <a:spLocks noChangeArrowheads="1"/>
          </p:cNvSpPr>
          <p:nvPr/>
        </p:nvSpPr>
        <p:spPr bwMode="auto">
          <a:xfrm>
            <a:off x="5724525" y="5300663"/>
            <a:ext cx="19431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a:t>Resistance equivalent to mechanical load</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CA"/>
              <a:t>Power relations</a:t>
            </a:r>
            <a:endParaRPr lang="en-US"/>
          </a:p>
        </p:txBody>
      </p:sp>
      <p:graphicFrame>
        <p:nvGraphicFramePr>
          <p:cNvPr id="67587" name="Object 3"/>
          <p:cNvGraphicFramePr>
            <a:graphicFrameLocks noChangeAspect="1"/>
          </p:cNvGraphicFramePr>
          <p:nvPr/>
        </p:nvGraphicFramePr>
        <p:xfrm>
          <a:off x="898525" y="1700213"/>
          <a:ext cx="4464050" cy="563562"/>
        </p:xfrm>
        <a:graphic>
          <a:graphicData uri="http://schemas.openxmlformats.org/presentationml/2006/ole">
            <mc:AlternateContent xmlns:mc="http://schemas.openxmlformats.org/markup-compatibility/2006">
              <mc:Choice xmlns:v="urn:schemas-microsoft-com:vml" Requires="v">
                <p:oleObj spid="_x0000_s67659" name="Equation" r:id="rId3" imgW="2108160" imgH="266400" progId="Equation.DSMT4">
                  <p:embed/>
                </p:oleObj>
              </mc:Choice>
              <mc:Fallback>
                <p:oleObj name="Equation" r:id="rId3" imgW="2108160" imgH="266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700213"/>
                        <a:ext cx="446405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4"/>
          <p:cNvGraphicFramePr>
            <a:graphicFrameLocks noChangeAspect="1"/>
          </p:cNvGraphicFramePr>
          <p:nvPr/>
        </p:nvGraphicFramePr>
        <p:xfrm>
          <a:off x="898525" y="2349500"/>
          <a:ext cx="1695450" cy="511175"/>
        </p:xfrm>
        <a:graphic>
          <a:graphicData uri="http://schemas.openxmlformats.org/presentationml/2006/ole">
            <mc:AlternateContent xmlns:mc="http://schemas.openxmlformats.org/markup-compatibility/2006">
              <mc:Choice xmlns:v="urn:schemas-microsoft-com:vml" Requires="v">
                <p:oleObj spid="_x0000_s67660" name="Equation" r:id="rId5" imgW="799920" imgH="241200" progId="Equation.DSMT4">
                  <p:embed/>
                </p:oleObj>
              </mc:Choice>
              <mc:Fallback>
                <p:oleObj name="Equation" r:id="rId5" imgW="799920" imgH="241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2349500"/>
                        <a:ext cx="16954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898525" y="3068638"/>
          <a:ext cx="3076575" cy="485775"/>
        </p:xfrm>
        <a:graphic>
          <a:graphicData uri="http://schemas.openxmlformats.org/presentationml/2006/ole">
            <mc:AlternateContent xmlns:mc="http://schemas.openxmlformats.org/markup-compatibility/2006">
              <mc:Choice xmlns:v="urn:schemas-microsoft-com:vml" Requires="v">
                <p:oleObj spid="_x0000_s67661" name="Equation" r:id="rId7" imgW="1447560" imgH="228600" progId="Equation.DSMT4">
                  <p:embed/>
                </p:oleObj>
              </mc:Choice>
              <mc:Fallback>
                <p:oleObj name="Equation" r:id="rId7" imgW="144756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3068638"/>
                        <a:ext cx="30765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6"/>
          <p:cNvGraphicFramePr>
            <a:graphicFrameLocks noChangeAspect="1"/>
          </p:cNvGraphicFramePr>
          <p:nvPr/>
        </p:nvGraphicFramePr>
        <p:xfrm>
          <a:off x="898525" y="3716338"/>
          <a:ext cx="1695450" cy="511175"/>
        </p:xfrm>
        <a:graphic>
          <a:graphicData uri="http://schemas.openxmlformats.org/presentationml/2006/ole">
            <mc:AlternateContent xmlns:mc="http://schemas.openxmlformats.org/markup-compatibility/2006">
              <mc:Choice xmlns:v="urn:schemas-microsoft-com:vml" Requires="v">
                <p:oleObj spid="_x0000_s67662" name="Equation" r:id="rId9" imgW="799920" imgH="241200" progId="Equation.DSMT4">
                  <p:embed/>
                </p:oleObj>
              </mc:Choice>
              <mc:Fallback>
                <p:oleObj name="Equation" r:id="rId9" imgW="799920" imgH="2412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525" y="3716338"/>
                        <a:ext cx="16954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898525" y="4365625"/>
          <a:ext cx="2241550" cy="485775"/>
        </p:xfrm>
        <a:graphic>
          <a:graphicData uri="http://schemas.openxmlformats.org/presentationml/2006/ole">
            <mc:AlternateContent xmlns:mc="http://schemas.openxmlformats.org/markup-compatibility/2006">
              <mc:Choice xmlns:v="urn:schemas-microsoft-com:vml" Requires="v">
                <p:oleObj spid="_x0000_s67663" name="Equation" r:id="rId11" imgW="1054080" imgH="228600" progId="Equation.DSMT4">
                  <p:embed/>
                </p:oleObj>
              </mc:Choice>
              <mc:Fallback>
                <p:oleObj name="Equation" r:id="rId11" imgW="105408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8525" y="4365625"/>
                        <a:ext cx="22415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900113" y="5589588"/>
          <a:ext cx="3360737" cy="511175"/>
        </p:xfrm>
        <a:graphic>
          <a:graphicData uri="http://schemas.openxmlformats.org/presentationml/2006/ole">
            <mc:AlternateContent xmlns:mc="http://schemas.openxmlformats.org/markup-compatibility/2006">
              <mc:Choice xmlns:v="urn:schemas-microsoft-com:vml" Requires="v">
                <p:oleObj spid="_x0000_s67664" name="Equation" r:id="rId13" imgW="1587240" imgH="241200" progId="Equation.DSMT4">
                  <p:embed/>
                </p:oleObj>
              </mc:Choice>
              <mc:Fallback>
                <p:oleObj name="Equation" r:id="rId13" imgW="1587240" imgH="2412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5589588"/>
                        <a:ext cx="336073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4140200" y="3068638"/>
          <a:ext cx="1701800" cy="485775"/>
        </p:xfrm>
        <a:graphic>
          <a:graphicData uri="http://schemas.openxmlformats.org/presentationml/2006/ole">
            <mc:AlternateContent xmlns:mc="http://schemas.openxmlformats.org/markup-compatibility/2006">
              <mc:Choice xmlns:v="urn:schemas-microsoft-com:vml" Requires="v">
                <p:oleObj spid="_x0000_s67665" name="Equation" r:id="rId15" imgW="799920" imgH="228600" progId="Equation.DSMT4">
                  <p:embed/>
                </p:oleObj>
              </mc:Choice>
              <mc:Fallback>
                <p:oleObj name="Equation" r:id="rId15" imgW="799920" imgH="2286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200" y="3068638"/>
                        <a:ext cx="17018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10"/>
          <p:cNvGraphicFramePr>
            <a:graphicFrameLocks noChangeAspect="1"/>
          </p:cNvGraphicFramePr>
          <p:nvPr/>
        </p:nvGraphicFramePr>
        <p:xfrm>
          <a:off x="5940425" y="2889250"/>
          <a:ext cx="1212850" cy="835025"/>
        </p:xfrm>
        <a:graphic>
          <a:graphicData uri="http://schemas.openxmlformats.org/presentationml/2006/ole">
            <mc:AlternateContent xmlns:mc="http://schemas.openxmlformats.org/markup-compatibility/2006">
              <mc:Choice xmlns:v="urn:schemas-microsoft-com:vml" Requires="v">
                <p:oleObj spid="_x0000_s67666" name="Equation" r:id="rId17" imgW="571320" imgH="393480" progId="Equation.DSMT4">
                  <p:embed/>
                </p:oleObj>
              </mc:Choice>
              <mc:Fallback>
                <p:oleObj name="Equation" r:id="rId17" imgW="571320" imgH="39348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0425" y="2889250"/>
                        <a:ext cx="121285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5" name="Object 11"/>
          <p:cNvGraphicFramePr>
            <a:graphicFrameLocks noChangeAspect="1"/>
          </p:cNvGraphicFramePr>
          <p:nvPr/>
        </p:nvGraphicFramePr>
        <p:xfrm>
          <a:off x="3276600" y="4221163"/>
          <a:ext cx="1966913" cy="835025"/>
        </p:xfrm>
        <a:graphic>
          <a:graphicData uri="http://schemas.openxmlformats.org/presentationml/2006/ole">
            <mc:AlternateContent xmlns:mc="http://schemas.openxmlformats.org/markup-compatibility/2006">
              <mc:Choice xmlns:v="urn:schemas-microsoft-com:vml" Requires="v">
                <p:oleObj spid="_x0000_s67667" name="Equation" r:id="rId19" imgW="927000" imgH="393480" progId="Equation.DSMT4">
                  <p:embed/>
                </p:oleObj>
              </mc:Choice>
              <mc:Fallback>
                <p:oleObj name="Equation" r:id="rId19" imgW="927000" imgH="39348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76600" y="4221163"/>
                        <a:ext cx="1966913"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6" name="Object 12"/>
          <p:cNvGraphicFramePr>
            <a:graphicFrameLocks noChangeAspect="1"/>
          </p:cNvGraphicFramePr>
          <p:nvPr/>
        </p:nvGraphicFramePr>
        <p:xfrm>
          <a:off x="7380288" y="2924175"/>
          <a:ext cx="942975" cy="835025"/>
        </p:xfrm>
        <a:graphic>
          <a:graphicData uri="http://schemas.openxmlformats.org/presentationml/2006/ole">
            <mc:AlternateContent xmlns:mc="http://schemas.openxmlformats.org/markup-compatibility/2006">
              <mc:Choice xmlns:v="urn:schemas-microsoft-com:vml" Requires="v">
                <p:oleObj spid="_x0000_s67668" name="Equation" r:id="rId21" imgW="444240" imgH="393480" progId="Equation.DSMT4">
                  <p:embed/>
                </p:oleObj>
              </mc:Choice>
              <mc:Fallback>
                <p:oleObj name="Equation" r:id="rId21" imgW="444240" imgH="39348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80288" y="2924175"/>
                        <a:ext cx="94297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7" name="Object 13"/>
          <p:cNvGraphicFramePr>
            <a:graphicFrameLocks noChangeAspect="1"/>
          </p:cNvGraphicFramePr>
          <p:nvPr/>
        </p:nvGraphicFramePr>
        <p:xfrm>
          <a:off x="5499100" y="4221163"/>
          <a:ext cx="1697038" cy="835025"/>
        </p:xfrm>
        <a:graphic>
          <a:graphicData uri="http://schemas.openxmlformats.org/presentationml/2006/ole">
            <mc:AlternateContent xmlns:mc="http://schemas.openxmlformats.org/markup-compatibility/2006">
              <mc:Choice xmlns:v="urn:schemas-microsoft-com:vml" Requires="v">
                <p:oleObj spid="_x0000_s67669" name="Equation" r:id="rId23" imgW="799920" imgH="393480" progId="Equation.DSMT4">
                  <p:embed/>
                </p:oleObj>
              </mc:Choice>
              <mc:Fallback>
                <p:oleObj name="Equation" r:id="rId23" imgW="799920" imgH="39348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99100" y="4221163"/>
                        <a:ext cx="169703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0" name="Object 16"/>
          <p:cNvGraphicFramePr>
            <a:graphicFrameLocks noChangeAspect="1"/>
          </p:cNvGraphicFramePr>
          <p:nvPr/>
        </p:nvGraphicFramePr>
        <p:xfrm>
          <a:off x="898525" y="5013325"/>
          <a:ext cx="2159000" cy="485775"/>
        </p:xfrm>
        <a:graphic>
          <a:graphicData uri="http://schemas.openxmlformats.org/presentationml/2006/ole">
            <mc:AlternateContent xmlns:mc="http://schemas.openxmlformats.org/markup-compatibility/2006">
              <mc:Choice xmlns:v="urn:schemas-microsoft-com:vml" Requires="v">
                <p:oleObj spid="_x0000_s67670" name="Equation" r:id="rId25" imgW="1015920" imgH="228600" progId="Equation.DSMT4">
                  <p:embed/>
                </p:oleObj>
              </mc:Choice>
              <mc:Fallback>
                <p:oleObj name="Equation" r:id="rId25" imgW="1015920" imgH="228600" progId="Equation.DSMT4">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98525" y="5013325"/>
                        <a:ext cx="21590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1" name="Object 17"/>
          <p:cNvGraphicFramePr>
            <a:graphicFrameLocks noChangeAspect="1"/>
          </p:cNvGraphicFramePr>
          <p:nvPr/>
        </p:nvGraphicFramePr>
        <p:xfrm>
          <a:off x="4795838" y="5373688"/>
          <a:ext cx="1450975" cy="914400"/>
        </p:xfrm>
        <a:graphic>
          <a:graphicData uri="http://schemas.openxmlformats.org/presentationml/2006/ole">
            <mc:AlternateContent xmlns:mc="http://schemas.openxmlformats.org/markup-compatibility/2006">
              <mc:Choice xmlns:v="urn:schemas-microsoft-com:vml" Requires="v">
                <p:oleObj spid="_x0000_s67671" name="Equation" r:id="rId27" imgW="685800" imgH="431640" progId="Equation.DSMT4">
                  <p:embed/>
                </p:oleObj>
              </mc:Choice>
              <mc:Fallback>
                <p:oleObj name="Equation" r:id="rId27" imgW="685800" imgH="431640" progId="Equation.DSMT4">
                  <p:embed/>
                  <p:pic>
                    <p:nvPicPr>
                      <p:cNvPr id="0"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95838" y="5373688"/>
                        <a:ext cx="14509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2" name="Object 18"/>
          <p:cNvGraphicFramePr>
            <a:graphicFrameLocks noChangeAspect="1"/>
          </p:cNvGraphicFramePr>
          <p:nvPr/>
        </p:nvGraphicFramePr>
        <p:xfrm>
          <a:off x="6300788" y="5373688"/>
          <a:ext cx="1611312" cy="914400"/>
        </p:xfrm>
        <a:graphic>
          <a:graphicData uri="http://schemas.openxmlformats.org/presentationml/2006/ole">
            <mc:AlternateContent xmlns:mc="http://schemas.openxmlformats.org/markup-compatibility/2006">
              <mc:Choice xmlns:v="urn:schemas-microsoft-com:vml" Requires="v">
                <p:oleObj spid="_x0000_s67672" name="Equation" r:id="rId29" imgW="761760" imgH="431640" progId="Equation.DSMT4">
                  <p:embed/>
                </p:oleObj>
              </mc:Choice>
              <mc:Fallback>
                <p:oleObj name="Equation" r:id="rId29" imgW="761760" imgH="431640" progId="Equation.DSMT4">
                  <p:embed/>
                  <p:pic>
                    <p:nvPicPr>
                      <p:cNvPr id="0" name="Object 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00788" y="5373688"/>
                        <a:ext cx="16113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CA"/>
              <a:t>Power relations</a:t>
            </a:r>
            <a:endParaRPr lang="en-US"/>
          </a:p>
        </p:txBody>
      </p:sp>
      <p:grpSp>
        <p:nvGrpSpPr>
          <p:cNvPr id="131094" name="Group 22"/>
          <p:cNvGrpSpPr>
            <a:grpSpLocks/>
          </p:cNvGrpSpPr>
          <p:nvPr/>
        </p:nvGrpSpPr>
        <p:grpSpPr bwMode="auto">
          <a:xfrm>
            <a:off x="2987675" y="1557338"/>
            <a:ext cx="3357563" cy="2978150"/>
            <a:chOff x="1474" y="1026"/>
            <a:chExt cx="2115" cy="1876"/>
          </a:xfrm>
        </p:grpSpPr>
        <p:graphicFrame>
          <p:nvGraphicFramePr>
            <p:cNvPr id="131076" name="Object 4"/>
            <p:cNvGraphicFramePr>
              <a:graphicFrameLocks noChangeAspect="1"/>
            </p:cNvGraphicFramePr>
            <p:nvPr/>
          </p:nvGraphicFramePr>
          <p:xfrm>
            <a:off x="1519" y="1071"/>
            <a:ext cx="340" cy="306"/>
          </p:xfrm>
          <a:graphic>
            <a:graphicData uri="http://schemas.openxmlformats.org/presentationml/2006/ole">
              <mc:AlternateContent xmlns:mc="http://schemas.openxmlformats.org/markup-compatibility/2006">
                <mc:Choice xmlns:v="urn:schemas-microsoft-com:vml" Requires="v">
                  <p:oleObj spid="_x0000_s131112" name="Equation" r:id="rId3" imgW="253800" imgH="228600" progId="Equation.DSMT4">
                    <p:embed/>
                  </p:oleObj>
                </mc:Choice>
                <mc:Fallback>
                  <p:oleObj name="Equation" r:id="rId3" imgW="2538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071"/>
                          <a:ext cx="34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0" name="Object 8"/>
            <p:cNvGraphicFramePr>
              <a:graphicFrameLocks noChangeAspect="1"/>
            </p:cNvGraphicFramePr>
            <p:nvPr/>
          </p:nvGraphicFramePr>
          <p:xfrm>
            <a:off x="2245" y="2296"/>
            <a:ext cx="391" cy="306"/>
          </p:xfrm>
          <a:graphic>
            <a:graphicData uri="http://schemas.openxmlformats.org/presentationml/2006/ole">
              <mc:AlternateContent xmlns:mc="http://schemas.openxmlformats.org/markup-compatibility/2006">
                <mc:Choice xmlns:v="urn:schemas-microsoft-com:vml" Requires="v">
                  <p:oleObj spid="_x0000_s131113" name="Equation" r:id="rId5" imgW="291960" imgH="228600" progId="Equation.DSMT4">
                    <p:embed/>
                  </p:oleObj>
                </mc:Choice>
                <mc:Fallback>
                  <p:oleObj name="Equation" r:id="rId5" imgW="29196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2296"/>
                          <a:ext cx="39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1087" name="Group 15"/>
            <p:cNvGrpSpPr>
              <a:grpSpLocks/>
            </p:cNvGrpSpPr>
            <p:nvPr/>
          </p:nvGrpSpPr>
          <p:grpSpPr bwMode="auto">
            <a:xfrm>
              <a:off x="2064" y="1071"/>
              <a:ext cx="976" cy="1179"/>
              <a:chOff x="997" y="1752"/>
              <a:chExt cx="976" cy="1179"/>
            </a:xfrm>
          </p:grpSpPr>
          <p:sp>
            <p:nvSpPr>
              <p:cNvPr id="131086" name="AutoShape 14"/>
              <p:cNvSpPr>
                <a:spLocks noChangeArrowheads="1"/>
              </p:cNvSpPr>
              <p:nvPr/>
            </p:nvSpPr>
            <p:spPr bwMode="auto">
              <a:xfrm>
                <a:off x="1247" y="1752"/>
                <a:ext cx="726" cy="453"/>
              </a:xfrm>
              <a:prstGeom prst="rightArrow">
                <a:avLst>
                  <a:gd name="adj1" fmla="val 50000"/>
                  <a:gd name="adj2" fmla="val 40066"/>
                </a:avLst>
              </a:prstGeom>
              <a:solidFill>
                <a:schemeClr val="accent1"/>
              </a:solidFill>
              <a:ln w="12700" algn="ctr">
                <a:solidFill>
                  <a:srgbClr val="3366FF"/>
                </a:solidFill>
                <a:miter lim="800000"/>
                <a:headEnd type="none" w="med"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4" name="AutoShape 12"/>
              <p:cNvSpPr>
                <a:spLocks noChangeArrowheads="1"/>
              </p:cNvSpPr>
              <p:nvPr/>
            </p:nvSpPr>
            <p:spPr bwMode="auto">
              <a:xfrm rot="5400000">
                <a:off x="714" y="2148"/>
                <a:ext cx="1066" cy="49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lgn="ctr">
                <a:solidFill>
                  <a:srgbClr val="3366FF"/>
                </a:solidFill>
                <a:miter lim="800000"/>
                <a:headEnd type="none" w="med"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31090" name="Object 18"/>
            <p:cNvGraphicFramePr>
              <a:graphicFrameLocks noChangeAspect="1"/>
            </p:cNvGraphicFramePr>
            <p:nvPr/>
          </p:nvGraphicFramePr>
          <p:xfrm>
            <a:off x="3198" y="1026"/>
            <a:ext cx="391" cy="306"/>
          </p:xfrm>
          <a:graphic>
            <a:graphicData uri="http://schemas.openxmlformats.org/presentationml/2006/ole">
              <mc:AlternateContent xmlns:mc="http://schemas.openxmlformats.org/markup-compatibility/2006">
                <mc:Choice xmlns:v="urn:schemas-microsoft-com:vml" Requires="v">
                  <p:oleObj spid="_x0000_s131114" name="Equation" r:id="rId7" imgW="291960" imgH="228600" progId="Equation.DSMT4">
                    <p:embed/>
                  </p:oleObj>
                </mc:Choice>
                <mc:Fallback>
                  <p:oleObj name="Equation" r:id="rId7" imgW="291960" imgH="2286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1026"/>
                          <a:ext cx="39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1" name="Text Box 19"/>
            <p:cNvSpPr txBox="1">
              <a:spLocks noChangeArrowheads="1"/>
            </p:cNvSpPr>
            <p:nvPr/>
          </p:nvSpPr>
          <p:spPr bwMode="auto">
            <a:xfrm>
              <a:off x="1474" y="1344"/>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sz="2400"/>
                <a:t>1</a:t>
              </a:r>
              <a:endParaRPr lang="en-US" sz="2400"/>
            </a:p>
          </p:txBody>
        </p:sp>
        <p:sp>
          <p:nvSpPr>
            <p:cNvPr id="131092" name="Text Box 20"/>
            <p:cNvSpPr txBox="1">
              <a:spLocks noChangeArrowheads="1"/>
            </p:cNvSpPr>
            <p:nvPr/>
          </p:nvSpPr>
          <p:spPr bwMode="auto">
            <a:xfrm>
              <a:off x="2245" y="2614"/>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sz="2400" i="1"/>
                <a:t>s</a:t>
              </a:r>
              <a:endParaRPr lang="en-US" sz="2400" i="1"/>
            </a:p>
          </p:txBody>
        </p:sp>
        <p:sp>
          <p:nvSpPr>
            <p:cNvPr id="131093" name="Text Box 21"/>
            <p:cNvSpPr txBox="1">
              <a:spLocks noChangeArrowheads="1"/>
            </p:cNvSpPr>
            <p:nvPr/>
          </p:nvSpPr>
          <p:spPr bwMode="auto">
            <a:xfrm>
              <a:off x="3198" y="1344"/>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sz="2400"/>
                <a:t>1-</a:t>
              </a:r>
              <a:r>
                <a:rPr lang="en-CA" sz="2400" i="1"/>
                <a:t>s</a:t>
              </a:r>
              <a:endParaRPr lang="en-US" sz="2400" i="1"/>
            </a:p>
          </p:txBody>
        </p:sp>
      </p:grpSp>
      <p:graphicFrame>
        <p:nvGraphicFramePr>
          <p:cNvPr id="131095" name="Object 23"/>
          <p:cNvGraphicFramePr>
            <a:graphicFrameLocks noChangeAspect="1"/>
          </p:cNvGraphicFramePr>
          <p:nvPr/>
        </p:nvGraphicFramePr>
        <p:xfrm>
          <a:off x="1187450" y="4508500"/>
          <a:ext cx="2044700" cy="860425"/>
        </p:xfrm>
        <a:graphic>
          <a:graphicData uri="http://schemas.openxmlformats.org/presentationml/2006/ole">
            <mc:AlternateContent xmlns:mc="http://schemas.openxmlformats.org/markup-compatibility/2006">
              <mc:Choice xmlns:v="urn:schemas-microsoft-com:vml" Requires="v">
                <p:oleObj spid="_x0000_s131115" name="Equation" r:id="rId9" imgW="965160" imgH="406080" progId="Equation.DSMT4">
                  <p:embed/>
                </p:oleObj>
              </mc:Choice>
              <mc:Fallback>
                <p:oleObj name="Equation" r:id="rId9" imgW="965160" imgH="40608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508500"/>
                        <a:ext cx="2044700" cy="860425"/>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CA"/>
              <a:t>Example</a:t>
            </a:r>
            <a:endParaRPr lang="en-US"/>
          </a:p>
        </p:txBody>
      </p:sp>
      <p:sp>
        <p:nvSpPr>
          <p:cNvPr id="107523" name="Rectangle 3"/>
          <p:cNvSpPr>
            <a:spLocks noGrp="1" noChangeArrowheads="1"/>
          </p:cNvSpPr>
          <p:nvPr>
            <p:ph type="body" idx="1"/>
          </p:nvPr>
        </p:nvSpPr>
        <p:spPr/>
        <p:txBody>
          <a:bodyPr/>
          <a:lstStyle/>
          <a:p>
            <a:pPr marL="533400" indent="-533400">
              <a:buFont typeface="Wingdings" pitchFamily="2" charset="2"/>
              <a:buNone/>
            </a:pPr>
            <a:r>
              <a:rPr lang="en-CA"/>
              <a:t>A 480-V, 60 Hz, 50-hp, three phase induction motor is drawing 60A at 0.85 PF lagging. The stator copper losses are 2 kW, and the rotor copper losses are 700 W. The friction and windage losses are 600 W, the core losses are 1800 W, and the stray losses are negligible. Find the following quantities:</a:t>
            </a:r>
          </a:p>
          <a:p>
            <a:pPr marL="928688" lvl="1" indent="-457200">
              <a:buFont typeface="Times New Roman" pitchFamily="18" charset="0"/>
              <a:buAutoNum type="arabicPeriod"/>
            </a:pPr>
            <a:r>
              <a:rPr lang="en-CA"/>
              <a:t>The air-gap power </a:t>
            </a:r>
            <a:r>
              <a:rPr lang="en-CA" i="1"/>
              <a:t>P</a:t>
            </a:r>
            <a:r>
              <a:rPr lang="en-CA" i="1" baseline="-25000"/>
              <a:t>AG.</a:t>
            </a:r>
          </a:p>
          <a:p>
            <a:pPr marL="928688" lvl="1" indent="-457200">
              <a:buFont typeface="Times New Roman" pitchFamily="18" charset="0"/>
              <a:buAutoNum type="arabicPeriod"/>
            </a:pPr>
            <a:r>
              <a:rPr lang="en-CA"/>
              <a:t>The power converted </a:t>
            </a:r>
            <a:r>
              <a:rPr lang="en-CA" i="1"/>
              <a:t>P</a:t>
            </a:r>
            <a:r>
              <a:rPr lang="en-CA" i="1" baseline="-25000"/>
              <a:t>conv</a:t>
            </a:r>
            <a:r>
              <a:rPr lang="en-CA"/>
              <a:t>.</a:t>
            </a:r>
          </a:p>
          <a:p>
            <a:pPr marL="928688" lvl="1" indent="-457200">
              <a:buFont typeface="Times New Roman" pitchFamily="18" charset="0"/>
              <a:buAutoNum type="arabicPeriod"/>
            </a:pPr>
            <a:r>
              <a:rPr lang="en-CA"/>
              <a:t>The output power </a:t>
            </a:r>
            <a:r>
              <a:rPr lang="en-CA" i="1"/>
              <a:t>P</a:t>
            </a:r>
            <a:r>
              <a:rPr lang="en-CA" i="1" baseline="-25000"/>
              <a:t>out</a:t>
            </a:r>
            <a:r>
              <a:rPr lang="en-CA"/>
              <a:t>.</a:t>
            </a:r>
          </a:p>
          <a:p>
            <a:pPr marL="928688" lvl="1" indent="-457200">
              <a:buFont typeface="Times New Roman" pitchFamily="18" charset="0"/>
              <a:buAutoNum type="arabicPeriod"/>
            </a:pPr>
            <a:r>
              <a:rPr lang="en-CA"/>
              <a:t>The efficiency of the motor.</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CA"/>
              <a:t>Solution</a:t>
            </a:r>
            <a:endParaRPr lang="en-US"/>
          </a:p>
        </p:txBody>
      </p:sp>
      <p:sp>
        <p:nvSpPr>
          <p:cNvPr id="110595" name="Rectangle 3"/>
          <p:cNvSpPr>
            <a:spLocks noGrp="1" noChangeArrowheads="1"/>
          </p:cNvSpPr>
          <p:nvPr>
            <p:ph type="body" idx="1"/>
          </p:nvPr>
        </p:nvSpPr>
        <p:spPr/>
        <p:txBody>
          <a:bodyPr/>
          <a:lstStyle/>
          <a:p>
            <a:pPr marL="928688" lvl="1" indent="-457200">
              <a:buFont typeface="Times New Roman" pitchFamily="18" charset="0"/>
              <a:buAutoNum type="arabicPeriod"/>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None/>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startAt="2"/>
            </a:pPr>
            <a:r>
              <a:rPr lang="en-CA"/>
              <a:t>  </a:t>
            </a:r>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AutoNum type="arabicPeriod" startAt="3"/>
            </a:pPr>
            <a:r>
              <a:rPr lang="en-CA"/>
              <a:t> </a:t>
            </a:r>
            <a:endParaRPr lang="en-US"/>
          </a:p>
        </p:txBody>
      </p:sp>
      <p:graphicFrame>
        <p:nvGraphicFramePr>
          <p:cNvPr id="110596" name="Object 4"/>
          <p:cNvGraphicFramePr>
            <a:graphicFrameLocks noChangeAspect="1"/>
          </p:cNvGraphicFramePr>
          <p:nvPr/>
        </p:nvGraphicFramePr>
        <p:xfrm>
          <a:off x="1763713" y="1341438"/>
          <a:ext cx="4440237" cy="1014412"/>
        </p:xfrm>
        <a:graphic>
          <a:graphicData uri="http://schemas.openxmlformats.org/presentationml/2006/ole">
            <mc:AlternateContent xmlns:mc="http://schemas.openxmlformats.org/markup-compatibility/2006">
              <mc:Choice xmlns:v="urn:schemas-microsoft-com:vml" Requires="v">
                <p:oleObj spid="_x0000_s110616" name="Equation" r:id="rId3" imgW="2222280" imgH="507960" progId="Equation.DSMT4">
                  <p:embed/>
                </p:oleObj>
              </mc:Choice>
              <mc:Fallback>
                <p:oleObj name="Equation" r:id="rId3" imgW="2222280" imgH="507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341438"/>
                        <a:ext cx="4440237"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p:cNvGraphicFramePr>
            <a:graphicFrameLocks noChangeAspect="1"/>
          </p:cNvGraphicFramePr>
          <p:nvPr/>
        </p:nvGraphicFramePr>
        <p:xfrm>
          <a:off x="1763713" y="2492375"/>
          <a:ext cx="3732212" cy="914400"/>
        </p:xfrm>
        <a:graphic>
          <a:graphicData uri="http://schemas.openxmlformats.org/presentationml/2006/ole">
            <mc:AlternateContent xmlns:mc="http://schemas.openxmlformats.org/markup-compatibility/2006">
              <mc:Choice xmlns:v="urn:schemas-microsoft-com:vml" Requires="v">
                <p:oleObj spid="_x0000_s110617" name="Equation" r:id="rId5" imgW="1866600" imgH="457200" progId="Equation.DSMT4">
                  <p:embed/>
                </p:oleObj>
              </mc:Choice>
              <mc:Fallback>
                <p:oleObj name="Equation" r:id="rId5" imgW="18666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492375"/>
                        <a:ext cx="37322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8" name="Object 6"/>
          <p:cNvGraphicFramePr>
            <a:graphicFrameLocks noChangeAspect="1"/>
          </p:cNvGraphicFramePr>
          <p:nvPr/>
        </p:nvGraphicFramePr>
        <p:xfrm>
          <a:off x="1763713" y="3573463"/>
          <a:ext cx="3684587" cy="1270000"/>
        </p:xfrm>
        <a:graphic>
          <a:graphicData uri="http://schemas.openxmlformats.org/presentationml/2006/ole">
            <mc:AlternateContent xmlns:mc="http://schemas.openxmlformats.org/markup-compatibility/2006">
              <mc:Choice xmlns:v="urn:schemas-microsoft-com:vml" Requires="v">
                <p:oleObj spid="_x0000_s110618" name="Equation" r:id="rId7" imgW="1841400" imgH="634680" progId="Equation.DSMT4">
                  <p:embed/>
                </p:oleObj>
              </mc:Choice>
              <mc:Fallback>
                <p:oleObj name="Equation" r:id="rId7" imgW="1841400" imgH="6346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573463"/>
                        <a:ext cx="3684587"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7"/>
          <p:cNvGraphicFramePr>
            <a:graphicFrameLocks noChangeAspect="1"/>
          </p:cNvGraphicFramePr>
          <p:nvPr/>
        </p:nvGraphicFramePr>
        <p:xfrm>
          <a:off x="1763713" y="5013325"/>
          <a:ext cx="3556000" cy="1270000"/>
        </p:xfrm>
        <a:graphic>
          <a:graphicData uri="http://schemas.openxmlformats.org/presentationml/2006/ole">
            <mc:AlternateContent xmlns:mc="http://schemas.openxmlformats.org/markup-compatibility/2006">
              <mc:Choice xmlns:v="urn:schemas-microsoft-com:vml" Requires="v">
                <p:oleObj spid="_x0000_s110619" name="Equation" r:id="rId9" imgW="1777680" imgH="634680" progId="Equation.DSMT4">
                  <p:embed/>
                </p:oleObj>
              </mc:Choice>
              <mc:Fallback>
                <p:oleObj name="Equation" r:id="rId9" imgW="1777680" imgH="6346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5013325"/>
                        <a:ext cx="35560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ppt_x"/>
                                          </p:val>
                                        </p:tav>
                                        <p:tav tm="100000">
                                          <p:val>
                                            <p:strVal val="#ppt_x"/>
                                          </p:val>
                                        </p:tav>
                                      </p:tavLst>
                                    </p:anim>
                                    <p:anim calcmode="lin" valueType="num">
                                      <p:cBhvr additive="base">
                                        <p:cTn id="8"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0597"/>
                                        </p:tgtEl>
                                        <p:attrNameLst>
                                          <p:attrName>style.visibility</p:attrName>
                                        </p:attrNameLst>
                                      </p:cBhvr>
                                      <p:to>
                                        <p:strVal val="visible"/>
                                      </p:to>
                                    </p:set>
                                    <p:anim calcmode="lin" valueType="num">
                                      <p:cBhvr additive="base">
                                        <p:cTn id="13" dur="500" fill="hold"/>
                                        <p:tgtEl>
                                          <p:spTgt spid="110597"/>
                                        </p:tgtEl>
                                        <p:attrNameLst>
                                          <p:attrName>ppt_x</p:attrName>
                                        </p:attrNameLst>
                                      </p:cBhvr>
                                      <p:tavLst>
                                        <p:tav tm="0">
                                          <p:val>
                                            <p:strVal val="#ppt_x"/>
                                          </p:val>
                                        </p:tav>
                                        <p:tav tm="100000">
                                          <p:val>
                                            <p:strVal val="#ppt_x"/>
                                          </p:val>
                                        </p:tav>
                                      </p:tavLst>
                                    </p:anim>
                                    <p:anim calcmode="lin" valueType="num">
                                      <p:cBhvr additive="base">
                                        <p:cTn id="14" dur="500" fill="hold"/>
                                        <p:tgtEl>
                                          <p:spTgt spid="11059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0598"/>
                                        </p:tgtEl>
                                        <p:attrNameLst>
                                          <p:attrName>style.visibility</p:attrName>
                                        </p:attrNameLst>
                                      </p:cBhvr>
                                      <p:to>
                                        <p:strVal val="visible"/>
                                      </p:to>
                                    </p:set>
                                    <p:anim calcmode="lin" valueType="num">
                                      <p:cBhvr additive="base">
                                        <p:cTn id="19" dur="500" fill="hold"/>
                                        <p:tgtEl>
                                          <p:spTgt spid="110598"/>
                                        </p:tgtEl>
                                        <p:attrNameLst>
                                          <p:attrName>ppt_x</p:attrName>
                                        </p:attrNameLst>
                                      </p:cBhvr>
                                      <p:tavLst>
                                        <p:tav tm="0">
                                          <p:val>
                                            <p:strVal val="#ppt_x"/>
                                          </p:val>
                                        </p:tav>
                                        <p:tav tm="100000">
                                          <p:val>
                                            <p:strVal val="#ppt_x"/>
                                          </p:val>
                                        </p:tav>
                                      </p:tavLst>
                                    </p:anim>
                                    <p:anim calcmode="lin" valueType="num">
                                      <p:cBhvr additive="base">
                                        <p:cTn id="20" dur="500" fill="hold"/>
                                        <p:tgtEl>
                                          <p:spTgt spid="1105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0599"/>
                                        </p:tgtEl>
                                        <p:attrNameLst>
                                          <p:attrName>style.visibility</p:attrName>
                                        </p:attrNameLst>
                                      </p:cBhvr>
                                      <p:to>
                                        <p:strVal val="visible"/>
                                      </p:to>
                                    </p:set>
                                    <p:anim calcmode="lin" valueType="num">
                                      <p:cBhvr additive="base">
                                        <p:cTn id="25" dur="500" fill="hold"/>
                                        <p:tgtEl>
                                          <p:spTgt spid="110599"/>
                                        </p:tgtEl>
                                        <p:attrNameLst>
                                          <p:attrName>ppt_x</p:attrName>
                                        </p:attrNameLst>
                                      </p:cBhvr>
                                      <p:tavLst>
                                        <p:tav tm="0">
                                          <p:val>
                                            <p:strVal val="#ppt_x"/>
                                          </p:val>
                                        </p:tav>
                                        <p:tav tm="100000">
                                          <p:val>
                                            <p:strVal val="#ppt_x"/>
                                          </p:val>
                                        </p:tav>
                                      </p:tavLst>
                                    </p:anim>
                                    <p:anim calcmode="lin" valueType="num">
                                      <p:cBhvr additive="base">
                                        <p:cTn id="26"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CA"/>
              <a:t>Construction</a:t>
            </a:r>
            <a:endParaRPr lang="en-US"/>
          </a:p>
        </p:txBody>
      </p:sp>
      <p:sp>
        <p:nvSpPr>
          <p:cNvPr id="17411" name="Rectangle 3"/>
          <p:cNvSpPr>
            <a:spLocks noGrp="1" noChangeArrowheads="1"/>
          </p:cNvSpPr>
          <p:nvPr>
            <p:ph type="body" sz="half" idx="1"/>
          </p:nvPr>
        </p:nvSpPr>
        <p:spPr>
          <a:xfrm>
            <a:off x="566738" y="1341438"/>
            <a:ext cx="8108950" cy="4608512"/>
          </a:xfrm>
        </p:spPr>
        <p:txBody>
          <a:bodyPr/>
          <a:lstStyle/>
          <a:p>
            <a:pPr lvl="1"/>
            <a:r>
              <a:rPr lang="en-US" sz="2000"/>
              <a:t>a revolving rotor </a:t>
            </a:r>
          </a:p>
          <a:p>
            <a:pPr lvl="2"/>
            <a:r>
              <a:rPr lang="en-US" sz="1800"/>
              <a:t>composed of punched laminations, stacked to create a series of rotor slots, providing space for the rotor winding </a:t>
            </a:r>
          </a:p>
          <a:p>
            <a:pPr lvl="2"/>
            <a:r>
              <a:rPr lang="en-US" sz="1800"/>
              <a:t>one of two types of rotor windings </a:t>
            </a:r>
          </a:p>
          <a:p>
            <a:pPr lvl="2"/>
            <a:r>
              <a:rPr lang="en-US" sz="1800"/>
              <a:t>conventional 3-phase windings made of insulated wire (</a:t>
            </a:r>
            <a:r>
              <a:rPr lang="en-US" sz="1800">
                <a:solidFill>
                  <a:schemeClr val="accent2"/>
                </a:solidFill>
              </a:rPr>
              <a:t>wound-rotor</a:t>
            </a:r>
            <a:r>
              <a:rPr lang="en-US" sz="1800"/>
              <a:t>) » similar to the winding on the stator</a:t>
            </a:r>
          </a:p>
          <a:p>
            <a:pPr lvl="2"/>
            <a:r>
              <a:rPr lang="en-US" sz="1800"/>
              <a:t>aluminum bus bars shorted together at the ends by two aluminum rings, forming a squirrel-cage shaped circuit (</a:t>
            </a:r>
            <a:r>
              <a:rPr lang="en-US" sz="1800">
                <a:solidFill>
                  <a:schemeClr val="accent2"/>
                </a:solidFill>
              </a:rPr>
              <a:t>squirrel-cage</a:t>
            </a:r>
            <a:r>
              <a:rPr lang="en-US" sz="1800"/>
              <a:t>)</a:t>
            </a:r>
          </a:p>
          <a:p>
            <a:r>
              <a:rPr lang="en-US" sz="2400"/>
              <a:t>Two basic design types depending on the rotor design</a:t>
            </a:r>
          </a:p>
          <a:p>
            <a:pPr lvl="1"/>
            <a:r>
              <a:rPr lang="en-US" sz="2000"/>
              <a:t>squirrel-cage: conducting bars laid into slots and shorted at both ends by shorting rings.</a:t>
            </a:r>
          </a:p>
          <a:p>
            <a:pPr lvl="1"/>
            <a:r>
              <a:rPr lang="en-US" sz="2000"/>
              <a:t>wound-rotor: complete set of three-phase windings exactly as the stator. Usually Y-connected, the ends of the three rotor wires are connected to 3 slip rings on the rotor shaft. In this way, the rotor circuit is accessible.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CA"/>
              <a:t>Solution</a:t>
            </a:r>
            <a:endParaRPr lang="en-US"/>
          </a:p>
        </p:txBody>
      </p:sp>
      <p:sp>
        <p:nvSpPr>
          <p:cNvPr id="111619" name="Rectangle 3"/>
          <p:cNvSpPr>
            <a:spLocks noGrp="1" noChangeArrowheads="1"/>
          </p:cNvSpPr>
          <p:nvPr>
            <p:ph type="body" idx="1"/>
          </p:nvPr>
        </p:nvSpPr>
        <p:spPr/>
        <p:txBody>
          <a:bodyPr/>
          <a:lstStyle/>
          <a:p>
            <a:pPr marL="928688" lvl="1" indent="-457200">
              <a:buFont typeface="Times New Roman" pitchFamily="18" charset="0"/>
              <a:buAutoNum type="arabicPeriod" startAt="4"/>
            </a:pPr>
            <a:endParaRPr lang="en-CA" sz="1400"/>
          </a:p>
          <a:p>
            <a:pPr marL="928688" lvl="1" indent="-457200">
              <a:buFont typeface="Times New Roman" pitchFamily="18" charset="0"/>
              <a:buAutoNum type="arabicPeriod" startAt="4"/>
            </a:pPr>
            <a:endParaRPr lang="en-CA" sz="1400"/>
          </a:p>
          <a:p>
            <a:pPr marL="928688" lvl="1" indent="-457200">
              <a:buFont typeface="Times New Roman" pitchFamily="18" charset="0"/>
              <a:buAutoNum type="arabicPeriod" startAt="4"/>
            </a:pPr>
            <a:endParaRPr lang="en-CA" sz="1400"/>
          </a:p>
          <a:p>
            <a:pPr marL="928688" lvl="1" indent="-457200">
              <a:buFont typeface="Times New Roman" pitchFamily="18" charset="0"/>
              <a:buAutoNum type="arabicPeriod" startAt="4"/>
            </a:pPr>
            <a:endParaRPr lang="en-CA" sz="1400"/>
          </a:p>
          <a:p>
            <a:pPr marL="928688" lvl="1" indent="-457200">
              <a:buFont typeface="Times New Roman" pitchFamily="18" charset="0"/>
              <a:buAutoNum type="arabicPeriod" startAt="4"/>
            </a:pPr>
            <a:endParaRPr lang="en-CA" sz="1400"/>
          </a:p>
          <a:p>
            <a:pPr marL="928688" lvl="1" indent="-457200">
              <a:buFont typeface="Times New Roman" pitchFamily="18" charset="0"/>
              <a:buAutoNum type="arabicPeriod" startAt="4"/>
            </a:pPr>
            <a:r>
              <a:rPr lang="en-CA"/>
              <a:t> </a:t>
            </a:r>
            <a:endParaRPr lang="en-US"/>
          </a:p>
        </p:txBody>
      </p:sp>
      <p:graphicFrame>
        <p:nvGraphicFramePr>
          <p:cNvPr id="111620" name="Object 4"/>
          <p:cNvGraphicFramePr>
            <a:graphicFrameLocks noChangeAspect="1"/>
          </p:cNvGraphicFramePr>
          <p:nvPr/>
        </p:nvGraphicFramePr>
        <p:xfrm>
          <a:off x="1763713" y="1484313"/>
          <a:ext cx="2516187" cy="787400"/>
        </p:xfrm>
        <a:graphic>
          <a:graphicData uri="http://schemas.openxmlformats.org/presentationml/2006/ole">
            <mc:AlternateContent xmlns:mc="http://schemas.openxmlformats.org/markup-compatibility/2006">
              <mc:Choice xmlns:v="urn:schemas-microsoft-com:vml" Requires="v">
                <p:oleObj spid="_x0000_s111630" name="Equation" r:id="rId3" imgW="1257120" imgH="393480" progId="Equation.DSMT4">
                  <p:embed/>
                </p:oleObj>
              </mc:Choice>
              <mc:Fallback>
                <p:oleObj name="Equation" r:id="rId3" imgW="125712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84313"/>
                        <a:ext cx="251618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1" name="Object 5"/>
          <p:cNvGraphicFramePr>
            <a:graphicFrameLocks noChangeAspect="1"/>
          </p:cNvGraphicFramePr>
          <p:nvPr/>
        </p:nvGraphicFramePr>
        <p:xfrm>
          <a:off x="1762125" y="2565400"/>
          <a:ext cx="2667000" cy="1676400"/>
        </p:xfrm>
        <a:graphic>
          <a:graphicData uri="http://schemas.openxmlformats.org/presentationml/2006/ole">
            <mc:AlternateContent xmlns:mc="http://schemas.openxmlformats.org/markup-compatibility/2006">
              <mc:Choice xmlns:v="urn:schemas-microsoft-com:vml" Requires="v">
                <p:oleObj spid="_x0000_s111631" name="Equation" r:id="rId5" imgW="1333440" imgH="838080" progId="Equation.DSMT4">
                  <p:embed/>
                </p:oleObj>
              </mc:Choice>
              <mc:Fallback>
                <p:oleObj name="Equation" r:id="rId5" imgW="1333440" imgH="8380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25" y="2565400"/>
                        <a:ext cx="26670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additive="base">
                                        <p:cTn id="7" dur="500" fill="hold"/>
                                        <p:tgtEl>
                                          <p:spTgt spid="111620"/>
                                        </p:tgtEl>
                                        <p:attrNameLst>
                                          <p:attrName>ppt_x</p:attrName>
                                        </p:attrNameLst>
                                      </p:cBhvr>
                                      <p:tavLst>
                                        <p:tav tm="0">
                                          <p:val>
                                            <p:strVal val="#ppt_x"/>
                                          </p:val>
                                        </p:tav>
                                        <p:tav tm="100000">
                                          <p:val>
                                            <p:strVal val="#ppt_x"/>
                                          </p:val>
                                        </p:tav>
                                      </p:tavLst>
                                    </p:anim>
                                    <p:anim calcmode="lin" valueType="num">
                                      <p:cBhvr additive="base">
                                        <p:cTn id="8" dur="500" fill="hold"/>
                                        <p:tgtEl>
                                          <p:spTgt spid="1116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1621"/>
                                        </p:tgtEl>
                                        <p:attrNameLst>
                                          <p:attrName>style.visibility</p:attrName>
                                        </p:attrNameLst>
                                      </p:cBhvr>
                                      <p:to>
                                        <p:strVal val="visible"/>
                                      </p:to>
                                    </p:set>
                                    <p:anim calcmode="lin" valueType="num">
                                      <p:cBhvr additive="base">
                                        <p:cTn id="13" dur="500" fill="hold"/>
                                        <p:tgtEl>
                                          <p:spTgt spid="111621"/>
                                        </p:tgtEl>
                                        <p:attrNameLst>
                                          <p:attrName>ppt_x</p:attrName>
                                        </p:attrNameLst>
                                      </p:cBhvr>
                                      <p:tavLst>
                                        <p:tav tm="0">
                                          <p:val>
                                            <p:strVal val="#ppt_x"/>
                                          </p:val>
                                        </p:tav>
                                        <p:tav tm="100000">
                                          <p:val>
                                            <p:strVal val="#ppt_x"/>
                                          </p:val>
                                        </p:tav>
                                      </p:tavLst>
                                    </p:anim>
                                    <p:anim calcmode="lin" valueType="num">
                                      <p:cBhvr additive="base">
                                        <p:cTn id="14"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CA"/>
              <a:t>Example</a:t>
            </a:r>
            <a:endParaRPr lang="en-US"/>
          </a:p>
        </p:txBody>
      </p:sp>
      <p:sp>
        <p:nvSpPr>
          <p:cNvPr id="112643" name="Rectangle 3"/>
          <p:cNvSpPr>
            <a:spLocks noGrp="1" noChangeArrowheads="1"/>
          </p:cNvSpPr>
          <p:nvPr>
            <p:ph type="body" idx="1"/>
          </p:nvPr>
        </p:nvSpPr>
        <p:spPr>
          <a:xfrm>
            <a:off x="566738" y="1341438"/>
            <a:ext cx="8326437" cy="4678362"/>
          </a:xfrm>
        </p:spPr>
        <p:txBody>
          <a:bodyPr/>
          <a:lstStyle/>
          <a:p>
            <a:pPr marL="533400" indent="-533400">
              <a:buFont typeface="Wingdings" pitchFamily="2" charset="2"/>
              <a:buNone/>
            </a:pPr>
            <a:r>
              <a:rPr lang="en-CA" sz="2400"/>
              <a:t>A </a:t>
            </a:r>
            <a:r>
              <a:rPr lang="en-CA" sz="2400">
                <a:solidFill>
                  <a:srgbClr val="A50021"/>
                </a:solidFill>
              </a:rPr>
              <a:t>460-V</a:t>
            </a:r>
            <a:r>
              <a:rPr lang="en-CA" sz="2400"/>
              <a:t>, </a:t>
            </a:r>
            <a:r>
              <a:rPr lang="en-CA" sz="2400">
                <a:solidFill>
                  <a:srgbClr val="FF9933"/>
                </a:solidFill>
              </a:rPr>
              <a:t>25-hp</a:t>
            </a:r>
            <a:r>
              <a:rPr lang="en-CA" sz="2400"/>
              <a:t>, 60 Hz, </a:t>
            </a:r>
            <a:r>
              <a:rPr lang="en-CA" sz="2400">
                <a:solidFill>
                  <a:srgbClr val="3366FF"/>
                </a:solidFill>
              </a:rPr>
              <a:t>four-pole</a:t>
            </a:r>
            <a:r>
              <a:rPr lang="en-CA" sz="2400"/>
              <a:t>, Y-connected induction motor has the following impedances in </a:t>
            </a:r>
            <a:r>
              <a:rPr lang="en-CA" sz="2400">
                <a:solidFill>
                  <a:srgbClr val="FF6600"/>
                </a:solidFill>
              </a:rPr>
              <a:t>ohms</a:t>
            </a:r>
            <a:r>
              <a:rPr lang="en-CA" sz="2400"/>
              <a:t> </a:t>
            </a:r>
            <a:r>
              <a:rPr lang="en-CA" sz="2400">
                <a:solidFill>
                  <a:schemeClr val="hlink"/>
                </a:solidFill>
              </a:rPr>
              <a:t>per phase</a:t>
            </a:r>
            <a:r>
              <a:rPr lang="en-CA" sz="2400"/>
              <a:t> </a:t>
            </a:r>
            <a:r>
              <a:rPr lang="en-CA" sz="2400">
                <a:solidFill>
                  <a:schemeClr val="accent2"/>
                </a:solidFill>
              </a:rPr>
              <a:t>referred to the stator</a:t>
            </a:r>
            <a:r>
              <a:rPr lang="en-CA" sz="2400"/>
              <a:t> circuit:</a:t>
            </a:r>
          </a:p>
          <a:p>
            <a:pPr marL="533400" indent="-533400">
              <a:buFont typeface="Wingdings" pitchFamily="2" charset="2"/>
              <a:buNone/>
            </a:pPr>
            <a:r>
              <a:rPr lang="en-CA" sz="2400" i="1"/>
              <a:t>R</a:t>
            </a:r>
            <a:r>
              <a:rPr lang="en-CA" sz="2400" i="1" baseline="-25000"/>
              <a:t>1</a:t>
            </a:r>
            <a:r>
              <a:rPr lang="en-CA" sz="2400"/>
              <a:t>= 0.641</a:t>
            </a:r>
            <a:r>
              <a:rPr lang="en-CA" sz="2400">
                <a:sym typeface="Symbol" pitchFamily="18" charset="2"/>
              </a:rPr>
              <a:t>   </a:t>
            </a:r>
            <a:r>
              <a:rPr lang="en-CA" sz="2400" i="1">
                <a:sym typeface="Symbol" pitchFamily="18" charset="2"/>
              </a:rPr>
              <a:t>R</a:t>
            </a:r>
            <a:r>
              <a:rPr lang="en-CA" sz="2400" i="1" baseline="-25000">
                <a:sym typeface="Symbol" pitchFamily="18" charset="2"/>
              </a:rPr>
              <a:t>2</a:t>
            </a:r>
            <a:r>
              <a:rPr lang="en-CA" sz="2400">
                <a:sym typeface="Symbol" pitchFamily="18" charset="2"/>
              </a:rPr>
              <a:t>= 0.332</a:t>
            </a:r>
          </a:p>
          <a:p>
            <a:pPr marL="533400" indent="-533400">
              <a:buFont typeface="Wingdings" pitchFamily="2" charset="2"/>
              <a:buNone/>
            </a:pPr>
            <a:r>
              <a:rPr lang="en-CA" sz="2400" i="1">
                <a:sym typeface="Symbol" pitchFamily="18" charset="2"/>
              </a:rPr>
              <a:t>X</a:t>
            </a:r>
            <a:r>
              <a:rPr lang="en-CA" sz="2400" i="1" baseline="-25000">
                <a:sym typeface="Symbol" pitchFamily="18" charset="2"/>
              </a:rPr>
              <a:t>1</a:t>
            </a:r>
            <a:r>
              <a:rPr lang="en-CA" sz="2400">
                <a:sym typeface="Symbol" pitchFamily="18" charset="2"/>
              </a:rPr>
              <a:t>= 1.106   </a:t>
            </a:r>
            <a:r>
              <a:rPr lang="en-CA" sz="2400" i="1">
                <a:sym typeface="Symbol" pitchFamily="18" charset="2"/>
              </a:rPr>
              <a:t>X</a:t>
            </a:r>
            <a:r>
              <a:rPr lang="en-CA" sz="2400" i="1" baseline="-25000">
                <a:sym typeface="Symbol" pitchFamily="18" charset="2"/>
              </a:rPr>
              <a:t>2</a:t>
            </a:r>
            <a:r>
              <a:rPr lang="en-CA" sz="2400">
                <a:sym typeface="Symbol" pitchFamily="18" charset="2"/>
              </a:rPr>
              <a:t>= 0.464   </a:t>
            </a:r>
            <a:r>
              <a:rPr lang="en-CA" sz="2400" i="1">
                <a:sym typeface="Symbol" pitchFamily="18" charset="2"/>
              </a:rPr>
              <a:t>X</a:t>
            </a:r>
            <a:r>
              <a:rPr lang="en-CA" sz="2400" i="1" baseline="-25000">
                <a:sym typeface="Symbol" pitchFamily="18" charset="2"/>
              </a:rPr>
              <a:t>M</a:t>
            </a:r>
            <a:r>
              <a:rPr lang="en-CA" sz="2400">
                <a:sym typeface="Symbol" pitchFamily="18" charset="2"/>
              </a:rPr>
              <a:t>= 26.3 </a:t>
            </a:r>
          </a:p>
          <a:p>
            <a:pPr marL="533400" indent="-533400">
              <a:buFont typeface="Wingdings" pitchFamily="2" charset="2"/>
              <a:buNone/>
            </a:pPr>
            <a:r>
              <a:rPr lang="en-CA" sz="2400">
                <a:sym typeface="Symbol" pitchFamily="18" charset="2"/>
              </a:rPr>
              <a:t>The total rotational losses are 1100 W and are assumed to be constant. The core loss is lumped in with the rotational losses. For a rotor slip of 2.2 percent at the rated voltage and rated frequency, find the motor’s</a:t>
            </a:r>
          </a:p>
          <a:p>
            <a:pPr marL="928688" lvl="1" indent="-457200">
              <a:buFont typeface="Times New Roman" pitchFamily="18" charset="0"/>
              <a:buAutoNum type="arabicPeriod"/>
            </a:pPr>
            <a:r>
              <a:rPr lang="en-CA" sz="2000">
                <a:sym typeface="Symbol" pitchFamily="18" charset="2"/>
              </a:rPr>
              <a:t>Speed</a:t>
            </a:r>
          </a:p>
          <a:p>
            <a:pPr marL="928688" lvl="1" indent="-457200">
              <a:buFont typeface="Times New Roman" pitchFamily="18" charset="0"/>
              <a:buAutoNum type="arabicPeriod"/>
            </a:pPr>
            <a:r>
              <a:rPr lang="en-CA" sz="2000">
                <a:sym typeface="Symbol" pitchFamily="18" charset="2"/>
              </a:rPr>
              <a:t>Stator current</a:t>
            </a:r>
          </a:p>
          <a:p>
            <a:pPr marL="928688" lvl="1" indent="-457200">
              <a:buFont typeface="Times New Roman" pitchFamily="18" charset="0"/>
              <a:buAutoNum type="arabicPeriod"/>
            </a:pPr>
            <a:r>
              <a:rPr lang="en-CA" sz="2000">
                <a:sym typeface="Symbol" pitchFamily="18" charset="2"/>
              </a:rPr>
              <a:t>Power factor</a:t>
            </a:r>
          </a:p>
        </p:txBody>
      </p:sp>
      <p:sp>
        <p:nvSpPr>
          <p:cNvPr id="112644" name="Text Box 4"/>
          <p:cNvSpPr txBox="1">
            <a:spLocks noChangeArrowheads="1"/>
          </p:cNvSpPr>
          <p:nvPr/>
        </p:nvSpPr>
        <p:spPr bwMode="auto">
          <a:xfrm>
            <a:off x="5003800" y="4797425"/>
            <a:ext cx="252095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pitchFamily="34" charset="0"/>
                <a:cs typeface="Arial" pitchFamily="34" charset="0"/>
              </a:defRPr>
            </a:lvl1pPr>
            <a:lvl2pPr marL="800100" indent="-342900" algn="l">
              <a:spcBef>
                <a:spcPct val="0"/>
              </a:spcBef>
              <a:defRPr>
                <a:solidFill>
                  <a:schemeClr val="tx1"/>
                </a:solidFill>
                <a:latin typeface="Arial" pitchFamily="34" charset="0"/>
                <a:cs typeface="Arial" pitchFamily="34" charset="0"/>
              </a:defRPr>
            </a:lvl2pPr>
            <a:lvl3pPr marL="1257300" indent="-342900" algn="l">
              <a:spcBef>
                <a:spcPct val="0"/>
              </a:spcBef>
              <a:defRPr>
                <a:solidFill>
                  <a:schemeClr val="tx1"/>
                </a:solidFill>
                <a:latin typeface="Arial" pitchFamily="34" charset="0"/>
                <a:cs typeface="Arial" pitchFamily="34" charset="0"/>
              </a:defRPr>
            </a:lvl3pPr>
            <a:lvl4pPr marL="1714500" indent="-342900" algn="l">
              <a:spcBef>
                <a:spcPct val="0"/>
              </a:spcBef>
              <a:defRPr>
                <a:solidFill>
                  <a:schemeClr val="tx1"/>
                </a:solidFill>
                <a:latin typeface="Arial" pitchFamily="34" charset="0"/>
                <a:cs typeface="Arial" pitchFamily="34" charset="0"/>
              </a:defRPr>
            </a:lvl4pPr>
            <a:lvl5pPr marL="2171700" indent="-342900" algn="l">
              <a:spcBef>
                <a:spcPct val="0"/>
              </a:spcBef>
              <a:defRPr>
                <a:solidFill>
                  <a:schemeClr val="tx1"/>
                </a:solidFill>
                <a:latin typeface="Arial" pitchFamily="34" charset="0"/>
                <a:cs typeface="Arial" pitchFamily="34" charset="0"/>
              </a:defRPr>
            </a:lvl5pPr>
            <a:lvl6pPr marL="2628900" indent="-342900" fontAlgn="base">
              <a:spcBef>
                <a:spcPct val="0"/>
              </a:spcBef>
              <a:spcAft>
                <a:spcPct val="0"/>
              </a:spcAft>
              <a:defRPr>
                <a:solidFill>
                  <a:schemeClr val="tx1"/>
                </a:solidFill>
                <a:latin typeface="Arial" pitchFamily="34" charset="0"/>
                <a:cs typeface="Arial" pitchFamily="34" charset="0"/>
              </a:defRPr>
            </a:lvl6pPr>
            <a:lvl7pPr marL="3086100" indent="-342900" fontAlgn="base">
              <a:spcBef>
                <a:spcPct val="0"/>
              </a:spcBef>
              <a:spcAft>
                <a:spcPct val="0"/>
              </a:spcAft>
              <a:defRPr>
                <a:solidFill>
                  <a:schemeClr val="tx1"/>
                </a:solidFill>
                <a:latin typeface="Arial" pitchFamily="34" charset="0"/>
                <a:cs typeface="Arial" pitchFamily="34" charset="0"/>
              </a:defRPr>
            </a:lvl7pPr>
            <a:lvl8pPr marL="3543300" indent="-342900" fontAlgn="base">
              <a:spcBef>
                <a:spcPct val="0"/>
              </a:spcBef>
              <a:spcAft>
                <a:spcPct val="0"/>
              </a:spcAft>
              <a:defRPr>
                <a:solidFill>
                  <a:schemeClr val="tx1"/>
                </a:solidFill>
                <a:latin typeface="Arial" pitchFamily="34" charset="0"/>
                <a:cs typeface="Arial" pitchFamily="34" charset="0"/>
              </a:defRPr>
            </a:lvl8pPr>
            <a:lvl9pPr marL="4000500" indent="-342900" fontAlgn="base">
              <a:spcBef>
                <a:spcPct val="0"/>
              </a:spcBef>
              <a:spcAft>
                <a:spcPct val="0"/>
              </a:spcAft>
              <a:defRPr>
                <a:solidFill>
                  <a:schemeClr val="tx1"/>
                </a:solidFill>
                <a:latin typeface="Arial" pitchFamily="34" charset="0"/>
                <a:cs typeface="Arial" pitchFamily="34" charset="0"/>
              </a:defRPr>
            </a:lvl9pPr>
          </a:lstStyle>
          <a:p>
            <a:pPr>
              <a:spcBef>
                <a:spcPct val="50000"/>
              </a:spcBef>
              <a:buFontTx/>
              <a:buAutoNum type="arabicPeriod" startAt="4"/>
            </a:pPr>
            <a:r>
              <a:rPr lang="en-CA" sz="2000">
                <a:latin typeface="Times New Roman" pitchFamily="18" charset="0"/>
              </a:rPr>
              <a:t> </a:t>
            </a:r>
            <a:r>
              <a:rPr lang="en-CA" sz="2000" i="1">
                <a:latin typeface="Times New Roman" pitchFamily="18" charset="0"/>
              </a:rPr>
              <a:t>P</a:t>
            </a:r>
            <a:r>
              <a:rPr lang="en-CA" sz="2000" i="1" baseline="-25000">
                <a:latin typeface="Times New Roman" pitchFamily="18" charset="0"/>
              </a:rPr>
              <a:t>conv</a:t>
            </a:r>
            <a:r>
              <a:rPr lang="en-CA" sz="2000" baseline="-25000">
                <a:latin typeface="Times New Roman" pitchFamily="18" charset="0"/>
              </a:rPr>
              <a:t> </a:t>
            </a:r>
            <a:r>
              <a:rPr lang="en-CA" sz="2000">
                <a:latin typeface="Times New Roman" pitchFamily="18" charset="0"/>
              </a:rPr>
              <a:t>and </a:t>
            </a:r>
            <a:r>
              <a:rPr lang="en-CA" sz="2000" i="1">
                <a:latin typeface="Times New Roman" pitchFamily="18" charset="0"/>
              </a:rPr>
              <a:t>P</a:t>
            </a:r>
            <a:r>
              <a:rPr lang="en-CA" sz="2000" i="1" baseline="-25000">
                <a:latin typeface="Times New Roman" pitchFamily="18" charset="0"/>
              </a:rPr>
              <a:t>out</a:t>
            </a:r>
            <a:endParaRPr lang="en-CA" sz="2000">
              <a:latin typeface="Times New Roman" pitchFamily="18" charset="0"/>
            </a:endParaRPr>
          </a:p>
          <a:p>
            <a:pPr>
              <a:spcBef>
                <a:spcPct val="50000"/>
              </a:spcBef>
              <a:buFontTx/>
              <a:buAutoNum type="arabicPeriod" startAt="4"/>
            </a:pPr>
            <a:r>
              <a:rPr lang="en-CA" sz="2000">
                <a:latin typeface="Times New Roman" pitchFamily="18" charset="0"/>
                <a:sym typeface="Symbol" pitchFamily="18" charset="2"/>
              </a:rPr>
              <a:t></a:t>
            </a:r>
            <a:r>
              <a:rPr lang="en-CA" sz="2000" baseline="-25000">
                <a:latin typeface="Times New Roman" pitchFamily="18" charset="0"/>
                <a:sym typeface="Symbol" pitchFamily="18" charset="2"/>
              </a:rPr>
              <a:t>ind</a:t>
            </a:r>
            <a:r>
              <a:rPr lang="en-CA" sz="2000">
                <a:latin typeface="Times New Roman" pitchFamily="18" charset="0"/>
                <a:sym typeface="Symbol" pitchFamily="18" charset="2"/>
              </a:rPr>
              <a:t> and </a:t>
            </a:r>
            <a:r>
              <a:rPr lang="en-CA" sz="2000" baseline="-25000">
                <a:latin typeface="Times New Roman" pitchFamily="18" charset="0"/>
                <a:sym typeface="Symbol" pitchFamily="18" charset="2"/>
              </a:rPr>
              <a:t>load</a:t>
            </a:r>
          </a:p>
          <a:p>
            <a:pPr>
              <a:spcBef>
                <a:spcPct val="50000"/>
              </a:spcBef>
              <a:buFontTx/>
              <a:buAutoNum type="arabicPeriod" startAt="4"/>
            </a:pPr>
            <a:r>
              <a:rPr lang="en-CA" sz="2000">
                <a:latin typeface="Times New Roman" pitchFamily="18" charset="0"/>
                <a:sym typeface="Symbol" pitchFamily="18" charset="2"/>
              </a:rPr>
              <a:t>Efficiency</a:t>
            </a:r>
          </a:p>
          <a:p>
            <a:pPr algn="ctr">
              <a:spcBef>
                <a:spcPct val="50000"/>
              </a:spcBef>
              <a:buFontTx/>
              <a:buAutoNum type="arabicPeriod" startAt="4"/>
            </a:pP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CA"/>
              <a:t>Solution</a:t>
            </a:r>
            <a:endParaRPr lang="en-US"/>
          </a:p>
        </p:txBody>
      </p:sp>
      <p:sp>
        <p:nvSpPr>
          <p:cNvPr id="113667" name="Rectangle 3"/>
          <p:cNvSpPr>
            <a:spLocks noGrp="1" noChangeArrowheads="1"/>
          </p:cNvSpPr>
          <p:nvPr>
            <p:ph type="body" idx="1"/>
          </p:nvPr>
        </p:nvSpPr>
        <p:spPr/>
        <p:txBody>
          <a:bodyPr/>
          <a:lstStyle/>
          <a:p>
            <a:pPr marL="928688" lvl="1" indent="-457200">
              <a:buFont typeface="Times New Roman" pitchFamily="18" charset="0"/>
              <a:buAutoNum type="arabicPeriod"/>
            </a:pPr>
            <a:endParaRPr lang="en-CA" sz="1000"/>
          </a:p>
          <a:p>
            <a:pPr marL="928688" lvl="1" indent="-457200">
              <a:buFont typeface="Times New Roman" pitchFamily="18" charset="0"/>
              <a:buAutoNum type="arabicPeriod"/>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AutoNum type="arabicPeriod"/>
            </a:pPr>
            <a:r>
              <a:rPr lang="en-CA"/>
              <a:t> </a:t>
            </a:r>
          </a:p>
          <a:p>
            <a:pPr marL="928688" lvl="1" indent="-457200">
              <a:buFont typeface="Times New Roman" pitchFamily="18" charset="0"/>
              <a:buAutoNum type="arabicPeriod"/>
            </a:pPr>
            <a:endParaRPr lang="en-CA" sz="3600"/>
          </a:p>
          <a:p>
            <a:pPr marL="928688" lvl="1" indent="-457200">
              <a:buFont typeface="Times New Roman" pitchFamily="18" charset="0"/>
              <a:buNone/>
            </a:pPr>
            <a:r>
              <a:rPr lang="en-CA"/>
              <a:t> </a:t>
            </a:r>
            <a:endParaRPr lang="en-US"/>
          </a:p>
        </p:txBody>
      </p:sp>
      <p:graphicFrame>
        <p:nvGraphicFramePr>
          <p:cNvPr id="113668" name="Object 4"/>
          <p:cNvGraphicFramePr>
            <a:graphicFrameLocks noChangeAspect="1"/>
          </p:cNvGraphicFramePr>
          <p:nvPr/>
        </p:nvGraphicFramePr>
        <p:xfrm>
          <a:off x="1476375" y="1412875"/>
          <a:ext cx="4397375" cy="787400"/>
        </p:xfrm>
        <a:graphic>
          <a:graphicData uri="http://schemas.openxmlformats.org/presentationml/2006/ole">
            <mc:AlternateContent xmlns:mc="http://schemas.openxmlformats.org/markup-compatibility/2006">
              <mc:Choice xmlns:v="urn:schemas-microsoft-com:vml" Requires="v">
                <p:oleObj spid="_x0000_s113688" name="Equation" r:id="rId3" imgW="2197080" imgH="393480" progId="Equation.DSMT4">
                  <p:embed/>
                </p:oleObj>
              </mc:Choice>
              <mc:Fallback>
                <p:oleObj name="Equation" r:id="rId3" imgW="219708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39737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69" name="Object 5"/>
          <p:cNvGraphicFramePr>
            <a:graphicFrameLocks noChangeAspect="1"/>
          </p:cNvGraphicFramePr>
          <p:nvPr/>
        </p:nvGraphicFramePr>
        <p:xfrm>
          <a:off x="1476375" y="2205038"/>
          <a:ext cx="5737225" cy="482600"/>
        </p:xfrm>
        <a:graphic>
          <a:graphicData uri="http://schemas.openxmlformats.org/presentationml/2006/ole">
            <mc:AlternateContent xmlns:mc="http://schemas.openxmlformats.org/markup-compatibility/2006">
              <mc:Choice xmlns:v="urn:schemas-microsoft-com:vml" Requires="v">
                <p:oleObj spid="_x0000_s113689" name="Equation" r:id="rId5" imgW="2869920" imgH="241200" progId="Equation.DSMT4">
                  <p:embed/>
                </p:oleObj>
              </mc:Choice>
              <mc:Fallback>
                <p:oleObj name="Equation" r:id="rId5" imgW="286992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205038"/>
                        <a:ext cx="57372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0" name="Object 6"/>
          <p:cNvGraphicFramePr>
            <a:graphicFrameLocks noChangeAspect="1"/>
          </p:cNvGraphicFramePr>
          <p:nvPr/>
        </p:nvGraphicFramePr>
        <p:xfrm>
          <a:off x="1474788" y="2708275"/>
          <a:ext cx="4421187" cy="1270000"/>
        </p:xfrm>
        <a:graphic>
          <a:graphicData uri="http://schemas.openxmlformats.org/presentationml/2006/ole">
            <mc:AlternateContent xmlns:mc="http://schemas.openxmlformats.org/markup-compatibility/2006">
              <mc:Choice xmlns:v="urn:schemas-microsoft-com:vml" Requires="v">
                <p:oleObj spid="_x0000_s113690" name="Equation" r:id="rId7" imgW="2209680" imgH="634680" progId="Equation.DSMT4">
                  <p:embed/>
                </p:oleObj>
              </mc:Choice>
              <mc:Fallback>
                <p:oleObj name="Equation" r:id="rId7" imgW="2209680" imgH="6346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788" y="2708275"/>
                        <a:ext cx="4421187"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1" name="Object 7"/>
          <p:cNvGraphicFramePr>
            <a:graphicFrameLocks noChangeAspect="1"/>
          </p:cNvGraphicFramePr>
          <p:nvPr/>
        </p:nvGraphicFramePr>
        <p:xfrm>
          <a:off x="1476375" y="3933825"/>
          <a:ext cx="6100763" cy="1677988"/>
        </p:xfrm>
        <a:graphic>
          <a:graphicData uri="http://schemas.openxmlformats.org/presentationml/2006/ole">
            <mc:AlternateContent xmlns:mc="http://schemas.openxmlformats.org/markup-compatibility/2006">
              <mc:Choice xmlns:v="urn:schemas-microsoft-com:vml" Requires="v">
                <p:oleObj spid="_x0000_s113691" name="Equation" r:id="rId9" imgW="3047760" imgH="838080" progId="Equation.DSMT4">
                  <p:embed/>
                </p:oleObj>
              </mc:Choice>
              <mc:Fallback>
                <p:oleObj name="Equation" r:id="rId9" imgW="3047760" imgH="8380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933825"/>
                        <a:ext cx="6100763"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ppt_x"/>
                                          </p:val>
                                        </p:tav>
                                        <p:tav tm="100000">
                                          <p:val>
                                            <p:strVal val="#ppt_x"/>
                                          </p:val>
                                        </p:tav>
                                      </p:tavLst>
                                    </p:anim>
                                    <p:anim calcmode="lin" valueType="num">
                                      <p:cBhvr additive="base">
                                        <p:cTn id="8"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669"/>
                                        </p:tgtEl>
                                        <p:attrNameLst>
                                          <p:attrName>style.visibility</p:attrName>
                                        </p:attrNameLst>
                                      </p:cBhvr>
                                      <p:to>
                                        <p:strVal val="visible"/>
                                      </p:to>
                                    </p:set>
                                    <p:anim calcmode="lin" valueType="num">
                                      <p:cBhvr additive="base">
                                        <p:cTn id="13" dur="500" fill="hold"/>
                                        <p:tgtEl>
                                          <p:spTgt spid="113669"/>
                                        </p:tgtEl>
                                        <p:attrNameLst>
                                          <p:attrName>ppt_x</p:attrName>
                                        </p:attrNameLst>
                                      </p:cBhvr>
                                      <p:tavLst>
                                        <p:tav tm="0">
                                          <p:val>
                                            <p:strVal val="#ppt_x"/>
                                          </p:val>
                                        </p:tav>
                                        <p:tav tm="100000">
                                          <p:val>
                                            <p:strVal val="#ppt_x"/>
                                          </p:val>
                                        </p:tav>
                                      </p:tavLst>
                                    </p:anim>
                                    <p:anim calcmode="lin" valueType="num">
                                      <p:cBhvr additive="base">
                                        <p:cTn id="14" dur="500" fill="hold"/>
                                        <p:tgtEl>
                                          <p:spTgt spid="11366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3670"/>
                                        </p:tgtEl>
                                        <p:attrNameLst>
                                          <p:attrName>style.visibility</p:attrName>
                                        </p:attrNameLst>
                                      </p:cBhvr>
                                      <p:to>
                                        <p:strVal val="visible"/>
                                      </p:to>
                                    </p:set>
                                    <p:anim calcmode="lin" valueType="num">
                                      <p:cBhvr additive="base">
                                        <p:cTn id="19" dur="500" fill="hold"/>
                                        <p:tgtEl>
                                          <p:spTgt spid="113670"/>
                                        </p:tgtEl>
                                        <p:attrNameLst>
                                          <p:attrName>ppt_x</p:attrName>
                                        </p:attrNameLst>
                                      </p:cBhvr>
                                      <p:tavLst>
                                        <p:tav tm="0">
                                          <p:val>
                                            <p:strVal val="#ppt_x"/>
                                          </p:val>
                                        </p:tav>
                                        <p:tav tm="100000">
                                          <p:val>
                                            <p:strVal val="#ppt_x"/>
                                          </p:val>
                                        </p:tav>
                                      </p:tavLst>
                                    </p:anim>
                                    <p:anim calcmode="lin" valueType="num">
                                      <p:cBhvr additive="base">
                                        <p:cTn id="20" dur="500" fill="hold"/>
                                        <p:tgtEl>
                                          <p:spTgt spid="1136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3671"/>
                                        </p:tgtEl>
                                        <p:attrNameLst>
                                          <p:attrName>style.visibility</p:attrName>
                                        </p:attrNameLst>
                                      </p:cBhvr>
                                      <p:to>
                                        <p:strVal val="visible"/>
                                      </p:to>
                                    </p:set>
                                    <p:anim calcmode="lin" valueType="num">
                                      <p:cBhvr additive="base">
                                        <p:cTn id="25" dur="500" fill="hold"/>
                                        <p:tgtEl>
                                          <p:spTgt spid="113671"/>
                                        </p:tgtEl>
                                        <p:attrNameLst>
                                          <p:attrName>ppt_x</p:attrName>
                                        </p:attrNameLst>
                                      </p:cBhvr>
                                      <p:tavLst>
                                        <p:tav tm="0">
                                          <p:val>
                                            <p:strVal val="#ppt_x"/>
                                          </p:val>
                                        </p:tav>
                                        <p:tav tm="100000">
                                          <p:val>
                                            <p:strVal val="#ppt_x"/>
                                          </p:val>
                                        </p:tav>
                                      </p:tavLst>
                                    </p:anim>
                                    <p:anim calcmode="lin" valueType="num">
                                      <p:cBhvr additive="base">
                                        <p:cTn id="26"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CA"/>
              <a:t>Solution</a:t>
            </a:r>
            <a:endParaRPr lang="en-US"/>
          </a:p>
        </p:txBody>
      </p:sp>
      <p:sp>
        <p:nvSpPr>
          <p:cNvPr id="114691" name="Rectangle 3"/>
          <p:cNvSpPr>
            <a:spLocks noGrp="1" noChangeArrowheads="1"/>
          </p:cNvSpPr>
          <p:nvPr>
            <p:ph type="body" idx="1"/>
          </p:nvPr>
        </p:nvSpPr>
        <p:spPr/>
        <p:txBody>
          <a:bodyPr/>
          <a:lstStyle/>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sz="3200"/>
          </a:p>
          <a:p>
            <a:pPr marL="928688" lvl="1" indent="-457200">
              <a:buFont typeface="Times New Roman" pitchFamily="18" charset="0"/>
              <a:buAutoNum type="arabicPeriod" startAt="3"/>
            </a:pPr>
            <a:r>
              <a:rPr lang="en-CA"/>
              <a:t>  </a:t>
            </a:r>
          </a:p>
          <a:p>
            <a:pPr marL="928688" lvl="1" indent="-457200">
              <a:buFont typeface="Times New Roman" pitchFamily="18" charset="0"/>
              <a:buAutoNum type="arabicPeriod" startAt="3"/>
            </a:pPr>
            <a:r>
              <a:rPr lang="en-CA"/>
              <a:t> </a:t>
            </a:r>
            <a:endParaRPr lang="en-US"/>
          </a:p>
        </p:txBody>
      </p:sp>
      <p:graphicFrame>
        <p:nvGraphicFramePr>
          <p:cNvPr id="114692" name="Object 4"/>
          <p:cNvGraphicFramePr>
            <a:graphicFrameLocks noChangeAspect="1"/>
          </p:cNvGraphicFramePr>
          <p:nvPr/>
        </p:nvGraphicFramePr>
        <p:xfrm>
          <a:off x="1474788" y="1412875"/>
          <a:ext cx="4672012" cy="1371600"/>
        </p:xfrm>
        <a:graphic>
          <a:graphicData uri="http://schemas.openxmlformats.org/presentationml/2006/ole">
            <mc:AlternateContent xmlns:mc="http://schemas.openxmlformats.org/markup-compatibility/2006">
              <mc:Choice xmlns:v="urn:schemas-microsoft-com:vml" Requires="v">
                <p:oleObj spid="_x0000_s114722" name="Equation" r:id="rId3" imgW="2336760" imgH="685800" progId="Equation.DSMT4">
                  <p:embed/>
                </p:oleObj>
              </mc:Choice>
              <mc:Fallback>
                <p:oleObj name="Equation" r:id="rId3" imgW="2336760" imgH="685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1412875"/>
                        <a:ext cx="4672012"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3" name="Object 5"/>
          <p:cNvGraphicFramePr>
            <a:graphicFrameLocks noChangeAspect="1"/>
          </p:cNvGraphicFramePr>
          <p:nvPr/>
        </p:nvGraphicFramePr>
        <p:xfrm>
          <a:off x="1476375" y="2852738"/>
          <a:ext cx="5362575" cy="1270000"/>
        </p:xfrm>
        <a:graphic>
          <a:graphicData uri="http://schemas.openxmlformats.org/presentationml/2006/ole">
            <mc:AlternateContent xmlns:mc="http://schemas.openxmlformats.org/markup-compatibility/2006">
              <mc:Choice xmlns:v="urn:schemas-microsoft-com:vml" Requires="v">
                <p:oleObj spid="_x0000_s114723" name="Equation" r:id="rId5" imgW="2679480" imgH="634680" progId="Equation.DSMT4">
                  <p:embed/>
                </p:oleObj>
              </mc:Choice>
              <mc:Fallback>
                <p:oleObj name="Equation" r:id="rId5" imgW="2679480" imgH="634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852738"/>
                        <a:ext cx="5362575"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4" name="Object 6"/>
          <p:cNvGraphicFramePr>
            <a:graphicFrameLocks noChangeAspect="1"/>
          </p:cNvGraphicFramePr>
          <p:nvPr/>
        </p:nvGraphicFramePr>
        <p:xfrm>
          <a:off x="1474788" y="4149725"/>
          <a:ext cx="4067175" cy="406400"/>
        </p:xfrm>
        <a:graphic>
          <a:graphicData uri="http://schemas.openxmlformats.org/presentationml/2006/ole">
            <mc:AlternateContent xmlns:mc="http://schemas.openxmlformats.org/markup-compatibility/2006">
              <mc:Choice xmlns:v="urn:schemas-microsoft-com:vml" Requires="v">
                <p:oleObj spid="_x0000_s114724" name="Equation" r:id="rId7" imgW="2031840" imgH="203040" progId="Equation.DSMT4">
                  <p:embed/>
                </p:oleObj>
              </mc:Choice>
              <mc:Fallback>
                <p:oleObj name="Equation" r:id="rId7" imgW="2031840" imgH="2030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788" y="4149725"/>
                        <a:ext cx="40671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5" name="Object 7"/>
          <p:cNvGraphicFramePr>
            <a:graphicFrameLocks noChangeAspect="1"/>
          </p:cNvGraphicFramePr>
          <p:nvPr/>
        </p:nvGraphicFramePr>
        <p:xfrm>
          <a:off x="1476375" y="4508500"/>
          <a:ext cx="6797675" cy="508000"/>
        </p:xfrm>
        <a:graphic>
          <a:graphicData uri="http://schemas.openxmlformats.org/presentationml/2006/ole">
            <mc:AlternateContent xmlns:mc="http://schemas.openxmlformats.org/markup-compatibility/2006">
              <mc:Choice xmlns:v="urn:schemas-microsoft-com:vml" Requires="v">
                <p:oleObj spid="_x0000_s114725" name="Equation" r:id="rId9" imgW="3403440" imgH="253800" progId="Equation.DSMT4">
                  <p:embed/>
                </p:oleObj>
              </mc:Choice>
              <mc:Fallback>
                <p:oleObj name="Equation" r:id="rId9" imgW="3403440" imgH="253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508500"/>
                        <a:ext cx="67976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6" name="Object 8"/>
          <p:cNvGraphicFramePr>
            <a:graphicFrameLocks noChangeAspect="1"/>
          </p:cNvGraphicFramePr>
          <p:nvPr/>
        </p:nvGraphicFramePr>
        <p:xfrm>
          <a:off x="1476375" y="5084763"/>
          <a:ext cx="4999038" cy="482600"/>
        </p:xfrm>
        <a:graphic>
          <a:graphicData uri="http://schemas.openxmlformats.org/presentationml/2006/ole">
            <mc:AlternateContent xmlns:mc="http://schemas.openxmlformats.org/markup-compatibility/2006">
              <mc:Choice xmlns:v="urn:schemas-microsoft-com:vml" Requires="v">
                <p:oleObj spid="_x0000_s114726" name="Equation" r:id="rId11" imgW="2501640" imgH="241200" progId="Equation.DSMT4">
                  <p:embed/>
                </p:oleObj>
              </mc:Choice>
              <mc:Fallback>
                <p:oleObj name="Equation" r:id="rId11" imgW="2501640" imgH="2412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5084763"/>
                        <a:ext cx="49990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7" name="Object 9"/>
          <p:cNvGraphicFramePr>
            <a:graphicFrameLocks noChangeAspect="1"/>
          </p:cNvGraphicFramePr>
          <p:nvPr/>
        </p:nvGraphicFramePr>
        <p:xfrm>
          <a:off x="1474788" y="5661025"/>
          <a:ext cx="5053012" cy="457200"/>
        </p:xfrm>
        <a:graphic>
          <a:graphicData uri="http://schemas.openxmlformats.org/presentationml/2006/ole">
            <mc:AlternateContent xmlns:mc="http://schemas.openxmlformats.org/markup-compatibility/2006">
              <mc:Choice xmlns:v="urn:schemas-microsoft-com:vml" Requires="v">
                <p:oleObj spid="_x0000_s114727" name="Equation" r:id="rId13" imgW="2527200" imgH="228600" progId="Equation.DSMT4">
                  <p:embed/>
                </p:oleObj>
              </mc:Choice>
              <mc:Fallback>
                <p:oleObj name="Equation" r:id="rId13" imgW="2527200" imgH="228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4788" y="5661025"/>
                        <a:ext cx="5053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additive="base">
                                        <p:cTn id="7" dur="500" fill="hold"/>
                                        <p:tgtEl>
                                          <p:spTgt spid="114692"/>
                                        </p:tgtEl>
                                        <p:attrNameLst>
                                          <p:attrName>ppt_x</p:attrName>
                                        </p:attrNameLst>
                                      </p:cBhvr>
                                      <p:tavLst>
                                        <p:tav tm="0">
                                          <p:val>
                                            <p:strVal val="#ppt_x"/>
                                          </p:val>
                                        </p:tav>
                                        <p:tav tm="100000">
                                          <p:val>
                                            <p:strVal val="#ppt_x"/>
                                          </p:val>
                                        </p:tav>
                                      </p:tavLst>
                                    </p:anim>
                                    <p:anim calcmode="lin" valueType="num">
                                      <p:cBhvr additive="base">
                                        <p:cTn id="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3"/>
                                        </p:tgtEl>
                                        <p:attrNameLst>
                                          <p:attrName>style.visibility</p:attrName>
                                        </p:attrNameLst>
                                      </p:cBhvr>
                                      <p:to>
                                        <p:strVal val="visible"/>
                                      </p:to>
                                    </p:set>
                                    <p:anim calcmode="lin" valueType="num">
                                      <p:cBhvr additive="base">
                                        <p:cTn id="13" dur="500" fill="hold"/>
                                        <p:tgtEl>
                                          <p:spTgt spid="114693"/>
                                        </p:tgtEl>
                                        <p:attrNameLst>
                                          <p:attrName>ppt_x</p:attrName>
                                        </p:attrNameLst>
                                      </p:cBhvr>
                                      <p:tavLst>
                                        <p:tav tm="0">
                                          <p:val>
                                            <p:strVal val="#ppt_x"/>
                                          </p:val>
                                        </p:tav>
                                        <p:tav tm="100000">
                                          <p:val>
                                            <p:strVal val="#ppt_x"/>
                                          </p:val>
                                        </p:tav>
                                      </p:tavLst>
                                    </p:anim>
                                    <p:anim calcmode="lin" valueType="num">
                                      <p:cBhvr additive="base">
                                        <p:cTn id="14" dur="500" fill="hold"/>
                                        <p:tgtEl>
                                          <p:spTgt spid="1146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4"/>
                                        </p:tgtEl>
                                        <p:attrNameLst>
                                          <p:attrName>style.visibility</p:attrName>
                                        </p:attrNameLst>
                                      </p:cBhvr>
                                      <p:to>
                                        <p:strVal val="visible"/>
                                      </p:to>
                                    </p:set>
                                    <p:anim calcmode="lin" valueType="num">
                                      <p:cBhvr additive="base">
                                        <p:cTn id="19" dur="500" fill="hold"/>
                                        <p:tgtEl>
                                          <p:spTgt spid="114694"/>
                                        </p:tgtEl>
                                        <p:attrNameLst>
                                          <p:attrName>ppt_x</p:attrName>
                                        </p:attrNameLst>
                                      </p:cBhvr>
                                      <p:tavLst>
                                        <p:tav tm="0">
                                          <p:val>
                                            <p:strVal val="#ppt_x"/>
                                          </p:val>
                                        </p:tav>
                                        <p:tav tm="100000">
                                          <p:val>
                                            <p:strVal val="#ppt_x"/>
                                          </p:val>
                                        </p:tav>
                                      </p:tavLst>
                                    </p:anim>
                                    <p:anim calcmode="lin" valueType="num">
                                      <p:cBhvr additive="base">
                                        <p:cTn id="20" dur="500" fill="hold"/>
                                        <p:tgtEl>
                                          <p:spTgt spid="1146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4695"/>
                                        </p:tgtEl>
                                        <p:attrNameLst>
                                          <p:attrName>style.visibility</p:attrName>
                                        </p:attrNameLst>
                                      </p:cBhvr>
                                      <p:to>
                                        <p:strVal val="visible"/>
                                      </p:to>
                                    </p:set>
                                    <p:anim calcmode="lin" valueType="num">
                                      <p:cBhvr additive="base">
                                        <p:cTn id="25" dur="500" fill="hold"/>
                                        <p:tgtEl>
                                          <p:spTgt spid="114695"/>
                                        </p:tgtEl>
                                        <p:attrNameLst>
                                          <p:attrName>ppt_x</p:attrName>
                                        </p:attrNameLst>
                                      </p:cBhvr>
                                      <p:tavLst>
                                        <p:tav tm="0">
                                          <p:val>
                                            <p:strVal val="#ppt_x"/>
                                          </p:val>
                                        </p:tav>
                                        <p:tav tm="100000">
                                          <p:val>
                                            <p:strVal val="#ppt_x"/>
                                          </p:val>
                                        </p:tav>
                                      </p:tavLst>
                                    </p:anim>
                                    <p:anim calcmode="lin" valueType="num">
                                      <p:cBhvr additive="base">
                                        <p:cTn id="26" dur="500" fill="hold"/>
                                        <p:tgtEl>
                                          <p:spTgt spid="11469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4696"/>
                                        </p:tgtEl>
                                        <p:attrNameLst>
                                          <p:attrName>style.visibility</p:attrName>
                                        </p:attrNameLst>
                                      </p:cBhvr>
                                      <p:to>
                                        <p:strVal val="visible"/>
                                      </p:to>
                                    </p:set>
                                    <p:anim calcmode="lin" valueType="num">
                                      <p:cBhvr additive="base">
                                        <p:cTn id="31" dur="500" fill="hold"/>
                                        <p:tgtEl>
                                          <p:spTgt spid="114696"/>
                                        </p:tgtEl>
                                        <p:attrNameLst>
                                          <p:attrName>ppt_x</p:attrName>
                                        </p:attrNameLst>
                                      </p:cBhvr>
                                      <p:tavLst>
                                        <p:tav tm="0">
                                          <p:val>
                                            <p:strVal val="#ppt_x"/>
                                          </p:val>
                                        </p:tav>
                                        <p:tav tm="100000">
                                          <p:val>
                                            <p:strVal val="#ppt_x"/>
                                          </p:val>
                                        </p:tav>
                                      </p:tavLst>
                                    </p:anim>
                                    <p:anim calcmode="lin" valueType="num">
                                      <p:cBhvr additive="base">
                                        <p:cTn id="32" dur="500" fill="hold"/>
                                        <p:tgtEl>
                                          <p:spTgt spid="11469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4697"/>
                                        </p:tgtEl>
                                        <p:attrNameLst>
                                          <p:attrName>style.visibility</p:attrName>
                                        </p:attrNameLst>
                                      </p:cBhvr>
                                      <p:to>
                                        <p:strVal val="visible"/>
                                      </p:to>
                                    </p:set>
                                    <p:anim calcmode="lin" valueType="num">
                                      <p:cBhvr additive="base">
                                        <p:cTn id="37" dur="500" fill="hold"/>
                                        <p:tgtEl>
                                          <p:spTgt spid="114697"/>
                                        </p:tgtEl>
                                        <p:attrNameLst>
                                          <p:attrName>ppt_x</p:attrName>
                                        </p:attrNameLst>
                                      </p:cBhvr>
                                      <p:tavLst>
                                        <p:tav tm="0">
                                          <p:val>
                                            <p:strVal val="#ppt_x"/>
                                          </p:val>
                                        </p:tav>
                                        <p:tav tm="100000">
                                          <p:val>
                                            <p:strVal val="#ppt_x"/>
                                          </p:val>
                                        </p:tav>
                                      </p:tavLst>
                                    </p:anim>
                                    <p:anim calcmode="lin" valueType="num">
                                      <p:cBhvr additive="base">
                                        <p:cTn id="38" dur="500" fill="hold"/>
                                        <p:tgtEl>
                                          <p:spTgt spid="114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CA"/>
              <a:t>Solution</a:t>
            </a:r>
            <a:endParaRPr lang="en-US"/>
          </a:p>
        </p:txBody>
      </p:sp>
      <p:sp>
        <p:nvSpPr>
          <p:cNvPr id="115715" name="Rectangle 3"/>
          <p:cNvSpPr>
            <a:spLocks noGrp="1" noChangeArrowheads="1"/>
          </p:cNvSpPr>
          <p:nvPr>
            <p:ph type="body" idx="1"/>
          </p:nvPr>
        </p:nvSpPr>
        <p:spPr/>
        <p:txBody>
          <a:bodyPr/>
          <a:lstStyle/>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AutoNum type="arabicPeriod" startAt="5"/>
            </a:pPr>
            <a:r>
              <a:rPr lang="en-CA"/>
              <a:t>  </a:t>
            </a:r>
          </a:p>
          <a:p>
            <a:pPr marL="928688" lvl="1" indent="-457200">
              <a:buFont typeface="Times New Roman" pitchFamily="18" charset="0"/>
              <a:buAutoNum type="arabicPeriod" startAt="5"/>
            </a:pPr>
            <a:endParaRPr lang="en-CA"/>
          </a:p>
          <a:p>
            <a:pPr marL="928688" lvl="1" indent="-457200">
              <a:buFont typeface="Times New Roman" pitchFamily="18" charset="0"/>
              <a:buAutoNum type="arabicPeriod" startAt="5"/>
            </a:pPr>
            <a:endParaRPr lang="en-CA"/>
          </a:p>
          <a:p>
            <a:pPr marL="928688" lvl="1" indent="-457200">
              <a:buFont typeface="Times New Roman" pitchFamily="18" charset="0"/>
              <a:buAutoNum type="arabicPeriod" startAt="5"/>
            </a:pPr>
            <a:endParaRPr lang="en-CA"/>
          </a:p>
          <a:p>
            <a:pPr marL="928688" lvl="1" indent="-457200">
              <a:buFont typeface="Times New Roman" pitchFamily="18" charset="0"/>
              <a:buAutoNum type="arabicPeriod" startAt="5"/>
            </a:pPr>
            <a:endParaRPr lang="en-CA" sz="1800"/>
          </a:p>
          <a:p>
            <a:pPr marL="928688" lvl="1" indent="-457200">
              <a:buFont typeface="Times New Roman" pitchFamily="18" charset="0"/>
              <a:buAutoNum type="arabicPeriod" startAt="5"/>
            </a:pPr>
            <a:r>
              <a:rPr lang="en-CA"/>
              <a:t> </a:t>
            </a:r>
            <a:endParaRPr lang="en-US"/>
          </a:p>
        </p:txBody>
      </p:sp>
      <p:graphicFrame>
        <p:nvGraphicFramePr>
          <p:cNvPr id="115716" name="Object 4"/>
          <p:cNvGraphicFramePr>
            <a:graphicFrameLocks noChangeAspect="1"/>
          </p:cNvGraphicFramePr>
          <p:nvPr/>
        </p:nvGraphicFramePr>
        <p:xfrm>
          <a:off x="1476375" y="1557338"/>
          <a:ext cx="5942013" cy="457200"/>
        </p:xfrm>
        <a:graphic>
          <a:graphicData uri="http://schemas.openxmlformats.org/presentationml/2006/ole">
            <mc:AlternateContent xmlns:mc="http://schemas.openxmlformats.org/markup-compatibility/2006">
              <mc:Choice xmlns:v="urn:schemas-microsoft-com:vml" Requires="v">
                <p:oleObj spid="_x0000_s115741" name="Equation" r:id="rId3" imgW="2971800" imgH="228600" progId="Equation.DSMT4">
                  <p:embed/>
                </p:oleObj>
              </mc:Choice>
              <mc:Fallback>
                <p:oleObj name="Equation" r:id="rId3" imgW="29718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557338"/>
                        <a:ext cx="5942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7" name="Object 5"/>
          <p:cNvGraphicFramePr>
            <a:graphicFrameLocks noChangeAspect="1"/>
          </p:cNvGraphicFramePr>
          <p:nvPr/>
        </p:nvGraphicFramePr>
        <p:xfrm>
          <a:off x="1476375" y="2205038"/>
          <a:ext cx="5487988" cy="1270000"/>
        </p:xfrm>
        <a:graphic>
          <a:graphicData uri="http://schemas.openxmlformats.org/presentationml/2006/ole">
            <mc:AlternateContent xmlns:mc="http://schemas.openxmlformats.org/markup-compatibility/2006">
              <mc:Choice xmlns:v="urn:schemas-microsoft-com:vml" Requires="v">
                <p:oleObj spid="_x0000_s115742" name="Equation" r:id="rId5" imgW="2743200" imgH="634680" progId="Equation.DSMT4">
                  <p:embed/>
                </p:oleObj>
              </mc:Choice>
              <mc:Fallback>
                <p:oleObj name="Equation" r:id="rId5" imgW="2743200" imgH="634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205038"/>
                        <a:ext cx="5487988"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8" name="Object 6"/>
          <p:cNvGraphicFramePr>
            <a:graphicFrameLocks noChangeAspect="1"/>
          </p:cNvGraphicFramePr>
          <p:nvPr/>
        </p:nvGraphicFramePr>
        <p:xfrm>
          <a:off x="1476375" y="3357563"/>
          <a:ext cx="4692650" cy="989012"/>
        </p:xfrm>
        <a:graphic>
          <a:graphicData uri="http://schemas.openxmlformats.org/presentationml/2006/ole">
            <mc:AlternateContent xmlns:mc="http://schemas.openxmlformats.org/markup-compatibility/2006">
              <mc:Choice xmlns:v="urn:schemas-microsoft-com:vml" Requires="v">
                <p:oleObj spid="_x0000_s115743" name="Equation" r:id="rId7" imgW="2349360" imgH="495000" progId="Equation.DSMT4">
                  <p:embed/>
                </p:oleObj>
              </mc:Choice>
              <mc:Fallback>
                <p:oleObj name="Equation" r:id="rId7" imgW="2349360" imgH="4950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357563"/>
                        <a:ext cx="469265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9" name="Object 7"/>
          <p:cNvGraphicFramePr>
            <a:graphicFrameLocks noChangeAspect="1"/>
          </p:cNvGraphicFramePr>
          <p:nvPr/>
        </p:nvGraphicFramePr>
        <p:xfrm>
          <a:off x="1476375" y="4365625"/>
          <a:ext cx="4641850" cy="989013"/>
        </p:xfrm>
        <a:graphic>
          <a:graphicData uri="http://schemas.openxmlformats.org/presentationml/2006/ole">
            <mc:AlternateContent xmlns:mc="http://schemas.openxmlformats.org/markup-compatibility/2006">
              <mc:Choice xmlns:v="urn:schemas-microsoft-com:vml" Requires="v">
                <p:oleObj spid="_x0000_s115744" name="Equation" r:id="rId9" imgW="2323800" imgH="495000" progId="Equation.DSMT4">
                  <p:embed/>
                </p:oleObj>
              </mc:Choice>
              <mc:Fallback>
                <p:oleObj name="Equation" r:id="rId9" imgW="2323800" imgH="495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365625"/>
                        <a:ext cx="464185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0" name="Object 8"/>
          <p:cNvGraphicFramePr>
            <a:graphicFrameLocks noChangeAspect="1"/>
          </p:cNvGraphicFramePr>
          <p:nvPr/>
        </p:nvGraphicFramePr>
        <p:xfrm>
          <a:off x="1474788" y="5445125"/>
          <a:ext cx="4775200" cy="863600"/>
        </p:xfrm>
        <a:graphic>
          <a:graphicData uri="http://schemas.openxmlformats.org/presentationml/2006/ole">
            <mc:AlternateContent xmlns:mc="http://schemas.openxmlformats.org/markup-compatibility/2006">
              <mc:Choice xmlns:v="urn:schemas-microsoft-com:vml" Requires="v">
                <p:oleObj spid="_x0000_s115745" name="Equation" r:id="rId11" imgW="2387520" imgH="431640" progId="Equation.DSMT4">
                  <p:embed/>
                </p:oleObj>
              </mc:Choice>
              <mc:Fallback>
                <p:oleObj name="Equation" r:id="rId11" imgW="2387520" imgH="4316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788" y="5445125"/>
                        <a:ext cx="47752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ppt_x"/>
                                          </p:val>
                                        </p:tav>
                                        <p:tav tm="100000">
                                          <p:val>
                                            <p:strVal val="#ppt_x"/>
                                          </p:val>
                                        </p:tav>
                                      </p:tavLst>
                                    </p:anim>
                                    <p:anim calcmode="lin" valueType="num">
                                      <p:cBhvr additive="base">
                                        <p:cTn id="8" dur="500" fill="hold"/>
                                        <p:tgtEl>
                                          <p:spTgt spid="1157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5717"/>
                                        </p:tgtEl>
                                        <p:attrNameLst>
                                          <p:attrName>style.visibility</p:attrName>
                                        </p:attrNameLst>
                                      </p:cBhvr>
                                      <p:to>
                                        <p:strVal val="visible"/>
                                      </p:to>
                                    </p:set>
                                    <p:anim calcmode="lin" valueType="num">
                                      <p:cBhvr additive="base">
                                        <p:cTn id="13" dur="500" fill="hold"/>
                                        <p:tgtEl>
                                          <p:spTgt spid="115717"/>
                                        </p:tgtEl>
                                        <p:attrNameLst>
                                          <p:attrName>ppt_x</p:attrName>
                                        </p:attrNameLst>
                                      </p:cBhvr>
                                      <p:tavLst>
                                        <p:tav tm="0">
                                          <p:val>
                                            <p:strVal val="#ppt_x"/>
                                          </p:val>
                                        </p:tav>
                                        <p:tav tm="100000">
                                          <p:val>
                                            <p:strVal val="#ppt_x"/>
                                          </p:val>
                                        </p:tav>
                                      </p:tavLst>
                                    </p:anim>
                                    <p:anim calcmode="lin" valueType="num">
                                      <p:cBhvr additive="base">
                                        <p:cTn id="14" dur="500" fill="hold"/>
                                        <p:tgtEl>
                                          <p:spTgt spid="1157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5718"/>
                                        </p:tgtEl>
                                        <p:attrNameLst>
                                          <p:attrName>style.visibility</p:attrName>
                                        </p:attrNameLst>
                                      </p:cBhvr>
                                      <p:to>
                                        <p:strVal val="visible"/>
                                      </p:to>
                                    </p:set>
                                    <p:anim calcmode="lin" valueType="num">
                                      <p:cBhvr additive="base">
                                        <p:cTn id="19" dur="500" fill="hold"/>
                                        <p:tgtEl>
                                          <p:spTgt spid="115718"/>
                                        </p:tgtEl>
                                        <p:attrNameLst>
                                          <p:attrName>ppt_x</p:attrName>
                                        </p:attrNameLst>
                                      </p:cBhvr>
                                      <p:tavLst>
                                        <p:tav tm="0">
                                          <p:val>
                                            <p:strVal val="#ppt_x"/>
                                          </p:val>
                                        </p:tav>
                                        <p:tav tm="100000">
                                          <p:val>
                                            <p:strVal val="#ppt_x"/>
                                          </p:val>
                                        </p:tav>
                                      </p:tavLst>
                                    </p:anim>
                                    <p:anim calcmode="lin" valueType="num">
                                      <p:cBhvr additive="base">
                                        <p:cTn id="20" dur="500" fill="hold"/>
                                        <p:tgtEl>
                                          <p:spTgt spid="1157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5719"/>
                                        </p:tgtEl>
                                        <p:attrNameLst>
                                          <p:attrName>style.visibility</p:attrName>
                                        </p:attrNameLst>
                                      </p:cBhvr>
                                      <p:to>
                                        <p:strVal val="visible"/>
                                      </p:to>
                                    </p:set>
                                    <p:anim calcmode="lin" valueType="num">
                                      <p:cBhvr additive="base">
                                        <p:cTn id="25" dur="500" fill="hold"/>
                                        <p:tgtEl>
                                          <p:spTgt spid="115719"/>
                                        </p:tgtEl>
                                        <p:attrNameLst>
                                          <p:attrName>ppt_x</p:attrName>
                                        </p:attrNameLst>
                                      </p:cBhvr>
                                      <p:tavLst>
                                        <p:tav tm="0">
                                          <p:val>
                                            <p:strVal val="#ppt_x"/>
                                          </p:val>
                                        </p:tav>
                                        <p:tav tm="100000">
                                          <p:val>
                                            <p:strVal val="#ppt_x"/>
                                          </p:val>
                                        </p:tav>
                                      </p:tavLst>
                                    </p:anim>
                                    <p:anim calcmode="lin" valueType="num">
                                      <p:cBhvr additive="base">
                                        <p:cTn id="26" dur="500" fill="hold"/>
                                        <p:tgtEl>
                                          <p:spTgt spid="1157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5720"/>
                                        </p:tgtEl>
                                        <p:attrNameLst>
                                          <p:attrName>style.visibility</p:attrName>
                                        </p:attrNameLst>
                                      </p:cBhvr>
                                      <p:to>
                                        <p:strVal val="visible"/>
                                      </p:to>
                                    </p:set>
                                    <p:anim calcmode="lin" valueType="num">
                                      <p:cBhvr additive="base">
                                        <p:cTn id="31" dur="500" fill="hold"/>
                                        <p:tgtEl>
                                          <p:spTgt spid="115720"/>
                                        </p:tgtEl>
                                        <p:attrNameLst>
                                          <p:attrName>ppt_x</p:attrName>
                                        </p:attrNameLst>
                                      </p:cBhvr>
                                      <p:tavLst>
                                        <p:tav tm="0">
                                          <p:val>
                                            <p:strVal val="#ppt_x"/>
                                          </p:val>
                                        </p:tav>
                                        <p:tav tm="100000">
                                          <p:val>
                                            <p:strVal val="#ppt_x"/>
                                          </p:val>
                                        </p:tav>
                                      </p:tavLst>
                                    </p:anim>
                                    <p:anim calcmode="lin" valueType="num">
                                      <p:cBhvr additive="base">
                                        <p:cTn id="32" dur="500" fill="hold"/>
                                        <p:tgtEl>
                                          <p:spTgt spid="1157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3800"/>
              <a:t>Torque, power and Thevenin’s Theorem</a:t>
            </a:r>
            <a:endParaRPr lang="en-US" sz="3800"/>
          </a:p>
        </p:txBody>
      </p:sp>
      <p:sp>
        <p:nvSpPr>
          <p:cNvPr id="68611" name="Rectangle 3"/>
          <p:cNvSpPr>
            <a:spLocks noGrp="1" noChangeArrowheads="1"/>
          </p:cNvSpPr>
          <p:nvPr>
            <p:ph type="body" idx="1"/>
          </p:nvPr>
        </p:nvSpPr>
        <p:spPr/>
        <p:txBody>
          <a:bodyPr/>
          <a:lstStyle/>
          <a:p>
            <a:r>
              <a:rPr lang="en-CA"/>
              <a:t>Thevenin’s theorem can be used to transform the network to the left of points ‘a’ and ‘b’ into an equivalent voltage source </a:t>
            </a:r>
            <a:r>
              <a:rPr lang="en-CA" i="1"/>
              <a:t>V</a:t>
            </a:r>
            <a:r>
              <a:rPr lang="en-CA" i="1" baseline="-25000"/>
              <a:t>TH</a:t>
            </a:r>
            <a:r>
              <a:rPr lang="en-CA"/>
              <a:t> in series with equivalent impedance </a:t>
            </a:r>
            <a:r>
              <a:rPr lang="en-CA" i="1"/>
              <a:t>R</a:t>
            </a:r>
            <a:r>
              <a:rPr lang="en-CA" i="1" baseline="-25000"/>
              <a:t>TH</a:t>
            </a:r>
            <a:r>
              <a:rPr lang="en-CA"/>
              <a:t>+</a:t>
            </a:r>
            <a:r>
              <a:rPr lang="en-CA" i="1"/>
              <a:t>jX</a:t>
            </a:r>
            <a:r>
              <a:rPr lang="en-CA" i="1" baseline="-25000"/>
              <a:t>TH</a:t>
            </a:r>
            <a:endParaRPr lang="en-US" i="1"/>
          </a:p>
        </p:txBody>
      </p:sp>
      <p:pic>
        <p:nvPicPr>
          <p:cNvPr id="68613" name="Picture 5" descr="fig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3141663"/>
            <a:ext cx="6985000" cy="304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CA" sz="3800"/>
              <a:t>Torque, power and Thevenin’s Theorem</a:t>
            </a:r>
            <a:endParaRPr lang="en-US" sz="3800"/>
          </a:p>
        </p:txBody>
      </p:sp>
      <p:graphicFrame>
        <p:nvGraphicFramePr>
          <p:cNvPr id="69640" name="Object 8"/>
          <p:cNvGraphicFramePr>
            <a:graphicFrameLocks noChangeAspect="1"/>
          </p:cNvGraphicFramePr>
          <p:nvPr/>
        </p:nvGraphicFramePr>
        <p:xfrm>
          <a:off x="887413" y="4652963"/>
          <a:ext cx="3333750" cy="914400"/>
        </p:xfrm>
        <a:graphic>
          <a:graphicData uri="http://schemas.openxmlformats.org/presentationml/2006/ole">
            <mc:AlternateContent xmlns:mc="http://schemas.openxmlformats.org/markup-compatibility/2006">
              <mc:Choice xmlns:v="urn:schemas-microsoft-com:vml" Requires="v">
                <p:oleObj spid="_x0000_s69661" name="Equation" r:id="rId3" imgW="1574640" imgH="431640" progId="Equation.DSMT4">
                  <p:embed/>
                </p:oleObj>
              </mc:Choice>
              <mc:Fallback>
                <p:oleObj name="Equation" r:id="rId3" imgW="1574640" imgH="4316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4652963"/>
                        <a:ext cx="33337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1" name="Object 9"/>
          <p:cNvGraphicFramePr>
            <a:graphicFrameLocks noChangeAspect="1"/>
          </p:cNvGraphicFramePr>
          <p:nvPr/>
        </p:nvGraphicFramePr>
        <p:xfrm>
          <a:off x="820738" y="5673725"/>
          <a:ext cx="4006850" cy="484188"/>
        </p:xfrm>
        <a:graphic>
          <a:graphicData uri="http://schemas.openxmlformats.org/presentationml/2006/ole">
            <mc:AlternateContent xmlns:mc="http://schemas.openxmlformats.org/markup-compatibility/2006">
              <mc:Choice xmlns:v="urn:schemas-microsoft-com:vml" Requires="v">
                <p:oleObj spid="_x0000_s69662" name="Equation" r:id="rId5" imgW="1892160" imgH="228600" progId="Equation.DSMT4">
                  <p:embed/>
                </p:oleObj>
              </mc:Choice>
              <mc:Fallback>
                <p:oleObj name="Equation" r:id="rId5" imgW="189216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738" y="5673725"/>
                        <a:ext cx="400685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9644" name="Picture 12" descr="fig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913" y="1341438"/>
            <a:ext cx="7056437" cy="3355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9648" name="Object 16"/>
          <p:cNvGraphicFramePr>
            <a:graphicFrameLocks noChangeAspect="1"/>
          </p:cNvGraphicFramePr>
          <p:nvPr/>
        </p:nvGraphicFramePr>
        <p:xfrm>
          <a:off x="4564063" y="4684713"/>
          <a:ext cx="3925887" cy="993775"/>
        </p:xfrm>
        <a:graphic>
          <a:graphicData uri="http://schemas.openxmlformats.org/presentationml/2006/ole">
            <mc:AlternateContent xmlns:mc="http://schemas.openxmlformats.org/markup-compatibility/2006">
              <mc:Choice xmlns:v="urn:schemas-microsoft-com:vml" Requires="v">
                <p:oleObj spid="_x0000_s69663" name="Equation" r:id="rId8" imgW="1854000" imgH="469800" progId="Equation.DSMT4">
                  <p:embed/>
                </p:oleObj>
              </mc:Choice>
              <mc:Fallback>
                <p:oleObj name="Equation" r:id="rId8" imgW="1854000" imgH="4698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4063" y="4684713"/>
                        <a:ext cx="3925887"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CA" sz="3800"/>
              <a:t>Torque, power and Thevenin’s Theorem</a:t>
            </a:r>
            <a:endParaRPr lang="en-US" sz="3800"/>
          </a:p>
        </p:txBody>
      </p:sp>
      <p:sp>
        <p:nvSpPr>
          <p:cNvPr id="94211" name="Rectangle 3"/>
          <p:cNvSpPr>
            <a:spLocks noGrp="1" noChangeArrowheads="1"/>
          </p:cNvSpPr>
          <p:nvPr>
            <p:ph type="body" idx="1"/>
          </p:nvPr>
        </p:nvSpPr>
        <p:spPr/>
        <p:txBody>
          <a:bodyPr/>
          <a:lstStyle/>
          <a:p>
            <a:r>
              <a:rPr lang="en-CA"/>
              <a:t>Since </a:t>
            </a:r>
            <a:r>
              <a:rPr lang="en-CA" i="1"/>
              <a:t>X</a:t>
            </a:r>
            <a:r>
              <a:rPr lang="en-CA" i="1" baseline="-25000"/>
              <a:t>M</a:t>
            </a:r>
            <a:r>
              <a:rPr lang="en-CA" i="1"/>
              <a:t>&gt;&gt;X</a:t>
            </a:r>
            <a:r>
              <a:rPr lang="en-CA" i="1" baseline="-25000"/>
              <a:t>1</a:t>
            </a:r>
            <a:r>
              <a:rPr lang="en-CA"/>
              <a:t> and </a:t>
            </a:r>
            <a:r>
              <a:rPr lang="en-CA" i="1"/>
              <a:t>X</a:t>
            </a:r>
            <a:r>
              <a:rPr lang="en-CA" i="1" baseline="-25000"/>
              <a:t>M</a:t>
            </a:r>
            <a:r>
              <a:rPr lang="en-CA" i="1"/>
              <a:t>&gt;&gt;R</a:t>
            </a:r>
            <a:r>
              <a:rPr lang="en-CA" i="1" baseline="-25000"/>
              <a:t>1</a:t>
            </a:r>
            <a:r>
              <a:rPr lang="en-CA"/>
              <a:t> </a:t>
            </a:r>
          </a:p>
          <a:p>
            <a:endParaRPr lang="en-CA"/>
          </a:p>
          <a:p>
            <a:endParaRPr lang="en-CA"/>
          </a:p>
          <a:p>
            <a:endParaRPr lang="en-CA"/>
          </a:p>
          <a:p>
            <a:r>
              <a:rPr lang="en-CA"/>
              <a:t>Because </a:t>
            </a:r>
            <a:r>
              <a:rPr lang="en-CA" i="1"/>
              <a:t>X</a:t>
            </a:r>
            <a:r>
              <a:rPr lang="en-CA" i="1" baseline="-25000"/>
              <a:t>M</a:t>
            </a:r>
            <a:r>
              <a:rPr lang="en-CA" i="1"/>
              <a:t>&gt;&gt;X</a:t>
            </a:r>
            <a:r>
              <a:rPr lang="en-CA" i="1" baseline="-25000"/>
              <a:t>1</a:t>
            </a:r>
            <a:r>
              <a:rPr lang="en-CA"/>
              <a:t> and </a:t>
            </a:r>
            <a:r>
              <a:rPr lang="en-CA" i="1"/>
              <a:t>X</a:t>
            </a:r>
            <a:r>
              <a:rPr lang="en-CA" i="1" baseline="-25000"/>
              <a:t>M</a:t>
            </a:r>
            <a:r>
              <a:rPr lang="en-CA" i="1"/>
              <a:t>+X</a:t>
            </a:r>
            <a:r>
              <a:rPr lang="en-CA" i="1" baseline="-25000"/>
              <a:t>1</a:t>
            </a:r>
            <a:r>
              <a:rPr lang="en-CA" i="1"/>
              <a:t>&gt;&gt;R</a:t>
            </a:r>
            <a:r>
              <a:rPr lang="en-CA" i="1" baseline="-25000"/>
              <a:t>1</a:t>
            </a:r>
            <a:r>
              <a:rPr lang="en-CA"/>
              <a:t> </a:t>
            </a:r>
            <a:endParaRPr lang="en-US"/>
          </a:p>
        </p:txBody>
      </p:sp>
      <p:graphicFrame>
        <p:nvGraphicFramePr>
          <p:cNvPr id="94214" name="Object 6"/>
          <p:cNvGraphicFramePr>
            <a:graphicFrameLocks noChangeAspect="1"/>
          </p:cNvGraphicFramePr>
          <p:nvPr/>
        </p:nvGraphicFramePr>
        <p:xfrm>
          <a:off x="3132138" y="2133600"/>
          <a:ext cx="2365375" cy="914400"/>
        </p:xfrm>
        <a:graphic>
          <a:graphicData uri="http://schemas.openxmlformats.org/presentationml/2006/ole">
            <mc:AlternateContent xmlns:mc="http://schemas.openxmlformats.org/markup-compatibility/2006">
              <mc:Choice xmlns:v="urn:schemas-microsoft-com:vml" Requires="v">
                <p:oleObj spid="_x0000_s94226" name="Equation" r:id="rId3" imgW="1117440" imgH="431640" progId="Equation.DSMT4">
                  <p:embed/>
                </p:oleObj>
              </mc:Choice>
              <mc:Fallback>
                <p:oleObj name="Equation" r:id="rId3" imgW="111744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133600"/>
                        <a:ext cx="2365375" cy="9144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7" name="Object 9"/>
          <p:cNvGraphicFramePr>
            <a:graphicFrameLocks noChangeAspect="1"/>
          </p:cNvGraphicFramePr>
          <p:nvPr/>
        </p:nvGraphicFramePr>
        <p:xfrm>
          <a:off x="2987675" y="4292600"/>
          <a:ext cx="2822575" cy="1560513"/>
        </p:xfrm>
        <a:graphic>
          <a:graphicData uri="http://schemas.openxmlformats.org/presentationml/2006/ole">
            <mc:AlternateContent xmlns:mc="http://schemas.openxmlformats.org/markup-compatibility/2006">
              <mc:Choice xmlns:v="urn:schemas-microsoft-com:vml" Requires="v">
                <p:oleObj spid="_x0000_s94227" name="Equation" r:id="rId5" imgW="1333440" imgH="736560" progId="Equation.DSMT4">
                  <p:embed/>
                </p:oleObj>
              </mc:Choice>
              <mc:Fallback>
                <p:oleObj name="Equation" r:id="rId5" imgW="1333440" imgH="7365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292600"/>
                        <a:ext cx="2822575" cy="1560513"/>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CA" sz="3800"/>
              <a:t>Torque, power and Thevenin’s Theorem</a:t>
            </a:r>
            <a:endParaRPr lang="en-US" sz="3800"/>
          </a:p>
        </p:txBody>
      </p:sp>
      <p:sp>
        <p:nvSpPr>
          <p:cNvPr id="72707" name="Rectangle 3"/>
          <p:cNvSpPr>
            <a:spLocks noGrp="1" noChangeArrowheads="1"/>
          </p:cNvSpPr>
          <p:nvPr>
            <p:ph type="body" idx="1"/>
          </p:nvPr>
        </p:nvSpPr>
        <p:spPr>
          <a:xfrm>
            <a:off x="611188" y="2997200"/>
            <a:ext cx="8001000" cy="576263"/>
          </a:xfrm>
        </p:spPr>
        <p:txBody>
          <a:bodyPr/>
          <a:lstStyle/>
          <a:p>
            <a:pPr>
              <a:buFont typeface="Wingdings" pitchFamily="2" charset="2"/>
              <a:buNone/>
            </a:pPr>
            <a:r>
              <a:rPr lang="en-CA"/>
              <a:t>Then the power converted to mechanical (</a:t>
            </a:r>
            <a:r>
              <a:rPr lang="en-CA" i="1"/>
              <a:t>P</a:t>
            </a:r>
            <a:r>
              <a:rPr lang="en-CA" i="1" baseline="-25000"/>
              <a:t>conv</a:t>
            </a:r>
            <a:r>
              <a:rPr lang="en-CA"/>
              <a:t>)</a:t>
            </a:r>
            <a:endParaRPr lang="en-US"/>
          </a:p>
        </p:txBody>
      </p:sp>
      <p:graphicFrame>
        <p:nvGraphicFramePr>
          <p:cNvPr id="72711" name="Object 7"/>
          <p:cNvGraphicFramePr>
            <a:graphicFrameLocks noChangeAspect="1"/>
          </p:cNvGraphicFramePr>
          <p:nvPr/>
        </p:nvGraphicFramePr>
        <p:xfrm>
          <a:off x="635000" y="1517650"/>
          <a:ext cx="5278438" cy="1481138"/>
        </p:xfrm>
        <a:graphic>
          <a:graphicData uri="http://schemas.openxmlformats.org/presentationml/2006/ole">
            <mc:AlternateContent xmlns:mc="http://schemas.openxmlformats.org/markup-compatibility/2006">
              <mc:Choice xmlns:v="urn:schemas-microsoft-com:vml" Requires="v">
                <p:oleObj spid="_x0000_s72741" name="Equation" r:id="rId3" imgW="2489040" imgH="698400" progId="Equation.DSMT4">
                  <p:embed/>
                </p:oleObj>
              </mc:Choice>
              <mc:Fallback>
                <p:oleObj name="Equation" r:id="rId3" imgW="2489040" imgH="698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1517650"/>
                        <a:ext cx="5278438" cy="148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4" name="Object 10"/>
          <p:cNvGraphicFramePr>
            <a:graphicFrameLocks noChangeAspect="1"/>
          </p:cNvGraphicFramePr>
          <p:nvPr/>
        </p:nvGraphicFramePr>
        <p:xfrm>
          <a:off x="746125" y="3573463"/>
          <a:ext cx="2587625" cy="835025"/>
        </p:xfrm>
        <a:graphic>
          <a:graphicData uri="http://schemas.openxmlformats.org/presentationml/2006/ole">
            <mc:AlternateContent xmlns:mc="http://schemas.openxmlformats.org/markup-compatibility/2006">
              <mc:Choice xmlns:v="urn:schemas-microsoft-com:vml" Requires="v">
                <p:oleObj spid="_x0000_s72742" name="Equation" r:id="rId5" imgW="1218960" imgH="393480" progId="Equation.DSMT4">
                  <p:embed/>
                </p:oleObj>
              </mc:Choice>
              <mc:Fallback>
                <p:oleObj name="Equation" r:id="rId5" imgW="1218960" imgH="393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 y="3573463"/>
                        <a:ext cx="25876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5" name="Rectangle 11"/>
          <p:cNvSpPr>
            <a:spLocks noChangeArrowheads="1"/>
          </p:cNvSpPr>
          <p:nvPr/>
        </p:nvSpPr>
        <p:spPr bwMode="auto">
          <a:xfrm>
            <a:off x="684213" y="4365625"/>
            <a:ext cx="8001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Font typeface="Wingdings" pitchFamily="2" charset="2"/>
              <a:buNone/>
            </a:pPr>
            <a:r>
              <a:rPr lang="en-CA" sz="2800"/>
              <a:t>And the internal mechanical torque (</a:t>
            </a:r>
            <a:r>
              <a:rPr lang="en-CA" sz="2800" i="1"/>
              <a:t>T</a:t>
            </a:r>
            <a:r>
              <a:rPr lang="en-CA" sz="2800" i="1" baseline="-25000"/>
              <a:t>conv</a:t>
            </a:r>
            <a:r>
              <a:rPr lang="en-CA" sz="2800"/>
              <a:t>)</a:t>
            </a:r>
            <a:endParaRPr lang="en-US" sz="2800"/>
          </a:p>
        </p:txBody>
      </p:sp>
      <p:graphicFrame>
        <p:nvGraphicFramePr>
          <p:cNvPr id="72718" name="Object 14"/>
          <p:cNvGraphicFramePr>
            <a:graphicFrameLocks noChangeAspect="1"/>
          </p:cNvGraphicFramePr>
          <p:nvPr/>
        </p:nvGraphicFramePr>
        <p:xfrm>
          <a:off x="881063" y="5229225"/>
          <a:ext cx="1454150" cy="915988"/>
        </p:xfrm>
        <a:graphic>
          <a:graphicData uri="http://schemas.openxmlformats.org/presentationml/2006/ole">
            <mc:AlternateContent xmlns:mc="http://schemas.openxmlformats.org/markup-compatibility/2006">
              <mc:Choice xmlns:v="urn:schemas-microsoft-com:vml" Requires="v">
                <p:oleObj spid="_x0000_s72743" name="Equation" r:id="rId7" imgW="685800" imgH="431640" progId="Equation.DSMT4">
                  <p:embed/>
                </p:oleObj>
              </mc:Choice>
              <mc:Fallback>
                <p:oleObj name="Equation" r:id="rId7" imgW="685800" imgH="43164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063" y="5229225"/>
                        <a:ext cx="14541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9" name="Object 15"/>
          <p:cNvGraphicFramePr>
            <a:graphicFrameLocks noChangeAspect="1"/>
          </p:cNvGraphicFramePr>
          <p:nvPr/>
        </p:nvGraphicFramePr>
        <p:xfrm>
          <a:off x="2411413" y="5229225"/>
          <a:ext cx="1479550" cy="914400"/>
        </p:xfrm>
        <a:graphic>
          <a:graphicData uri="http://schemas.openxmlformats.org/presentationml/2006/ole">
            <mc:AlternateContent xmlns:mc="http://schemas.openxmlformats.org/markup-compatibility/2006">
              <mc:Choice xmlns:v="urn:schemas-microsoft-com:vml" Requires="v">
                <p:oleObj spid="_x0000_s72744" name="Equation" r:id="rId9" imgW="698400" imgH="431640" progId="Equation.DSMT4">
                  <p:embed/>
                </p:oleObj>
              </mc:Choice>
              <mc:Fallback>
                <p:oleObj name="Equation" r:id="rId9" imgW="698400" imgH="4316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5229225"/>
                        <a:ext cx="14795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20" name="Object 16"/>
          <p:cNvGraphicFramePr>
            <a:graphicFrameLocks noChangeAspect="1"/>
          </p:cNvGraphicFramePr>
          <p:nvPr/>
        </p:nvGraphicFramePr>
        <p:xfrm>
          <a:off x="3924300" y="4868863"/>
          <a:ext cx="2101850" cy="1293812"/>
        </p:xfrm>
        <a:graphic>
          <a:graphicData uri="http://schemas.openxmlformats.org/presentationml/2006/ole">
            <mc:AlternateContent xmlns:mc="http://schemas.openxmlformats.org/markup-compatibility/2006">
              <mc:Choice xmlns:v="urn:schemas-microsoft-com:vml" Requires="v">
                <p:oleObj spid="_x0000_s72745" name="Equation" r:id="rId11" imgW="990360" imgH="609480" progId="Equation.DSMT4">
                  <p:embed/>
                </p:oleObj>
              </mc:Choice>
              <mc:Fallback>
                <p:oleObj name="Equation" r:id="rId11" imgW="990360" imgH="60948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4868863"/>
                        <a:ext cx="2101850" cy="129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wipe(down)">
                                      <p:cBhvr>
                                        <p:cTn id="7" dur="580">
                                          <p:stCondLst>
                                            <p:cond delay="0"/>
                                          </p:stCondLst>
                                        </p:cTn>
                                        <p:tgtEl>
                                          <p:spTgt spid="72711"/>
                                        </p:tgtEl>
                                      </p:cBhvr>
                                    </p:animEffect>
                                    <p:anim calcmode="lin" valueType="num">
                                      <p:cBhvr>
                                        <p:cTn id="8" dur="1822" tmFilter="0,0; 0.14,0.36; 0.43,0.73; 0.71,0.91; 1.0,1.0">
                                          <p:stCondLst>
                                            <p:cond delay="0"/>
                                          </p:stCondLst>
                                        </p:cTn>
                                        <p:tgtEl>
                                          <p:spTgt spid="727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27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27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27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2711"/>
                                        </p:tgtEl>
                                        <p:attrNameLst>
                                          <p:attrName>ppt_y</p:attrName>
                                        </p:attrNameLst>
                                      </p:cBhvr>
                                      <p:tavLst>
                                        <p:tav tm="0" fmla="#ppt_y-sin(pi*$)/81">
                                          <p:val>
                                            <p:fltVal val="0"/>
                                          </p:val>
                                        </p:tav>
                                        <p:tav tm="100000">
                                          <p:val>
                                            <p:fltVal val="1"/>
                                          </p:val>
                                        </p:tav>
                                      </p:tavLst>
                                    </p:anim>
                                    <p:animScale>
                                      <p:cBhvr>
                                        <p:cTn id="13" dur="26">
                                          <p:stCondLst>
                                            <p:cond delay="650"/>
                                          </p:stCondLst>
                                        </p:cTn>
                                        <p:tgtEl>
                                          <p:spTgt spid="72711"/>
                                        </p:tgtEl>
                                      </p:cBhvr>
                                      <p:to x="100000" y="60000"/>
                                    </p:animScale>
                                    <p:animScale>
                                      <p:cBhvr>
                                        <p:cTn id="14" dur="166" decel="50000">
                                          <p:stCondLst>
                                            <p:cond delay="676"/>
                                          </p:stCondLst>
                                        </p:cTn>
                                        <p:tgtEl>
                                          <p:spTgt spid="72711"/>
                                        </p:tgtEl>
                                      </p:cBhvr>
                                      <p:to x="100000" y="100000"/>
                                    </p:animScale>
                                    <p:animScale>
                                      <p:cBhvr>
                                        <p:cTn id="15" dur="26">
                                          <p:stCondLst>
                                            <p:cond delay="1312"/>
                                          </p:stCondLst>
                                        </p:cTn>
                                        <p:tgtEl>
                                          <p:spTgt spid="72711"/>
                                        </p:tgtEl>
                                      </p:cBhvr>
                                      <p:to x="100000" y="80000"/>
                                    </p:animScale>
                                    <p:animScale>
                                      <p:cBhvr>
                                        <p:cTn id="16" dur="166" decel="50000">
                                          <p:stCondLst>
                                            <p:cond delay="1338"/>
                                          </p:stCondLst>
                                        </p:cTn>
                                        <p:tgtEl>
                                          <p:spTgt spid="72711"/>
                                        </p:tgtEl>
                                      </p:cBhvr>
                                      <p:to x="100000" y="100000"/>
                                    </p:animScale>
                                    <p:animScale>
                                      <p:cBhvr>
                                        <p:cTn id="17" dur="26">
                                          <p:stCondLst>
                                            <p:cond delay="1642"/>
                                          </p:stCondLst>
                                        </p:cTn>
                                        <p:tgtEl>
                                          <p:spTgt spid="72711"/>
                                        </p:tgtEl>
                                      </p:cBhvr>
                                      <p:to x="100000" y="90000"/>
                                    </p:animScale>
                                    <p:animScale>
                                      <p:cBhvr>
                                        <p:cTn id="18" dur="166" decel="50000">
                                          <p:stCondLst>
                                            <p:cond delay="1668"/>
                                          </p:stCondLst>
                                        </p:cTn>
                                        <p:tgtEl>
                                          <p:spTgt spid="72711"/>
                                        </p:tgtEl>
                                      </p:cBhvr>
                                      <p:to x="100000" y="100000"/>
                                    </p:animScale>
                                    <p:animScale>
                                      <p:cBhvr>
                                        <p:cTn id="19" dur="26">
                                          <p:stCondLst>
                                            <p:cond delay="1808"/>
                                          </p:stCondLst>
                                        </p:cTn>
                                        <p:tgtEl>
                                          <p:spTgt spid="72711"/>
                                        </p:tgtEl>
                                      </p:cBhvr>
                                      <p:to x="100000" y="95000"/>
                                    </p:animScale>
                                    <p:animScale>
                                      <p:cBhvr>
                                        <p:cTn id="20" dur="166" decel="50000">
                                          <p:stCondLst>
                                            <p:cond delay="1834"/>
                                          </p:stCondLst>
                                        </p:cTn>
                                        <p:tgtEl>
                                          <p:spTgt spid="72711"/>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707">
                                            <p:txEl>
                                              <p:pRg st="0" end="0"/>
                                            </p:txEl>
                                          </p:spTgt>
                                        </p:tgtEl>
                                        <p:attrNameLst>
                                          <p:attrName>style.visibility</p:attrName>
                                        </p:attrNameLst>
                                      </p:cBhvr>
                                      <p:to>
                                        <p:strVal val="visible"/>
                                      </p:to>
                                    </p:set>
                                    <p:anim calcmode="lin" valueType="num">
                                      <p:cBhvr additive="base">
                                        <p:cTn id="25"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nodeType="clickEffect">
                                  <p:stCondLst>
                                    <p:cond delay="0"/>
                                  </p:stCondLst>
                                  <p:childTnLst>
                                    <p:set>
                                      <p:cBhvr>
                                        <p:cTn id="30" dur="1" fill="hold">
                                          <p:stCondLst>
                                            <p:cond delay="0"/>
                                          </p:stCondLst>
                                        </p:cTn>
                                        <p:tgtEl>
                                          <p:spTgt spid="72714"/>
                                        </p:tgtEl>
                                        <p:attrNameLst>
                                          <p:attrName>style.visibility</p:attrName>
                                        </p:attrNameLst>
                                      </p:cBhvr>
                                      <p:to>
                                        <p:strVal val="visible"/>
                                      </p:to>
                                    </p:set>
                                    <p:animEffect transition="in" filter="wipe(down)">
                                      <p:cBhvr>
                                        <p:cTn id="31" dur="580">
                                          <p:stCondLst>
                                            <p:cond delay="0"/>
                                          </p:stCondLst>
                                        </p:cTn>
                                        <p:tgtEl>
                                          <p:spTgt spid="72714"/>
                                        </p:tgtEl>
                                      </p:cBhvr>
                                    </p:animEffect>
                                    <p:anim calcmode="lin" valueType="num">
                                      <p:cBhvr>
                                        <p:cTn id="32" dur="1822" tmFilter="0,0; 0.14,0.36; 0.43,0.73; 0.71,0.91; 1.0,1.0">
                                          <p:stCondLst>
                                            <p:cond delay="0"/>
                                          </p:stCondLst>
                                        </p:cTn>
                                        <p:tgtEl>
                                          <p:spTgt spid="7271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7271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7271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7271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72714"/>
                                        </p:tgtEl>
                                        <p:attrNameLst>
                                          <p:attrName>ppt_y</p:attrName>
                                        </p:attrNameLst>
                                      </p:cBhvr>
                                      <p:tavLst>
                                        <p:tav tm="0" fmla="#ppt_y-sin(pi*$)/81">
                                          <p:val>
                                            <p:fltVal val="0"/>
                                          </p:val>
                                        </p:tav>
                                        <p:tav tm="100000">
                                          <p:val>
                                            <p:fltVal val="1"/>
                                          </p:val>
                                        </p:tav>
                                      </p:tavLst>
                                    </p:anim>
                                    <p:animScale>
                                      <p:cBhvr>
                                        <p:cTn id="37" dur="26">
                                          <p:stCondLst>
                                            <p:cond delay="650"/>
                                          </p:stCondLst>
                                        </p:cTn>
                                        <p:tgtEl>
                                          <p:spTgt spid="72714"/>
                                        </p:tgtEl>
                                      </p:cBhvr>
                                      <p:to x="100000" y="60000"/>
                                    </p:animScale>
                                    <p:animScale>
                                      <p:cBhvr>
                                        <p:cTn id="38" dur="166" decel="50000">
                                          <p:stCondLst>
                                            <p:cond delay="676"/>
                                          </p:stCondLst>
                                        </p:cTn>
                                        <p:tgtEl>
                                          <p:spTgt spid="72714"/>
                                        </p:tgtEl>
                                      </p:cBhvr>
                                      <p:to x="100000" y="100000"/>
                                    </p:animScale>
                                    <p:animScale>
                                      <p:cBhvr>
                                        <p:cTn id="39" dur="26">
                                          <p:stCondLst>
                                            <p:cond delay="1312"/>
                                          </p:stCondLst>
                                        </p:cTn>
                                        <p:tgtEl>
                                          <p:spTgt spid="72714"/>
                                        </p:tgtEl>
                                      </p:cBhvr>
                                      <p:to x="100000" y="80000"/>
                                    </p:animScale>
                                    <p:animScale>
                                      <p:cBhvr>
                                        <p:cTn id="40" dur="166" decel="50000">
                                          <p:stCondLst>
                                            <p:cond delay="1338"/>
                                          </p:stCondLst>
                                        </p:cTn>
                                        <p:tgtEl>
                                          <p:spTgt spid="72714"/>
                                        </p:tgtEl>
                                      </p:cBhvr>
                                      <p:to x="100000" y="100000"/>
                                    </p:animScale>
                                    <p:animScale>
                                      <p:cBhvr>
                                        <p:cTn id="41" dur="26">
                                          <p:stCondLst>
                                            <p:cond delay="1642"/>
                                          </p:stCondLst>
                                        </p:cTn>
                                        <p:tgtEl>
                                          <p:spTgt spid="72714"/>
                                        </p:tgtEl>
                                      </p:cBhvr>
                                      <p:to x="100000" y="90000"/>
                                    </p:animScale>
                                    <p:animScale>
                                      <p:cBhvr>
                                        <p:cTn id="42" dur="166" decel="50000">
                                          <p:stCondLst>
                                            <p:cond delay="1668"/>
                                          </p:stCondLst>
                                        </p:cTn>
                                        <p:tgtEl>
                                          <p:spTgt spid="72714"/>
                                        </p:tgtEl>
                                      </p:cBhvr>
                                      <p:to x="100000" y="100000"/>
                                    </p:animScale>
                                    <p:animScale>
                                      <p:cBhvr>
                                        <p:cTn id="43" dur="26">
                                          <p:stCondLst>
                                            <p:cond delay="1808"/>
                                          </p:stCondLst>
                                        </p:cTn>
                                        <p:tgtEl>
                                          <p:spTgt spid="72714"/>
                                        </p:tgtEl>
                                      </p:cBhvr>
                                      <p:to x="100000" y="95000"/>
                                    </p:animScale>
                                    <p:animScale>
                                      <p:cBhvr>
                                        <p:cTn id="44" dur="166" decel="50000">
                                          <p:stCondLst>
                                            <p:cond delay="1834"/>
                                          </p:stCondLst>
                                        </p:cTn>
                                        <p:tgtEl>
                                          <p:spTgt spid="72714"/>
                                        </p:tgtEl>
                                      </p:cBhvr>
                                      <p:to x="100000" y="100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2715"/>
                                        </p:tgtEl>
                                        <p:attrNameLst>
                                          <p:attrName>style.visibility</p:attrName>
                                        </p:attrNameLst>
                                      </p:cBhvr>
                                      <p:to>
                                        <p:strVal val="visible"/>
                                      </p:to>
                                    </p:set>
                                    <p:anim calcmode="lin" valueType="num">
                                      <p:cBhvr additive="base">
                                        <p:cTn id="49" dur="500" fill="hold"/>
                                        <p:tgtEl>
                                          <p:spTgt spid="72715"/>
                                        </p:tgtEl>
                                        <p:attrNameLst>
                                          <p:attrName>ppt_x</p:attrName>
                                        </p:attrNameLst>
                                      </p:cBhvr>
                                      <p:tavLst>
                                        <p:tav tm="0">
                                          <p:val>
                                            <p:strVal val="#ppt_x"/>
                                          </p:val>
                                        </p:tav>
                                        <p:tav tm="100000">
                                          <p:val>
                                            <p:strVal val="#ppt_x"/>
                                          </p:val>
                                        </p:tav>
                                      </p:tavLst>
                                    </p:anim>
                                    <p:anim calcmode="lin" valueType="num">
                                      <p:cBhvr additive="base">
                                        <p:cTn id="50" dur="500" fill="hold"/>
                                        <p:tgtEl>
                                          <p:spTgt spid="7271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72718"/>
                                        </p:tgtEl>
                                        <p:attrNameLst>
                                          <p:attrName>style.visibility</p:attrName>
                                        </p:attrNameLst>
                                      </p:cBhvr>
                                      <p:to>
                                        <p:strVal val="visible"/>
                                      </p:to>
                                    </p:set>
                                    <p:anim calcmode="lin" valueType="num">
                                      <p:cBhvr additive="base">
                                        <p:cTn id="55" dur="500" fill="hold"/>
                                        <p:tgtEl>
                                          <p:spTgt spid="72718"/>
                                        </p:tgtEl>
                                        <p:attrNameLst>
                                          <p:attrName>ppt_x</p:attrName>
                                        </p:attrNameLst>
                                      </p:cBhvr>
                                      <p:tavLst>
                                        <p:tav tm="0">
                                          <p:val>
                                            <p:strVal val="#ppt_x"/>
                                          </p:val>
                                        </p:tav>
                                        <p:tav tm="100000">
                                          <p:val>
                                            <p:strVal val="#ppt_x"/>
                                          </p:val>
                                        </p:tav>
                                      </p:tavLst>
                                    </p:anim>
                                    <p:anim calcmode="lin" valueType="num">
                                      <p:cBhvr additive="base">
                                        <p:cTn id="56" dur="500" fill="hold"/>
                                        <p:tgtEl>
                                          <p:spTgt spid="727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2719"/>
                                        </p:tgtEl>
                                        <p:attrNameLst>
                                          <p:attrName>style.visibility</p:attrName>
                                        </p:attrNameLst>
                                      </p:cBhvr>
                                      <p:to>
                                        <p:strVal val="visible"/>
                                      </p:to>
                                    </p:set>
                                    <p:anim calcmode="lin" valueType="num">
                                      <p:cBhvr additive="base">
                                        <p:cTn id="59" dur="500" fill="hold"/>
                                        <p:tgtEl>
                                          <p:spTgt spid="72719"/>
                                        </p:tgtEl>
                                        <p:attrNameLst>
                                          <p:attrName>ppt_x</p:attrName>
                                        </p:attrNameLst>
                                      </p:cBhvr>
                                      <p:tavLst>
                                        <p:tav tm="0">
                                          <p:val>
                                            <p:strVal val="#ppt_x"/>
                                          </p:val>
                                        </p:tav>
                                        <p:tav tm="100000">
                                          <p:val>
                                            <p:strVal val="#ppt_x"/>
                                          </p:val>
                                        </p:tav>
                                      </p:tavLst>
                                    </p:anim>
                                    <p:anim calcmode="lin" valueType="num">
                                      <p:cBhvr additive="base">
                                        <p:cTn id="60" dur="500" fill="hold"/>
                                        <p:tgtEl>
                                          <p:spTgt spid="727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720"/>
                                        </p:tgtEl>
                                        <p:attrNameLst>
                                          <p:attrName>style.visibility</p:attrName>
                                        </p:attrNameLst>
                                      </p:cBhvr>
                                      <p:to>
                                        <p:strVal val="visible"/>
                                      </p:to>
                                    </p:set>
                                    <p:anim calcmode="lin" valueType="num">
                                      <p:cBhvr additive="base">
                                        <p:cTn id="63" dur="500" fill="hold"/>
                                        <p:tgtEl>
                                          <p:spTgt spid="72720"/>
                                        </p:tgtEl>
                                        <p:attrNameLst>
                                          <p:attrName>ppt_x</p:attrName>
                                        </p:attrNameLst>
                                      </p:cBhvr>
                                      <p:tavLst>
                                        <p:tav tm="0">
                                          <p:val>
                                            <p:strVal val="#ppt_x"/>
                                          </p:val>
                                        </p:tav>
                                        <p:tav tm="100000">
                                          <p:val>
                                            <p:strVal val="#ppt_x"/>
                                          </p:val>
                                        </p:tav>
                                      </p:tavLst>
                                    </p:anim>
                                    <p:anim calcmode="lin" valueType="num">
                                      <p:cBhvr additive="base">
                                        <p:cTn id="64" dur="500" fill="hold"/>
                                        <p:tgtEl>
                                          <p:spTgt spid="727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CA" sz="3800"/>
              <a:t>Torque, power and Thevenin’s Theorem</a:t>
            </a:r>
            <a:endParaRPr lang="en-US" sz="3800"/>
          </a:p>
        </p:txBody>
      </p:sp>
      <p:graphicFrame>
        <p:nvGraphicFramePr>
          <p:cNvPr id="76806" name="Object 6"/>
          <p:cNvGraphicFramePr>
            <a:graphicFrameLocks noChangeAspect="1"/>
          </p:cNvGraphicFramePr>
          <p:nvPr/>
        </p:nvGraphicFramePr>
        <p:xfrm>
          <a:off x="657225" y="1341438"/>
          <a:ext cx="6219825" cy="2208212"/>
        </p:xfrm>
        <a:graphic>
          <a:graphicData uri="http://schemas.openxmlformats.org/presentationml/2006/ole">
            <mc:AlternateContent xmlns:mc="http://schemas.openxmlformats.org/markup-compatibility/2006">
              <mc:Choice xmlns:v="urn:schemas-microsoft-com:vml" Requires="v">
                <p:oleObj spid="_x0000_s76818" name="Equation" r:id="rId3" imgW="2933640" imgH="1041120" progId="Equation.DSMT4">
                  <p:embed/>
                </p:oleObj>
              </mc:Choice>
              <mc:Fallback>
                <p:oleObj name="Equation" r:id="rId3" imgW="2933640" imgH="10411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1341438"/>
                        <a:ext cx="6219825" cy="220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9" name="Object 9"/>
          <p:cNvGraphicFramePr>
            <a:graphicFrameLocks noChangeAspect="1"/>
          </p:cNvGraphicFramePr>
          <p:nvPr/>
        </p:nvGraphicFramePr>
        <p:xfrm>
          <a:off x="1954213" y="4005263"/>
          <a:ext cx="4792662" cy="1831975"/>
        </p:xfrm>
        <a:graphic>
          <a:graphicData uri="http://schemas.openxmlformats.org/presentationml/2006/ole">
            <mc:AlternateContent xmlns:mc="http://schemas.openxmlformats.org/markup-compatibility/2006">
              <mc:Choice xmlns:v="urn:schemas-microsoft-com:vml" Requires="v">
                <p:oleObj spid="_x0000_s76819" name="Equation" r:id="rId5" imgW="2260440" imgH="863280" progId="Equation.DSMT4">
                  <p:embed/>
                </p:oleObj>
              </mc:Choice>
              <mc:Fallback>
                <p:oleObj name="Equation" r:id="rId5" imgW="2260440" imgH="8632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4213" y="4005263"/>
                        <a:ext cx="4792662" cy="1831975"/>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CA"/>
              <a:t>Construction</a:t>
            </a:r>
            <a:endParaRPr lang="en-US"/>
          </a:p>
        </p:txBody>
      </p:sp>
      <p:pic>
        <p:nvPicPr>
          <p:cNvPr id="22532" name="Picture 4" descr="fig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9750" y="1341438"/>
            <a:ext cx="4176713" cy="2292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4" name="Picture 6" descr="fig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16463" y="3573463"/>
            <a:ext cx="4140200" cy="2632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6" name="Text Box 8"/>
          <p:cNvSpPr txBox="1">
            <a:spLocks noChangeArrowheads="1"/>
          </p:cNvSpPr>
          <p:nvPr/>
        </p:nvSpPr>
        <p:spPr bwMode="auto">
          <a:xfrm>
            <a:off x="5795963" y="170021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a:t>Squirrel cage rotor</a:t>
            </a:r>
            <a:endParaRPr lang="en-US"/>
          </a:p>
        </p:txBody>
      </p:sp>
      <p:sp>
        <p:nvSpPr>
          <p:cNvPr id="22537" name="AutoShape 9"/>
          <p:cNvSpPr>
            <a:spLocks noChangeArrowheads="1"/>
          </p:cNvSpPr>
          <p:nvPr/>
        </p:nvSpPr>
        <p:spPr bwMode="auto">
          <a:xfrm rot="9330969">
            <a:off x="4643438" y="2060575"/>
            <a:ext cx="1081087" cy="360363"/>
          </a:xfrm>
          <a:prstGeom prst="rightArrow">
            <a:avLst>
              <a:gd name="adj1" fmla="val 50000"/>
              <a:gd name="adj2" fmla="val 75000"/>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Text Box 10"/>
          <p:cNvSpPr txBox="1">
            <a:spLocks noChangeArrowheads="1"/>
          </p:cNvSpPr>
          <p:nvPr/>
        </p:nvSpPr>
        <p:spPr bwMode="auto">
          <a:xfrm>
            <a:off x="2339975" y="40052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a:t>Wound rotor</a:t>
            </a:r>
            <a:endParaRPr lang="en-US"/>
          </a:p>
        </p:txBody>
      </p:sp>
      <p:sp>
        <p:nvSpPr>
          <p:cNvPr id="22539" name="AutoShape 11"/>
          <p:cNvSpPr>
            <a:spLocks noChangeArrowheads="1"/>
          </p:cNvSpPr>
          <p:nvPr/>
        </p:nvSpPr>
        <p:spPr bwMode="auto">
          <a:xfrm rot="1593769">
            <a:off x="3779838" y="4292600"/>
            <a:ext cx="1008062" cy="288925"/>
          </a:xfrm>
          <a:prstGeom prst="rightArrow">
            <a:avLst>
              <a:gd name="adj1" fmla="val 50000"/>
              <a:gd name="adj2" fmla="val 87225"/>
            </a:avLst>
          </a:prstGeom>
          <a:solidFill>
            <a:srgbClr val="00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Text Box 12"/>
          <p:cNvSpPr txBox="1">
            <a:spLocks noChangeArrowheads="1"/>
          </p:cNvSpPr>
          <p:nvPr/>
        </p:nvSpPr>
        <p:spPr bwMode="auto">
          <a:xfrm>
            <a:off x="2700338" y="5013325"/>
            <a:ext cx="1223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a:t>Notice the slip rings</a:t>
            </a:r>
            <a:endParaRPr lang="en-US"/>
          </a:p>
        </p:txBody>
      </p:sp>
      <p:sp>
        <p:nvSpPr>
          <p:cNvPr id="22541" name="Line 13"/>
          <p:cNvSpPr>
            <a:spLocks noChangeShapeType="1"/>
          </p:cNvSpPr>
          <p:nvPr/>
        </p:nvSpPr>
        <p:spPr bwMode="auto">
          <a:xfrm flipH="1">
            <a:off x="3851275" y="5013325"/>
            <a:ext cx="1728788" cy="215900"/>
          </a:xfrm>
          <a:prstGeom prst="line">
            <a:avLst/>
          </a:prstGeom>
          <a:noFill/>
          <a:ln w="19050">
            <a:solidFill>
              <a:srgbClr val="00CCFF"/>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CA"/>
              <a:t>Torque-speed characteristics</a:t>
            </a:r>
            <a:endParaRPr lang="en-US"/>
          </a:p>
        </p:txBody>
      </p:sp>
      <p:sp>
        <p:nvSpPr>
          <p:cNvPr id="79879" name="Text Box 7"/>
          <p:cNvSpPr txBox="1">
            <a:spLocks noChangeArrowheads="1"/>
          </p:cNvSpPr>
          <p:nvPr/>
        </p:nvSpPr>
        <p:spPr bwMode="auto">
          <a:xfrm>
            <a:off x="1692275" y="6308725"/>
            <a:ext cx="590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a:t>Typical torque-speed characteristics of induction motor</a:t>
            </a:r>
            <a:endParaRPr lang="en-US"/>
          </a:p>
        </p:txBody>
      </p:sp>
      <p:pic>
        <p:nvPicPr>
          <p:cNvPr id="79881" name="Picture 9" descr="fig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250" y="1341438"/>
            <a:ext cx="6121400" cy="4848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CA"/>
              <a:t>Comments</a:t>
            </a:r>
            <a:endParaRPr lang="en-US"/>
          </a:p>
        </p:txBody>
      </p:sp>
      <p:sp>
        <p:nvSpPr>
          <p:cNvPr id="121859" name="Rectangle 3"/>
          <p:cNvSpPr>
            <a:spLocks noGrp="1" noChangeArrowheads="1"/>
          </p:cNvSpPr>
          <p:nvPr>
            <p:ph type="body" idx="1"/>
          </p:nvPr>
        </p:nvSpPr>
        <p:spPr/>
        <p:txBody>
          <a:bodyPr/>
          <a:lstStyle/>
          <a:p>
            <a:pPr marL="533400" indent="-533400" algn="just">
              <a:buFont typeface="Wingdings" pitchFamily="2" charset="2"/>
              <a:buAutoNum type="arabicPeriod"/>
            </a:pPr>
            <a:r>
              <a:rPr lang="en-CA"/>
              <a:t>The induced torque is </a:t>
            </a:r>
            <a:r>
              <a:rPr lang="en-CA">
                <a:solidFill>
                  <a:srgbClr val="A50021"/>
                </a:solidFill>
              </a:rPr>
              <a:t>zero</a:t>
            </a:r>
            <a:r>
              <a:rPr lang="en-CA"/>
              <a:t> at </a:t>
            </a:r>
            <a:r>
              <a:rPr lang="en-CA">
                <a:solidFill>
                  <a:srgbClr val="A50021"/>
                </a:solidFill>
              </a:rPr>
              <a:t>synchronous speed</a:t>
            </a:r>
            <a:r>
              <a:rPr lang="en-CA"/>
              <a:t>. Discussed earlier.</a:t>
            </a:r>
          </a:p>
          <a:p>
            <a:pPr marL="533400" indent="-533400" algn="just">
              <a:buFont typeface="Wingdings" pitchFamily="2" charset="2"/>
              <a:buAutoNum type="arabicPeriod"/>
            </a:pPr>
            <a:r>
              <a:rPr lang="en-CA"/>
              <a:t>The curve is </a:t>
            </a:r>
            <a:r>
              <a:rPr lang="en-CA">
                <a:solidFill>
                  <a:srgbClr val="3366FF"/>
                </a:solidFill>
              </a:rPr>
              <a:t>nearly linear</a:t>
            </a:r>
            <a:r>
              <a:rPr lang="en-CA"/>
              <a:t> between </a:t>
            </a:r>
            <a:r>
              <a:rPr lang="en-CA">
                <a:solidFill>
                  <a:srgbClr val="3366FF"/>
                </a:solidFill>
              </a:rPr>
              <a:t>no-load</a:t>
            </a:r>
            <a:r>
              <a:rPr lang="en-CA"/>
              <a:t> and </a:t>
            </a:r>
            <a:r>
              <a:rPr lang="en-CA">
                <a:solidFill>
                  <a:srgbClr val="3366FF"/>
                </a:solidFill>
              </a:rPr>
              <a:t>full load</a:t>
            </a:r>
            <a:r>
              <a:rPr lang="en-CA"/>
              <a:t>. In this range, the rotor resistance is much greater than the reactance, so the rotor current, torque increase linearly with the slip. </a:t>
            </a:r>
          </a:p>
          <a:p>
            <a:pPr marL="533400" indent="-533400" algn="just">
              <a:buFont typeface="Wingdings" pitchFamily="2" charset="2"/>
              <a:buAutoNum type="arabicPeriod"/>
            </a:pPr>
            <a:r>
              <a:rPr lang="en-CA"/>
              <a:t>There is a </a:t>
            </a:r>
            <a:r>
              <a:rPr lang="en-CA">
                <a:solidFill>
                  <a:srgbClr val="A50021"/>
                </a:solidFill>
              </a:rPr>
              <a:t>maximum possible torque</a:t>
            </a:r>
            <a:r>
              <a:rPr lang="en-CA"/>
              <a:t> that can’t be exceeded. This torque is called </a:t>
            </a:r>
            <a:r>
              <a:rPr lang="en-CA" i="1">
                <a:solidFill>
                  <a:srgbClr val="A50021"/>
                </a:solidFill>
              </a:rPr>
              <a:t>pullout torque</a:t>
            </a:r>
            <a:r>
              <a:rPr lang="en-CA"/>
              <a:t> and is </a:t>
            </a:r>
            <a:r>
              <a:rPr lang="en-CA">
                <a:solidFill>
                  <a:srgbClr val="A50021"/>
                </a:solidFill>
              </a:rPr>
              <a:t>2 to 3 times the rated full-load</a:t>
            </a:r>
            <a:r>
              <a:rPr lang="en-CA"/>
              <a:t> torque.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CA"/>
              <a:t>Comments</a:t>
            </a:r>
            <a:endParaRPr lang="en-US"/>
          </a:p>
        </p:txBody>
      </p:sp>
      <p:sp>
        <p:nvSpPr>
          <p:cNvPr id="122883" name="Rectangle 3"/>
          <p:cNvSpPr>
            <a:spLocks noGrp="1" noChangeArrowheads="1"/>
          </p:cNvSpPr>
          <p:nvPr>
            <p:ph type="body" idx="1"/>
          </p:nvPr>
        </p:nvSpPr>
        <p:spPr/>
        <p:txBody>
          <a:bodyPr/>
          <a:lstStyle/>
          <a:p>
            <a:pPr marL="533400" indent="-533400" algn="just">
              <a:buFont typeface="Wingdings" pitchFamily="2" charset="2"/>
              <a:buAutoNum type="arabicPeriod" startAt="4"/>
            </a:pPr>
            <a:r>
              <a:rPr lang="en-CA"/>
              <a:t>The </a:t>
            </a:r>
            <a:r>
              <a:rPr lang="en-CA">
                <a:solidFill>
                  <a:srgbClr val="3366FF"/>
                </a:solidFill>
              </a:rPr>
              <a:t>starting torque</a:t>
            </a:r>
            <a:r>
              <a:rPr lang="en-CA"/>
              <a:t> of the motor is slightly </a:t>
            </a:r>
            <a:r>
              <a:rPr lang="en-CA">
                <a:solidFill>
                  <a:srgbClr val="3366FF"/>
                </a:solidFill>
              </a:rPr>
              <a:t>higher than its full-load torque</a:t>
            </a:r>
            <a:r>
              <a:rPr lang="en-CA"/>
              <a:t>, so the motor will start carrying any load it can supply at full load.</a:t>
            </a:r>
          </a:p>
          <a:p>
            <a:pPr marL="533400" indent="-533400" algn="just">
              <a:buFont typeface="Wingdings" pitchFamily="2" charset="2"/>
              <a:buAutoNum type="arabicPeriod" startAt="4"/>
            </a:pPr>
            <a:r>
              <a:rPr lang="en-CA"/>
              <a:t>The </a:t>
            </a:r>
            <a:r>
              <a:rPr lang="en-CA">
                <a:solidFill>
                  <a:srgbClr val="A50021"/>
                </a:solidFill>
              </a:rPr>
              <a:t>torque</a:t>
            </a:r>
            <a:r>
              <a:rPr lang="en-CA"/>
              <a:t> of the motor for a given slip varies as the </a:t>
            </a:r>
            <a:r>
              <a:rPr lang="en-CA">
                <a:solidFill>
                  <a:srgbClr val="A50021"/>
                </a:solidFill>
              </a:rPr>
              <a:t>square of the applied voltage</a:t>
            </a:r>
            <a:r>
              <a:rPr lang="en-CA"/>
              <a:t>.</a:t>
            </a:r>
          </a:p>
          <a:p>
            <a:pPr marL="533400" indent="-533400" algn="just">
              <a:buFont typeface="Wingdings" pitchFamily="2" charset="2"/>
              <a:buAutoNum type="arabicPeriod" startAt="4"/>
            </a:pPr>
            <a:r>
              <a:rPr lang="en-CA"/>
              <a:t>If the rotor is </a:t>
            </a:r>
            <a:r>
              <a:rPr lang="en-CA">
                <a:solidFill>
                  <a:srgbClr val="3366FF"/>
                </a:solidFill>
              </a:rPr>
              <a:t>driven faster than synchronous speed</a:t>
            </a:r>
            <a:r>
              <a:rPr lang="en-CA"/>
              <a:t> it will </a:t>
            </a:r>
            <a:r>
              <a:rPr lang="en-CA">
                <a:solidFill>
                  <a:srgbClr val="3366FF"/>
                </a:solidFill>
              </a:rPr>
              <a:t>run as a generator</a:t>
            </a:r>
            <a:r>
              <a:rPr lang="en-CA"/>
              <a:t>, converting mechanical power to electric power.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CA"/>
              <a:t>Complete Speed-torque c/c</a:t>
            </a:r>
            <a:endParaRPr lang="en-US"/>
          </a:p>
        </p:txBody>
      </p:sp>
      <p:pic>
        <p:nvPicPr>
          <p:cNvPr id="124936" name="Picture 8" descr="fig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341438"/>
            <a:ext cx="6481762" cy="4878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CA"/>
              <a:t>Maximum torque</a:t>
            </a:r>
            <a:endParaRPr lang="en-US"/>
          </a:p>
        </p:txBody>
      </p:sp>
      <p:sp>
        <p:nvSpPr>
          <p:cNvPr id="82947" name="Rectangle 3"/>
          <p:cNvSpPr>
            <a:spLocks noGrp="1" noChangeArrowheads="1"/>
          </p:cNvSpPr>
          <p:nvPr>
            <p:ph type="body" idx="1"/>
          </p:nvPr>
        </p:nvSpPr>
        <p:spPr/>
        <p:txBody>
          <a:bodyPr/>
          <a:lstStyle/>
          <a:p>
            <a:r>
              <a:rPr lang="en-CA"/>
              <a:t>Maximum torque occurs when the power transferred to </a:t>
            </a:r>
            <a:r>
              <a:rPr lang="en-CA" i="1"/>
              <a:t>R</a:t>
            </a:r>
            <a:r>
              <a:rPr lang="en-CA" i="1" baseline="-25000"/>
              <a:t>2</a:t>
            </a:r>
            <a:r>
              <a:rPr lang="en-CA"/>
              <a:t>/</a:t>
            </a:r>
            <a:r>
              <a:rPr lang="en-CA" i="1"/>
              <a:t>s</a:t>
            </a:r>
            <a:r>
              <a:rPr lang="en-CA"/>
              <a:t> is maximum.</a:t>
            </a:r>
          </a:p>
          <a:p>
            <a:r>
              <a:rPr lang="en-CA"/>
              <a:t>This condition occurs when </a:t>
            </a:r>
            <a:r>
              <a:rPr lang="en-CA" i="1"/>
              <a:t>R</a:t>
            </a:r>
            <a:r>
              <a:rPr lang="en-CA" i="1" baseline="-25000"/>
              <a:t>2</a:t>
            </a:r>
            <a:r>
              <a:rPr lang="en-CA"/>
              <a:t>/</a:t>
            </a:r>
            <a:r>
              <a:rPr lang="en-CA" i="1"/>
              <a:t>s</a:t>
            </a:r>
            <a:r>
              <a:rPr lang="en-CA"/>
              <a:t> equals the magnitude of the impedance </a:t>
            </a:r>
            <a:r>
              <a:rPr lang="en-CA" i="1"/>
              <a:t>R</a:t>
            </a:r>
            <a:r>
              <a:rPr lang="en-CA" i="1" baseline="-25000"/>
              <a:t>TH</a:t>
            </a:r>
            <a:r>
              <a:rPr lang="en-CA"/>
              <a:t> + </a:t>
            </a:r>
            <a:r>
              <a:rPr lang="en-CA" i="1"/>
              <a:t>j</a:t>
            </a:r>
            <a:r>
              <a:rPr lang="en-CA"/>
              <a:t> (</a:t>
            </a:r>
            <a:r>
              <a:rPr lang="en-CA" i="1"/>
              <a:t>X</a:t>
            </a:r>
            <a:r>
              <a:rPr lang="en-CA" i="1" baseline="-25000"/>
              <a:t>TH</a:t>
            </a:r>
            <a:r>
              <a:rPr lang="en-CA"/>
              <a:t> + </a:t>
            </a:r>
            <a:r>
              <a:rPr lang="en-CA" i="1"/>
              <a:t>X</a:t>
            </a:r>
            <a:r>
              <a:rPr lang="en-CA" i="1" baseline="-25000"/>
              <a:t>2</a:t>
            </a:r>
            <a:r>
              <a:rPr lang="en-CA"/>
              <a:t>)</a:t>
            </a:r>
            <a:endParaRPr lang="en-US" i="1"/>
          </a:p>
        </p:txBody>
      </p:sp>
      <p:graphicFrame>
        <p:nvGraphicFramePr>
          <p:cNvPr id="82948" name="Object 4"/>
          <p:cNvGraphicFramePr>
            <a:graphicFrameLocks noChangeAspect="1"/>
          </p:cNvGraphicFramePr>
          <p:nvPr/>
        </p:nvGraphicFramePr>
        <p:xfrm>
          <a:off x="1035050" y="3500438"/>
          <a:ext cx="3576638" cy="968375"/>
        </p:xfrm>
        <a:graphic>
          <a:graphicData uri="http://schemas.openxmlformats.org/presentationml/2006/ole">
            <mc:AlternateContent xmlns:mc="http://schemas.openxmlformats.org/markup-compatibility/2006">
              <mc:Choice xmlns:v="urn:schemas-microsoft-com:vml" Requires="v">
                <p:oleObj spid="_x0000_s82960" name="Equation" r:id="rId3" imgW="1688760" imgH="457200" progId="Equation.DSMT4">
                  <p:embed/>
                </p:oleObj>
              </mc:Choice>
              <mc:Fallback>
                <p:oleObj name="Equation" r:id="rId3" imgW="168876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3500438"/>
                        <a:ext cx="3576638"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p:cNvGraphicFramePr>
            <a:graphicFrameLocks noChangeAspect="1"/>
          </p:cNvGraphicFramePr>
          <p:nvPr/>
        </p:nvGraphicFramePr>
        <p:xfrm>
          <a:off x="2474913" y="4679950"/>
          <a:ext cx="3576637" cy="995363"/>
        </p:xfrm>
        <a:graphic>
          <a:graphicData uri="http://schemas.openxmlformats.org/presentationml/2006/ole">
            <mc:AlternateContent xmlns:mc="http://schemas.openxmlformats.org/markup-compatibility/2006">
              <mc:Choice xmlns:v="urn:schemas-microsoft-com:vml" Requires="v">
                <p:oleObj spid="_x0000_s82961" name="Equation" r:id="rId5" imgW="1688760" imgH="469800" progId="Equation.DSMT4">
                  <p:embed/>
                </p:oleObj>
              </mc:Choice>
              <mc:Fallback>
                <p:oleObj name="Equation" r:id="rId5" imgW="1688760" imgH="469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4913" y="4679950"/>
                        <a:ext cx="3576637" cy="995363"/>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2948"/>
                                        </p:tgtEl>
                                        <p:attrNameLst>
                                          <p:attrName>style.visibility</p:attrName>
                                        </p:attrNameLst>
                                      </p:cBhvr>
                                      <p:to>
                                        <p:strVal val="visible"/>
                                      </p:to>
                                    </p:set>
                                    <p:anim calcmode="lin" valueType="num">
                                      <p:cBhvr additive="base">
                                        <p:cTn id="19" dur="500" fill="hold"/>
                                        <p:tgtEl>
                                          <p:spTgt spid="82948"/>
                                        </p:tgtEl>
                                        <p:attrNameLst>
                                          <p:attrName>ppt_x</p:attrName>
                                        </p:attrNameLst>
                                      </p:cBhvr>
                                      <p:tavLst>
                                        <p:tav tm="0">
                                          <p:val>
                                            <p:strVal val="#ppt_x"/>
                                          </p:val>
                                        </p:tav>
                                        <p:tav tm="100000">
                                          <p:val>
                                            <p:strVal val="#ppt_x"/>
                                          </p:val>
                                        </p:tav>
                                      </p:tavLst>
                                    </p:anim>
                                    <p:anim calcmode="lin" valueType="num">
                                      <p:cBhvr additive="base">
                                        <p:cTn id="20"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2951"/>
                                        </p:tgtEl>
                                        <p:attrNameLst>
                                          <p:attrName>style.visibility</p:attrName>
                                        </p:attrNameLst>
                                      </p:cBhvr>
                                      <p:to>
                                        <p:strVal val="visible"/>
                                      </p:to>
                                    </p:set>
                                    <p:anim calcmode="lin" valueType="num">
                                      <p:cBhvr additive="base">
                                        <p:cTn id="25" dur="500" fill="hold"/>
                                        <p:tgtEl>
                                          <p:spTgt spid="82951"/>
                                        </p:tgtEl>
                                        <p:attrNameLst>
                                          <p:attrName>ppt_x</p:attrName>
                                        </p:attrNameLst>
                                      </p:cBhvr>
                                      <p:tavLst>
                                        <p:tav tm="0">
                                          <p:val>
                                            <p:strVal val="#ppt_x"/>
                                          </p:val>
                                        </p:tav>
                                        <p:tav tm="100000">
                                          <p:val>
                                            <p:strVal val="#ppt_x"/>
                                          </p:val>
                                        </p:tav>
                                      </p:tavLst>
                                    </p:anim>
                                    <p:anim calcmode="lin" valueType="num">
                                      <p:cBhvr additive="base">
                                        <p:cTn id="26"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CA"/>
              <a:t>Maximum torque</a:t>
            </a:r>
            <a:endParaRPr lang="en-US"/>
          </a:p>
        </p:txBody>
      </p:sp>
      <p:sp>
        <p:nvSpPr>
          <p:cNvPr id="84995" name="Rectangle 3"/>
          <p:cNvSpPr>
            <a:spLocks noGrp="1" noChangeArrowheads="1"/>
          </p:cNvSpPr>
          <p:nvPr>
            <p:ph type="body" idx="1"/>
          </p:nvPr>
        </p:nvSpPr>
        <p:spPr>
          <a:xfrm>
            <a:off x="566738" y="1341438"/>
            <a:ext cx="8253412" cy="4678362"/>
          </a:xfrm>
        </p:spPr>
        <p:txBody>
          <a:bodyPr/>
          <a:lstStyle/>
          <a:p>
            <a:r>
              <a:rPr lang="en-CA"/>
              <a:t>The corresponding maximum torque of an induction motor equals</a:t>
            </a:r>
          </a:p>
          <a:p>
            <a:endParaRPr lang="en-CA"/>
          </a:p>
          <a:p>
            <a:endParaRPr lang="en-CA"/>
          </a:p>
          <a:p>
            <a:endParaRPr lang="en-CA"/>
          </a:p>
          <a:p>
            <a:endParaRPr lang="en-CA"/>
          </a:p>
          <a:p>
            <a:pPr algn="ctr">
              <a:buFont typeface="Wingdings" pitchFamily="2" charset="2"/>
              <a:buNone/>
            </a:pPr>
            <a:r>
              <a:rPr lang="en-CA">
                <a:solidFill>
                  <a:srgbClr val="3366FF"/>
                </a:solidFill>
              </a:rPr>
              <a:t>The slip at maximum torque is directly proportional to the rotor resistance </a:t>
            </a:r>
            <a:r>
              <a:rPr lang="en-CA" i="1">
                <a:solidFill>
                  <a:srgbClr val="3366FF"/>
                </a:solidFill>
              </a:rPr>
              <a:t>R</a:t>
            </a:r>
            <a:r>
              <a:rPr lang="en-CA" i="1" baseline="-25000">
                <a:solidFill>
                  <a:srgbClr val="3366FF"/>
                </a:solidFill>
              </a:rPr>
              <a:t>2</a:t>
            </a:r>
          </a:p>
          <a:p>
            <a:endParaRPr lang="en-CA" sz="2000" i="1" baseline="-25000"/>
          </a:p>
          <a:p>
            <a:pPr algn="ctr">
              <a:buFont typeface="Wingdings" pitchFamily="2" charset="2"/>
              <a:buNone/>
            </a:pPr>
            <a:r>
              <a:rPr lang="en-CA">
                <a:solidFill>
                  <a:srgbClr val="A50021"/>
                </a:solidFill>
              </a:rPr>
              <a:t>The maximum torque is independent of </a:t>
            </a:r>
            <a:r>
              <a:rPr lang="en-CA" i="1">
                <a:solidFill>
                  <a:srgbClr val="A50021"/>
                </a:solidFill>
              </a:rPr>
              <a:t>R</a:t>
            </a:r>
            <a:r>
              <a:rPr lang="en-CA" i="1" baseline="-25000">
                <a:solidFill>
                  <a:srgbClr val="A50021"/>
                </a:solidFill>
              </a:rPr>
              <a:t>2</a:t>
            </a:r>
          </a:p>
        </p:txBody>
      </p:sp>
      <p:graphicFrame>
        <p:nvGraphicFramePr>
          <p:cNvPr id="84996" name="Object 4"/>
          <p:cNvGraphicFramePr>
            <a:graphicFrameLocks noChangeAspect="1"/>
          </p:cNvGraphicFramePr>
          <p:nvPr/>
        </p:nvGraphicFramePr>
        <p:xfrm>
          <a:off x="1871663" y="2690813"/>
          <a:ext cx="5251450" cy="1184275"/>
        </p:xfrm>
        <a:graphic>
          <a:graphicData uri="http://schemas.openxmlformats.org/presentationml/2006/ole">
            <mc:AlternateContent xmlns:mc="http://schemas.openxmlformats.org/markup-compatibility/2006">
              <mc:Choice xmlns:v="urn:schemas-microsoft-com:vml" Requires="v">
                <p:oleObj spid="_x0000_s85003" name="Equation" r:id="rId3" imgW="2476440" imgH="558720" progId="Equation.DSMT4">
                  <p:embed/>
                </p:oleObj>
              </mc:Choice>
              <mc:Fallback>
                <p:oleObj name="Equation" r:id="rId3" imgW="2476440" imgH="558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63" y="2690813"/>
                        <a:ext cx="5251450" cy="1184275"/>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7" name="Rectangle 5"/>
          <p:cNvSpPr>
            <a:spLocks noChangeArrowheads="1"/>
          </p:cNvSpPr>
          <p:nvPr/>
        </p:nvSpPr>
        <p:spPr bwMode="auto">
          <a:xfrm>
            <a:off x="1547813" y="5516563"/>
            <a:ext cx="6264275" cy="576262"/>
          </a:xfrm>
          <a:prstGeom prst="rect">
            <a:avLst/>
          </a:prstGeom>
          <a:noFill/>
          <a:ln w="19050" algn="ctr">
            <a:solidFill>
              <a:srgbClr val="3366FF"/>
            </a:solidFill>
            <a:miter lim="800000"/>
            <a:headEnd type="none" w="med" len="lg"/>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84998" name="Rectangle 6"/>
          <p:cNvSpPr>
            <a:spLocks noChangeArrowheads="1"/>
          </p:cNvSpPr>
          <p:nvPr/>
        </p:nvSpPr>
        <p:spPr bwMode="auto">
          <a:xfrm>
            <a:off x="684213" y="4365625"/>
            <a:ext cx="7991475" cy="935038"/>
          </a:xfrm>
          <a:prstGeom prst="rect">
            <a:avLst/>
          </a:prstGeom>
          <a:noFill/>
          <a:ln w="19050" algn="ctr">
            <a:solidFill>
              <a:srgbClr val="A50021"/>
            </a:solidFill>
            <a:miter lim="800000"/>
            <a:headEnd type="none" w="med" len="lg"/>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gtEl>
                                        <p:attrNameLst>
                                          <p:attrName>style.visibility</p:attrName>
                                        </p:attrNameLst>
                                      </p:cBhvr>
                                      <p:to>
                                        <p:strVal val="visible"/>
                                      </p:to>
                                    </p:set>
                                    <p:anim calcmode="lin" valueType="num">
                                      <p:cBhvr additive="base">
                                        <p:cTn id="13" dur="500" fill="hold"/>
                                        <p:tgtEl>
                                          <p:spTgt spid="84996"/>
                                        </p:tgtEl>
                                        <p:attrNameLst>
                                          <p:attrName>ppt_x</p:attrName>
                                        </p:attrNameLst>
                                      </p:cBhvr>
                                      <p:tavLst>
                                        <p:tav tm="0">
                                          <p:val>
                                            <p:strVal val="#ppt_x"/>
                                          </p:val>
                                        </p:tav>
                                        <p:tav tm="100000">
                                          <p:val>
                                            <p:strVal val="#ppt_x"/>
                                          </p:val>
                                        </p:tav>
                                      </p:tavLst>
                                    </p:anim>
                                    <p:anim calcmode="lin" valueType="num">
                                      <p:cBhvr additive="base">
                                        <p:cTn id="14"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anim calcmode="lin" valueType="num">
                                      <p:cBhvr additive="base">
                                        <p:cTn id="19"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anim calcmode="lin" valueType="num">
                                      <p:cBhvr additive="base">
                                        <p:cTn id="25" dur="5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4997"/>
                                        </p:tgtEl>
                                        <p:attrNameLst>
                                          <p:attrName>style.visibility</p:attrName>
                                        </p:attrNameLst>
                                      </p:cBhvr>
                                      <p:to>
                                        <p:strVal val="visible"/>
                                      </p:to>
                                    </p:set>
                                    <p:anim calcmode="lin" valueType="num">
                                      <p:cBhvr additive="base">
                                        <p:cTn id="29" dur="500" fill="hold"/>
                                        <p:tgtEl>
                                          <p:spTgt spid="84997"/>
                                        </p:tgtEl>
                                        <p:attrNameLst>
                                          <p:attrName>ppt_x</p:attrName>
                                        </p:attrNameLst>
                                      </p:cBhvr>
                                      <p:tavLst>
                                        <p:tav tm="0">
                                          <p:val>
                                            <p:strVal val="#ppt_x"/>
                                          </p:val>
                                        </p:tav>
                                        <p:tav tm="100000">
                                          <p:val>
                                            <p:strVal val="#ppt_x"/>
                                          </p:val>
                                        </p:tav>
                                      </p:tavLst>
                                    </p:anim>
                                    <p:anim calcmode="lin" valueType="num">
                                      <p:cBhvr additive="base">
                                        <p:cTn id="30" dur="500" fill="hold"/>
                                        <p:tgtEl>
                                          <p:spTgt spid="8499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4998"/>
                                        </p:tgtEl>
                                        <p:attrNameLst>
                                          <p:attrName>style.visibility</p:attrName>
                                        </p:attrNameLst>
                                      </p:cBhvr>
                                      <p:to>
                                        <p:strVal val="visible"/>
                                      </p:to>
                                    </p:set>
                                    <p:anim calcmode="lin" valueType="num">
                                      <p:cBhvr additive="base">
                                        <p:cTn id="33" dur="500" fill="hold"/>
                                        <p:tgtEl>
                                          <p:spTgt spid="84998"/>
                                        </p:tgtEl>
                                        <p:attrNameLst>
                                          <p:attrName>ppt_x</p:attrName>
                                        </p:attrNameLst>
                                      </p:cBhvr>
                                      <p:tavLst>
                                        <p:tav tm="0">
                                          <p:val>
                                            <p:strVal val="#ppt_x"/>
                                          </p:val>
                                        </p:tav>
                                        <p:tav tm="100000">
                                          <p:val>
                                            <p:strVal val="#ppt_x"/>
                                          </p:val>
                                        </p:tav>
                                      </p:tavLst>
                                    </p:anim>
                                    <p:anim calcmode="lin" valueType="num">
                                      <p:cBhvr additive="base">
                                        <p:cTn id="34" dur="500" fill="hold"/>
                                        <p:tgtEl>
                                          <p:spTgt spid="84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p:bldP spid="84997" grpId="0" animBg="1"/>
      <p:bldP spid="8499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CA"/>
              <a:t>Maximum torque</a:t>
            </a:r>
            <a:endParaRPr lang="en-US"/>
          </a:p>
        </p:txBody>
      </p:sp>
      <p:sp>
        <p:nvSpPr>
          <p:cNvPr id="86019" name="Rectangle 3"/>
          <p:cNvSpPr>
            <a:spLocks noGrp="1" noChangeArrowheads="1"/>
          </p:cNvSpPr>
          <p:nvPr>
            <p:ph type="body" idx="1"/>
          </p:nvPr>
        </p:nvSpPr>
        <p:spPr>
          <a:xfrm>
            <a:off x="566738" y="1341438"/>
            <a:ext cx="8181975" cy="4678362"/>
          </a:xfrm>
        </p:spPr>
        <p:txBody>
          <a:bodyPr/>
          <a:lstStyle/>
          <a:p>
            <a:r>
              <a:rPr lang="en-CA"/>
              <a:t>Rotor resistance can be increased by inserting external resistance in the rotor of a </a:t>
            </a:r>
            <a:r>
              <a:rPr lang="en-CA">
                <a:solidFill>
                  <a:srgbClr val="A50021"/>
                </a:solidFill>
              </a:rPr>
              <a:t>wound-rotor</a:t>
            </a:r>
            <a:r>
              <a:rPr lang="en-CA"/>
              <a:t> induction motor.</a:t>
            </a:r>
            <a:endParaRPr lang="en-US"/>
          </a:p>
          <a:p>
            <a:pPr algn="ctr">
              <a:buFont typeface="Wingdings" pitchFamily="2" charset="2"/>
              <a:buNone/>
            </a:pPr>
            <a:r>
              <a:rPr lang="en-CA"/>
              <a:t>The </a:t>
            </a:r>
          </a:p>
          <a:p>
            <a:pPr algn="ctr">
              <a:buFont typeface="Wingdings" pitchFamily="2" charset="2"/>
              <a:buNone/>
            </a:pPr>
            <a:r>
              <a:rPr lang="en-CA">
                <a:solidFill>
                  <a:srgbClr val="3366FF"/>
                </a:solidFill>
              </a:rPr>
              <a:t>value of the maximum torque remains unaffected</a:t>
            </a:r>
            <a:r>
              <a:rPr lang="en-CA"/>
              <a:t> </a:t>
            </a:r>
          </a:p>
          <a:p>
            <a:pPr algn="ctr">
              <a:buFont typeface="Wingdings" pitchFamily="2" charset="2"/>
              <a:buNone/>
            </a:pPr>
            <a:r>
              <a:rPr lang="en-CA"/>
              <a:t>but </a:t>
            </a:r>
          </a:p>
          <a:p>
            <a:pPr algn="ctr">
              <a:buFont typeface="Wingdings" pitchFamily="2" charset="2"/>
              <a:buNone/>
            </a:pPr>
            <a:r>
              <a:rPr lang="en-CA">
                <a:solidFill>
                  <a:srgbClr val="3366FF"/>
                </a:solidFill>
              </a:rPr>
              <a:t>the speed at which it occurs can be controlled</a:t>
            </a:r>
            <a:r>
              <a:rPr lang="en-CA"/>
              <a:t>.</a:t>
            </a:r>
            <a:endParaRPr lang="en-US"/>
          </a:p>
        </p:txBody>
      </p:sp>
      <p:sp>
        <p:nvSpPr>
          <p:cNvPr id="86024" name="Rectangle 8"/>
          <p:cNvSpPr>
            <a:spLocks noChangeArrowheads="1"/>
          </p:cNvSpPr>
          <p:nvPr/>
        </p:nvSpPr>
        <p:spPr bwMode="auto">
          <a:xfrm>
            <a:off x="971550" y="2781300"/>
            <a:ext cx="7416800" cy="2016125"/>
          </a:xfrm>
          <a:prstGeom prst="rect">
            <a:avLst/>
          </a:prstGeom>
          <a:noFill/>
          <a:ln w="19050" algn="ctr">
            <a:solidFill>
              <a:srgbClr val="3366FF"/>
            </a:solidFill>
            <a:miter lim="800000"/>
            <a:headEnd type="none" w="med" len="lg"/>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CA"/>
              <a:t>Maximum torque</a:t>
            </a:r>
            <a:endParaRPr lang="en-US"/>
          </a:p>
        </p:txBody>
      </p:sp>
      <p:sp>
        <p:nvSpPr>
          <p:cNvPr id="89094" name="Text Box 6"/>
          <p:cNvSpPr txBox="1">
            <a:spLocks noChangeArrowheads="1"/>
          </p:cNvSpPr>
          <p:nvPr/>
        </p:nvSpPr>
        <p:spPr bwMode="auto">
          <a:xfrm>
            <a:off x="1763713" y="6308725"/>
            <a:ext cx="5473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CA"/>
              <a:t>Effect of rotor resistance on torque-speed characteristic</a:t>
            </a:r>
            <a:endParaRPr lang="en-US"/>
          </a:p>
        </p:txBody>
      </p:sp>
      <p:pic>
        <p:nvPicPr>
          <p:cNvPr id="89096" name="Picture 8" descr="fig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47813" y="1341438"/>
            <a:ext cx="5903912" cy="4821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CA"/>
              <a:t>Example</a:t>
            </a:r>
            <a:endParaRPr lang="en-US"/>
          </a:p>
        </p:txBody>
      </p:sp>
      <p:sp>
        <p:nvSpPr>
          <p:cNvPr id="128003" name="Rectangle 3"/>
          <p:cNvSpPr>
            <a:spLocks noGrp="1" noChangeArrowheads="1"/>
          </p:cNvSpPr>
          <p:nvPr>
            <p:ph type="body" idx="1"/>
          </p:nvPr>
        </p:nvSpPr>
        <p:spPr/>
        <p:txBody>
          <a:bodyPr/>
          <a:lstStyle/>
          <a:p>
            <a:pPr marL="928688" lvl="1" indent="-457200">
              <a:buFont typeface="Times New Roman" pitchFamily="18" charset="0"/>
              <a:buNone/>
            </a:pPr>
            <a:r>
              <a:rPr lang="en-CA"/>
              <a:t>A two-pole, 50-Hz induction motor supplies 15kW to a load at a speed of 2950 rpm.</a:t>
            </a:r>
          </a:p>
          <a:p>
            <a:pPr marL="928688" lvl="1" indent="-457200">
              <a:buFont typeface="Times New Roman" pitchFamily="18" charset="0"/>
              <a:buAutoNum type="arabicPeriod"/>
            </a:pPr>
            <a:r>
              <a:rPr lang="en-CA"/>
              <a:t>What is the motor’s slip?</a:t>
            </a:r>
          </a:p>
          <a:p>
            <a:pPr marL="928688" lvl="1" indent="-457200">
              <a:buFont typeface="Times New Roman" pitchFamily="18" charset="0"/>
              <a:buAutoNum type="arabicPeriod"/>
            </a:pPr>
            <a:r>
              <a:rPr lang="en-CA"/>
              <a:t>What is the induced torque in the motor in N.m under these conditions?</a:t>
            </a:r>
          </a:p>
          <a:p>
            <a:pPr marL="928688" lvl="1" indent="-457200">
              <a:buFont typeface="Times New Roman" pitchFamily="18" charset="0"/>
              <a:buAutoNum type="arabicPeriod"/>
            </a:pPr>
            <a:r>
              <a:rPr lang="en-CA"/>
              <a:t>What will be the operating speed of the motor if its torque is doubled?</a:t>
            </a:r>
          </a:p>
          <a:p>
            <a:pPr marL="928688" lvl="1" indent="-457200">
              <a:buFont typeface="Times New Roman" pitchFamily="18" charset="0"/>
              <a:buAutoNum type="arabicPeriod"/>
            </a:pPr>
            <a:r>
              <a:rPr lang="en-CA"/>
              <a:t>How much power will be supplied by the motor when the torque is doubled?</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CA"/>
              <a:t>Solution</a:t>
            </a:r>
            <a:endParaRPr lang="en-US"/>
          </a:p>
        </p:txBody>
      </p:sp>
      <p:sp>
        <p:nvSpPr>
          <p:cNvPr id="129027" name="Rectangle 3"/>
          <p:cNvSpPr>
            <a:spLocks noGrp="1" noChangeArrowheads="1"/>
          </p:cNvSpPr>
          <p:nvPr>
            <p:ph type="body" idx="1"/>
          </p:nvPr>
        </p:nvSpPr>
        <p:spPr/>
        <p:txBody>
          <a:bodyPr/>
          <a:lstStyle/>
          <a:p>
            <a:pPr marL="928688" lvl="1" indent="-457200">
              <a:buFont typeface="Times New Roman" pitchFamily="18" charset="0"/>
              <a:buAutoNum type="arabicPeriod"/>
            </a:pPr>
            <a:endParaRPr lang="en-CA" sz="1000"/>
          </a:p>
          <a:p>
            <a:pPr marL="928688" lvl="1" indent="-457200">
              <a:buFont typeface="Times New Roman" pitchFamily="18" charset="0"/>
              <a:buAutoNum type="arabicPeriod"/>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AutoNum type="arabicPeriod"/>
            </a:pPr>
            <a:r>
              <a:rPr lang="en-CA">
                <a:latin typeface="Symbol" pitchFamily="18" charset="2"/>
              </a:rPr>
              <a:t> </a:t>
            </a:r>
          </a:p>
        </p:txBody>
      </p:sp>
      <p:graphicFrame>
        <p:nvGraphicFramePr>
          <p:cNvPr id="129030" name="Object 6"/>
          <p:cNvGraphicFramePr>
            <a:graphicFrameLocks noChangeAspect="1"/>
          </p:cNvGraphicFramePr>
          <p:nvPr/>
        </p:nvGraphicFramePr>
        <p:xfrm>
          <a:off x="1476375" y="1412875"/>
          <a:ext cx="5821363" cy="1778000"/>
        </p:xfrm>
        <a:graphic>
          <a:graphicData uri="http://schemas.openxmlformats.org/presentationml/2006/ole">
            <mc:AlternateContent xmlns:mc="http://schemas.openxmlformats.org/markup-compatibility/2006">
              <mc:Choice xmlns:v="urn:schemas-microsoft-com:vml" Requires="v">
                <p:oleObj spid="_x0000_s129045" name="Equation" r:id="rId3" imgW="2908080" imgH="888840" progId="Equation.DSMT4">
                  <p:embed/>
                </p:oleObj>
              </mc:Choice>
              <mc:Fallback>
                <p:oleObj name="Equation" r:id="rId3" imgW="2908080" imgH="8888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5821363"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1" name="Object 7"/>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29046" name="Equation" r:id="rId5" imgW="914400" imgH="198720" progId="Equation.DSMT4">
                  <p:embed/>
                </p:oleObj>
              </mc:Choice>
              <mc:Fallback>
                <p:oleObj name="Equation" r:id="rId5" imgW="914400" imgH="1987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32" name="Object 8"/>
          <p:cNvGraphicFramePr>
            <a:graphicFrameLocks noChangeAspect="1"/>
          </p:cNvGraphicFramePr>
          <p:nvPr/>
        </p:nvGraphicFramePr>
        <p:xfrm>
          <a:off x="1474788" y="3429000"/>
          <a:ext cx="4545012" cy="2159000"/>
        </p:xfrm>
        <a:graphic>
          <a:graphicData uri="http://schemas.openxmlformats.org/presentationml/2006/ole">
            <mc:AlternateContent xmlns:mc="http://schemas.openxmlformats.org/markup-compatibility/2006">
              <mc:Choice xmlns:v="urn:schemas-microsoft-com:vml" Requires="v">
                <p:oleObj spid="_x0000_s129047" name="Equation" r:id="rId7" imgW="2273040" imgH="1079280" progId="Equation.DSMT4">
                  <p:embed/>
                </p:oleObj>
              </mc:Choice>
              <mc:Fallback>
                <p:oleObj name="Equation" r:id="rId7" imgW="2273040" imgH="10792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788" y="3429000"/>
                        <a:ext cx="4545012"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30"/>
                                        </p:tgtEl>
                                        <p:attrNameLst>
                                          <p:attrName>style.visibility</p:attrName>
                                        </p:attrNameLst>
                                      </p:cBhvr>
                                      <p:to>
                                        <p:strVal val="visible"/>
                                      </p:to>
                                    </p:set>
                                    <p:anim calcmode="lin" valueType="num">
                                      <p:cBhvr additive="base">
                                        <p:cTn id="7" dur="500" fill="hold"/>
                                        <p:tgtEl>
                                          <p:spTgt spid="129030"/>
                                        </p:tgtEl>
                                        <p:attrNameLst>
                                          <p:attrName>ppt_x</p:attrName>
                                        </p:attrNameLst>
                                      </p:cBhvr>
                                      <p:tavLst>
                                        <p:tav tm="0">
                                          <p:val>
                                            <p:strVal val="#ppt_x"/>
                                          </p:val>
                                        </p:tav>
                                        <p:tav tm="100000">
                                          <p:val>
                                            <p:strVal val="#ppt_x"/>
                                          </p:val>
                                        </p:tav>
                                      </p:tavLst>
                                    </p:anim>
                                    <p:anim calcmode="lin" valueType="num">
                                      <p:cBhvr additive="base">
                                        <p:cTn id="8" dur="500" fill="hold"/>
                                        <p:tgtEl>
                                          <p:spTgt spid="1290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9032"/>
                                        </p:tgtEl>
                                        <p:attrNameLst>
                                          <p:attrName>style.visibility</p:attrName>
                                        </p:attrNameLst>
                                      </p:cBhvr>
                                      <p:to>
                                        <p:strVal val="visible"/>
                                      </p:to>
                                    </p:set>
                                    <p:anim calcmode="lin" valueType="num">
                                      <p:cBhvr additive="base">
                                        <p:cTn id="13" dur="500" fill="hold"/>
                                        <p:tgtEl>
                                          <p:spTgt spid="129032"/>
                                        </p:tgtEl>
                                        <p:attrNameLst>
                                          <p:attrName>ppt_x</p:attrName>
                                        </p:attrNameLst>
                                      </p:cBhvr>
                                      <p:tavLst>
                                        <p:tav tm="0">
                                          <p:val>
                                            <p:strVal val="#ppt_x"/>
                                          </p:val>
                                        </p:tav>
                                        <p:tav tm="100000">
                                          <p:val>
                                            <p:strVal val="#ppt_x"/>
                                          </p:val>
                                        </p:tav>
                                      </p:tavLst>
                                    </p:anim>
                                    <p:anim calcmode="lin" valueType="num">
                                      <p:cBhvr additive="base">
                                        <p:cTn id="14"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CA"/>
              <a:t>Construction</a:t>
            </a:r>
            <a:endParaRPr lang="en-US"/>
          </a:p>
        </p:txBody>
      </p:sp>
      <p:pic>
        <p:nvPicPr>
          <p:cNvPr id="25604" name="Picture 4" descr="fig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341438"/>
            <a:ext cx="7031038" cy="480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Text Box 6"/>
          <p:cNvSpPr txBox="1">
            <a:spLocks noChangeArrowheads="1"/>
          </p:cNvSpPr>
          <p:nvPr/>
        </p:nvSpPr>
        <p:spPr bwMode="auto">
          <a:xfrm>
            <a:off x="7308850" y="2492375"/>
            <a:ext cx="1657350" cy="17399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None/>
            </a:pPr>
            <a:r>
              <a:rPr lang="en-CA"/>
              <a:t>Cutaway in a typical wound-rotor IM. Notice the brushes and the slip rings</a:t>
            </a:r>
            <a:endParaRPr lang="en-US"/>
          </a:p>
        </p:txBody>
      </p:sp>
      <p:sp>
        <p:nvSpPr>
          <p:cNvPr id="25607" name="Line 7"/>
          <p:cNvSpPr>
            <a:spLocks noChangeShapeType="1"/>
          </p:cNvSpPr>
          <p:nvPr/>
        </p:nvSpPr>
        <p:spPr bwMode="auto">
          <a:xfrm>
            <a:off x="2555875" y="3860800"/>
            <a:ext cx="287338" cy="2089150"/>
          </a:xfrm>
          <a:prstGeom prst="line">
            <a:avLst/>
          </a:prstGeom>
          <a:noFill/>
          <a:ln w="12700">
            <a:solidFill>
              <a:srgbClr val="3366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9"/>
          <p:cNvSpPr>
            <a:spLocks noChangeShapeType="1"/>
          </p:cNvSpPr>
          <p:nvPr/>
        </p:nvSpPr>
        <p:spPr bwMode="auto">
          <a:xfrm flipH="1" flipV="1">
            <a:off x="2268538" y="2997200"/>
            <a:ext cx="574675" cy="295275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10"/>
          <p:cNvSpPr>
            <a:spLocks noChangeShapeType="1"/>
          </p:cNvSpPr>
          <p:nvPr/>
        </p:nvSpPr>
        <p:spPr bwMode="auto">
          <a:xfrm flipH="1" flipV="1">
            <a:off x="1547813" y="3213100"/>
            <a:ext cx="1295400" cy="273685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Text Box 11"/>
          <p:cNvSpPr txBox="1">
            <a:spLocks noChangeArrowheads="1"/>
          </p:cNvSpPr>
          <p:nvPr/>
        </p:nvSpPr>
        <p:spPr bwMode="auto">
          <a:xfrm>
            <a:off x="2484438" y="5876925"/>
            <a:ext cx="9350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a:t>Brushes</a:t>
            </a:r>
            <a:endParaRPr lang="en-US"/>
          </a:p>
        </p:txBody>
      </p:sp>
      <p:sp>
        <p:nvSpPr>
          <p:cNvPr id="25612" name="Line 12"/>
          <p:cNvSpPr>
            <a:spLocks noChangeShapeType="1"/>
          </p:cNvSpPr>
          <p:nvPr/>
        </p:nvSpPr>
        <p:spPr bwMode="auto">
          <a:xfrm flipH="1">
            <a:off x="1908175" y="1773238"/>
            <a:ext cx="215900" cy="1584325"/>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13"/>
          <p:cNvSpPr>
            <a:spLocks noChangeShapeType="1"/>
          </p:cNvSpPr>
          <p:nvPr/>
        </p:nvSpPr>
        <p:spPr bwMode="auto">
          <a:xfrm>
            <a:off x="2124075" y="1773238"/>
            <a:ext cx="71438" cy="151130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Line 14"/>
          <p:cNvSpPr>
            <a:spLocks noChangeShapeType="1"/>
          </p:cNvSpPr>
          <p:nvPr/>
        </p:nvSpPr>
        <p:spPr bwMode="auto">
          <a:xfrm>
            <a:off x="2124075" y="1773238"/>
            <a:ext cx="360363" cy="1511300"/>
          </a:xfrm>
          <a:prstGeom prst="line">
            <a:avLst/>
          </a:prstGeom>
          <a:noFill/>
          <a:ln w="12700">
            <a:solidFill>
              <a:srgbClr val="3366FF"/>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547813" y="1341438"/>
            <a:ext cx="12239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None/>
            </a:pPr>
            <a:r>
              <a:rPr lang="en-CA"/>
              <a:t>Slip rings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CA"/>
              <a:t>Solution</a:t>
            </a:r>
            <a:endParaRPr lang="en-US"/>
          </a:p>
        </p:txBody>
      </p:sp>
      <p:sp>
        <p:nvSpPr>
          <p:cNvPr id="135171" name="Rectangle 3"/>
          <p:cNvSpPr>
            <a:spLocks noGrp="1" noChangeArrowheads="1"/>
          </p:cNvSpPr>
          <p:nvPr>
            <p:ph type="body" idx="1"/>
          </p:nvPr>
        </p:nvSpPr>
        <p:spPr/>
        <p:txBody>
          <a:bodyPr/>
          <a:lstStyle/>
          <a:p>
            <a:pPr marL="928688" lvl="1" indent="-457200">
              <a:buFont typeface="Times New Roman" pitchFamily="18" charset="0"/>
              <a:buAutoNum type="arabicPeriod" startAt="3"/>
            </a:pPr>
            <a:r>
              <a:rPr lang="en-CA"/>
              <a:t>In the low-slip region, the torque-speed curve is linear and the induced torque is direct proportional to slip. So, if the torque is doubled the new slip will be 3.33% and the motor speed will be</a:t>
            </a:r>
          </a:p>
          <a:p>
            <a:pPr marL="928688" lvl="1" indent="-457200">
              <a:buFont typeface="Times New Roman" pitchFamily="18" charset="0"/>
              <a:buAutoNum type="arabicPeriod" startAt="3"/>
            </a:pPr>
            <a:endParaRPr lang="en-CA"/>
          </a:p>
          <a:p>
            <a:pPr marL="928688" lvl="1" indent="-457200">
              <a:buFont typeface="Times New Roman" pitchFamily="18" charset="0"/>
              <a:buAutoNum type="arabicPeriod" startAt="3"/>
            </a:pPr>
            <a:endParaRPr lang="en-CA"/>
          </a:p>
          <a:p>
            <a:pPr marL="928688" lvl="1" indent="-457200">
              <a:buFont typeface="Times New Roman" pitchFamily="18" charset="0"/>
              <a:buAutoNum type="arabicPeriod" startAt="3"/>
            </a:pPr>
            <a:r>
              <a:rPr lang="en-CA"/>
              <a:t> </a:t>
            </a:r>
            <a:endParaRPr lang="en-US"/>
          </a:p>
        </p:txBody>
      </p:sp>
      <p:graphicFrame>
        <p:nvGraphicFramePr>
          <p:cNvPr id="135172" name="Object 4"/>
          <p:cNvGraphicFramePr>
            <a:graphicFrameLocks noChangeAspect="1"/>
          </p:cNvGraphicFramePr>
          <p:nvPr/>
        </p:nvGraphicFramePr>
        <p:xfrm>
          <a:off x="1476375" y="2997200"/>
          <a:ext cx="5938838" cy="482600"/>
        </p:xfrm>
        <a:graphic>
          <a:graphicData uri="http://schemas.openxmlformats.org/presentationml/2006/ole">
            <mc:AlternateContent xmlns:mc="http://schemas.openxmlformats.org/markup-compatibility/2006">
              <mc:Choice xmlns:v="urn:schemas-microsoft-com:vml" Requires="v">
                <p:oleObj spid="_x0000_s135182" name="Equation" r:id="rId3" imgW="2971800" imgH="241200" progId="Equation.DSMT4">
                  <p:embed/>
                </p:oleObj>
              </mc:Choice>
              <mc:Fallback>
                <p:oleObj name="Equation" r:id="rId3" imgW="297180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997200"/>
                        <a:ext cx="59388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3" name="Object 5"/>
          <p:cNvGraphicFramePr>
            <a:graphicFrameLocks noChangeAspect="1"/>
          </p:cNvGraphicFramePr>
          <p:nvPr/>
        </p:nvGraphicFramePr>
        <p:xfrm>
          <a:off x="1474788" y="3860800"/>
          <a:ext cx="5103812" cy="1270000"/>
        </p:xfrm>
        <a:graphic>
          <a:graphicData uri="http://schemas.openxmlformats.org/presentationml/2006/ole">
            <mc:AlternateContent xmlns:mc="http://schemas.openxmlformats.org/markup-compatibility/2006">
              <mc:Choice xmlns:v="urn:schemas-microsoft-com:vml" Requires="v">
                <p:oleObj spid="_x0000_s135183" name="Equation" r:id="rId5" imgW="2552400" imgH="634680" progId="Equation.DSMT4">
                  <p:embed/>
                </p:oleObj>
              </mc:Choice>
              <mc:Fallback>
                <p:oleObj name="Equation" r:id="rId5" imgW="2552400" imgH="634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788" y="3860800"/>
                        <a:ext cx="5103812"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5172"/>
                                        </p:tgtEl>
                                        <p:attrNameLst>
                                          <p:attrName>style.visibility</p:attrName>
                                        </p:attrNameLst>
                                      </p:cBhvr>
                                      <p:to>
                                        <p:strVal val="visible"/>
                                      </p:to>
                                    </p:set>
                                    <p:anim calcmode="lin" valueType="num">
                                      <p:cBhvr additive="base">
                                        <p:cTn id="13" dur="500" fill="hold"/>
                                        <p:tgtEl>
                                          <p:spTgt spid="135172"/>
                                        </p:tgtEl>
                                        <p:attrNameLst>
                                          <p:attrName>ppt_x</p:attrName>
                                        </p:attrNameLst>
                                      </p:cBhvr>
                                      <p:tavLst>
                                        <p:tav tm="0">
                                          <p:val>
                                            <p:strVal val="#ppt_x"/>
                                          </p:val>
                                        </p:tav>
                                        <p:tav tm="100000">
                                          <p:val>
                                            <p:strVal val="#ppt_x"/>
                                          </p:val>
                                        </p:tav>
                                      </p:tavLst>
                                    </p:anim>
                                    <p:anim calcmode="lin" valueType="num">
                                      <p:cBhvr additive="base">
                                        <p:cTn id="14"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anim calcmode="lin" valueType="num">
                                      <p:cBhvr additive="base">
                                        <p:cTn id="19" dur="500" fill="hold"/>
                                        <p:tgtEl>
                                          <p:spTgt spid="135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5173"/>
                                        </p:tgtEl>
                                        <p:attrNameLst>
                                          <p:attrName>style.visibility</p:attrName>
                                        </p:attrNameLst>
                                      </p:cBhvr>
                                      <p:to>
                                        <p:strVal val="visible"/>
                                      </p:to>
                                    </p:set>
                                    <p:anim calcmode="lin" valueType="num">
                                      <p:cBhvr additive="base">
                                        <p:cTn id="23" dur="500" fill="hold"/>
                                        <p:tgtEl>
                                          <p:spTgt spid="135173"/>
                                        </p:tgtEl>
                                        <p:attrNameLst>
                                          <p:attrName>ppt_x</p:attrName>
                                        </p:attrNameLst>
                                      </p:cBhvr>
                                      <p:tavLst>
                                        <p:tav tm="0">
                                          <p:val>
                                            <p:strVal val="#ppt_x"/>
                                          </p:val>
                                        </p:tav>
                                        <p:tav tm="100000">
                                          <p:val>
                                            <p:strVal val="#ppt_x"/>
                                          </p:val>
                                        </p:tav>
                                      </p:tavLst>
                                    </p:anim>
                                    <p:anim calcmode="lin" valueType="num">
                                      <p:cBhvr additive="base">
                                        <p:cTn id="24" dur="500" fill="hold"/>
                                        <p:tgtEl>
                                          <p:spTgt spid="135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CA"/>
              <a:t>Example</a:t>
            </a:r>
            <a:endParaRPr lang="en-US"/>
          </a:p>
        </p:txBody>
      </p:sp>
      <p:sp>
        <p:nvSpPr>
          <p:cNvPr id="136195" name="Rectangle 3"/>
          <p:cNvSpPr>
            <a:spLocks noGrp="1" noChangeArrowheads="1"/>
          </p:cNvSpPr>
          <p:nvPr>
            <p:ph type="body" idx="1"/>
          </p:nvPr>
        </p:nvSpPr>
        <p:spPr/>
        <p:txBody>
          <a:bodyPr/>
          <a:lstStyle/>
          <a:p>
            <a:pPr marL="928688" lvl="1" indent="-457200">
              <a:buFont typeface="Times New Roman" pitchFamily="18" charset="0"/>
              <a:buNone/>
            </a:pPr>
            <a:r>
              <a:rPr lang="en-CA"/>
              <a:t>A 460-V, 25-hp, 60-Hz, four-pole, Y-connected wound-rotor induction motor has the following impedances in ohms per phase referred to the stator circuit</a:t>
            </a:r>
          </a:p>
          <a:p>
            <a:pPr marL="533400" indent="-533400">
              <a:buFont typeface="Wingdings" pitchFamily="2" charset="2"/>
              <a:buNone/>
            </a:pPr>
            <a:r>
              <a:rPr lang="en-CA" sz="2400" i="1"/>
              <a:t>R</a:t>
            </a:r>
            <a:r>
              <a:rPr lang="en-CA" sz="2400" i="1" baseline="-25000"/>
              <a:t>1</a:t>
            </a:r>
            <a:r>
              <a:rPr lang="en-CA" sz="2400"/>
              <a:t>= 0.641</a:t>
            </a:r>
            <a:r>
              <a:rPr lang="en-CA" sz="2400">
                <a:sym typeface="Symbol" pitchFamily="18" charset="2"/>
              </a:rPr>
              <a:t>   </a:t>
            </a:r>
            <a:r>
              <a:rPr lang="en-CA" sz="2400" i="1">
                <a:sym typeface="Symbol" pitchFamily="18" charset="2"/>
              </a:rPr>
              <a:t>R</a:t>
            </a:r>
            <a:r>
              <a:rPr lang="en-CA" sz="2400" i="1" baseline="-25000">
                <a:sym typeface="Symbol" pitchFamily="18" charset="2"/>
              </a:rPr>
              <a:t>2</a:t>
            </a:r>
            <a:r>
              <a:rPr lang="en-CA" sz="2400">
                <a:sym typeface="Symbol" pitchFamily="18" charset="2"/>
              </a:rPr>
              <a:t>= 0.332</a:t>
            </a:r>
          </a:p>
          <a:p>
            <a:pPr marL="533400" indent="-533400">
              <a:buFont typeface="Wingdings" pitchFamily="2" charset="2"/>
              <a:buNone/>
            </a:pPr>
            <a:r>
              <a:rPr lang="en-CA" sz="2400" i="1">
                <a:sym typeface="Symbol" pitchFamily="18" charset="2"/>
              </a:rPr>
              <a:t>X</a:t>
            </a:r>
            <a:r>
              <a:rPr lang="en-CA" sz="2400" i="1" baseline="-25000">
                <a:sym typeface="Symbol" pitchFamily="18" charset="2"/>
              </a:rPr>
              <a:t>1</a:t>
            </a:r>
            <a:r>
              <a:rPr lang="en-CA" sz="2400">
                <a:sym typeface="Symbol" pitchFamily="18" charset="2"/>
              </a:rPr>
              <a:t>= 1.106   </a:t>
            </a:r>
            <a:r>
              <a:rPr lang="en-CA" sz="2400" i="1">
                <a:sym typeface="Symbol" pitchFamily="18" charset="2"/>
              </a:rPr>
              <a:t>X</a:t>
            </a:r>
            <a:r>
              <a:rPr lang="en-CA" sz="2400" i="1" baseline="-25000">
                <a:sym typeface="Symbol" pitchFamily="18" charset="2"/>
              </a:rPr>
              <a:t>2</a:t>
            </a:r>
            <a:r>
              <a:rPr lang="en-CA" sz="2400">
                <a:sym typeface="Symbol" pitchFamily="18" charset="2"/>
              </a:rPr>
              <a:t>= 0.464   </a:t>
            </a:r>
            <a:r>
              <a:rPr lang="en-CA" sz="2400" i="1">
                <a:sym typeface="Symbol" pitchFamily="18" charset="2"/>
              </a:rPr>
              <a:t>X</a:t>
            </a:r>
            <a:r>
              <a:rPr lang="en-CA" sz="2400" i="1" baseline="-25000">
                <a:sym typeface="Symbol" pitchFamily="18" charset="2"/>
              </a:rPr>
              <a:t>M</a:t>
            </a:r>
            <a:r>
              <a:rPr lang="en-CA" sz="2400">
                <a:sym typeface="Symbol" pitchFamily="18" charset="2"/>
              </a:rPr>
              <a:t>= 26.3 </a:t>
            </a:r>
          </a:p>
          <a:p>
            <a:pPr marL="928688" lvl="1" indent="-457200">
              <a:buFont typeface="Times New Roman" pitchFamily="18" charset="0"/>
              <a:buAutoNum type="arabicPeriod"/>
            </a:pPr>
            <a:r>
              <a:rPr lang="en-CA"/>
              <a:t>What is the maximum torque of this motor? At what speed and slip does it occur?</a:t>
            </a:r>
          </a:p>
          <a:p>
            <a:pPr marL="928688" lvl="1" indent="-457200">
              <a:buFont typeface="Times New Roman" pitchFamily="18" charset="0"/>
              <a:buAutoNum type="arabicPeriod"/>
            </a:pPr>
            <a:r>
              <a:rPr lang="en-CA"/>
              <a:t>What is the starting torque of this motor?</a:t>
            </a:r>
          </a:p>
          <a:p>
            <a:pPr marL="928688" lvl="1" indent="-457200">
              <a:buFont typeface="Times New Roman" pitchFamily="18" charset="0"/>
              <a:buAutoNum type="arabicPeriod"/>
            </a:pPr>
            <a:r>
              <a:rPr lang="en-CA"/>
              <a:t>If the rotor resistance is doubled, what is the speed at which the maximum torque now occur? What is the new starting torque of the motor?</a:t>
            </a:r>
          </a:p>
          <a:p>
            <a:pPr marL="928688" lvl="1" indent="-457200">
              <a:buFont typeface="Times New Roman" pitchFamily="18" charset="0"/>
              <a:buAutoNum type="arabicPeriod"/>
            </a:pPr>
            <a:r>
              <a:rPr lang="en-CA"/>
              <a:t>Calculate and plot the </a:t>
            </a:r>
            <a:r>
              <a:rPr lang="en-CA" i="1"/>
              <a:t>T</a:t>
            </a:r>
            <a:r>
              <a:rPr lang="en-CA"/>
              <a:t>-</a:t>
            </a:r>
            <a:r>
              <a:rPr lang="en-CA" i="1"/>
              <a:t>s </a:t>
            </a:r>
            <a:r>
              <a:rPr lang="en-CA"/>
              <a:t>c/c for both cases.</a:t>
            </a:r>
            <a:endParaRPr lang="en-US" i="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CA"/>
              <a:t>Solution</a:t>
            </a:r>
            <a:endParaRPr lang="en-US"/>
          </a:p>
        </p:txBody>
      </p:sp>
      <p:sp>
        <p:nvSpPr>
          <p:cNvPr id="137219" name="Rectangle 3"/>
          <p:cNvSpPr>
            <a:spLocks noGrp="1" noChangeArrowheads="1"/>
          </p:cNvSpPr>
          <p:nvPr>
            <p:ph type="body" idx="1"/>
          </p:nvPr>
        </p:nvSpPr>
        <p:spPr/>
        <p:txBody>
          <a:bodyPr/>
          <a:lstStyle/>
          <a:p>
            <a:pPr marL="928688" lvl="1" indent="-457200">
              <a:buFont typeface="Times New Roman" pitchFamily="18" charset="0"/>
              <a:buAutoNum type="arabicPeriod"/>
            </a:pPr>
            <a:endParaRPr lang="en-CA" sz="800"/>
          </a:p>
          <a:p>
            <a:pPr marL="928688" lvl="1" indent="-457200">
              <a:buFont typeface="Times New Roman" pitchFamily="18" charset="0"/>
              <a:buNone/>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endParaRPr lang="en-US"/>
          </a:p>
        </p:txBody>
      </p:sp>
      <p:graphicFrame>
        <p:nvGraphicFramePr>
          <p:cNvPr id="137222" name="Object 6"/>
          <p:cNvGraphicFramePr>
            <a:graphicFrameLocks noChangeAspect="1"/>
          </p:cNvGraphicFramePr>
          <p:nvPr/>
        </p:nvGraphicFramePr>
        <p:xfrm>
          <a:off x="1476375" y="1412875"/>
          <a:ext cx="5449888" cy="2330450"/>
        </p:xfrm>
        <a:graphic>
          <a:graphicData uri="http://schemas.openxmlformats.org/presentationml/2006/ole">
            <mc:AlternateContent xmlns:mc="http://schemas.openxmlformats.org/markup-compatibility/2006">
              <mc:Choice xmlns:v="urn:schemas-microsoft-com:vml" Requires="v">
                <p:oleObj spid="_x0000_s137239" name="Equation" r:id="rId3" imgW="2730240" imgH="1168200" progId="Equation.DSMT4">
                  <p:embed/>
                </p:oleObj>
              </mc:Choice>
              <mc:Fallback>
                <p:oleObj name="Equation" r:id="rId3" imgW="2730240" imgH="1168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5449888" cy="233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5" name="Object 9"/>
          <p:cNvGraphicFramePr>
            <a:graphicFrameLocks noChangeAspect="1"/>
          </p:cNvGraphicFramePr>
          <p:nvPr/>
        </p:nvGraphicFramePr>
        <p:xfrm>
          <a:off x="1476375" y="3716338"/>
          <a:ext cx="4894263" cy="1979612"/>
        </p:xfrm>
        <a:graphic>
          <a:graphicData uri="http://schemas.openxmlformats.org/presentationml/2006/ole">
            <mc:AlternateContent xmlns:mc="http://schemas.openxmlformats.org/markup-compatibility/2006">
              <mc:Choice xmlns:v="urn:schemas-microsoft-com:vml" Requires="v">
                <p:oleObj spid="_x0000_s137240" name="Equation" r:id="rId5" imgW="2450880" imgH="990360" progId="Equation.DSMT4">
                  <p:embed/>
                </p:oleObj>
              </mc:Choice>
              <mc:Fallback>
                <p:oleObj name="Equation" r:id="rId5" imgW="2450880" imgH="9903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716338"/>
                        <a:ext cx="4894263" cy="197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6" name="Object 10"/>
          <p:cNvGraphicFramePr>
            <a:graphicFrameLocks noChangeAspect="1"/>
          </p:cNvGraphicFramePr>
          <p:nvPr/>
        </p:nvGraphicFramePr>
        <p:xfrm>
          <a:off x="1403350" y="5805488"/>
          <a:ext cx="2436813" cy="457200"/>
        </p:xfrm>
        <a:graphic>
          <a:graphicData uri="http://schemas.openxmlformats.org/presentationml/2006/ole">
            <mc:AlternateContent xmlns:mc="http://schemas.openxmlformats.org/markup-compatibility/2006">
              <mc:Choice xmlns:v="urn:schemas-microsoft-com:vml" Requires="v">
                <p:oleObj spid="_x0000_s137241" name="Equation" r:id="rId7" imgW="1218960" imgH="228600" progId="Equation.DSMT4">
                  <p:embed/>
                </p:oleObj>
              </mc:Choice>
              <mc:Fallback>
                <p:oleObj name="Equation" r:id="rId7" imgW="121896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805488"/>
                        <a:ext cx="2436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22"/>
                                        </p:tgtEl>
                                        <p:attrNameLst>
                                          <p:attrName>style.visibility</p:attrName>
                                        </p:attrNameLst>
                                      </p:cBhvr>
                                      <p:to>
                                        <p:strVal val="visible"/>
                                      </p:to>
                                    </p:set>
                                    <p:anim calcmode="lin" valueType="num">
                                      <p:cBhvr additive="base">
                                        <p:cTn id="7" dur="500" fill="hold"/>
                                        <p:tgtEl>
                                          <p:spTgt spid="137222"/>
                                        </p:tgtEl>
                                        <p:attrNameLst>
                                          <p:attrName>ppt_x</p:attrName>
                                        </p:attrNameLst>
                                      </p:cBhvr>
                                      <p:tavLst>
                                        <p:tav tm="0">
                                          <p:val>
                                            <p:strVal val="#ppt_x"/>
                                          </p:val>
                                        </p:tav>
                                        <p:tav tm="100000">
                                          <p:val>
                                            <p:strVal val="#ppt_x"/>
                                          </p:val>
                                        </p:tav>
                                      </p:tavLst>
                                    </p:anim>
                                    <p:anim calcmode="lin" valueType="num">
                                      <p:cBhvr additive="base">
                                        <p:cTn id="8"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225"/>
                                        </p:tgtEl>
                                        <p:attrNameLst>
                                          <p:attrName>style.visibility</p:attrName>
                                        </p:attrNameLst>
                                      </p:cBhvr>
                                      <p:to>
                                        <p:strVal val="visible"/>
                                      </p:to>
                                    </p:set>
                                    <p:anim calcmode="lin" valueType="num">
                                      <p:cBhvr additive="base">
                                        <p:cTn id="13" dur="500" fill="hold"/>
                                        <p:tgtEl>
                                          <p:spTgt spid="137225"/>
                                        </p:tgtEl>
                                        <p:attrNameLst>
                                          <p:attrName>ppt_x</p:attrName>
                                        </p:attrNameLst>
                                      </p:cBhvr>
                                      <p:tavLst>
                                        <p:tav tm="0">
                                          <p:val>
                                            <p:strVal val="#ppt_x"/>
                                          </p:val>
                                        </p:tav>
                                        <p:tav tm="100000">
                                          <p:val>
                                            <p:strVal val="#ppt_x"/>
                                          </p:val>
                                        </p:tav>
                                      </p:tavLst>
                                    </p:anim>
                                    <p:anim calcmode="lin" valueType="num">
                                      <p:cBhvr additive="base">
                                        <p:cTn id="14" dur="500" fill="hold"/>
                                        <p:tgtEl>
                                          <p:spTgt spid="1372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7226"/>
                                        </p:tgtEl>
                                        <p:attrNameLst>
                                          <p:attrName>style.visibility</p:attrName>
                                        </p:attrNameLst>
                                      </p:cBhvr>
                                      <p:to>
                                        <p:strVal val="visible"/>
                                      </p:to>
                                    </p:set>
                                    <p:anim calcmode="lin" valueType="num">
                                      <p:cBhvr additive="base">
                                        <p:cTn id="19" dur="500" fill="hold"/>
                                        <p:tgtEl>
                                          <p:spTgt spid="137226"/>
                                        </p:tgtEl>
                                        <p:attrNameLst>
                                          <p:attrName>ppt_x</p:attrName>
                                        </p:attrNameLst>
                                      </p:cBhvr>
                                      <p:tavLst>
                                        <p:tav tm="0">
                                          <p:val>
                                            <p:strVal val="#ppt_x"/>
                                          </p:val>
                                        </p:tav>
                                        <p:tav tm="100000">
                                          <p:val>
                                            <p:strVal val="#ppt_x"/>
                                          </p:val>
                                        </p:tav>
                                      </p:tavLst>
                                    </p:anim>
                                    <p:anim calcmode="lin" valueType="num">
                                      <p:cBhvr additive="base">
                                        <p:cTn id="20" dur="500" fill="hold"/>
                                        <p:tgtEl>
                                          <p:spTgt spid="137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CA"/>
              <a:t>Solution</a:t>
            </a:r>
            <a:endParaRPr lang="en-US"/>
          </a:p>
        </p:txBody>
      </p:sp>
      <p:sp>
        <p:nvSpPr>
          <p:cNvPr id="140291" name="Rectangle 3"/>
          <p:cNvSpPr>
            <a:spLocks noGrp="1" noChangeArrowheads="1"/>
          </p:cNvSpPr>
          <p:nvPr>
            <p:ph type="body" idx="1"/>
          </p:nvPr>
        </p:nvSpPr>
        <p:spPr/>
        <p:txBody>
          <a:bodyPr/>
          <a:lstStyle/>
          <a:p>
            <a:pPr marL="928688" lvl="1" indent="-457200">
              <a:buFont typeface="Times New Roman" pitchFamily="18" charset="0"/>
              <a:buAutoNum type="arabicPeriod"/>
            </a:pPr>
            <a:endParaRPr lang="en-CA" sz="1800"/>
          </a:p>
          <a:p>
            <a:pPr marL="928688" lvl="1" indent="-457200">
              <a:buFont typeface="Times New Roman" pitchFamily="18" charset="0"/>
              <a:buAutoNum type="arabicPeriod"/>
            </a:pPr>
            <a:r>
              <a:rPr lang="en-CA"/>
              <a:t> </a:t>
            </a:r>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AutoNum type="arabicPeriod"/>
            </a:pPr>
            <a:endParaRPr lang="en-CA"/>
          </a:p>
          <a:p>
            <a:pPr marL="928688" lvl="1" indent="-457200">
              <a:buFont typeface="Times New Roman" pitchFamily="18" charset="0"/>
              <a:buNone/>
            </a:pPr>
            <a:endParaRPr lang="en-CA"/>
          </a:p>
          <a:p>
            <a:pPr marL="928688" lvl="1" indent="-457200">
              <a:buFont typeface="Times New Roman" pitchFamily="18" charset="0"/>
              <a:buNone/>
            </a:pPr>
            <a:r>
              <a:rPr lang="en-CA"/>
              <a:t>The corresponding speed is</a:t>
            </a:r>
          </a:p>
        </p:txBody>
      </p:sp>
      <p:graphicFrame>
        <p:nvGraphicFramePr>
          <p:cNvPr id="140292"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40322" name="Equation" r:id="rId3" imgW="914400" imgH="198720" progId="Equation.DSMT4">
                  <p:embed/>
                </p:oleObj>
              </mc:Choice>
              <mc:Fallback>
                <p:oleObj name="Equation" r:id="rId3" imgW="914400" imgH="198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6" name="Object 8"/>
          <p:cNvGraphicFramePr>
            <a:graphicFrameLocks noChangeAspect="1"/>
          </p:cNvGraphicFramePr>
          <p:nvPr/>
        </p:nvGraphicFramePr>
        <p:xfrm>
          <a:off x="1476375" y="1484313"/>
          <a:ext cx="5380038" cy="1930400"/>
        </p:xfrm>
        <a:graphic>
          <a:graphicData uri="http://schemas.openxmlformats.org/presentationml/2006/ole">
            <mc:AlternateContent xmlns:mc="http://schemas.openxmlformats.org/markup-compatibility/2006">
              <mc:Choice xmlns:v="urn:schemas-microsoft-com:vml" Requires="v">
                <p:oleObj spid="_x0000_s140323" name="Equation" r:id="rId5" imgW="2692080" imgH="965160" progId="Equation.DSMT4">
                  <p:embed/>
                </p:oleObj>
              </mc:Choice>
              <mc:Fallback>
                <p:oleObj name="Equation" r:id="rId5" imgW="2692080" imgH="9651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484313"/>
                        <a:ext cx="5380038"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7" name="Object 9"/>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40324" name="Equation" r:id="rId7" imgW="914400" imgH="198720" progId="Equation.DSMT4">
                  <p:embed/>
                </p:oleObj>
              </mc:Choice>
              <mc:Fallback>
                <p:oleObj name="Equation" r:id="rId7" imgW="914400" imgH="19872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02" name="Object 14"/>
          <p:cNvGraphicFramePr>
            <a:graphicFrameLocks noChangeAspect="1"/>
          </p:cNvGraphicFramePr>
          <p:nvPr/>
        </p:nvGraphicFramePr>
        <p:xfrm>
          <a:off x="1476375" y="4437063"/>
          <a:ext cx="5735638" cy="482600"/>
        </p:xfrm>
        <a:graphic>
          <a:graphicData uri="http://schemas.openxmlformats.org/presentationml/2006/ole">
            <mc:AlternateContent xmlns:mc="http://schemas.openxmlformats.org/markup-compatibility/2006">
              <mc:Choice xmlns:v="urn:schemas-microsoft-com:vml" Requires="v">
                <p:oleObj spid="_x0000_s140325" name="Equation" r:id="rId8" imgW="2869920" imgH="241200" progId="Equation.DSMT4">
                  <p:embed/>
                </p:oleObj>
              </mc:Choice>
              <mc:Fallback>
                <p:oleObj name="Equation" r:id="rId8" imgW="2869920" imgH="2412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437063"/>
                        <a:ext cx="57356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296"/>
                                        </p:tgtEl>
                                        <p:attrNameLst>
                                          <p:attrName>style.visibility</p:attrName>
                                        </p:attrNameLst>
                                      </p:cBhvr>
                                      <p:to>
                                        <p:strVal val="visible"/>
                                      </p:to>
                                    </p:set>
                                    <p:anim calcmode="lin" valueType="num">
                                      <p:cBhvr additive="base">
                                        <p:cTn id="7" dur="500" fill="hold"/>
                                        <p:tgtEl>
                                          <p:spTgt spid="140296"/>
                                        </p:tgtEl>
                                        <p:attrNameLst>
                                          <p:attrName>ppt_x</p:attrName>
                                        </p:attrNameLst>
                                      </p:cBhvr>
                                      <p:tavLst>
                                        <p:tav tm="0">
                                          <p:val>
                                            <p:strVal val="#ppt_x"/>
                                          </p:val>
                                        </p:tav>
                                        <p:tav tm="100000">
                                          <p:val>
                                            <p:strVal val="#ppt_x"/>
                                          </p:val>
                                        </p:tav>
                                      </p:tavLst>
                                    </p:anim>
                                    <p:anim calcmode="lin" valueType="num">
                                      <p:cBhvr additive="base">
                                        <p:cTn id="8" dur="500" fill="hold"/>
                                        <p:tgtEl>
                                          <p:spTgt spid="1402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 calcmode="lin" valueType="num">
                                      <p:cBhvr additive="base">
                                        <p:cTn id="11"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0291">
                                            <p:txEl>
                                              <p:pRg st="6" end="6"/>
                                            </p:txEl>
                                          </p:spTgt>
                                        </p:tgtEl>
                                        <p:attrNameLst>
                                          <p:attrName>style.visibility</p:attrName>
                                        </p:attrNameLst>
                                      </p:cBhvr>
                                      <p:to>
                                        <p:strVal val="visible"/>
                                      </p:to>
                                    </p:set>
                                    <p:anim calcmode="lin" valueType="num">
                                      <p:cBhvr additive="base">
                                        <p:cTn id="17"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29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0302"/>
                                        </p:tgtEl>
                                        <p:attrNameLst>
                                          <p:attrName>style.visibility</p:attrName>
                                        </p:attrNameLst>
                                      </p:cBhvr>
                                      <p:to>
                                        <p:strVal val="visible"/>
                                      </p:to>
                                    </p:set>
                                    <p:anim calcmode="lin" valueType="num">
                                      <p:cBhvr additive="base">
                                        <p:cTn id="21" dur="500" fill="hold"/>
                                        <p:tgtEl>
                                          <p:spTgt spid="140302"/>
                                        </p:tgtEl>
                                        <p:attrNameLst>
                                          <p:attrName>ppt_x</p:attrName>
                                        </p:attrNameLst>
                                      </p:cBhvr>
                                      <p:tavLst>
                                        <p:tav tm="0">
                                          <p:val>
                                            <p:strVal val="#ppt_x"/>
                                          </p:val>
                                        </p:tav>
                                        <p:tav tm="100000">
                                          <p:val>
                                            <p:strVal val="#ppt_x"/>
                                          </p:val>
                                        </p:tav>
                                      </p:tavLst>
                                    </p:anim>
                                    <p:anim calcmode="lin" valueType="num">
                                      <p:cBhvr additive="base">
                                        <p:cTn id="22" dur="500" fill="hold"/>
                                        <p:tgtEl>
                                          <p:spTgt spid="140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CA"/>
              <a:t>Solution</a:t>
            </a:r>
            <a:endParaRPr lang="en-US"/>
          </a:p>
        </p:txBody>
      </p:sp>
      <p:sp>
        <p:nvSpPr>
          <p:cNvPr id="145411" name="Rectangle 3"/>
          <p:cNvSpPr>
            <a:spLocks noGrp="1" noChangeArrowheads="1"/>
          </p:cNvSpPr>
          <p:nvPr>
            <p:ph type="body" idx="1"/>
          </p:nvPr>
        </p:nvSpPr>
        <p:spPr/>
        <p:txBody>
          <a:bodyPr/>
          <a:lstStyle/>
          <a:p>
            <a:pPr marL="928688" lvl="1" indent="-457200">
              <a:buFont typeface="Times New Roman" pitchFamily="18" charset="0"/>
              <a:buNone/>
            </a:pPr>
            <a:r>
              <a:rPr lang="en-CA"/>
              <a:t>The torque at this speed is</a:t>
            </a:r>
            <a:endParaRPr lang="en-US"/>
          </a:p>
        </p:txBody>
      </p:sp>
      <p:graphicFrame>
        <p:nvGraphicFramePr>
          <p:cNvPr id="145415" name="Object 7"/>
          <p:cNvGraphicFramePr>
            <a:graphicFrameLocks noChangeAspect="1"/>
          </p:cNvGraphicFramePr>
          <p:nvPr/>
        </p:nvGraphicFramePr>
        <p:xfrm>
          <a:off x="1403350" y="2060575"/>
          <a:ext cx="7332663" cy="2738438"/>
        </p:xfrm>
        <a:graphic>
          <a:graphicData uri="http://schemas.openxmlformats.org/presentationml/2006/ole">
            <mc:AlternateContent xmlns:mc="http://schemas.openxmlformats.org/markup-compatibility/2006">
              <mc:Choice xmlns:v="urn:schemas-microsoft-com:vml" Requires="v">
                <p:oleObj spid="_x0000_s145420" name="Equation" r:id="rId3" imgW="3670200" imgH="1371600" progId="Equation.DSMT4">
                  <p:embed/>
                </p:oleObj>
              </mc:Choice>
              <mc:Fallback>
                <p:oleObj name="Equation" r:id="rId3" imgW="3670200" imgH="1371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060575"/>
                        <a:ext cx="7332663" cy="273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5415"/>
                                        </p:tgtEl>
                                        <p:attrNameLst>
                                          <p:attrName>style.visibility</p:attrName>
                                        </p:attrNameLst>
                                      </p:cBhvr>
                                      <p:to>
                                        <p:strVal val="visible"/>
                                      </p:to>
                                    </p:set>
                                    <p:anim calcmode="lin" valueType="num">
                                      <p:cBhvr additive="base">
                                        <p:cTn id="13" dur="500" fill="hold"/>
                                        <p:tgtEl>
                                          <p:spTgt spid="145415"/>
                                        </p:tgtEl>
                                        <p:attrNameLst>
                                          <p:attrName>ppt_x</p:attrName>
                                        </p:attrNameLst>
                                      </p:cBhvr>
                                      <p:tavLst>
                                        <p:tav tm="0">
                                          <p:val>
                                            <p:strVal val="#ppt_x"/>
                                          </p:val>
                                        </p:tav>
                                        <p:tav tm="100000">
                                          <p:val>
                                            <p:strVal val="#ppt_x"/>
                                          </p:val>
                                        </p:tav>
                                      </p:tavLst>
                                    </p:anim>
                                    <p:anim calcmode="lin" valueType="num">
                                      <p:cBhvr additive="base">
                                        <p:cTn id="14"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CA"/>
              <a:t>Solution</a:t>
            </a:r>
            <a:endParaRPr lang="en-US"/>
          </a:p>
        </p:txBody>
      </p:sp>
      <p:sp>
        <p:nvSpPr>
          <p:cNvPr id="147459" name="Rectangle 3"/>
          <p:cNvSpPr>
            <a:spLocks noGrp="1" noChangeArrowheads="1"/>
          </p:cNvSpPr>
          <p:nvPr>
            <p:ph type="body" idx="1"/>
          </p:nvPr>
        </p:nvSpPr>
        <p:spPr/>
        <p:txBody>
          <a:bodyPr/>
          <a:lstStyle/>
          <a:p>
            <a:pPr marL="928688" lvl="1" indent="-457200">
              <a:buFont typeface="Times New Roman" pitchFamily="18" charset="0"/>
              <a:buAutoNum type="arabicPeriod" startAt="2"/>
            </a:pPr>
            <a:r>
              <a:rPr lang="en-CA"/>
              <a:t>The starting torque can be found from the torque eqn. by substituting </a:t>
            </a:r>
            <a:r>
              <a:rPr lang="en-CA" i="1"/>
              <a:t>s</a:t>
            </a:r>
            <a:r>
              <a:rPr lang="en-CA"/>
              <a:t> = 1</a:t>
            </a:r>
            <a:endParaRPr lang="en-US"/>
          </a:p>
        </p:txBody>
      </p:sp>
      <p:graphicFrame>
        <p:nvGraphicFramePr>
          <p:cNvPr id="147462" name="Object 6"/>
          <p:cNvGraphicFramePr>
            <a:graphicFrameLocks noChangeAspect="1"/>
          </p:cNvGraphicFramePr>
          <p:nvPr/>
        </p:nvGraphicFramePr>
        <p:xfrm>
          <a:off x="1438275" y="1773238"/>
          <a:ext cx="6753225" cy="4470400"/>
        </p:xfrm>
        <a:graphic>
          <a:graphicData uri="http://schemas.openxmlformats.org/presentationml/2006/ole">
            <mc:AlternateContent xmlns:mc="http://schemas.openxmlformats.org/markup-compatibility/2006">
              <mc:Choice xmlns:v="urn:schemas-microsoft-com:vml" Requires="v">
                <p:oleObj spid="_x0000_s147467" name="Equation" r:id="rId3" imgW="3377880" imgH="2234880" progId="Equation.DSMT4">
                  <p:embed/>
                </p:oleObj>
              </mc:Choice>
              <mc:Fallback>
                <p:oleObj name="Equation" r:id="rId3" imgW="3377880" imgH="22348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1773238"/>
                        <a:ext cx="6753225" cy="4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7462"/>
                                        </p:tgtEl>
                                        <p:attrNameLst>
                                          <p:attrName>style.visibility</p:attrName>
                                        </p:attrNameLst>
                                      </p:cBhvr>
                                      <p:to>
                                        <p:strVal val="visible"/>
                                      </p:to>
                                    </p:set>
                                    <p:anim calcmode="lin" valueType="num">
                                      <p:cBhvr additive="base">
                                        <p:cTn id="13" dur="500" fill="hold"/>
                                        <p:tgtEl>
                                          <p:spTgt spid="147462"/>
                                        </p:tgtEl>
                                        <p:attrNameLst>
                                          <p:attrName>ppt_x</p:attrName>
                                        </p:attrNameLst>
                                      </p:cBhvr>
                                      <p:tavLst>
                                        <p:tav tm="0">
                                          <p:val>
                                            <p:strVal val="#ppt_x"/>
                                          </p:val>
                                        </p:tav>
                                        <p:tav tm="100000">
                                          <p:val>
                                            <p:strVal val="#ppt_x"/>
                                          </p:val>
                                        </p:tav>
                                      </p:tavLst>
                                    </p:anim>
                                    <p:anim calcmode="lin" valueType="num">
                                      <p:cBhvr additive="base">
                                        <p:cTn id="14" dur="500" fill="hold"/>
                                        <p:tgtEl>
                                          <p:spTgt spid="147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CA"/>
              <a:t>Solution</a:t>
            </a:r>
            <a:endParaRPr lang="en-US"/>
          </a:p>
        </p:txBody>
      </p:sp>
      <p:sp>
        <p:nvSpPr>
          <p:cNvPr id="149507" name="Rectangle 3"/>
          <p:cNvSpPr>
            <a:spLocks noGrp="1" noChangeArrowheads="1"/>
          </p:cNvSpPr>
          <p:nvPr>
            <p:ph type="body" idx="1"/>
          </p:nvPr>
        </p:nvSpPr>
        <p:spPr/>
        <p:txBody>
          <a:bodyPr/>
          <a:lstStyle/>
          <a:p>
            <a:pPr marL="928688" lvl="1" indent="-457200">
              <a:buFont typeface="Times New Roman" pitchFamily="18" charset="0"/>
              <a:buAutoNum type="arabicPeriod" startAt="3"/>
            </a:pPr>
            <a:r>
              <a:rPr lang="en-CA"/>
              <a:t>If the rotor resistance is doubled, then the slip at maximum torque doubles too</a:t>
            </a:r>
          </a:p>
          <a:p>
            <a:pPr marL="928688" lvl="1" indent="-457200">
              <a:buFont typeface="Times New Roman" pitchFamily="18" charset="0"/>
              <a:buAutoNum type="arabicPeriod" startAt="3"/>
            </a:pPr>
            <a:endParaRPr lang="en-CA"/>
          </a:p>
          <a:p>
            <a:pPr marL="928688" lvl="1" indent="-457200">
              <a:buFont typeface="Times New Roman" pitchFamily="18" charset="0"/>
              <a:buAutoNum type="arabicPeriod" startAt="3"/>
            </a:pPr>
            <a:endParaRPr lang="en-CA"/>
          </a:p>
          <a:p>
            <a:pPr marL="928688" lvl="1" indent="-457200">
              <a:buFont typeface="Times New Roman" pitchFamily="18" charset="0"/>
              <a:buAutoNum type="arabicPeriod" startAt="3"/>
            </a:pPr>
            <a:endParaRPr lang="en-CA"/>
          </a:p>
          <a:p>
            <a:pPr marL="928688" lvl="1" indent="-457200">
              <a:buFont typeface="Times New Roman" pitchFamily="18" charset="0"/>
              <a:buNone/>
            </a:pPr>
            <a:r>
              <a:rPr lang="en-CA"/>
              <a:t>The corresponding speed is</a:t>
            </a:r>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r>
              <a:rPr lang="en-CA"/>
              <a:t>The maximum torque is still</a:t>
            </a:r>
          </a:p>
          <a:p>
            <a:pPr marL="928688" lvl="1" indent="-457200">
              <a:buFont typeface="Times New Roman" pitchFamily="18" charset="0"/>
              <a:buNone/>
            </a:pPr>
            <a:r>
              <a:rPr lang="en-US" i="1">
                <a:sym typeface="Symbol" pitchFamily="18" charset="2"/>
              </a:rPr>
              <a:t>     </a:t>
            </a:r>
            <a:r>
              <a:rPr lang="en-US" i="1" baseline="-25000">
                <a:sym typeface="Symbol" pitchFamily="18" charset="2"/>
              </a:rPr>
              <a:t>max</a:t>
            </a:r>
            <a:r>
              <a:rPr lang="en-US" i="1">
                <a:sym typeface="Symbol" pitchFamily="18" charset="2"/>
              </a:rPr>
              <a:t> = </a:t>
            </a:r>
            <a:r>
              <a:rPr lang="en-US">
                <a:sym typeface="Symbol" pitchFamily="18" charset="2"/>
              </a:rPr>
              <a:t>229 N.m</a:t>
            </a:r>
          </a:p>
        </p:txBody>
      </p:sp>
      <p:graphicFrame>
        <p:nvGraphicFramePr>
          <p:cNvPr id="149510" name="Object 6"/>
          <p:cNvGraphicFramePr>
            <a:graphicFrameLocks noChangeAspect="1"/>
          </p:cNvGraphicFramePr>
          <p:nvPr/>
        </p:nvGraphicFramePr>
        <p:xfrm>
          <a:off x="1476375" y="2205038"/>
          <a:ext cx="4364038" cy="939800"/>
        </p:xfrm>
        <a:graphic>
          <a:graphicData uri="http://schemas.openxmlformats.org/presentationml/2006/ole">
            <mc:AlternateContent xmlns:mc="http://schemas.openxmlformats.org/markup-compatibility/2006">
              <mc:Choice xmlns:v="urn:schemas-microsoft-com:vml" Requires="v">
                <p:oleObj spid="_x0000_s149522" name="Equation" r:id="rId3" imgW="2184120" imgH="469800" progId="Equation.DSMT4">
                  <p:embed/>
                </p:oleObj>
              </mc:Choice>
              <mc:Fallback>
                <p:oleObj name="Equation" r:id="rId3" imgW="2184120" imgH="46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05038"/>
                        <a:ext cx="436403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13" name="Object 9"/>
          <p:cNvGraphicFramePr>
            <a:graphicFrameLocks noChangeAspect="1"/>
          </p:cNvGraphicFramePr>
          <p:nvPr/>
        </p:nvGraphicFramePr>
        <p:xfrm>
          <a:off x="1535113" y="4076700"/>
          <a:ext cx="5761037" cy="482600"/>
        </p:xfrm>
        <a:graphic>
          <a:graphicData uri="http://schemas.openxmlformats.org/presentationml/2006/ole">
            <mc:AlternateContent xmlns:mc="http://schemas.openxmlformats.org/markup-compatibility/2006">
              <mc:Choice xmlns:v="urn:schemas-microsoft-com:vml" Requires="v">
                <p:oleObj spid="_x0000_s149523" name="Equation" r:id="rId5" imgW="2882880" imgH="241200" progId="Equation.DSMT4">
                  <p:embed/>
                </p:oleObj>
              </mc:Choice>
              <mc:Fallback>
                <p:oleObj name="Equation" r:id="rId5" imgW="2882880" imgH="241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113" y="4076700"/>
                        <a:ext cx="57610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9510"/>
                                        </p:tgtEl>
                                        <p:attrNameLst>
                                          <p:attrName>style.visibility</p:attrName>
                                        </p:attrNameLst>
                                      </p:cBhvr>
                                      <p:to>
                                        <p:strVal val="visible"/>
                                      </p:to>
                                    </p:set>
                                    <p:anim calcmode="lin" valueType="num">
                                      <p:cBhvr additive="base">
                                        <p:cTn id="13" dur="500" fill="hold"/>
                                        <p:tgtEl>
                                          <p:spTgt spid="149510"/>
                                        </p:tgtEl>
                                        <p:attrNameLst>
                                          <p:attrName>ppt_x</p:attrName>
                                        </p:attrNameLst>
                                      </p:cBhvr>
                                      <p:tavLst>
                                        <p:tav tm="0">
                                          <p:val>
                                            <p:strVal val="#ppt_x"/>
                                          </p:val>
                                        </p:tav>
                                        <p:tav tm="100000">
                                          <p:val>
                                            <p:strVal val="#ppt_x"/>
                                          </p:val>
                                        </p:tav>
                                      </p:tavLst>
                                    </p:anim>
                                    <p:anim calcmode="lin" valueType="num">
                                      <p:cBhvr additive="base">
                                        <p:cTn id="14" dur="500" fill="hold"/>
                                        <p:tgtEl>
                                          <p:spTgt spid="1495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507">
                                            <p:txEl>
                                              <p:pRg st="4" end="4"/>
                                            </p:txEl>
                                          </p:spTgt>
                                        </p:tgtEl>
                                        <p:attrNameLst>
                                          <p:attrName>style.visibility</p:attrName>
                                        </p:attrNameLst>
                                      </p:cBhvr>
                                      <p:to>
                                        <p:strVal val="visible"/>
                                      </p:to>
                                    </p:set>
                                    <p:anim calcmode="lin" valueType="num">
                                      <p:cBhvr additive="base">
                                        <p:cTn id="19" dur="500" fill="hold"/>
                                        <p:tgtEl>
                                          <p:spTgt spid="1495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9513"/>
                                        </p:tgtEl>
                                        <p:attrNameLst>
                                          <p:attrName>style.visibility</p:attrName>
                                        </p:attrNameLst>
                                      </p:cBhvr>
                                      <p:to>
                                        <p:strVal val="visible"/>
                                      </p:to>
                                    </p:set>
                                    <p:anim calcmode="lin" valueType="num">
                                      <p:cBhvr additive="base">
                                        <p:cTn id="25" dur="500" fill="hold"/>
                                        <p:tgtEl>
                                          <p:spTgt spid="149513"/>
                                        </p:tgtEl>
                                        <p:attrNameLst>
                                          <p:attrName>ppt_x</p:attrName>
                                        </p:attrNameLst>
                                      </p:cBhvr>
                                      <p:tavLst>
                                        <p:tav tm="0">
                                          <p:val>
                                            <p:strVal val="#ppt_x"/>
                                          </p:val>
                                        </p:tav>
                                        <p:tav tm="100000">
                                          <p:val>
                                            <p:strVal val="#ppt_x"/>
                                          </p:val>
                                        </p:tav>
                                      </p:tavLst>
                                    </p:anim>
                                    <p:anim calcmode="lin" valueType="num">
                                      <p:cBhvr additive="base">
                                        <p:cTn id="26" dur="500" fill="hold"/>
                                        <p:tgtEl>
                                          <p:spTgt spid="14951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507">
                                            <p:txEl>
                                              <p:pRg st="7" end="7"/>
                                            </p:txEl>
                                          </p:spTgt>
                                        </p:tgtEl>
                                        <p:attrNameLst>
                                          <p:attrName>style.visibility</p:attrName>
                                        </p:attrNameLst>
                                      </p:cBhvr>
                                      <p:to>
                                        <p:strVal val="visible"/>
                                      </p:to>
                                    </p:set>
                                    <p:anim calcmode="lin" valueType="num">
                                      <p:cBhvr additive="base">
                                        <p:cTn id="31" dur="500" fill="hold"/>
                                        <p:tgtEl>
                                          <p:spTgt spid="1495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5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507">
                                            <p:txEl>
                                              <p:pRg st="8" end="8"/>
                                            </p:txEl>
                                          </p:spTgt>
                                        </p:tgtEl>
                                        <p:attrNameLst>
                                          <p:attrName>style.visibility</p:attrName>
                                        </p:attrNameLst>
                                      </p:cBhvr>
                                      <p:to>
                                        <p:strVal val="visible"/>
                                      </p:to>
                                    </p:set>
                                    <p:anim calcmode="lin" valueType="num">
                                      <p:cBhvr additive="base">
                                        <p:cTn id="37" dur="500" fill="hold"/>
                                        <p:tgtEl>
                                          <p:spTgt spid="14950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5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CA"/>
              <a:t>Solution</a:t>
            </a:r>
            <a:endParaRPr lang="en-US"/>
          </a:p>
        </p:txBody>
      </p:sp>
      <p:sp>
        <p:nvSpPr>
          <p:cNvPr id="152579" name="Rectangle 3"/>
          <p:cNvSpPr>
            <a:spLocks noGrp="1" noChangeArrowheads="1"/>
          </p:cNvSpPr>
          <p:nvPr>
            <p:ph type="body" idx="1"/>
          </p:nvPr>
        </p:nvSpPr>
        <p:spPr/>
        <p:txBody>
          <a:bodyPr/>
          <a:lstStyle/>
          <a:p>
            <a:pPr marL="928688" lvl="1" indent="-457200">
              <a:buFont typeface="Times New Roman" pitchFamily="18" charset="0"/>
              <a:buNone/>
            </a:pPr>
            <a:r>
              <a:rPr lang="en-CA"/>
              <a:t>The starting torque is now</a:t>
            </a:r>
            <a:endParaRPr lang="en-US"/>
          </a:p>
        </p:txBody>
      </p:sp>
      <p:graphicFrame>
        <p:nvGraphicFramePr>
          <p:cNvPr id="152583" name="Object 7"/>
          <p:cNvGraphicFramePr>
            <a:graphicFrameLocks noChangeAspect="1"/>
          </p:cNvGraphicFramePr>
          <p:nvPr/>
        </p:nvGraphicFramePr>
        <p:xfrm>
          <a:off x="1474788" y="1916113"/>
          <a:ext cx="6753225" cy="1600200"/>
        </p:xfrm>
        <a:graphic>
          <a:graphicData uri="http://schemas.openxmlformats.org/presentationml/2006/ole">
            <mc:AlternateContent xmlns:mc="http://schemas.openxmlformats.org/markup-compatibility/2006">
              <mc:Choice xmlns:v="urn:schemas-microsoft-com:vml" Requires="v">
                <p:oleObj spid="_x0000_s152588" name="Equation" r:id="rId3" imgW="3377880" imgH="799920" progId="Equation.DSMT4">
                  <p:embed/>
                </p:oleObj>
              </mc:Choice>
              <mc:Fallback>
                <p:oleObj name="Equation" r:id="rId3" imgW="3377880" imgH="7999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88" y="1916113"/>
                        <a:ext cx="6753225"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2583"/>
                                        </p:tgtEl>
                                        <p:attrNameLst>
                                          <p:attrName>style.visibility</p:attrName>
                                        </p:attrNameLst>
                                      </p:cBhvr>
                                      <p:to>
                                        <p:strVal val="visible"/>
                                      </p:to>
                                    </p:set>
                                    <p:anim calcmode="lin" valueType="num">
                                      <p:cBhvr additive="base">
                                        <p:cTn id="13" dur="500" fill="hold"/>
                                        <p:tgtEl>
                                          <p:spTgt spid="152583"/>
                                        </p:tgtEl>
                                        <p:attrNameLst>
                                          <p:attrName>ppt_x</p:attrName>
                                        </p:attrNameLst>
                                      </p:cBhvr>
                                      <p:tavLst>
                                        <p:tav tm="0">
                                          <p:val>
                                            <p:strVal val="#ppt_x"/>
                                          </p:val>
                                        </p:tav>
                                        <p:tav tm="100000">
                                          <p:val>
                                            <p:strVal val="#ppt_x"/>
                                          </p:val>
                                        </p:tav>
                                      </p:tavLst>
                                    </p:anim>
                                    <p:anim calcmode="lin" valueType="num">
                                      <p:cBhvr additive="base">
                                        <p:cTn id="14" dur="500" fill="hold"/>
                                        <p:tgtEl>
                                          <p:spTgt spid="152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CA"/>
              <a:t>Determination of motor parameters</a:t>
            </a:r>
            <a:endParaRPr lang="en-US"/>
          </a:p>
        </p:txBody>
      </p:sp>
      <p:sp>
        <p:nvSpPr>
          <p:cNvPr id="154627" name="Rectangle 3"/>
          <p:cNvSpPr>
            <a:spLocks noGrp="1" noChangeArrowheads="1"/>
          </p:cNvSpPr>
          <p:nvPr>
            <p:ph type="body" idx="1"/>
          </p:nvPr>
        </p:nvSpPr>
        <p:spPr/>
        <p:txBody>
          <a:bodyPr/>
          <a:lstStyle/>
          <a:p>
            <a:r>
              <a:rPr lang="en-CA"/>
              <a:t>Due to the similarity between the induction motor equivalent circuit and the transformer equivalent circuit, same tests are used to determine the values of the motor parameters.</a:t>
            </a:r>
          </a:p>
          <a:p>
            <a:pPr lvl="1"/>
            <a:r>
              <a:rPr lang="en-CA"/>
              <a:t>DC test: determine the stator resistance </a:t>
            </a:r>
            <a:r>
              <a:rPr lang="en-CA" i="1"/>
              <a:t>R</a:t>
            </a:r>
            <a:r>
              <a:rPr lang="en-CA" i="1" baseline="-25000"/>
              <a:t>1</a:t>
            </a:r>
            <a:r>
              <a:rPr lang="en-CA"/>
              <a:t> </a:t>
            </a:r>
          </a:p>
          <a:p>
            <a:pPr lvl="1"/>
            <a:r>
              <a:rPr lang="en-CA"/>
              <a:t>No-load test: determine the rotational losses and magnetization current (similar to no-load test in Transformers).</a:t>
            </a:r>
          </a:p>
          <a:p>
            <a:pPr lvl="1"/>
            <a:r>
              <a:rPr lang="en-CA"/>
              <a:t>Locked-rotor test: determine the rotor and stator impedances (similar to short-circuit test in Transformers).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CA"/>
              <a:t>DC test</a:t>
            </a:r>
            <a:endParaRPr lang="en-US"/>
          </a:p>
        </p:txBody>
      </p:sp>
      <p:sp>
        <p:nvSpPr>
          <p:cNvPr id="165891" name="Rectangle 3"/>
          <p:cNvSpPr>
            <a:spLocks noGrp="1" noChangeArrowheads="1"/>
          </p:cNvSpPr>
          <p:nvPr>
            <p:ph type="body" idx="1"/>
          </p:nvPr>
        </p:nvSpPr>
        <p:spPr>
          <a:xfrm>
            <a:off x="566738" y="1341438"/>
            <a:ext cx="8108950" cy="4678362"/>
          </a:xfrm>
        </p:spPr>
        <p:txBody>
          <a:bodyPr/>
          <a:lstStyle/>
          <a:p>
            <a:pPr marL="928688" lvl="1" indent="-457200"/>
            <a:r>
              <a:rPr lang="en-CA"/>
              <a:t>The purpose of the DC test is to determine </a:t>
            </a:r>
            <a:r>
              <a:rPr lang="en-CA" i="1"/>
              <a:t>R</a:t>
            </a:r>
            <a:r>
              <a:rPr lang="en-CA" i="1" baseline="-25000"/>
              <a:t>1</a:t>
            </a:r>
            <a:r>
              <a:rPr lang="en-CA"/>
              <a:t>. A variable DC voltage source is connected between two stator terminals. </a:t>
            </a:r>
          </a:p>
          <a:p>
            <a:pPr marL="928688" lvl="1" indent="-457200"/>
            <a:r>
              <a:rPr lang="en-CA"/>
              <a:t>The DC source is adjusted to provide approximately rated stator current, and the resistance between the two stator leads is determined from the voltmeter and ammeter readings.</a:t>
            </a:r>
            <a:endParaRPr lang="en-US"/>
          </a:p>
        </p:txBody>
      </p:sp>
      <p:pic>
        <p:nvPicPr>
          <p:cNvPr id="165892" name="Picture 4" descr="fig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3990975"/>
            <a:ext cx="5545138"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CA"/>
              <a:t>Rotating Magnetic Field</a:t>
            </a:r>
            <a:endParaRPr lang="en-US"/>
          </a:p>
        </p:txBody>
      </p:sp>
      <p:sp>
        <p:nvSpPr>
          <p:cNvPr id="20483" name="Rectangle 3"/>
          <p:cNvSpPr>
            <a:spLocks noGrp="1" noChangeArrowheads="1"/>
          </p:cNvSpPr>
          <p:nvPr>
            <p:ph type="body" sz="half" idx="1"/>
          </p:nvPr>
        </p:nvSpPr>
        <p:spPr>
          <a:xfrm>
            <a:off x="179388" y="1196975"/>
            <a:ext cx="5040312" cy="4678363"/>
          </a:xfrm>
        </p:spPr>
        <p:txBody>
          <a:bodyPr/>
          <a:lstStyle/>
          <a:p>
            <a:r>
              <a:rPr lang="en-CA" sz="2400"/>
              <a:t>Balanced three phase windings, i.e. mechanically displaced 120 degrees form each other, fed by balanced three phase source</a:t>
            </a:r>
          </a:p>
          <a:p>
            <a:r>
              <a:rPr lang="en-CA" sz="2400"/>
              <a:t>A rotating magnetic field with constant magnitude is produced, rotating with a speed</a:t>
            </a:r>
          </a:p>
          <a:p>
            <a:endParaRPr lang="en-CA" sz="2400"/>
          </a:p>
          <a:p>
            <a:pPr>
              <a:buFont typeface="Wingdings" pitchFamily="2" charset="2"/>
              <a:buNone/>
            </a:pPr>
            <a:endParaRPr lang="en-CA" sz="2400"/>
          </a:p>
          <a:p>
            <a:pPr>
              <a:buFont typeface="Wingdings" pitchFamily="2" charset="2"/>
              <a:buNone/>
            </a:pPr>
            <a:r>
              <a:rPr lang="en-CA" sz="2400"/>
              <a:t>Where </a:t>
            </a:r>
            <a:r>
              <a:rPr lang="en-CA" sz="2400" i="1"/>
              <a:t>f</a:t>
            </a:r>
            <a:r>
              <a:rPr lang="en-CA" sz="2400" i="1" baseline="-25000"/>
              <a:t>e</a:t>
            </a:r>
            <a:r>
              <a:rPr lang="en-CA" sz="2400"/>
              <a:t> is the supply frequency and</a:t>
            </a:r>
          </a:p>
          <a:p>
            <a:pPr>
              <a:buFont typeface="Wingdings" pitchFamily="2" charset="2"/>
              <a:buNone/>
            </a:pPr>
            <a:r>
              <a:rPr lang="en-CA" sz="2400"/>
              <a:t> </a:t>
            </a:r>
            <a:r>
              <a:rPr lang="en-CA" sz="2400" i="1"/>
              <a:t>P</a:t>
            </a:r>
            <a:r>
              <a:rPr lang="en-CA" sz="2400"/>
              <a:t> is the no. of poles and </a:t>
            </a:r>
            <a:r>
              <a:rPr lang="en-CA" sz="2400" i="1"/>
              <a:t>n</a:t>
            </a:r>
            <a:r>
              <a:rPr lang="en-CA" sz="2400" i="1" baseline="-25000"/>
              <a:t>sync</a:t>
            </a:r>
            <a:r>
              <a:rPr lang="en-CA" sz="2400"/>
              <a:t> is called the synchronous speed in </a:t>
            </a:r>
            <a:r>
              <a:rPr lang="en-CA" sz="2400" i="1"/>
              <a:t>rpm</a:t>
            </a:r>
            <a:r>
              <a:rPr lang="en-CA" sz="2400"/>
              <a:t> (revolutions per minute)</a:t>
            </a:r>
          </a:p>
        </p:txBody>
      </p:sp>
      <p:sp>
        <p:nvSpPr>
          <p:cNvPr id="2048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0488" name="Object 8"/>
          <p:cNvGraphicFramePr>
            <a:graphicFrameLocks noChangeAspect="1"/>
          </p:cNvGraphicFramePr>
          <p:nvPr/>
        </p:nvGraphicFramePr>
        <p:xfrm>
          <a:off x="1692275" y="3933825"/>
          <a:ext cx="2984500" cy="969963"/>
        </p:xfrm>
        <a:graphic>
          <a:graphicData uri="http://schemas.openxmlformats.org/presentationml/2006/ole">
            <mc:AlternateContent xmlns:mc="http://schemas.openxmlformats.org/markup-compatibility/2006">
              <mc:Choice xmlns:v="urn:schemas-microsoft-com:vml" Requires="v">
                <p:oleObj spid="_x0000_s20502" name="Equation" r:id="rId3" imgW="1206360" imgH="393480" progId="Equation.DSMT4">
                  <p:embed/>
                </p:oleObj>
              </mc:Choice>
              <mc:Fallback>
                <p:oleObj name="Equation" r:id="rId3" imgW="1206360" imgH="393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933825"/>
                        <a:ext cx="2984500" cy="969963"/>
                      </a:xfrm>
                      <a:prstGeom prst="rect">
                        <a:avLst/>
                      </a:prstGeom>
                      <a:noFill/>
                      <a:ln w="9525">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1"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3366FF"/>
                </a:solidFill>
                <a:miter lim="800000"/>
                <a:headEnd type="none" w="med"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0497" name="Picture 17" descr="3ph"/>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5003800" y="1916113"/>
            <a:ext cx="3960813" cy="3890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CA"/>
              <a:t>DC test</a:t>
            </a:r>
            <a:endParaRPr lang="en-US"/>
          </a:p>
        </p:txBody>
      </p:sp>
      <p:sp>
        <p:nvSpPr>
          <p:cNvPr id="167939" name="Rectangle 3"/>
          <p:cNvSpPr>
            <a:spLocks noGrp="1" noChangeArrowheads="1"/>
          </p:cNvSpPr>
          <p:nvPr>
            <p:ph type="body" idx="1"/>
          </p:nvPr>
        </p:nvSpPr>
        <p:spPr/>
        <p:txBody>
          <a:bodyPr/>
          <a:lstStyle/>
          <a:p>
            <a:pPr lvl="1"/>
            <a:r>
              <a:rPr lang="en-CA"/>
              <a:t>then</a:t>
            </a:r>
          </a:p>
          <a:p>
            <a:pPr lvl="1">
              <a:buFont typeface="Times New Roman" pitchFamily="18" charset="0"/>
              <a:buNone/>
            </a:pPr>
            <a:endParaRPr lang="en-CA"/>
          </a:p>
          <a:p>
            <a:pPr lvl="1">
              <a:buFont typeface="Times New Roman" pitchFamily="18" charset="0"/>
              <a:buNone/>
            </a:pPr>
            <a:endParaRPr lang="en-CA"/>
          </a:p>
          <a:p>
            <a:pPr lvl="1"/>
            <a:r>
              <a:rPr lang="en-CA"/>
              <a:t>If the stator is Y-connected, the per phase stator resistance is</a:t>
            </a:r>
          </a:p>
          <a:p>
            <a:pPr lvl="1"/>
            <a:endParaRPr lang="en-CA"/>
          </a:p>
          <a:p>
            <a:pPr lvl="1"/>
            <a:endParaRPr lang="en-CA"/>
          </a:p>
          <a:p>
            <a:pPr lvl="1"/>
            <a:r>
              <a:rPr lang="en-CA"/>
              <a:t>If the stator is delta-connected, the per phase stator resistance is</a:t>
            </a:r>
            <a:endParaRPr lang="en-US"/>
          </a:p>
        </p:txBody>
      </p:sp>
      <p:graphicFrame>
        <p:nvGraphicFramePr>
          <p:cNvPr id="167940" name="Object 4"/>
          <p:cNvGraphicFramePr>
            <a:graphicFrameLocks noChangeAspect="1"/>
          </p:cNvGraphicFramePr>
          <p:nvPr/>
        </p:nvGraphicFramePr>
        <p:xfrm>
          <a:off x="3635375" y="1773238"/>
          <a:ext cx="1371600" cy="863600"/>
        </p:xfrm>
        <a:graphic>
          <a:graphicData uri="http://schemas.openxmlformats.org/presentationml/2006/ole">
            <mc:AlternateContent xmlns:mc="http://schemas.openxmlformats.org/markup-compatibility/2006">
              <mc:Choice xmlns:v="urn:schemas-microsoft-com:vml" Requires="v">
                <p:oleObj spid="_x0000_s167959" name="Equation" r:id="rId3" imgW="685800" imgH="431640" progId="Equation.DSMT4">
                  <p:embed/>
                </p:oleObj>
              </mc:Choice>
              <mc:Fallback>
                <p:oleObj name="Equation" r:id="rId3" imgW="68580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773238"/>
                        <a:ext cx="1371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3" name="Object 7"/>
          <p:cNvGraphicFramePr>
            <a:graphicFrameLocks noChangeAspect="1"/>
          </p:cNvGraphicFramePr>
          <p:nvPr/>
        </p:nvGraphicFramePr>
        <p:xfrm>
          <a:off x="3708400" y="3429000"/>
          <a:ext cx="1193800" cy="787400"/>
        </p:xfrm>
        <a:graphic>
          <a:graphicData uri="http://schemas.openxmlformats.org/presentationml/2006/ole">
            <mc:AlternateContent xmlns:mc="http://schemas.openxmlformats.org/markup-compatibility/2006">
              <mc:Choice xmlns:v="urn:schemas-microsoft-com:vml" Requires="v">
                <p:oleObj spid="_x0000_s167960" name="Equation" r:id="rId5" imgW="596880" imgH="393480" progId="Equation.DSMT4">
                  <p:embed/>
                </p:oleObj>
              </mc:Choice>
              <mc:Fallback>
                <p:oleObj name="Equation" r:id="rId5" imgW="59688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429000"/>
                        <a:ext cx="1193800" cy="7874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46" name="Object 10"/>
          <p:cNvGraphicFramePr>
            <a:graphicFrameLocks noChangeAspect="1"/>
          </p:cNvGraphicFramePr>
          <p:nvPr/>
        </p:nvGraphicFramePr>
        <p:xfrm>
          <a:off x="3635375" y="5122863"/>
          <a:ext cx="1371600" cy="787400"/>
        </p:xfrm>
        <a:graphic>
          <a:graphicData uri="http://schemas.openxmlformats.org/presentationml/2006/ole">
            <mc:AlternateContent xmlns:mc="http://schemas.openxmlformats.org/markup-compatibility/2006">
              <mc:Choice xmlns:v="urn:schemas-microsoft-com:vml" Requires="v">
                <p:oleObj spid="_x0000_s167961" name="Equation" r:id="rId7" imgW="685800" imgH="393480" progId="Equation.DSMT4">
                  <p:embed/>
                </p:oleObj>
              </mc:Choice>
              <mc:Fallback>
                <p:oleObj name="Equation" r:id="rId7" imgW="68580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5122863"/>
                        <a:ext cx="1371600" cy="7874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CA"/>
              <a:t>No-load test</a:t>
            </a:r>
            <a:endParaRPr lang="en-US"/>
          </a:p>
        </p:txBody>
      </p:sp>
      <p:sp>
        <p:nvSpPr>
          <p:cNvPr id="155651" name="Rectangle 3"/>
          <p:cNvSpPr>
            <a:spLocks noGrp="1" noChangeArrowheads="1"/>
          </p:cNvSpPr>
          <p:nvPr>
            <p:ph type="body" idx="1"/>
          </p:nvPr>
        </p:nvSpPr>
        <p:spPr>
          <a:xfrm>
            <a:off x="566738" y="3933825"/>
            <a:ext cx="8001000" cy="2085975"/>
          </a:xfrm>
        </p:spPr>
        <p:txBody>
          <a:bodyPr/>
          <a:lstStyle/>
          <a:p>
            <a:pPr marL="928688" lvl="1" indent="-457200">
              <a:buFont typeface="Times New Roman" pitchFamily="18" charset="0"/>
              <a:buAutoNum type="arabicPeriod"/>
            </a:pPr>
            <a:r>
              <a:rPr lang="en-CA"/>
              <a:t>The motor is allowed to spin freely</a:t>
            </a:r>
          </a:p>
          <a:p>
            <a:pPr marL="928688" lvl="1" indent="-457200">
              <a:buFont typeface="Times New Roman" pitchFamily="18" charset="0"/>
              <a:buAutoNum type="arabicPeriod"/>
            </a:pPr>
            <a:r>
              <a:rPr lang="en-CA"/>
              <a:t>The only load on the motor is the friction and windage losses, so all </a:t>
            </a:r>
            <a:r>
              <a:rPr lang="en-CA" i="1"/>
              <a:t>P</a:t>
            </a:r>
            <a:r>
              <a:rPr lang="en-CA" i="1" baseline="-25000"/>
              <a:t>conv</a:t>
            </a:r>
            <a:r>
              <a:rPr lang="en-CA"/>
              <a:t> is consumed by mechanical losses</a:t>
            </a:r>
          </a:p>
          <a:p>
            <a:pPr marL="928688" lvl="1" indent="-457200">
              <a:buFont typeface="Times New Roman" pitchFamily="18" charset="0"/>
              <a:buAutoNum type="arabicPeriod"/>
            </a:pPr>
            <a:r>
              <a:rPr lang="en-CA"/>
              <a:t>The slip is very small</a:t>
            </a:r>
            <a:endParaRPr lang="en-US"/>
          </a:p>
        </p:txBody>
      </p:sp>
      <p:pic>
        <p:nvPicPr>
          <p:cNvPr id="155655" name="Picture 7" descr="fig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341438"/>
            <a:ext cx="5113337" cy="2459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CA"/>
              <a:t>No-load test</a:t>
            </a:r>
            <a:endParaRPr lang="en-US"/>
          </a:p>
        </p:txBody>
      </p:sp>
      <p:sp>
        <p:nvSpPr>
          <p:cNvPr id="159747" name="Rectangle 3"/>
          <p:cNvSpPr>
            <a:spLocks noGrp="1" noChangeArrowheads="1"/>
          </p:cNvSpPr>
          <p:nvPr>
            <p:ph type="body" idx="1"/>
          </p:nvPr>
        </p:nvSpPr>
        <p:spPr>
          <a:xfrm>
            <a:off x="566738" y="3789363"/>
            <a:ext cx="8001000" cy="2230437"/>
          </a:xfrm>
        </p:spPr>
        <p:txBody>
          <a:bodyPr/>
          <a:lstStyle/>
          <a:p>
            <a:pPr marL="928688" lvl="1" indent="-457200">
              <a:buFont typeface="Times New Roman" pitchFamily="18" charset="0"/>
              <a:buAutoNum type="arabicPeriod" startAt="4"/>
            </a:pPr>
            <a:r>
              <a:rPr lang="en-CA"/>
              <a:t>At this small slip</a:t>
            </a:r>
            <a:br>
              <a:rPr lang="en-CA"/>
            </a:br>
            <a:endParaRPr lang="en-CA"/>
          </a:p>
          <a:p>
            <a:pPr marL="928688" lvl="1" indent="-457200">
              <a:buFont typeface="Times New Roman" pitchFamily="18" charset="0"/>
              <a:buNone/>
            </a:pPr>
            <a:endParaRPr lang="en-CA"/>
          </a:p>
          <a:p>
            <a:pPr marL="928688" lvl="1" indent="-457200">
              <a:buFont typeface="Times New Roman" pitchFamily="18" charset="0"/>
              <a:buNone/>
            </a:pPr>
            <a:endParaRPr lang="en-CA"/>
          </a:p>
          <a:p>
            <a:pPr marL="928688" lvl="1" indent="-457200">
              <a:buFont typeface="Times New Roman" pitchFamily="18" charset="0"/>
              <a:buNone/>
            </a:pPr>
            <a:r>
              <a:rPr lang="en-CA"/>
              <a:t>The equivalent circuit reduces to…</a:t>
            </a:r>
            <a:endParaRPr lang="en-US"/>
          </a:p>
        </p:txBody>
      </p:sp>
      <p:pic>
        <p:nvPicPr>
          <p:cNvPr id="159748" name="Picture 4" descr="fig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341438"/>
            <a:ext cx="6985000" cy="22780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9750" name="Object 6"/>
          <p:cNvGraphicFramePr>
            <a:graphicFrameLocks noChangeAspect="1"/>
          </p:cNvGraphicFramePr>
          <p:nvPr/>
        </p:nvGraphicFramePr>
        <p:xfrm>
          <a:off x="2051050" y="4508500"/>
          <a:ext cx="5535613" cy="788988"/>
        </p:xfrm>
        <a:graphic>
          <a:graphicData uri="http://schemas.openxmlformats.org/presentationml/2006/ole">
            <mc:AlternateContent xmlns:mc="http://schemas.openxmlformats.org/markup-compatibility/2006">
              <mc:Choice xmlns:v="urn:schemas-microsoft-com:vml" Requires="v">
                <p:oleObj spid="_x0000_s159755" name="Equation" r:id="rId4" imgW="2768400" imgH="393480" progId="Equation.DSMT4">
                  <p:embed/>
                </p:oleObj>
              </mc:Choice>
              <mc:Fallback>
                <p:oleObj name="Equation" r:id="rId4" imgW="2768400" imgH="393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508500"/>
                        <a:ext cx="5535613"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CA"/>
              <a:t>No-load test</a:t>
            </a:r>
            <a:endParaRPr lang="en-US"/>
          </a:p>
        </p:txBody>
      </p:sp>
      <p:sp>
        <p:nvSpPr>
          <p:cNvPr id="161795" name="Rectangle 3"/>
          <p:cNvSpPr>
            <a:spLocks noGrp="1" noChangeArrowheads="1"/>
          </p:cNvSpPr>
          <p:nvPr>
            <p:ph type="body" idx="1"/>
          </p:nvPr>
        </p:nvSpPr>
        <p:spPr>
          <a:xfrm>
            <a:off x="566738" y="3500438"/>
            <a:ext cx="8001000" cy="2519362"/>
          </a:xfrm>
        </p:spPr>
        <p:txBody>
          <a:bodyPr/>
          <a:lstStyle/>
          <a:p>
            <a:pPr marL="928688" lvl="1" indent="-457200">
              <a:buFont typeface="Times New Roman" pitchFamily="18" charset="0"/>
              <a:buAutoNum type="arabicPeriod" startAt="5"/>
            </a:pPr>
            <a:r>
              <a:rPr lang="en-CA"/>
              <a:t>Combining </a:t>
            </a:r>
            <a:r>
              <a:rPr lang="en-CA" i="1"/>
              <a:t>R</a:t>
            </a:r>
            <a:r>
              <a:rPr lang="en-CA" i="1" baseline="-25000"/>
              <a:t>c</a:t>
            </a:r>
            <a:r>
              <a:rPr lang="en-CA" i="1"/>
              <a:t> &amp; R</a:t>
            </a:r>
            <a:r>
              <a:rPr lang="en-CA" i="1" baseline="-25000"/>
              <a:t>F+W</a:t>
            </a:r>
            <a:r>
              <a:rPr lang="en-CA"/>
              <a:t> we get……</a:t>
            </a:r>
            <a:endParaRPr lang="en-US"/>
          </a:p>
        </p:txBody>
      </p:sp>
      <p:pic>
        <p:nvPicPr>
          <p:cNvPr id="161796" name="Picture 4" descr="fig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41438"/>
            <a:ext cx="7839075" cy="2101850"/>
          </a:xfrm>
          <a:prstGeom prst="rect">
            <a:avLst/>
          </a:prstGeom>
          <a:noFill/>
          <a:extLst>
            <a:ext uri="{909E8E84-426E-40DD-AFC4-6F175D3DCCD1}">
              <a14:hiddenFill xmlns:a14="http://schemas.microsoft.com/office/drawing/2010/main">
                <a:solidFill>
                  <a:srgbClr val="FFFFFF"/>
                </a:solidFill>
              </a14:hiddenFill>
            </a:ext>
          </a:extLst>
        </p:spPr>
      </p:pic>
      <p:pic>
        <p:nvPicPr>
          <p:cNvPr id="161798" name="Picture 6" descr="fig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076700"/>
            <a:ext cx="7672388" cy="2101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CA"/>
              <a:t>No-load test</a:t>
            </a:r>
            <a:endParaRPr lang="en-US"/>
          </a:p>
        </p:txBody>
      </p:sp>
      <p:sp>
        <p:nvSpPr>
          <p:cNvPr id="164867" name="Rectangle 3"/>
          <p:cNvSpPr>
            <a:spLocks noGrp="1" noChangeArrowheads="1"/>
          </p:cNvSpPr>
          <p:nvPr>
            <p:ph type="body" idx="1"/>
          </p:nvPr>
        </p:nvSpPr>
        <p:spPr/>
        <p:txBody>
          <a:bodyPr/>
          <a:lstStyle/>
          <a:p>
            <a:pPr marL="928688" lvl="1" indent="-457200">
              <a:buFont typeface="Times New Roman" pitchFamily="18" charset="0"/>
              <a:buAutoNum type="arabicPeriod" startAt="6"/>
            </a:pPr>
            <a:r>
              <a:rPr lang="en-CA"/>
              <a:t>At the no-load conditions, the input power measured by meters must equal the losses in the motor.</a:t>
            </a:r>
          </a:p>
          <a:p>
            <a:pPr marL="928688" lvl="1" indent="-457200">
              <a:buFont typeface="Times New Roman" pitchFamily="18" charset="0"/>
              <a:buAutoNum type="arabicPeriod" startAt="6"/>
            </a:pPr>
            <a:r>
              <a:rPr lang="en-CA"/>
              <a:t>The </a:t>
            </a:r>
            <a:r>
              <a:rPr lang="en-CA" i="1"/>
              <a:t>P</a:t>
            </a:r>
            <a:r>
              <a:rPr lang="en-CA" i="1" baseline="-25000"/>
              <a:t>RCL</a:t>
            </a:r>
            <a:r>
              <a:rPr lang="en-CA"/>
              <a:t> is negligible because </a:t>
            </a:r>
            <a:r>
              <a:rPr lang="en-CA" i="1"/>
              <a:t>I</a:t>
            </a:r>
            <a:r>
              <a:rPr lang="en-CA" i="1" baseline="-25000"/>
              <a:t>2</a:t>
            </a:r>
            <a:r>
              <a:rPr lang="en-CA"/>
              <a:t> is extremely small because </a:t>
            </a:r>
            <a:r>
              <a:rPr lang="en-CA" i="1"/>
              <a:t>R</a:t>
            </a:r>
            <a:r>
              <a:rPr lang="en-CA" i="1" baseline="-25000"/>
              <a:t>2</a:t>
            </a:r>
            <a:r>
              <a:rPr lang="en-CA"/>
              <a:t>(1-</a:t>
            </a:r>
            <a:r>
              <a:rPr lang="en-CA" i="1"/>
              <a:t>s</a:t>
            </a:r>
            <a:r>
              <a:rPr lang="en-CA"/>
              <a:t>)/</a:t>
            </a:r>
            <a:r>
              <a:rPr lang="en-CA" i="1"/>
              <a:t>s</a:t>
            </a:r>
            <a:r>
              <a:rPr lang="en-CA"/>
              <a:t> is very large.</a:t>
            </a:r>
          </a:p>
          <a:p>
            <a:pPr marL="928688" lvl="1" indent="-457200">
              <a:buFont typeface="Times New Roman" pitchFamily="18" charset="0"/>
              <a:buAutoNum type="arabicPeriod" startAt="6"/>
            </a:pPr>
            <a:r>
              <a:rPr lang="en-CA"/>
              <a:t>The input power equals</a:t>
            </a:r>
          </a:p>
          <a:p>
            <a:pPr marL="928688" lvl="1" indent="-457200">
              <a:buFont typeface="Times New Roman" pitchFamily="18" charset="0"/>
              <a:buAutoNum type="arabicPeriod" startAt="6"/>
            </a:pPr>
            <a:endParaRPr lang="en-CA"/>
          </a:p>
          <a:p>
            <a:pPr marL="928688" lvl="1" indent="-457200">
              <a:buFont typeface="Times New Roman" pitchFamily="18" charset="0"/>
              <a:buAutoNum type="arabicPeriod" startAt="6"/>
            </a:pPr>
            <a:endParaRPr lang="en-CA"/>
          </a:p>
          <a:p>
            <a:pPr marL="928688" lvl="1" indent="-457200">
              <a:buFont typeface="Times New Roman" pitchFamily="18" charset="0"/>
              <a:buNone/>
            </a:pPr>
            <a:endParaRPr lang="en-CA"/>
          </a:p>
          <a:p>
            <a:pPr marL="928688" lvl="1" indent="-457200">
              <a:buFont typeface="Times New Roman" pitchFamily="18" charset="0"/>
              <a:buNone/>
            </a:pPr>
            <a:r>
              <a:rPr lang="en-CA"/>
              <a:t>Where</a:t>
            </a:r>
          </a:p>
          <a:p>
            <a:pPr marL="928688" lvl="1" indent="-457200">
              <a:buFont typeface="Times New Roman" pitchFamily="18" charset="0"/>
              <a:buNone/>
            </a:pPr>
            <a:endParaRPr lang="en-CA"/>
          </a:p>
        </p:txBody>
      </p:sp>
      <p:graphicFrame>
        <p:nvGraphicFramePr>
          <p:cNvPr id="164868" name="Object 4"/>
          <p:cNvGraphicFramePr>
            <a:graphicFrameLocks noChangeAspect="1"/>
          </p:cNvGraphicFramePr>
          <p:nvPr/>
        </p:nvGraphicFramePr>
        <p:xfrm>
          <a:off x="2916238" y="3716338"/>
          <a:ext cx="2843212" cy="965200"/>
        </p:xfrm>
        <a:graphic>
          <a:graphicData uri="http://schemas.openxmlformats.org/presentationml/2006/ole">
            <mc:AlternateContent xmlns:mc="http://schemas.openxmlformats.org/markup-compatibility/2006">
              <mc:Choice xmlns:v="urn:schemas-microsoft-com:vml" Requires="v">
                <p:oleObj spid="_x0000_s164881" name="Equation" r:id="rId3" imgW="1422360" imgH="482400" progId="Equation.DSMT4">
                  <p:embed/>
                </p:oleObj>
              </mc:Choice>
              <mc:Fallback>
                <p:oleObj name="Equation" r:id="rId3" imgW="1422360" imgH="4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716338"/>
                        <a:ext cx="2843212" cy="9652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871" name="Object 7"/>
          <p:cNvGraphicFramePr>
            <a:graphicFrameLocks noChangeAspect="1"/>
          </p:cNvGraphicFramePr>
          <p:nvPr/>
        </p:nvGraphicFramePr>
        <p:xfrm>
          <a:off x="3132138" y="5300663"/>
          <a:ext cx="2157412" cy="457200"/>
        </p:xfrm>
        <a:graphic>
          <a:graphicData uri="http://schemas.openxmlformats.org/presentationml/2006/ole">
            <mc:AlternateContent xmlns:mc="http://schemas.openxmlformats.org/markup-compatibility/2006">
              <mc:Choice xmlns:v="urn:schemas-microsoft-com:vml" Requires="v">
                <p:oleObj spid="_x0000_s164882" name="Equation" r:id="rId5" imgW="1079280" imgH="228600" progId="Equation.DSMT4">
                  <p:embed/>
                </p:oleObj>
              </mc:Choice>
              <mc:Fallback>
                <p:oleObj name="Equation" r:id="rId5" imgW="10792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5300663"/>
                        <a:ext cx="2157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CA"/>
              <a:t>No-load test</a:t>
            </a:r>
            <a:endParaRPr lang="en-US"/>
          </a:p>
        </p:txBody>
      </p:sp>
      <p:sp>
        <p:nvSpPr>
          <p:cNvPr id="172035" name="Rectangle 3"/>
          <p:cNvSpPr>
            <a:spLocks noGrp="1" noChangeArrowheads="1"/>
          </p:cNvSpPr>
          <p:nvPr>
            <p:ph type="body" idx="1"/>
          </p:nvPr>
        </p:nvSpPr>
        <p:spPr/>
        <p:txBody>
          <a:bodyPr/>
          <a:lstStyle/>
          <a:p>
            <a:pPr marL="928688" lvl="1" indent="-457200">
              <a:buFont typeface="Times New Roman" pitchFamily="18" charset="0"/>
              <a:buAutoNum type="arabicPeriod" startAt="9"/>
            </a:pPr>
            <a:r>
              <a:rPr lang="en-CA"/>
              <a:t>The equivalent input impedance is thus approximately</a:t>
            </a:r>
          </a:p>
          <a:p>
            <a:pPr marL="928688" lvl="1" indent="-457200">
              <a:buFont typeface="Times New Roman" pitchFamily="18" charset="0"/>
              <a:buAutoNum type="arabicPeriod" startAt="9"/>
            </a:pPr>
            <a:endParaRPr lang="en-CA"/>
          </a:p>
          <a:p>
            <a:pPr marL="928688" lvl="1" indent="-457200">
              <a:buFont typeface="Times New Roman" pitchFamily="18" charset="0"/>
              <a:buAutoNum type="arabicPeriod" startAt="9"/>
            </a:pPr>
            <a:endParaRPr lang="en-CA"/>
          </a:p>
          <a:p>
            <a:pPr marL="928688" lvl="1" indent="-457200">
              <a:buFont typeface="Times New Roman" pitchFamily="18" charset="0"/>
              <a:buAutoNum type="arabicPeriod" startAt="9"/>
            </a:pPr>
            <a:endParaRPr lang="en-CA"/>
          </a:p>
          <a:p>
            <a:pPr marL="928688" lvl="1" indent="-457200">
              <a:buFont typeface="Times New Roman" pitchFamily="18" charset="0"/>
              <a:buAutoNum type="arabicPeriod" startAt="9"/>
            </a:pPr>
            <a:endParaRPr lang="en-CA"/>
          </a:p>
          <a:p>
            <a:pPr marL="928688" lvl="1" indent="-457200">
              <a:buFont typeface="Times New Roman" pitchFamily="18" charset="0"/>
              <a:buNone/>
            </a:pPr>
            <a:r>
              <a:rPr lang="en-CA"/>
              <a:t>If </a:t>
            </a:r>
            <a:r>
              <a:rPr lang="en-CA" i="1"/>
              <a:t>X</a:t>
            </a:r>
            <a:r>
              <a:rPr lang="en-CA" i="1" baseline="-25000"/>
              <a:t>1</a:t>
            </a:r>
            <a:r>
              <a:rPr lang="en-CA"/>
              <a:t> can be found, in some other fashion, the magnetizing impedance </a:t>
            </a:r>
            <a:r>
              <a:rPr lang="en-CA" i="1"/>
              <a:t>X</a:t>
            </a:r>
            <a:r>
              <a:rPr lang="en-CA" i="1" baseline="-25000"/>
              <a:t>M</a:t>
            </a:r>
            <a:r>
              <a:rPr lang="en-CA"/>
              <a:t> will be known</a:t>
            </a:r>
            <a:endParaRPr lang="en-US" baseline="-25000"/>
          </a:p>
          <a:p>
            <a:pPr marL="533400" indent="-533400">
              <a:buFont typeface="Wingdings" pitchFamily="2" charset="2"/>
              <a:buNone/>
            </a:pPr>
            <a:endParaRPr lang="en-US"/>
          </a:p>
        </p:txBody>
      </p:sp>
      <p:graphicFrame>
        <p:nvGraphicFramePr>
          <p:cNvPr id="172038" name="Object 6"/>
          <p:cNvGraphicFramePr>
            <a:graphicFrameLocks noChangeAspect="1"/>
          </p:cNvGraphicFramePr>
          <p:nvPr/>
        </p:nvGraphicFramePr>
        <p:xfrm>
          <a:off x="3203575" y="2205038"/>
          <a:ext cx="2692400" cy="939800"/>
        </p:xfrm>
        <a:graphic>
          <a:graphicData uri="http://schemas.openxmlformats.org/presentationml/2006/ole">
            <mc:AlternateContent xmlns:mc="http://schemas.openxmlformats.org/markup-compatibility/2006">
              <mc:Choice xmlns:v="urn:schemas-microsoft-com:vml" Requires="v">
                <p:oleObj spid="_x0000_s172043" name="Equation" r:id="rId3" imgW="1346040" imgH="469800" progId="Equation.DSMT4">
                  <p:embed/>
                </p:oleObj>
              </mc:Choice>
              <mc:Fallback>
                <p:oleObj name="Equation" r:id="rId3" imgW="1346040" imgH="46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205038"/>
                        <a:ext cx="2692400" cy="9398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CA"/>
              <a:t>Blocked-rotor test</a:t>
            </a:r>
            <a:endParaRPr lang="en-US"/>
          </a:p>
        </p:txBody>
      </p:sp>
      <p:sp>
        <p:nvSpPr>
          <p:cNvPr id="174083" name="Rectangle 3"/>
          <p:cNvSpPr>
            <a:spLocks noGrp="1" noChangeArrowheads="1"/>
          </p:cNvSpPr>
          <p:nvPr>
            <p:ph type="body" idx="1"/>
          </p:nvPr>
        </p:nvSpPr>
        <p:spPr>
          <a:xfrm>
            <a:off x="566738" y="1341438"/>
            <a:ext cx="7966075" cy="4678362"/>
          </a:xfrm>
        </p:spPr>
        <p:txBody>
          <a:bodyPr/>
          <a:lstStyle/>
          <a:p>
            <a:r>
              <a:rPr lang="en-CA"/>
              <a:t>In this test, the rotor is </a:t>
            </a:r>
            <a:r>
              <a:rPr lang="en-CA">
                <a:solidFill>
                  <a:srgbClr val="3366FF"/>
                </a:solidFill>
              </a:rPr>
              <a:t>locked</a:t>
            </a:r>
            <a:r>
              <a:rPr lang="en-CA"/>
              <a:t> or </a:t>
            </a:r>
            <a:r>
              <a:rPr lang="en-CA">
                <a:solidFill>
                  <a:srgbClr val="3366FF"/>
                </a:solidFill>
              </a:rPr>
              <a:t>blocked</a:t>
            </a:r>
            <a:r>
              <a:rPr lang="en-CA"/>
              <a:t> so that </a:t>
            </a:r>
            <a:r>
              <a:rPr lang="en-CA">
                <a:solidFill>
                  <a:srgbClr val="A50021"/>
                </a:solidFill>
              </a:rPr>
              <a:t>it cannot move</a:t>
            </a:r>
            <a:r>
              <a:rPr lang="en-CA"/>
              <a:t>, a voltage is applied to the motor, and the resulting voltage, current and power are measured.</a:t>
            </a:r>
            <a:endParaRPr lang="en-US">
              <a:solidFill>
                <a:srgbClr val="A50021"/>
              </a:solidFill>
            </a:endParaRPr>
          </a:p>
        </p:txBody>
      </p:sp>
      <p:pic>
        <p:nvPicPr>
          <p:cNvPr id="174084" name="Picture 4" descr="fig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284538"/>
            <a:ext cx="8424862" cy="2754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CA"/>
              <a:t>Blocked-rotor test</a:t>
            </a:r>
            <a:endParaRPr lang="en-US"/>
          </a:p>
        </p:txBody>
      </p:sp>
      <p:sp>
        <p:nvSpPr>
          <p:cNvPr id="176131" name="Rectangle 3"/>
          <p:cNvSpPr>
            <a:spLocks noGrp="1" noChangeArrowheads="1"/>
          </p:cNvSpPr>
          <p:nvPr>
            <p:ph type="body" idx="1"/>
          </p:nvPr>
        </p:nvSpPr>
        <p:spPr/>
        <p:txBody>
          <a:bodyPr/>
          <a:lstStyle/>
          <a:p>
            <a:r>
              <a:rPr lang="en-CA"/>
              <a:t>The AC voltage applied to the stator is adjusted so that the current flow is approximately full-load value.</a:t>
            </a:r>
          </a:p>
          <a:p>
            <a:r>
              <a:rPr lang="en-CA"/>
              <a:t>The locked-rotor power factor can be found as</a:t>
            </a:r>
          </a:p>
          <a:p>
            <a:endParaRPr lang="en-CA"/>
          </a:p>
          <a:p>
            <a:endParaRPr lang="en-CA"/>
          </a:p>
          <a:p>
            <a:r>
              <a:rPr lang="en-CA"/>
              <a:t>The magnitude of the total impedance </a:t>
            </a:r>
            <a:endParaRPr lang="en-US"/>
          </a:p>
        </p:txBody>
      </p:sp>
      <p:graphicFrame>
        <p:nvGraphicFramePr>
          <p:cNvPr id="176132" name="Object 4"/>
          <p:cNvGraphicFramePr>
            <a:graphicFrameLocks noChangeAspect="1"/>
          </p:cNvGraphicFramePr>
          <p:nvPr/>
        </p:nvGraphicFramePr>
        <p:xfrm>
          <a:off x="3059113" y="3357563"/>
          <a:ext cx="2565400" cy="889000"/>
        </p:xfrm>
        <a:graphic>
          <a:graphicData uri="http://schemas.openxmlformats.org/presentationml/2006/ole">
            <mc:AlternateContent xmlns:mc="http://schemas.openxmlformats.org/markup-compatibility/2006">
              <mc:Choice xmlns:v="urn:schemas-microsoft-com:vml" Requires="v">
                <p:oleObj spid="_x0000_s176146" name="Equation" r:id="rId3" imgW="1282680" imgH="444240" progId="Equation.DSMT4">
                  <p:embed/>
                </p:oleObj>
              </mc:Choice>
              <mc:Fallback>
                <p:oleObj name="Equation" r:id="rId3" imgW="128268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357563"/>
                        <a:ext cx="2565400" cy="8890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7" name="Object 9"/>
          <p:cNvGraphicFramePr>
            <a:graphicFrameLocks noChangeAspect="1"/>
          </p:cNvGraphicFramePr>
          <p:nvPr/>
        </p:nvGraphicFramePr>
        <p:xfrm>
          <a:off x="3851275" y="4941888"/>
          <a:ext cx="1270000" cy="838200"/>
        </p:xfrm>
        <a:graphic>
          <a:graphicData uri="http://schemas.openxmlformats.org/presentationml/2006/ole">
            <mc:AlternateContent xmlns:mc="http://schemas.openxmlformats.org/markup-compatibility/2006">
              <mc:Choice xmlns:v="urn:schemas-microsoft-com:vml" Requires="v">
                <p:oleObj spid="_x0000_s176147" name="Equation" r:id="rId5" imgW="634680" imgH="419040" progId="Equation.DSMT4">
                  <p:embed/>
                </p:oleObj>
              </mc:Choice>
              <mc:Fallback>
                <p:oleObj name="Equation" r:id="rId5" imgW="634680" imgH="4190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4941888"/>
                        <a:ext cx="1270000" cy="838200"/>
                      </a:xfrm>
                      <a:prstGeom prst="rect">
                        <a:avLst/>
                      </a:prstGeom>
                      <a:noFill/>
                      <a:ln w="9525" algn="ctr">
                        <a:solidFill>
                          <a:schemeClr val="accent2"/>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CA"/>
              <a:t>Blocked-rotor test</a:t>
            </a:r>
            <a:endParaRPr lang="en-US"/>
          </a:p>
        </p:txBody>
      </p:sp>
      <p:sp>
        <p:nvSpPr>
          <p:cNvPr id="179203" name="Rectangle 3"/>
          <p:cNvSpPr>
            <a:spLocks noGrp="1" noChangeArrowheads="1"/>
          </p:cNvSpPr>
          <p:nvPr>
            <p:ph type="body" idx="1"/>
          </p:nvPr>
        </p:nvSpPr>
        <p:spPr/>
        <p:txBody>
          <a:bodyPr/>
          <a:lstStyle/>
          <a:p>
            <a:pPr>
              <a:buFont typeface="Wingdings" pitchFamily="2" charset="2"/>
              <a:buNone/>
            </a:pPr>
            <a:r>
              <a:rPr lang="en-CA"/>
              <a:t> </a:t>
            </a:r>
          </a:p>
          <a:p>
            <a:pPr>
              <a:buFont typeface="Wingdings" pitchFamily="2" charset="2"/>
              <a:buNone/>
            </a:pPr>
            <a:endParaRPr lang="en-CA"/>
          </a:p>
          <a:p>
            <a:pPr>
              <a:buFont typeface="Wingdings" pitchFamily="2" charset="2"/>
              <a:buNone/>
            </a:pPr>
            <a:endParaRPr lang="en-CA"/>
          </a:p>
          <a:p>
            <a:pPr>
              <a:buFont typeface="Wingdings" pitchFamily="2" charset="2"/>
              <a:buNone/>
            </a:pPr>
            <a:endParaRPr lang="en-CA"/>
          </a:p>
          <a:p>
            <a:pPr>
              <a:buFont typeface="Wingdings" pitchFamily="2" charset="2"/>
              <a:buNone/>
            </a:pPr>
            <a:endParaRPr lang="en-CA"/>
          </a:p>
          <a:p>
            <a:pPr lvl="1">
              <a:buFont typeface="Times New Roman" pitchFamily="18" charset="0"/>
              <a:buNone/>
            </a:pPr>
            <a:r>
              <a:rPr lang="en-CA"/>
              <a:t>	Where </a:t>
            </a:r>
            <a:r>
              <a:rPr lang="en-CA" i="1"/>
              <a:t>X’</a:t>
            </a:r>
            <a:r>
              <a:rPr lang="en-CA" i="1" baseline="-25000"/>
              <a:t>1</a:t>
            </a:r>
            <a:r>
              <a:rPr lang="en-CA"/>
              <a:t> and </a:t>
            </a:r>
            <a:r>
              <a:rPr lang="en-CA" i="1"/>
              <a:t>X’</a:t>
            </a:r>
            <a:r>
              <a:rPr lang="en-CA" i="1" baseline="-25000"/>
              <a:t>2</a:t>
            </a:r>
            <a:r>
              <a:rPr lang="en-CA"/>
              <a:t> are the stator and rotor reactances at the test frequency respectively</a:t>
            </a:r>
            <a:endParaRPr lang="en-US"/>
          </a:p>
        </p:txBody>
      </p:sp>
      <p:graphicFrame>
        <p:nvGraphicFramePr>
          <p:cNvPr id="179206" name="Object 6"/>
          <p:cNvGraphicFramePr>
            <a:graphicFrameLocks noChangeAspect="1"/>
          </p:cNvGraphicFramePr>
          <p:nvPr/>
        </p:nvGraphicFramePr>
        <p:xfrm>
          <a:off x="2268538" y="1628775"/>
          <a:ext cx="3733800" cy="1016000"/>
        </p:xfrm>
        <a:graphic>
          <a:graphicData uri="http://schemas.openxmlformats.org/presentationml/2006/ole">
            <mc:AlternateContent xmlns:mc="http://schemas.openxmlformats.org/markup-compatibility/2006">
              <mc:Choice xmlns:v="urn:schemas-microsoft-com:vml" Requires="v">
                <p:oleObj spid="_x0000_s179226" name="Equation" r:id="rId3" imgW="1866600" imgH="507960" progId="Equation.DSMT4">
                  <p:embed/>
                </p:oleObj>
              </mc:Choice>
              <mc:Fallback>
                <p:oleObj name="Equation" r:id="rId3" imgW="1866600" imgH="5079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628775"/>
                        <a:ext cx="37338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7" name="Object 7"/>
          <p:cNvGraphicFramePr>
            <a:graphicFrameLocks noChangeAspect="1"/>
          </p:cNvGraphicFramePr>
          <p:nvPr/>
        </p:nvGraphicFramePr>
        <p:xfrm>
          <a:off x="3708400" y="2852738"/>
          <a:ext cx="1828800" cy="939800"/>
        </p:xfrm>
        <a:graphic>
          <a:graphicData uri="http://schemas.openxmlformats.org/presentationml/2006/ole">
            <mc:AlternateContent xmlns:mc="http://schemas.openxmlformats.org/markup-compatibility/2006">
              <mc:Choice xmlns:v="urn:schemas-microsoft-com:vml" Requires="v">
                <p:oleObj spid="_x0000_s179227" name="Equation" r:id="rId5" imgW="914400" imgH="469800" progId="Equation.DSMT4">
                  <p:embed/>
                </p:oleObj>
              </mc:Choice>
              <mc:Fallback>
                <p:oleObj name="Equation" r:id="rId5" imgW="914400" imgH="469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852738"/>
                        <a:ext cx="1828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8" name="Object 8"/>
          <p:cNvGraphicFramePr>
            <a:graphicFrameLocks noChangeAspect="1"/>
          </p:cNvGraphicFramePr>
          <p:nvPr/>
        </p:nvGraphicFramePr>
        <p:xfrm>
          <a:off x="3563938" y="4797425"/>
          <a:ext cx="1652587" cy="457200"/>
        </p:xfrm>
        <a:graphic>
          <a:graphicData uri="http://schemas.openxmlformats.org/presentationml/2006/ole">
            <mc:AlternateContent xmlns:mc="http://schemas.openxmlformats.org/markup-compatibility/2006">
              <mc:Choice xmlns:v="urn:schemas-microsoft-com:vml" Requires="v">
                <p:oleObj spid="_x0000_s179228" name="Equation" r:id="rId7" imgW="825480" imgH="228600" progId="Equation.DSMT4">
                  <p:embed/>
                </p:oleObj>
              </mc:Choice>
              <mc:Fallback>
                <p:oleObj name="Equation" r:id="rId7" imgW="82548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797425"/>
                        <a:ext cx="1652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9" name="Object 9"/>
          <p:cNvGraphicFramePr>
            <a:graphicFrameLocks noChangeAspect="1"/>
          </p:cNvGraphicFramePr>
          <p:nvPr/>
        </p:nvGraphicFramePr>
        <p:xfrm>
          <a:off x="2843213" y="5300663"/>
          <a:ext cx="3303587" cy="863600"/>
        </p:xfrm>
        <a:graphic>
          <a:graphicData uri="http://schemas.openxmlformats.org/presentationml/2006/ole">
            <mc:AlternateContent xmlns:mc="http://schemas.openxmlformats.org/markup-compatibility/2006">
              <mc:Choice xmlns:v="urn:schemas-microsoft-com:vml" Requires="v">
                <p:oleObj spid="_x0000_s179229" name="Equation" r:id="rId9" imgW="1650960" imgH="431640" progId="Equation.DSMT4">
                  <p:embed/>
                </p:oleObj>
              </mc:Choice>
              <mc:Fallback>
                <p:oleObj name="Equation" r:id="rId9" imgW="1650960" imgH="431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5300663"/>
                        <a:ext cx="33035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CA"/>
              <a:t>Blocked-rotor test</a:t>
            </a:r>
            <a:endParaRPr lang="en-US"/>
          </a:p>
        </p:txBody>
      </p:sp>
      <p:graphicFrame>
        <p:nvGraphicFramePr>
          <p:cNvPr id="181298" name="Group 50"/>
          <p:cNvGraphicFramePr>
            <a:graphicFrameLocks noGrp="1"/>
          </p:cNvGraphicFramePr>
          <p:nvPr>
            <p:ph idx="1"/>
          </p:nvPr>
        </p:nvGraphicFramePr>
        <p:xfrm>
          <a:off x="566738" y="1341438"/>
          <a:ext cx="8001000" cy="4678366"/>
        </p:xfrm>
        <a:graphic>
          <a:graphicData uri="http://schemas.openxmlformats.org/drawingml/2006/table">
            <a:tbl>
              <a:tblPr/>
              <a:tblGrid>
                <a:gridCol w="2667000"/>
                <a:gridCol w="2667000"/>
                <a:gridCol w="2667000"/>
              </a:tblGrid>
              <a:tr h="6683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28575"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1</a:t>
                      </a:r>
                      <a:r>
                        <a:rPr kumimoji="0" lang="en-CA" sz="2400" b="0" i="0" u="none" strike="noStrike" cap="none" normalizeH="0" baseline="0" smtClean="0">
                          <a:ln>
                            <a:noFill/>
                          </a:ln>
                          <a:solidFill>
                            <a:schemeClr val="tx1"/>
                          </a:solidFill>
                          <a:effectLst/>
                          <a:latin typeface="Times New Roman" pitchFamily="18" charset="0"/>
                          <a:cs typeface="Arial" pitchFamily="34" charset="0"/>
                        </a:rPr>
                        <a:t> and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2</a:t>
                      </a:r>
                      <a:r>
                        <a:rPr kumimoji="0" lang="en-CA" sz="2400" b="0" i="0" u="none" strike="noStrike" cap="none" normalizeH="0" baseline="0" smtClean="0">
                          <a:ln>
                            <a:noFill/>
                          </a:ln>
                          <a:solidFill>
                            <a:schemeClr val="tx1"/>
                          </a:solidFill>
                          <a:effectLst/>
                          <a:latin typeface="Times New Roman" pitchFamily="18" charset="0"/>
                          <a:cs typeface="Arial" pitchFamily="34" charset="0"/>
                        </a:rPr>
                        <a:t> as function of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28575"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hMerge="1">
                  <a:txBody>
                    <a:bodyPr/>
                    <a:lstStyle/>
                    <a:p>
                      <a:endParaRPr lang="en-US"/>
                    </a:p>
                  </a:txBody>
                  <a:tcPr/>
                </a:tc>
              </a:tr>
              <a:tr h="668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Rotor Design</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1</a:t>
                      </a:r>
                      <a:endParaRPr kumimoji="0" lang="en-US" sz="2400" b="0" i="1"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2</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Wound rotor</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0.5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0.5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Design A</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0.5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0.5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Design B</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0.4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0.6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Design C</a:t>
                      </a:r>
                      <a:endParaRPr kumimoji="0" lang="en-US" sz="2400" b="1"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0.3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0.7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68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Design D</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28575"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28575"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0.5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28575"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0.5 </a:t>
                      </a:r>
                      <a:r>
                        <a:rPr kumimoji="0" lang="en-CA" sz="2400" b="0" i="1" u="none" strike="noStrike" cap="none" normalizeH="0" baseline="0" smtClean="0">
                          <a:ln>
                            <a:noFill/>
                          </a:ln>
                          <a:solidFill>
                            <a:schemeClr val="tx1"/>
                          </a:solidFill>
                          <a:effectLst/>
                          <a:latin typeface="Times New Roman" pitchFamily="18" charset="0"/>
                          <a:cs typeface="Arial" pitchFamily="34" charset="0"/>
                        </a:rPr>
                        <a:t>X</a:t>
                      </a:r>
                      <a:r>
                        <a:rPr kumimoji="0" lang="en-CA" sz="2400" b="0" i="1" u="none" strike="noStrike" cap="none" normalizeH="0" baseline="-25000" smtClean="0">
                          <a:ln>
                            <a:noFill/>
                          </a:ln>
                          <a:solidFill>
                            <a:schemeClr val="tx1"/>
                          </a:solidFill>
                          <a:effectLst/>
                          <a:latin typeface="Times New Roman" pitchFamily="18" charset="0"/>
                          <a:cs typeface="Arial" pitchFamily="34" charset="0"/>
                        </a:rPr>
                        <a:t>LR</a:t>
                      </a:r>
                      <a:endParaRPr kumimoji="0" lang="en-US" sz="2400" b="0" i="1" u="none" strike="noStrike" cap="none" normalizeH="0" baseline="-2500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28575"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28575" cap="flat" cmpd="sng" algn="ctr">
                      <a:solidFill>
                        <a:schemeClr val="tx1"/>
                      </a:solidFill>
                      <a:prstDash val="solid"/>
                      <a:round/>
                      <a:headEnd type="none" w="med" len="lg"/>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CA"/>
              <a:t>Synchronous speed</a:t>
            </a:r>
            <a:endParaRPr lang="en-US"/>
          </a:p>
        </p:txBody>
      </p:sp>
      <p:graphicFrame>
        <p:nvGraphicFramePr>
          <p:cNvPr id="108629" name="Group 85"/>
          <p:cNvGraphicFramePr>
            <a:graphicFrameLocks noGrp="1"/>
          </p:cNvGraphicFramePr>
          <p:nvPr>
            <p:ph idx="1"/>
          </p:nvPr>
        </p:nvGraphicFramePr>
        <p:xfrm>
          <a:off x="900113" y="1484313"/>
          <a:ext cx="7380287" cy="4246563"/>
        </p:xfrm>
        <a:graphic>
          <a:graphicData uri="http://schemas.openxmlformats.org/drawingml/2006/table">
            <a:tbl>
              <a:tblPr/>
              <a:tblGrid>
                <a:gridCol w="2460625"/>
                <a:gridCol w="2459037"/>
                <a:gridCol w="2460625"/>
              </a:tblGrid>
              <a:tr h="606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P</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50 Hz</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60 Hz</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2</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3000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3600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4</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1500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1800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6</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1000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1200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8</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750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900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10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600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720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12</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500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CA" sz="2400" b="0" i="0" u="none" strike="noStrike" cap="none" normalizeH="0" baseline="0" smtClean="0">
                          <a:ln>
                            <a:noFill/>
                          </a:ln>
                          <a:solidFill>
                            <a:schemeClr val="tx1"/>
                          </a:solidFill>
                          <a:effectLst/>
                          <a:latin typeface="Times New Roman" pitchFamily="18" charset="0"/>
                          <a:cs typeface="Arial" pitchFamily="34" charset="0"/>
                        </a:rPr>
                        <a:t>600</a:t>
                      </a: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a:txBody>
                  <a:tcPr anchor="ctr" horzOverflow="overflow">
                    <a:lnL w="12700" cap="flat" cmpd="sng" algn="ctr">
                      <a:solidFill>
                        <a:schemeClr val="tx1"/>
                      </a:solidFill>
                      <a:prstDash val="solid"/>
                      <a:round/>
                      <a:headEnd type="none" w="med" len="lg"/>
                      <a:tailEnd type="none" w="med" len="med"/>
                    </a:lnL>
                    <a:lnR w="12700" cap="flat" cmpd="sng" algn="ctr">
                      <a:solidFill>
                        <a:schemeClr val="tx1"/>
                      </a:solidFill>
                      <a:prstDash val="solid"/>
                      <a:round/>
                      <a:headEnd type="none" w="med" len="lg"/>
                      <a:tailEnd type="none" w="med" len="med"/>
                    </a:lnR>
                    <a:lnT w="12700" cap="flat" cmpd="sng" algn="ctr">
                      <a:solidFill>
                        <a:schemeClr val="tx1"/>
                      </a:solidFill>
                      <a:prstDash val="solid"/>
                      <a:round/>
                      <a:headEnd type="none" w="med" len="lg"/>
                      <a:tailEnd type="none" w="med" len="med"/>
                    </a:lnT>
                    <a:lnB w="12700" cap="flat" cmpd="sng" algn="ctr">
                      <a:solidFill>
                        <a:schemeClr val="tx1"/>
                      </a:solidFill>
                      <a:prstDash val="solid"/>
                      <a:round/>
                      <a:headEnd type="none" w="med" len="lg"/>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CA"/>
              <a:t>Example</a:t>
            </a:r>
            <a:endParaRPr lang="en-US"/>
          </a:p>
        </p:txBody>
      </p:sp>
      <p:sp>
        <p:nvSpPr>
          <p:cNvPr id="183299" name="Rectangle 3"/>
          <p:cNvSpPr>
            <a:spLocks noGrp="1" noChangeArrowheads="1"/>
          </p:cNvSpPr>
          <p:nvPr>
            <p:ph type="body" idx="1"/>
          </p:nvPr>
        </p:nvSpPr>
        <p:spPr>
          <a:xfrm>
            <a:off x="179388" y="1341438"/>
            <a:ext cx="8496300" cy="4678362"/>
          </a:xfrm>
        </p:spPr>
        <p:txBody>
          <a:bodyPr/>
          <a:lstStyle/>
          <a:p>
            <a:pPr marL="928688" lvl="1" indent="-457200">
              <a:buFont typeface="Times New Roman" pitchFamily="18" charset="0"/>
              <a:buNone/>
            </a:pPr>
            <a:r>
              <a:rPr lang="en-CA" sz="2000"/>
              <a:t>	The following test data were taken on a 7.5-hp, four-pole, 208-V, 60-Hz, design A, Y-connected IM having a rated current of 28 A.</a:t>
            </a:r>
          </a:p>
          <a:p>
            <a:pPr marL="928688" lvl="1" indent="-457200">
              <a:buFont typeface="Times New Roman" pitchFamily="18" charset="0"/>
              <a:buNone/>
            </a:pPr>
            <a:r>
              <a:rPr lang="en-CA" sz="800"/>
              <a:t>	</a:t>
            </a:r>
          </a:p>
          <a:p>
            <a:pPr marL="928688" lvl="1" indent="-457200">
              <a:buFont typeface="Times New Roman" pitchFamily="18" charset="0"/>
              <a:buNone/>
            </a:pPr>
            <a:r>
              <a:rPr lang="en-CA" sz="2000"/>
              <a:t>	</a:t>
            </a:r>
            <a:r>
              <a:rPr lang="en-CA" sz="2000" u="sng"/>
              <a:t>DC Test</a:t>
            </a:r>
            <a:r>
              <a:rPr lang="en-CA" sz="2000"/>
              <a:t>:</a:t>
            </a:r>
          </a:p>
          <a:p>
            <a:pPr marL="928688" lvl="1" indent="-457200">
              <a:buFont typeface="Times New Roman" pitchFamily="18" charset="0"/>
              <a:buNone/>
            </a:pPr>
            <a:r>
              <a:rPr lang="en-CA" sz="2000" i="1"/>
              <a:t>	V</a:t>
            </a:r>
            <a:r>
              <a:rPr lang="en-CA" sz="2000" i="1" baseline="-25000"/>
              <a:t>DC</a:t>
            </a:r>
            <a:r>
              <a:rPr lang="en-CA" sz="2000"/>
              <a:t> = 13.6 V		</a:t>
            </a:r>
            <a:r>
              <a:rPr lang="en-CA" sz="2000" i="1"/>
              <a:t>I</a:t>
            </a:r>
            <a:r>
              <a:rPr lang="en-CA" sz="2000" i="1" baseline="-25000"/>
              <a:t>DC</a:t>
            </a:r>
            <a:r>
              <a:rPr lang="en-CA" sz="2000"/>
              <a:t> = 28.0 A</a:t>
            </a:r>
          </a:p>
          <a:p>
            <a:pPr marL="928688" lvl="1" indent="-457200">
              <a:buFont typeface="Times New Roman" pitchFamily="18" charset="0"/>
              <a:buNone/>
            </a:pPr>
            <a:r>
              <a:rPr lang="en-CA" sz="2000"/>
              <a:t>	</a:t>
            </a:r>
            <a:r>
              <a:rPr lang="en-CA" sz="2000" u="sng"/>
              <a:t>No-load Test</a:t>
            </a:r>
            <a:r>
              <a:rPr lang="en-CA" sz="2000"/>
              <a:t>:</a:t>
            </a:r>
          </a:p>
          <a:p>
            <a:pPr marL="928688" lvl="1" indent="-457200">
              <a:buFont typeface="Times New Roman" pitchFamily="18" charset="0"/>
              <a:buNone/>
            </a:pPr>
            <a:r>
              <a:rPr lang="en-CA" sz="2000" i="1"/>
              <a:t>	V</a:t>
            </a:r>
            <a:r>
              <a:rPr lang="en-CA" sz="2000" i="1" baseline="-25000"/>
              <a:t>l</a:t>
            </a:r>
            <a:r>
              <a:rPr lang="en-CA" sz="2000"/>
              <a:t> = 208 V		</a:t>
            </a:r>
            <a:r>
              <a:rPr lang="en-CA" sz="2000" i="1"/>
              <a:t>f</a:t>
            </a:r>
            <a:r>
              <a:rPr lang="en-CA" sz="2000"/>
              <a:t> = 60 Hz</a:t>
            </a:r>
          </a:p>
          <a:p>
            <a:pPr marL="928688" lvl="1" indent="-457200">
              <a:buFont typeface="Times New Roman" pitchFamily="18" charset="0"/>
              <a:buNone/>
            </a:pPr>
            <a:r>
              <a:rPr lang="en-CA" sz="2000" i="1"/>
              <a:t>	I</a:t>
            </a:r>
            <a:r>
              <a:rPr lang="en-CA" sz="2000"/>
              <a:t> = 8.17 A		</a:t>
            </a:r>
            <a:r>
              <a:rPr lang="en-CA" sz="2000" i="1"/>
              <a:t>P</a:t>
            </a:r>
            <a:r>
              <a:rPr lang="en-CA" sz="2000" i="1" baseline="-25000"/>
              <a:t>in</a:t>
            </a:r>
            <a:r>
              <a:rPr lang="en-CA" sz="2000"/>
              <a:t> = 420 W</a:t>
            </a:r>
          </a:p>
          <a:p>
            <a:pPr marL="928688" lvl="1" indent="-457200">
              <a:buFont typeface="Times New Roman" pitchFamily="18" charset="0"/>
              <a:buNone/>
            </a:pPr>
            <a:r>
              <a:rPr lang="en-CA" sz="2000"/>
              <a:t>	</a:t>
            </a:r>
            <a:r>
              <a:rPr lang="en-CA" sz="2000" u="sng"/>
              <a:t>Locked-rotor Test</a:t>
            </a:r>
            <a:r>
              <a:rPr lang="en-CA" sz="2000"/>
              <a:t>:</a:t>
            </a:r>
          </a:p>
          <a:p>
            <a:pPr marL="928688" lvl="1" indent="-457200">
              <a:buFont typeface="Times New Roman" pitchFamily="18" charset="0"/>
              <a:buNone/>
            </a:pPr>
            <a:r>
              <a:rPr lang="en-CA" sz="2000" i="1"/>
              <a:t>	V</a:t>
            </a:r>
            <a:r>
              <a:rPr lang="en-CA" sz="2000" i="1" baseline="-25000"/>
              <a:t>l</a:t>
            </a:r>
            <a:r>
              <a:rPr lang="en-CA" sz="2000"/>
              <a:t> = 25 V		</a:t>
            </a:r>
            <a:r>
              <a:rPr lang="en-CA" sz="2000" i="1"/>
              <a:t>f</a:t>
            </a:r>
            <a:r>
              <a:rPr lang="en-CA" sz="2000"/>
              <a:t> = 15 Hz</a:t>
            </a:r>
          </a:p>
          <a:p>
            <a:pPr marL="928688" lvl="1" indent="-457200">
              <a:buFont typeface="Times New Roman" pitchFamily="18" charset="0"/>
              <a:buNone/>
            </a:pPr>
            <a:r>
              <a:rPr lang="en-CA" sz="2000" i="1"/>
              <a:t>	I</a:t>
            </a:r>
            <a:r>
              <a:rPr lang="en-CA" sz="2000"/>
              <a:t> = 27.9 A		</a:t>
            </a:r>
            <a:r>
              <a:rPr lang="en-CA" sz="2000" i="1"/>
              <a:t>P</a:t>
            </a:r>
            <a:r>
              <a:rPr lang="en-CA" sz="2000" i="1" baseline="-25000"/>
              <a:t>in</a:t>
            </a:r>
            <a:r>
              <a:rPr lang="en-CA" sz="2000"/>
              <a:t> = 920 W</a:t>
            </a:r>
          </a:p>
          <a:p>
            <a:pPr marL="928688" lvl="1" indent="-457200">
              <a:buFont typeface="Times New Roman" pitchFamily="18" charset="0"/>
              <a:buNone/>
            </a:pPr>
            <a:endParaRPr lang="en-CA" sz="800"/>
          </a:p>
          <a:p>
            <a:pPr marL="928688" lvl="1" indent="-457200">
              <a:buFont typeface="Times New Roman" pitchFamily="18" charset="0"/>
              <a:buAutoNum type="alphaLcParenBoth"/>
            </a:pPr>
            <a:r>
              <a:rPr lang="en-CA" sz="2000"/>
              <a:t>Sketch the per-phase equivalent circuit of this motor.</a:t>
            </a:r>
          </a:p>
          <a:p>
            <a:pPr marL="928688" lvl="1" indent="-457200">
              <a:buFont typeface="Times New Roman" pitchFamily="18" charset="0"/>
              <a:buAutoNum type="alphaLcParenBoth"/>
            </a:pPr>
            <a:r>
              <a:rPr lang="en-US" sz="2000"/>
              <a:t>Find the slip at pull-out torque, and find the value of the pull-out torque.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CA"/>
              <a:t>Rotating Magnetic Field</a:t>
            </a:r>
            <a:endParaRPr lang="en-US"/>
          </a:p>
        </p:txBody>
      </p:sp>
      <p:pic>
        <p:nvPicPr>
          <p:cNvPr id="95236" name="Picture 4" descr="3ph0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435600" y="1989138"/>
            <a:ext cx="3529013" cy="3529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7" name="Picture 25" descr="3phase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950" y="1700213"/>
            <a:ext cx="5297488" cy="4040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85b92f7efb43d8681d34efb78eaf2c990a8a2"/>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3366FF"/>
          </a:solidFill>
          <a:prstDash val="solid"/>
          <a:round/>
          <a:headEnd type="triangle" w="med"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
            <a:schemeClr val="hlink"/>
          </a:buClr>
          <a:buSzTx/>
          <a:buFontTx/>
          <a:buChar char="•"/>
          <a:tabLst/>
          <a:defRPr kumimoji="0" lang="en-US" sz="1800" b="0"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3366FF"/>
          </a:solidFill>
          <a:prstDash val="solid"/>
          <a:round/>
          <a:headEnd type="triangle" w="med" len="lg"/>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
            <a:schemeClr val="hlink"/>
          </a:buClr>
          <a:buSzTx/>
          <a:buFontTx/>
          <a:buChar char="•"/>
          <a:tabLst/>
          <a:defRPr kumimoji="0" lang="en-US" sz="1800" b="0"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1870</TotalTime>
  <Words>2746</Words>
  <Application>Microsoft Office PowerPoint</Application>
  <PresentationFormat>On-screen Show (4:3)</PresentationFormat>
  <Paragraphs>464</Paragraphs>
  <Slides>80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Profile</vt:lpstr>
      <vt:lpstr>Equation</vt:lpstr>
      <vt:lpstr>Induction Motors</vt:lpstr>
      <vt:lpstr>Introduction</vt:lpstr>
      <vt:lpstr>Construction</vt:lpstr>
      <vt:lpstr>Construction</vt:lpstr>
      <vt:lpstr>Construction</vt:lpstr>
      <vt:lpstr>Construction</vt:lpstr>
      <vt:lpstr>Rotating Magnetic Field</vt:lpstr>
      <vt:lpstr>Synchronous speed</vt:lpstr>
      <vt:lpstr>Rotating Magnetic Field</vt:lpstr>
      <vt:lpstr>Rotating Magnetic Field</vt:lpstr>
      <vt:lpstr>Rotating Magnetic Field</vt:lpstr>
      <vt:lpstr>Rotating Magnetic Field</vt:lpstr>
      <vt:lpstr>Rotating Magnetic Field</vt:lpstr>
      <vt:lpstr>Principle of operation</vt:lpstr>
      <vt:lpstr>Induction motor speed</vt:lpstr>
      <vt:lpstr>Induction motor speed</vt:lpstr>
      <vt:lpstr>The Slip</vt:lpstr>
      <vt:lpstr>Induction Motors and Transformers</vt:lpstr>
      <vt:lpstr>Frequency</vt:lpstr>
      <vt:lpstr>Frequency</vt:lpstr>
      <vt:lpstr>Torque</vt:lpstr>
      <vt:lpstr>Horse power</vt:lpstr>
      <vt:lpstr>Example</vt:lpstr>
      <vt:lpstr>Solution</vt:lpstr>
      <vt:lpstr>Equivalent Circuit</vt:lpstr>
      <vt:lpstr>Equivalent Circuit</vt:lpstr>
      <vt:lpstr>Equivalent Circuit</vt:lpstr>
      <vt:lpstr>Equivalent Circuit</vt:lpstr>
      <vt:lpstr>Equivalent Circuit</vt:lpstr>
      <vt:lpstr>Equivalent Circuit</vt:lpstr>
      <vt:lpstr>Equivalent Circuit</vt:lpstr>
      <vt:lpstr>Power losses in Induction machines</vt:lpstr>
      <vt:lpstr>Power flow in induction motor</vt:lpstr>
      <vt:lpstr>Power relations</vt:lpstr>
      <vt:lpstr>Equivalent Circuit</vt:lpstr>
      <vt:lpstr>Power relations</vt:lpstr>
      <vt:lpstr>Power relations</vt:lpstr>
      <vt:lpstr>Example</vt:lpstr>
      <vt:lpstr>Solution</vt:lpstr>
      <vt:lpstr>Solution</vt:lpstr>
      <vt:lpstr>Example</vt:lpstr>
      <vt:lpstr>Solution</vt:lpstr>
      <vt:lpstr>Solution</vt:lpstr>
      <vt:lpstr>Solution</vt:lpstr>
      <vt:lpstr>Torque, power and Thevenin’s Theorem</vt:lpstr>
      <vt:lpstr>Torque, power and Thevenin’s Theorem</vt:lpstr>
      <vt:lpstr>Torque, power and Thevenin’s Theorem</vt:lpstr>
      <vt:lpstr>Torque, power and Thevenin’s Theorem</vt:lpstr>
      <vt:lpstr>Torque, power and Thevenin’s Theorem</vt:lpstr>
      <vt:lpstr>Torque-speed characteristics</vt:lpstr>
      <vt:lpstr>Comments</vt:lpstr>
      <vt:lpstr>Comments</vt:lpstr>
      <vt:lpstr>Complete Speed-torque c/c</vt:lpstr>
      <vt:lpstr>Maximum torque</vt:lpstr>
      <vt:lpstr>Maximum torque</vt:lpstr>
      <vt:lpstr>Maximum torque</vt:lpstr>
      <vt:lpstr>Maximum torque</vt:lpstr>
      <vt:lpstr>Example</vt:lpstr>
      <vt:lpstr>Solution</vt:lpstr>
      <vt:lpstr>Solution</vt:lpstr>
      <vt:lpstr>Example</vt:lpstr>
      <vt:lpstr>Solution</vt:lpstr>
      <vt:lpstr>Solution</vt:lpstr>
      <vt:lpstr>Solution</vt:lpstr>
      <vt:lpstr>Solution</vt:lpstr>
      <vt:lpstr>Solution</vt:lpstr>
      <vt:lpstr>Solution</vt:lpstr>
      <vt:lpstr>Determination of motor parameters</vt:lpstr>
      <vt:lpstr>DC test</vt:lpstr>
      <vt:lpstr>DC test</vt:lpstr>
      <vt:lpstr>No-load test</vt:lpstr>
      <vt:lpstr>No-load test</vt:lpstr>
      <vt:lpstr>No-load test</vt:lpstr>
      <vt:lpstr>No-load test</vt:lpstr>
      <vt:lpstr>No-load test</vt:lpstr>
      <vt:lpstr>Blocked-rotor test</vt:lpstr>
      <vt:lpstr>Blocked-rotor test</vt:lpstr>
      <vt:lpstr>Blocked-rotor test</vt:lpstr>
      <vt:lpstr>Blocked-rotor test</vt:lpstr>
      <vt:lpstr>Example</vt:lpstr>
    </vt:vector>
  </TitlesOfParts>
  <Company>uofw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Motors</dc:title>
  <dc:creator>Brew</dc:creator>
  <cp:lastModifiedBy>XYZ</cp:lastModifiedBy>
  <cp:revision>100</cp:revision>
  <dcterms:created xsi:type="dcterms:W3CDTF">2004-10-07T14:58:55Z</dcterms:created>
  <dcterms:modified xsi:type="dcterms:W3CDTF">2016-03-06T19:29:59Z</dcterms:modified>
</cp:coreProperties>
</file>