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4" r:id="rId5"/>
    <p:sldId id="267" r:id="rId6"/>
    <p:sldId id="266" r:id="rId7"/>
    <p:sldId id="257" r:id="rId8"/>
    <p:sldId id="265" r:id="rId9"/>
    <p:sldId id="268" r:id="rId10"/>
    <p:sldId id="269" r:id="rId11"/>
    <p:sldId id="274" r:id="rId12"/>
    <p:sldId id="258" r:id="rId13"/>
    <p:sldId id="262" r:id="rId14"/>
    <p:sldId id="263" r:id="rId15"/>
    <p:sldId id="271" r:id="rId16"/>
    <p:sldId id="273" r:id="rId17"/>
    <p:sldId id="272" r:id="rId18"/>
    <p:sldId id="278" r:id="rId19"/>
    <p:sldId id="275" r:id="rId20"/>
    <p:sldId id="279" r:id="rId21"/>
    <p:sldId id="270" r:id="rId22"/>
    <p:sldId id="276" r:id="rId23"/>
    <p:sldId id="277" r:id="rId2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CC83-692F-4D9C-B0E2-EF8682CEC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CAFD7-24C8-44EF-9687-B78AFB9E2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2FD6C-189D-4C1A-A35C-97AEDB3D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BD7C-9D5B-477D-A4BA-B73A208AABDB}" type="datetimeFigureOut">
              <a:rPr lang="en-PK" smtClean="0"/>
              <a:t>10/03/2022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393C0-6459-41CE-9FF9-420F200E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9DD43-44E9-4006-8869-EA3980AD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7F0A-6DCD-49D4-AB30-08743AB504A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5853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C939-C373-4C9E-AAEE-BE5BEB6C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B985C-4FA7-4072-BE59-2DE3D277F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B012C-5226-4D3C-B071-E6F158BD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BD7C-9D5B-477D-A4BA-B73A208AABDB}" type="datetimeFigureOut">
              <a:rPr lang="en-PK" smtClean="0"/>
              <a:t>10/03/2022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70765-D9D5-4D4D-8A20-805B0357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7EB78-B9EC-4968-A06A-03CC5660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7F0A-6DCD-49D4-AB30-08743AB504A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9564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F946D2-C04C-4F45-AEFD-98727CB6C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F2A13-C278-4B31-8719-A9E11C9A7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8218C-E735-499C-BCB8-9690D886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BD7C-9D5B-477D-A4BA-B73A208AABDB}" type="datetimeFigureOut">
              <a:rPr lang="en-PK" smtClean="0"/>
              <a:t>10/03/2022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663A2-429A-4ED9-A504-C84A0850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DB50-6497-4F35-A597-0987FA22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7F0A-6DCD-49D4-AB30-08743AB504A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5568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3C24-8AE3-4678-B77D-C0ED4FF7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2EAFE-FBBA-40E2-80A4-042D020F2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FE382-9E0B-4925-BBD4-A0D32815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BD7C-9D5B-477D-A4BA-B73A208AABDB}" type="datetimeFigureOut">
              <a:rPr lang="en-PK" smtClean="0"/>
              <a:t>10/03/2022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02E64-006D-47FE-9492-E38CB8CB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CA3F8-D4DD-41FB-8718-4EE8D047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7F0A-6DCD-49D4-AB30-08743AB504A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3360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A679-64C2-4116-8B2E-24E06B6E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29BA9-8ABC-4131-A83D-1C43F7CEB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D979E-CF10-44D7-AD89-1B208031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BD7C-9D5B-477D-A4BA-B73A208AABDB}" type="datetimeFigureOut">
              <a:rPr lang="en-PK" smtClean="0"/>
              <a:t>10/03/2022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8A16B-60E5-4AE8-9179-6463BB30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8ADF9-4B48-4D72-93BC-65683220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7F0A-6DCD-49D4-AB30-08743AB504A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3468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83E1-E998-4799-A198-624C887B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EB4C1-2892-4C6B-9BC7-7ACD3E882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F58DC-6B2D-42A2-BC14-D105AAB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CA2E1-E752-45FC-8CD1-1A8CA320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BD7C-9D5B-477D-A4BA-B73A208AABDB}" type="datetimeFigureOut">
              <a:rPr lang="en-PK" smtClean="0"/>
              <a:t>10/03/2022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20BB3-1095-4B83-A7C9-AC11C427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F2739-BE86-4098-B872-B478C078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7F0A-6DCD-49D4-AB30-08743AB504A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5958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7707-7BA0-474D-890C-760E8EE0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0CD07-EBCC-4F88-B6AD-F05098579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34BBA-9E41-40F6-90C7-C211E5F2F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69B8FE-F8CE-4543-90AA-088A88150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1137D-1BB5-43F3-BF64-0015E3126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45C46-2024-4C70-AE39-5704A99F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BD7C-9D5B-477D-A4BA-B73A208AABDB}" type="datetimeFigureOut">
              <a:rPr lang="en-PK" smtClean="0"/>
              <a:t>10/03/2022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03957-4318-4780-8223-4FA85404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DAFA2-4517-4331-98F5-B0091B10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7F0A-6DCD-49D4-AB30-08743AB504A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1329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0297-CF15-404D-BF66-AAA03E71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BD0A6-4206-4167-8CEA-8AA1368D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BD7C-9D5B-477D-A4BA-B73A208AABDB}" type="datetimeFigureOut">
              <a:rPr lang="en-PK" smtClean="0"/>
              <a:t>10/03/2022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7E6FC-72B7-4F9F-89F2-4DD47FAA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FB2E7-F62F-4DB5-8E35-0359A259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7F0A-6DCD-49D4-AB30-08743AB504A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273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63E070-53CB-4D81-A20E-935B5678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BD7C-9D5B-477D-A4BA-B73A208AABDB}" type="datetimeFigureOut">
              <a:rPr lang="en-PK" smtClean="0"/>
              <a:t>10/03/2022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42DB1-A22F-4835-B9D9-7B1E1A3D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A469C-2B43-4FA3-9360-E8870391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7F0A-6DCD-49D4-AB30-08743AB504A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0449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C0D4-EE7D-4440-8361-0801CC927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0B169-CEB0-4623-B6E5-5268C632C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B9E59-7F13-4C73-8F28-30AA48A93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218C9-B12B-49A8-99B8-C8268F10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BD7C-9D5B-477D-A4BA-B73A208AABDB}" type="datetimeFigureOut">
              <a:rPr lang="en-PK" smtClean="0"/>
              <a:t>10/03/2022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0B04C-0A8C-483D-9216-661852EC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D86C1-4CE3-4DA4-89B3-DD386E0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7F0A-6DCD-49D4-AB30-08743AB504A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1734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A5DC-ADBD-453E-8750-2B0534577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90F08-FD03-4285-945F-507217821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A8922-C5B2-4BDA-875D-EF1CD6A5B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E652F-DF64-4025-84C5-5ACF46D8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BD7C-9D5B-477D-A4BA-B73A208AABDB}" type="datetimeFigureOut">
              <a:rPr lang="en-PK" smtClean="0"/>
              <a:t>10/03/2022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04406-C7CE-4B47-8918-07D0A054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952D0-2921-4F31-98E2-3D721476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7F0A-6DCD-49D4-AB30-08743AB504A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4567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38A706-AE1E-42C7-BCB8-BFDC8A53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7C95D-19BC-4624-9435-6ABD28BF3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FBC18-DEDD-423D-8666-48A53FBAA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BBD7C-9D5B-477D-A4BA-B73A208AABDB}" type="datetimeFigureOut">
              <a:rPr lang="en-PK" smtClean="0"/>
              <a:t>10/03/2022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66366-4107-4174-B7D6-874449F50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ABE02-EFFB-47CD-8778-A89538907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67F0A-6DCD-49D4-AB30-08743AB504A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4844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898C-242F-4A41-8952-E1F189AF2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multi-agent FLISR model for inverter-dominated smart grids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F298C-2466-4B3B-BB30-0ED2FE871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35719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Layer Communication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08"/>
          <a:stretch/>
        </p:blipFill>
        <p:spPr>
          <a:xfrm>
            <a:off x="3641223" y="2075007"/>
            <a:ext cx="7970272" cy="3602586"/>
          </a:xfrm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838200" y="2236123"/>
            <a:ext cx="3259976" cy="3940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 dirty="0"/>
              <a:t>Wide Area Network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Field Area Network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Home Area Network</a:t>
            </a:r>
          </a:p>
        </p:txBody>
      </p:sp>
    </p:spTree>
    <p:extLst>
      <p:ext uri="{BB962C8B-B14F-4D97-AF65-F5344CB8AC3E}">
        <p14:creationId xmlns:p14="http://schemas.microsoft.com/office/powerpoint/2010/main" val="758390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10CE-AA07-4C67-8BB1-6C6AAEC4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56008" cy="1325563"/>
          </a:xfrm>
        </p:spPr>
        <p:txBody>
          <a:bodyPr/>
          <a:lstStyle/>
          <a:p>
            <a:r>
              <a:rPr lang="en-US" dirty="0"/>
              <a:t>Control and monitoring system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2E75F6-DD62-4A19-9DE4-ADDB85A74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208" y="0"/>
            <a:ext cx="457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F05F2C-1F6D-4B19-BD66-6DFEBA83A95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" t="8115" r="3588" b="5644"/>
          <a:stretch/>
        </p:blipFill>
        <p:spPr bwMode="auto">
          <a:xfrm>
            <a:off x="1499382" y="1852320"/>
            <a:ext cx="5257800" cy="47551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83994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Area Network: </a:t>
            </a:r>
            <a:r>
              <a:rPr lang="en-US" dirty="0" err="1"/>
              <a:t>Wimax</a:t>
            </a:r>
            <a:r>
              <a:rPr lang="en-US" dirty="0"/>
              <a:t>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0186" y="1690688"/>
            <a:ext cx="5763614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976096"/>
            <a:ext cx="47519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Two basic modes of operation: Subscriber Station or Base Station.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 scalable and realistic physical layer.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WirelessMAN</a:t>
            </a:r>
            <a:r>
              <a:rPr lang="en-US" sz="1600" dirty="0"/>
              <a:t>-OFDM channel model.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 packet classiﬁer for the IP convergence sublayer.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Efﬁcient uplink and downlink schedulers (priority based FCFS, polling service scheduler, migration-based uplink scheduler).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Support for Multicast and Broadcast Service (MBS).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Leverages wireless propagation loss and delay models.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Point-to-Multipoint mode.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IEEE-802.16 Service Flow Initialization.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Management Connection.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UGS, </a:t>
            </a:r>
            <a:r>
              <a:rPr lang="en-US" sz="1600" dirty="0" err="1"/>
              <a:t>rtPS</a:t>
            </a:r>
            <a:r>
              <a:rPr lang="en-US" sz="1600" dirty="0"/>
              <a:t>, </a:t>
            </a:r>
            <a:r>
              <a:rPr lang="en-US" sz="1600" dirty="0" err="1"/>
              <a:t>nrtPS</a:t>
            </a:r>
            <a:r>
              <a:rPr lang="en-US" sz="1600" dirty="0"/>
              <a:t>, and BE connections.</a:t>
            </a:r>
          </a:p>
        </p:txBody>
      </p:sp>
    </p:spTree>
    <p:extLst>
      <p:ext uri="{BB962C8B-B14F-4D97-AF65-F5344CB8AC3E}">
        <p14:creationId xmlns:p14="http://schemas.microsoft.com/office/powerpoint/2010/main" val="4112508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Area Network: PLC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911736" cy="4351338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Power line communications are an attractive technology to transport the smart meter aggregated information acquired by home area networks, without the elevated cost and implantation time required by the well-known solutions based on wireless and optical fibers.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PLC network connects DG substations, load centers and circuit breakers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867" y="3681121"/>
            <a:ext cx="2678603" cy="22547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721" y="1690688"/>
            <a:ext cx="2796896" cy="186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37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Area Network: Ethernet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458" y="1690688"/>
            <a:ext cx="6112724" cy="4351338"/>
          </a:xfrm>
        </p:spPr>
      </p:pic>
      <p:sp>
        <p:nvSpPr>
          <p:cNvPr id="3" name="TextBox 2"/>
          <p:cNvSpPr txBox="1"/>
          <p:nvPr/>
        </p:nvSpPr>
        <p:spPr>
          <a:xfrm>
            <a:off x="838200" y="1881198"/>
            <a:ext cx="44902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Ethernet connects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Smart meters and PMUs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Diesel generator controller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Load controllers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PV inverter controller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Energy storage controller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Auxiliary Relays and switches</a:t>
            </a:r>
          </a:p>
        </p:txBody>
      </p:sp>
    </p:spTree>
    <p:extLst>
      <p:ext uri="{BB962C8B-B14F-4D97-AF65-F5344CB8AC3E}">
        <p14:creationId xmlns:p14="http://schemas.microsoft.com/office/powerpoint/2010/main" val="2553857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DC8E3E-12D5-4F61-8988-B77854E1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6" y="2766218"/>
            <a:ext cx="10959903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Multi-agent System for FLISR</a:t>
            </a:r>
            <a:endParaRPr lang="en-PK" sz="6000" dirty="0"/>
          </a:p>
        </p:txBody>
      </p:sp>
    </p:spTree>
    <p:extLst>
      <p:ext uri="{BB962C8B-B14F-4D97-AF65-F5344CB8AC3E}">
        <p14:creationId xmlns:p14="http://schemas.microsoft.com/office/powerpoint/2010/main" val="3311777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84431-3979-4D80-A357-C2084DB2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6092" cy="1984180"/>
          </a:xfrm>
        </p:spPr>
        <p:txBody>
          <a:bodyPr>
            <a:normAutofit/>
          </a:bodyPr>
          <a:lstStyle/>
          <a:p>
            <a:r>
              <a:rPr lang="en-US" dirty="0"/>
              <a:t>Java Agent Development Environment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6674A-4791-4EBB-B903-4EEDF0514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292" y="0"/>
            <a:ext cx="810305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D5FF1F-391D-4793-AE63-2FF93941ABB7}"/>
              </a:ext>
            </a:extLst>
          </p:cNvPr>
          <p:cNvSpPr txBox="1"/>
          <p:nvPr/>
        </p:nvSpPr>
        <p:spPr>
          <a:xfrm>
            <a:off x="838200" y="3033992"/>
            <a:ext cx="294882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Reactivity</a:t>
            </a:r>
          </a:p>
          <a:p>
            <a:pPr marL="342900" indent="-342900">
              <a:buAutoNum type="arabicPeriod"/>
            </a:pPr>
            <a:r>
              <a:rPr lang="en-US" sz="3200" dirty="0"/>
              <a:t>Pro-activeness</a:t>
            </a:r>
          </a:p>
          <a:p>
            <a:pPr marL="342900" indent="-342900">
              <a:buAutoNum type="arabicPeriod"/>
            </a:pPr>
            <a:r>
              <a:rPr lang="en-US" sz="3200" dirty="0"/>
              <a:t>Social ability</a:t>
            </a:r>
          </a:p>
          <a:p>
            <a:pPr marL="342900" indent="-342900"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6983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1873-712E-43D9-8D9C-E1505378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26" y="276236"/>
            <a:ext cx="6378526" cy="1325563"/>
          </a:xfrm>
        </p:spPr>
        <p:txBody>
          <a:bodyPr/>
          <a:lstStyle/>
          <a:p>
            <a:r>
              <a:rPr lang="en-US" dirty="0"/>
              <a:t>Multi-agent System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E40F3-BE49-4CF2-9716-1FD5B8F85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94" b="41333"/>
          <a:stretch/>
        </p:blipFill>
        <p:spPr>
          <a:xfrm>
            <a:off x="6309979" y="1895622"/>
            <a:ext cx="5713207" cy="4023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518090-5156-4850-B0F7-90CB03BD92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82"/>
          <a:stretch/>
        </p:blipFill>
        <p:spPr>
          <a:xfrm>
            <a:off x="0" y="2511083"/>
            <a:ext cx="6551407" cy="279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6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7439-1720-4BB4-9093-CC88C11B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027" y="196309"/>
            <a:ext cx="10515600" cy="1325563"/>
          </a:xfrm>
        </p:spPr>
        <p:txBody>
          <a:bodyPr/>
          <a:lstStyle/>
          <a:p>
            <a:r>
              <a:rPr lang="en-US" dirty="0"/>
              <a:t>Fault location and isolation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FF425-11BD-4448-9335-8B040731E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7" y="1230498"/>
            <a:ext cx="11353800" cy="55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10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0CB9B-5104-43C7-960C-E9CC1601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Formation of teams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E2991-B899-419D-AA6F-55F62610E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9150"/>
            <a:ext cx="12192000" cy="497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Tier Electrical Power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8"/>
          <a:stretch/>
        </p:blipFill>
        <p:spPr>
          <a:xfrm>
            <a:off x="4526280" y="1779241"/>
            <a:ext cx="6827520" cy="444410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1825625"/>
            <a:ext cx="3688081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Wide Area Network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Field Area Network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Home Area Network</a:t>
            </a:r>
          </a:p>
        </p:txBody>
      </p:sp>
    </p:spTree>
    <p:extLst>
      <p:ext uri="{BB962C8B-B14F-4D97-AF65-F5344CB8AC3E}">
        <p14:creationId xmlns:p14="http://schemas.microsoft.com/office/powerpoint/2010/main" val="808730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18C4-2D82-4AC4-9499-E521CC2C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and monitoring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5BBDC2-C413-40FD-B46E-8252A95AE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02" y="1344340"/>
            <a:ext cx="9264494" cy="531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11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947862"/>
          </a:xfrm>
        </p:spPr>
        <p:txBody>
          <a:bodyPr/>
          <a:lstStyle/>
          <a:p>
            <a:pPr algn="ctr"/>
            <a:r>
              <a:rPr lang="en-US" dirty="0"/>
              <a:t>Power System Simulation</a:t>
            </a:r>
          </a:p>
        </p:txBody>
      </p:sp>
    </p:spTree>
    <p:extLst>
      <p:ext uri="{BB962C8B-B14F-4D97-AF65-F5344CB8AC3E}">
        <p14:creationId xmlns:p14="http://schemas.microsoft.com/office/powerpoint/2010/main" val="1015669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C2559-1F8E-48A9-BEAE-0A0610B3D1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13675" r="7143" b="3363"/>
          <a:stretch/>
        </p:blipFill>
        <p:spPr bwMode="auto">
          <a:xfrm>
            <a:off x="675249" y="1376285"/>
            <a:ext cx="4785433" cy="45204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312BDA-304C-4DB4-ADC5-AD951DBED5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533" y="1916844"/>
            <a:ext cx="6379467" cy="3831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0625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E53EC1-E2CC-473F-ADAC-492C53F0C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148" y="334108"/>
            <a:ext cx="4885520" cy="64101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053A1C-B698-46C3-A5DF-723E01C5F7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33" y="3402523"/>
            <a:ext cx="4807273" cy="2888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F3BE78-D536-4905-9549-502FAEFA87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67" y="334108"/>
            <a:ext cx="4807273" cy="2887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05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Layer Communication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08"/>
          <a:stretch/>
        </p:blipFill>
        <p:spPr>
          <a:xfrm>
            <a:off x="3641223" y="2075007"/>
            <a:ext cx="7970272" cy="3602586"/>
          </a:xfrm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838200" y="2236123"/>
            <a:ext cx="3259976" cy="3940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 dirty="0"/>
              <a:t>Wide Area Network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Field Area Network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Home Area Network</a:t>
            </a:r>
          </a:p>
        </p:txBody>
      </p:sp>
    </p:spTree>
    <p:extLst>
      <p:ext uri="{BB962C8B-B14F-4D97-AF65-F5344CB8AC3E}">
        <p14:creationId xmlns:p14="http://schemas.microsoft.com/office/powerpoint/2010/main" val="387252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980" y="393261"/>
            <a:ext cx="5257800" cy="1325563"/>
          </a:xfrm>
        </p:spPr>
        <p:txBody>
          <a:bodyPr/>
          <a:lstStyle/>
          <a:p>
            <a:r>
              <a:rPr lang="en-US" dirty="0"/>
              <a:t>Three Level Microgrid Restoration Procedure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C55E97-6F45-4447-8C74-2F2C0F1E0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780" y="0"/>
            <a:ext cx="6540161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1D55E8-DA01-4533-B4BA-65FD0E879B9F}"/>
              </a:ext>
            </a:extLst>
          </p:cNvPr>
          <p:cNvSpPr txBox="1"/>
          <p:nvPr/>
        </p:nvSpPr>
        <p:spPr>
          <a:xfrm>
            <a:off x="815926" y="2293034"/>
            <a:ext cx="40655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Fault location and isolation</a:t>
            </a:r>
          </a:p>
          <a:p>
            <a:pPr marL="342900" indent="-342900">
              <a:buAutoNum type="arabicPeriod"/>
            </a:pPr>
            <a:r>
              <a:rPr lang="en-US" sz="3600" dirty="0"/>
              <a:t>Formation of teams</a:t>
            </a:r>
          </a:p>
          <a:p>
            <a:pPr marL="342900" indent="-342900">
              <a:buAutoNum type="arabicPeriod"/>
            </a:pPr>
            <a:r>
              <a:rPr lang="en-US" sz="3600" dirty="0"/>
              <a:t>Service restoration</a:t>
            </a: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5638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947862"/>
          </a:xfrm>
        </p:spPr>
        <p:txBody>
          <a:bodyPr/>
          <a:lstStyle/>
          <a:p>
            <a:pPr algn="ctr"/>
            <a:r>
              <a:rPr lang="en-US" dirty="0"/>
              <a:t>Optimization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428083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Microgrid Formation Using Recursive Depth First Search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48" b="10668"/>
          <a:stretch/>
        </p:blipFill>
        <p:spPr>
          <a:xfrm>
            <a:off x="198120" y="2086806"/>
            <a:ext cx="4298627" cy="2975957"/>
          </a:xfr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5" t="17525" r="29620" b="27394"/>
          <a:stretch/>
        </p:blipFill>
        <p:spPr>
          <a:xfrm>
            <a:off x="4496747" y="2086806"/>
            <a:ext cx="3476187" cy="29759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0" t="10521" r="18579" b="33568"/>
          <a:stretch/>
        </p:blipFill>
        <p:spPr>
          <a:xfrm>
            <a:off x="7972934" y="2086805"/>
            <a:ext cx="3773979" cy="29756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98120" y="5367204"/>
            <a:ext cx="3882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1. Open all switchable lines and find all </a:t>
            </a:r>
          </a:p>
          <a:p>
            <a:pPr algn="ctr"/>
            <a:r>
              <a:rPr lang="en-US" dirty="0"/>
              <a:t>possible islanded bus blocks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08383" y="5228705"/>
            <a:ext cx="3852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2. Generate reduced graph, </a:t>
            </a:r>
          </a:p>
          <a:p>
            <a:pPr algn="ctr"/>
            <a:r>
              <a:rPr lang="en-US" dirty="0"/>
              <a:t>find microgrid boundaries and </a:t>
            </a:r>
          </a:p>
          <a:p>
            <a:pPr algn="ctr"/>
            <a:r>
              <a:rPr lang="en-US" dirty="0"/>
              <a:t>assign central nodes for each microgrid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81100" y="5225010"/>
            <a:ext cx="3357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3. Use recursive depth first search</a:t>
            </a:r>
          </a:p>
          <a:p>
            <a:pPr algn="ctr"/>
            <a:r>
              <a:rPr lang="en-US" dirty="0"/>
              <a:t> to traverse each microgrid and</a:t>
            </a:r>
          </a:p>
          <a:p>
            <a:pPr algn="ctr"/>
            <a:r>
              <a:rPr lang="en-US" dirty="0"/>
              <a:t>assign energization ranking </a:t>
            </a:r>
          </a:p>
          <a:p>
            <a:pPr algn="ctr"/>
            <a:r>
              <a:rPr lang="en-US" dirty="0"/>
              <a:t>for all bus blocks </a:t>
            </a:r>
          </a:p>
        </p:txBody>
      </p:sp>
    </p:spTree>
    <p:extLst>
      <p:ext uri="{BB962C8B-B14F-4D97-AF65-F5344CB8AC3E}">
        <p14:creationId xmlns:p14="http://schemas.microsoft.com/office/powerpoint/2010/main" val="10952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8D2A-5441-409C-8DF0-26F01C10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Healing Optimization Problem</a:t>
            </a:r>
            <a:endParaRPr lang="en-PK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7103FA8-935D-4BDF-8186-E7CFBCBA30A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72046893"/>
                  </p:ext>
                </p:extLst>
              </p:nvPr>
            </p:nvGraphicFramePr>
            <p:xfrm>
              <a:off x="838200" y="1494320"/>
              <a:ext cx="10515600" cy="488645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56652">
                      <a:extLst>
                        <a:ext uri="{9D8B030D-6E8A-4147-A177-3AD203B41FA5}">
                          <a16:colId xmlns:a16="http://schemas.microsoft.com/office/drawing/2014/main" val="3168240840"/>
                        </a:ext>
                      </a:extLst>
                    </a:gridCol>
                    <a:gridCol w="6158948">
                      <a:extLst>
                        <a:ext uri="{9D8B030D-6E8A-4147-A177-3AD203B41FA5}">
                          <a16:colId xmlns:a16="http://schemas.microsoft.com/office/drawing/2014/main" val="3234794218"/>
                        </a:ext>
                      </a:extLst>
                    </a:gridCol>
                  </a:tblGrid>
                  <a:tr h="74168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Active and Reactive Power Balance</a:t>
                          </a:r>
                          <a:endParaRPr lang="en-PK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PK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PK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𝑙𝑖𝑛𝑒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𝑙𝑜𝑎𝑑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𝑙𝑜𝑎𝑑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𝑙𝑖𝑛𝑒𝑙𝑜𝑠𝑠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𝑔𝑒𝑛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Ɐ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b="0" dirty="0"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PK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PK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𝑙𝑖𝑛𝑒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𝑙𝑜𝑎𝑑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𝑙𝑜𝑎𝑑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𝑔𝑒𝑛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Ɐ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PK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648369"/>
                      </a:ext>
                    </a:extLst>
                  </a:tr>
                  <a:tr h="74168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Active and Reactive Power limits of transmission lines</a:t>
                          </a:r>
                          <a:endParaRPr lang="en-PK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𝑙𝑖𝑛𝑒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PK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𝑙𝑖𝑛𝑒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𝑙𝑖𝑛𝑒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𝑙𝑖𝑛𝑒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PK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𝑙𝑖𝑛𝑒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𝑙𝑖𝑛𝑒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PK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2132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Active and reactive power</a:t>
                          </a:r>
                          <a:r>
                            <a:rPr lang="en-US" sz="2000" baseline="0" dirty="0"/>
                            <a:t> generation limits of generators</a:t>
                          </a:r>
                          <a:endParaRPr lang="en-PK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sSubSup>
                                  <m:sSubSupPr>
                                    <m:ctrlPr>
                                      <a:rPr lang="en-PK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𝑔𝑒𝑛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𝑔𝑒𝑛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sSubSup>
                                  <m:sSubSupPr>
                                    <m:ctrlPr>
                                      <a:rPr lang="en-PK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𝑔𝑒𝑛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𝑔𝑒𝑛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PK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4638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Voltage constraints of nodes</a:t>
                          </a:r>
                          <a:endParaRPr lang="en-PK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K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PK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≥2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PK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𝑙𝑖𝑛𝑒</m:t>
                                        </m:r>
                                      </m:sup>
                                    </m:sSub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PK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𝑙𝑖𝑛𝑒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𝑙𝑖𝑛𝑒</m:t>
                                        </m:r>
                                      </m:sup>
                                    </m:sSub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K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PK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≤2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PK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𝑙𝑖𝑛𝑒</m:t>
                                        </m:r>
                                      </m:sup>
                                    </m:sSub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PK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𝑙𝑖𝑛𝑒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2−</m:t>
                                    </m:r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𝑙𝑖𝑛𝑒</m:t>
                                        </m:r>
                                      </m:sup>
                                    </m:sSub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PK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427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Bus block</a:t>
                          </a:r>
                          <a:r>
                            <a:rPr lang="en-US" sz="2000" baseline="0" dirty="0"/>
                            <a:t> switching constraints for preserving radial nature of network</a:t>
                          </a:r>
                          <a:endParaRPr lang="en-PK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PK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𝑏𝑢𝑠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PK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𝑏𝑢𝑠𝑏𝑙𝑜𝑐𝑘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               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Ɐ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𝑏𝑘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b="0" dirty="0"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PK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𝑏𝑘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PK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𝑏𝑘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sSubSup>
                                  <m:sSubSupPr>
                                    <m:ctrlPr>
                                      <a:rPr lang="en-PK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𝑏𝑘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PK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𝑏𝑘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sSubSup>
                                  <m:sSubSupPr>
                                    <m:ctrlPr>
                                      <a:rPr lang="en-PK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𝑙𝑖𝑛𝑒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PK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𝑙𝑖𝑛𝑒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       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Ɐ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𝑠𝑤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≥2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PK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h𝑖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𝑙𝑖𝑛𝑒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PK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h𝑖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𝑙𝑖𝑛𝑒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sSubSup>
                                  <m:sSubSupPr>
                                    <m:ctrlPr>
                                      <a:rPr lang="en-PK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𝑙𝑖𝑛𝑒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PK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𝑙𝑖𝑛𝑒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≤1+</m:t>
                                </m:r>
                                <m:sSubSup>
                                  <m:sSubSupPr>
                                    <m:ctrlPr>
                                      <a:rPr lang="en-PK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𝑏𝑘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Ɐ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𝑠𝑤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≥2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PK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𝑏𝑘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𝑘𝑖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PK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𝑘𝑖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𝑙𝑖𝑛𝑒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PK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𝑙𝑖𝑛𝑒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Ɐ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𝑠𝑤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≥2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PK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𝑙𝑖𝑛𝑒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PK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𝑏𝑘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PK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𝑏𝑘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          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Ɐ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𝑠𝑤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≥2</m:t>
                                </m:r>
                              </m:oMath>
                            </m:oMathPara>
                          </a14:m>
                          <a:endParaRPr lang="en-PK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2594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7103FA8-935D-4BDF-8186-E7CFBCBA30A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72046893"/>
                  </p:ext>
                </p:extLst>
              </p:nvPr>
            </p:nvGraphicFramePr>
            <p:xfrm>
              <a:off x="838200" y="1494320"/>
              <a:ext cx="10515600" cy="488645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56652">
                      <a:extLst>
                        <a:ext uri="{9D8B030D-6E8A-4147-A177-3AD203B41FA5}">
                          <a16:colId xmlns:a16="http://schemas.microsoft.com/office/drawing/2014/main" val="3168240840"/>
                        </a:ext>
                      </a:extLst>
                    </a:gridCol>
                    <a:gridCol w="6158948">
                      <a:extLst>
                        <a:ext uri="{9D8B030D-6E8A-4147-A177-3AD203B41FA5}">
                          <a16:colId xmlns:a16="http://schemas.microsoft.com/office/drawing/2014/main" val="3234794218"/>
                        </a:ext>
                      </a:extLst>
                    </a:gridCol>
                  </a:tblGrid>
                  <a:tr h="1182624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Active and Reactive Power Balance</a:t>
                          </a:r>
                          <a:endParaRPr lang="en-PK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821" t="-60309" r="-198" b="-3762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648369"/>
                      </a:ext>
                    </a:extLst>
                  </a:tr>
                  <a:tr h="74168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Active and Reactive Power limits of transmission lines</a:t>
                          </a:r>
                          <a:endParaRPr lang="en-PK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821" t="-254918" r="-198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213275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Active and reactive power</a:t>
                          </a:r>
                          <a:r>
                            <a:rPr lang="en-US" sz="2000" baseline="0" dirty="0" smtClean="0"/>
                            <a:t> generation limits of generators</a:t>
                          </a:r>
                          <a:endParaRPr lang="en-PK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821" t="-376522" r="-198" b="-42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4638762"/>
                      </a:ext>
                    </a:extLst>
                  </a:tr>
                  <a:tr h="604266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Voltage constraints of nodes</a:t>
                          </a:r>
                          <a:endParaRPr lang="en-PK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821" t="-553535" r="-198" b="-397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4279906"/>
                      </a:ext>
                    </a:extLst>
                  </a:tr>
                  <a:tr h="165684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Bus block</a:t>
                          </a:r>
                          <a:r>
                            <a:rPr lang="en-US" sz="2000" baseline="0" dirty="0" smtClean="0"/>
                            <a:t> switching constraints for preserving radial nature of network</a:t>
                          </a:r>
                          <a:endParaRPr lang="en-PK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821" t="-237868" r="-198" b="-448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2594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2261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Healing Optimization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02803317"/>
                  </p:ext>
                </p:extLst>
              </p:nvPr>
            </p:nvGraphicFramePr>
            <p:xfrm>
              <a:off x="838198" y="1825625"/>
              <a:ext cx="10515602" cy="38874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18166">
                      <a:extLst>
                        <a:ext uri="{9D8B030D-6E8A-4147-A177-3AD203B41FA5}">
                          <a16:colId xmlns:a16="http://schemas.microsoft.com/office/drawing/2014/main" val="901906310"/>
                        </a:ext>
                      </a:extLst>
                    </a:gridCol>
                    <a:gridCol w="7197436">
                      <a:extLst>
                        <a:ext uri="{9D8B030D-6E8A-4147-A177-3AD203B41FA5}">
                          <a16:colId xmlns:a16="http://schemas.microsoft.com/office/drawing/2014/main" val="396107629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PV Inverter/</a:t>
                          </a:r>
                          <a:r>
                            <a:rPr lang="en-US" baseline="0" dirty="0"/>
                            <a:t> EV Inverter/ Diesel Generator Ramp Rate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𝑔𝑒𝑛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𝑔𝑒𝑛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𝑔𝑒𝑛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896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Battery power for charge/ discharge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𝑐h𝑎𝑟𝑔𝑒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𝑐h𝑎𝑟𝑔𝑒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𝑑𝑖𝑠𝑐h𝑎𝑟𝑔𝑒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𝑐h𝑎𝑟𝑔𝑒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57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Battery SOC limit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𝑆𝑂𝐶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𝑆𝑂𝐶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𝐸𝐶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𝑐h𝑎𝑟𝑔𝑒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𝑐h𝑎𝑟𝑔𝑒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𝑐h𝑎𝑟𝑔𝑒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𝑑𝑖𝑠𝑐h𝑎𝑟𝑔𝑒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𝑆𝑂𝐶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𝑆𝑂𝐶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1376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Transmission Line Losses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𝑙𝑖𝑛𝑒𝑙𝑜𝑠𝑠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𝐿𝐹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𝑙𝑖𝑛𝑒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𝑙𝑖𝑛𝑒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8253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Dynamic Constraints for voltage,</a:t>
                          </a:r>
                          <a:r>
                            <a:rPr lang="en-US" baseline="0" dirty="0"/>
                            <a:t> current and frequency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K" sz="12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2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𝐷𝐹</m:t>
                                    </m:r>
                                  </m:e>
                                  <m:sub>
                                    <m:r>
                                      <a:rPr lang="en-US" sz="12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  <m:r>
                                      <a:rPr lang="en-US" sz="12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2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PK" sz="12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[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PK" sz="12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sz="12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𝜖</m:t>
                                    </m:r>
                                    <m:sSub>
                                      <m:sSubPr>
                                        <m:ctrlPr>
                                          <a:rPr lang="en-PK" sz="12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2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n-US" sz="12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PK" sz="12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PK" sz="12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PK" sz="12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PK" sz="12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2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∆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PK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𝑚𝑒𝑎𝑠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r>
                                              <a:rPr lang="en-US" sz="12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∆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PK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𝑚𝑎𝑥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  <m:r>
                                          <a:rPr lang="en-US" sz="12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PK" sz="12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2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∆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PK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PK" sz="12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2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𝜑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2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𝐴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𝑚𝑒𝑎𝑠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sz="12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+∆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PK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PK" sz="12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2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𝜑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2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𝐵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𝑚𝑒𝑎𝑠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sz="12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+∆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PK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PK" sz="12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2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𝜑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2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𝐶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𝑚𝑒𝑎𝑠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r>
                                              <a:rPr lang="en-US" sz="12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∆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PK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𝑉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𝑚𝑎𝑥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  <m:r>
                                          <a:rPr lang="en-US" sz="12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</m:nary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PK" sz="12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𝑙</m:t>
                                    </m:r>
                                    <m:r>
                                      <a:rPr lang="en-US" sz="12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𝜖</m:t>
                                    </m:r>
                                    <m:sSub>
                                      <m:sSubPr>
                                        <m:ctrlPr>
                                          <a:rPr lang="en-PK" sz="12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n-US" sz="12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PK" sz="12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PK" sz="12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PK" sz="12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PK" sz="12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2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∆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PK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PK" sz="12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2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𝜑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2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𝐴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𝑚𝑒𝑎𝑠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sz="12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+∆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PK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PK" sz="12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2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𝜑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2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𝐵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𝑚𝑒𝑎𝑠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sz="12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+∆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PK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PK" sz="12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2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𝜑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2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𝐶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𝑚𝑒𝑎𝑠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r>
                                              <a:rPr lang="en-US" sz="12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∆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PK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𝑚𝑎𝑥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sz="12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]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PK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endParaRPr lang="en-PK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Ɐ</m:t>
                              </m:r>
                              <m:r>
                                <a:rPr lang="en-US" sz="14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𝑚</m:t>
                              </m:r>
                              <m:r>
                                <a:rPr lang="en-US" sz="14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Ɐ</m:t>
                              </m:r>
                              <m:r>
                                <a:rPr lang="en-US" sz="14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𝑡</m:t>
                              </m:r>
                              <m:r>
                                <a:rPr lang="en-US" sz="14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𝜖</m:t>
                              </m:r>
                              <m:r>
                                <a:rPr lang="en-US" sz="14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[2,∞)[</m:t>
                              </m:r>
                              <m:sSubSup>
                                <m:sSubSupPr>
                                  <m:ctrlPr>
                                    <a:rPr lang="en-PK" sz="1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∆</m:t>
                                  </m:r>
                                  <m:r>
                                    <a:rPr lang="en-US" sz="1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  <m:r>
                                    <a:rPr lang="en-US" sz="1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en-US" sz="1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𝑟𝑒𝑠</m:t>
                                  </m:r>
                                </m:sup>
                              </m:sSubSup>
                              <m:r>
                                <a:rPr lang="en-US" sz="14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PK" sz="1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∆</m:t>
                                  </m:r>
                                  <m:r>
                                    <a:rPr lang="en-US" sz="1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  <m:r>
                                    <a:rPr lang="en-US" sz="1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en-US" sz="1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  <m:r>
                                    <a:rPr lang="en-US" sz="1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z="1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𝑟𝑒𝑠</m:t>
                                  </m:r>
                                </m:sup>
                              </m:sSubSup>
                              <m:r>
                                <a:rPr lang="en-US" sz="14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el-GR" sz="14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PK" sz="1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l-GR" sz="1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(1−</m:t>
                                  </m:r>
                                  <m:r>
                                    <a:rPr lang="el-GR" sz="1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𝐷𝐹</m:t>
                                  </m:r>
                                </m:e>
                                <m:sub>
                                  <m:r>
                                    <a:rPr lang="en-US" sz="1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  <m:r>
                                    <a:rPr lang="en-US" sz="1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en-US" sz="1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  <m:r>
                                    <a:rPr lang="en-US" sz="1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4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)]</m:t>
                              </m:r>
                            </m:oMath>
                          </a14:m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PK" sz="14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endParaRPr lang="en-PK" sz="14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Ɐ</m:t>
                                </m:r>
                                <m:r>
                                  <a:rPr lang="en-US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  <m:r>
                                  <a:rPr lang="en-US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Ɐ</m:t>
                                </m:r>
                                <m:r>
                                  <a:rPr lang="en-US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en-US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𝜖</m:t>
                                </m:r>
                                <m:r>
                                  <a:rPr lang="en-US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[2,∞)[0≤</m:t>
                                </m:r>
                                <m:sSubSup>
                                  <m:sSubSupPr>
                                    <m:ctrlPr>
                                      <a:rPr lang="en-PK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𝑟𝑒𝑠</m:t>
                                    </m:r>
                                  </m:sup>
                                </m:sSubSup>
                                <m:r>
                                  <a:rPr lang="en-US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PK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𝑟𝑒𝑠</m:t>
                                    </m:r>
                                  </m:sup>
                                </m:sSubSup>
                                <m:r>
                                  <a:rPr lang="en-US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PK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∆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𝑟𝑒𝑠</m:t>
                                    </m:r>
                                  </m:sup>
                                </m:sSubSup>
                                <m:r>
                                  <a:rPr lang="en-US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56545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02803317"/>
                  </p:ext>
                </p:extLst>
              </p:nvPr>
            </p:nvGraphicFramePr>
            <p:xfrm>
              <a:off x="838198" y="1825625"/>
              <a:ext cx="10515602" cy="38874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18166">
                      <a:extLst>
                        <a:ext uri="{9D8B030D-6E8A-4147-A177-3AD203B41FA5}">
                          <a16:colId xmlns:a16="http://schemas.microsoft.com/office/drawing/2014/main" val="901906310"/>
                        </a:ext>
                      </a:extLst>
                    </a:gridCol>
                    <a:gridCol w="7197436">
                      <a:extLst>
                        <a:ext uri="{9D8B030D-6E8A-4147-A177-3AD203B41FA5}">
                          <a16:colId xmlns:a16="http://schemas.microsoft.com/office/drawing/2014/main" val="396107629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PV Inverter/</a:t>
                          </a:r>
                          <a:r>
                            <a:rPr lang="en-US" baseline="0" dirty="0"/>
                            <a:t> EV Inverter/ Diesel Generator Ramp Rate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6232" t="-4762" r="-169" b="-51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789687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Battery power for charge/ discharge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6232" t="-104762" r="-169" b="-41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570475"/>
                      </a:ext>
                    </a:extLst>
                  </a:tr>
                  <a:tr h="71355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Battery SOC limit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6232" t="-182203" r="-169" b="-2652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1376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Transmission Line Losses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6232" t="-545902" r="-169" b="-4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8253972"/>
                      </a:ext>
                    </a:extLst>
                  </a:tr>
                  <a:tr h="152285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Dynamic Constraints for voltage,</a:t>
                          </a:r>
                          <a:r>
                            <a:rPr lang="en-US" baseline="0" dirty="0"/>
                            <a:t> current and frequency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6232" t="-157600" r="-169" b="-8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565458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36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947862"/>
          </a:xfrm>
        </p:spPr>
        <p:txBody>
          <a:bodyPr/>
          <a:lstStyle/>
          <a:p>
            <a:pPr algn="ctr"/>
            <a:r>
              <a:rPr lang="en-US" dirty="0"/>
              <a:t>Communication Network</a:t>
            </a:r>
          </a:p>
        </p:txBody>
      </p:sp>
    </p:spTree>
    <p:extLst>
      <p:ext uri="{BB962C8B-B14F-4D97-AF65-F5344CB8AC3E}">
        <p14:creationId xmlns:p14="http://schemas.microsoft.com/office/powerpoint/2010/main" val="1878756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644</Words>
  <Application>Microsoft Office PowerPoint</Application>
  <PresentationFormat>Widescreen</PresentationFormat>
  <Paragraphs>112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A multi-agent FLISR model for inverter-dominated smart grids</vt:lpstr>
      <vt:lpstr>Three Tier Electrical Power System</vt:lpstr>
      <vt:lpstr>Three Layer Communication System</vt:lpstr>
      <vt:lpstr>Three Level Microgrid Restoration Procedure</vt:lpstr>
      <vt:lpstr>Optimization Algorithm</vt:lpstr>
      <vt:lpstr>Microgrid Formation Using Recursive Depth First Search</vt:lpstr>
      <vt:lpstr>Self Healing Optimization Problem</vt:lpstr>
      <vt:lpstr>Self Healing Optimization Problem</vt:lpstr>
      <vt:lpstr>Communication Network</vt:lpstr>
      <vt:lpstr>Three Layer Communication System</vt:lpstr>
      <vt:lpstr>Control and monitoring system</vt:lpstr>
      <vt:lpstr>Wide Area Network: Wimax Architecture</vt:lpstr>
      <vt:lpstr>Field Area Network: PLC Communication</vt:lpstr>
      <vt:lpstr>Home Area Network: Ethernet</vt:lpstr>
      <vt:lpstr>Multi-agent System for FLISR</vt:lpstr>
      <vt:lpstr>Java Agent Development Environment</vt:lpstr>
      <vt:lpstr>Multi-agent System</vt:lpstr>
      <vt:lpstr>Fault location and isolation</vt:lpstr>
      <vt:lpstr>Formation of teams</vt:lpstr>
      <vt:lpstr>Control and monitoring</vt:lpstr>
      <vt:lpstr>Power System Simulation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Shamaas</dc:creator>
  <cp:lastModifiedBy>SONY</cp:lastModifiedBy>
  <cp:revision>133</cp:revision>
  <dcterms:created xsi:type="dcterms:W3CDTF">2021-12-10T09:52:01Z</dcterms:created>
  <dcterms:modified xsi:type="dcterms:W3CDTF">2022-03-09T20:09:24Z</dcterms:modified>
</cp:coreProperties>
</file>