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19" r:id="rId24"/>
    <p:sldId id="322" r:id="rId25"/>
    <p:sldId id="272" r:id="rId26"/>
    <p:sldId id="260" r:id="rId27"/>
    <p:sldId id="324" r:id="rId28"/>
    <p:sldId id="325" r:id="rId29"/>
    <p:sldId id="326" r:id="rId30"/>
    <p:sldId id="327" r:id="rId31"/>
    <p:sldId id="328" r:id="rId32"/>
    <p:sldId id="329" r:id="rId33"/>
    <p:sldId id="330" r:id="rId34"/>
    <p:sldId id="334" r:id="rId35"/>
    <p:sldId id="335" r:id="rId36"/>
    <p:sldId id="331" r:id="rId37"/>
    <p:sldId id="332" r:id="rId38"/>
    <p:sldId id="333" r:id="rId39"/>
    <p:sldId id="336" r:id="rId40"/>
    <p:sldId id="337" r:id="rId41"/>
    <p:sldId id="338" r:id="rId42"/>
    <p:sldId id="301" r:id="rId43"/>
    <p:sldId id="263" r:id="rId44"/>
    <p:sldId id="270" r:id="rId45"/>
    <p:sldId id="262" r:id="rId46"/>
    <p:sldId id="339" r:id="rId47"/>
    <p:sldId id="303" r:id="rId48"/>
    <p:sldId id="312" r:id="rId49"/>
    <p:sldId id="343" r:id="rId50"/>
    <p:sldId id="365" r:id="rId51"/>
    <p:sldId id="344" r:id="rId52"/>
    <p:sldId id="342" r:id="rId53"/>
    <p:sldId id="281" r:id="rId54"/>
    <p:sldId id="269" r:id="rId55"/>
    <p:sldId id="280" r:id="rId56"/>
    <p:sldId id="276" r:id="rId57"/>
    <p:sldId id="266" r:id="rId58"/>
    <p:sldId id="291" r:id="rId59"/>
    <p:sldId id="268" r:id="rId60"/>
    <p:sldId id="267" r:id="rId61"/>
    <p:sldId id="282" r:id="rId62"/>
    <p:sldId id="279" r:id="rId63"/>
    <p:sldId id="313" r:id="rId64"/>
    <p:sldId id="352" r:id="rId65"/>
    <p:sldId id="287" r:id="rId66"/>
    <p:sldId id="368" r:id="rId67"/>
    <p:sldId id="345" r:id="rId68"/>
    <p:sldId id="346" r:id="rId69"/>
    <p:sldId id="347" r:id="rId70"/>
    <p:sldId id="369" r:id="rId71"/>
    <p:sldId id="348" r:id="rId72"/>
    <p:sldId id="349" r:id="rId73"/>
    <p:sldId id="350" r:id="rId74"/>
    <p:sldId id="372" r:id="rId75"/>
    <p:sldId id="351" r:id="rId76"/>
    <p:sldId id="354" r:id="rId77"/>
    <p:sldId id="353" r:id="rId78"/>
    <p:sldId id="297" r:id="rId79"/>
    <p:sldId id="310" r:id="rId80"/>
    <p:sldId id="355" r:id="rId81"/>
    <p:sldId id="367" r:id="rId82"/>
    <p:sldId id="356" r:id="rId83"/>
    <p:sldId id="366" r:id="rId84"/>
    <p:sldId id="370" r:id="rId85"/>
    <p:sldId id="371" r:id="rId86"/>
    <p:sldId id="373" r:id="rId87"/>
    <p:sldId id="308" r:id="rId88"/>
    <p:sldId id="293" r:id="rId89"/>
    <p:sldId id="305"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napToGrid="0">
      <p:cViewPr varScale="1">
        <p:scale>
          <a:sx n="73" d="100"/>
          <a:sy n="73" d="100"/>
        </p:scale>
        <p:origin x="59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3.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02-Jul-20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02-Jul-20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02-Jul-20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02-Jul-20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02-Jul-20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02-Jul-20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02-Jul-20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02-Jul-20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02-Jul-20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69.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82.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0" y="1896507"/>
            <a:ext cx="2620370" cy="4154984"/>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r>
              <a:rPr lang="en-US" sz="2400" dirty="0" smtClean="0">
                <a:latin typeface="Times New Roman" pitchFamily="18" charset="0"/>
                <a:cs typeface="Times New Roman" pitchFamily="18" charset="0"/>
              </a:rPr>
              <a:t>.</a:t>
            </a:r>
          </a:p>
          <a:p>
            <a:pPr marL="457200" indent="-457200">
              <a:buFont typeface="+mj-lt"/>
              <a:buAutoNum type="arabicPeriod"/>
            </a:pPr>
            <a:r>
              <a:rPr lang="en-US" sz="2400" dirty="0" smtClean="0">
                <a:latin typeface="Times New Roman" pitchFamily="18" charset="0"/>
                <a:cs typeface="Times New Roman" pitchFamily="18" charset="0"/>
              </a:rPr>
              <a:t>Rated Voltage=140 V.</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760934"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30</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4320" y="1690688"/>
            <a:ext cx="5255455" cy="4154984"/>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457200" indent="-457200">
              <a:buFont typeface="+mj-lt"/>
              <a:buAutoNum type="arabicPeriod"/>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Ferromagnetic, </a:t>
            </a:r>
            <a:r>
              <a:rPr lang="en-US" dirty="0" err="1" smtClean="0">
                <a:latin typeface="Times New Roman" pitchFamily="18" charset="0"/>
                <a:cs typeface="Times New Roman" pitchFamily="18" charset="0"/>
              </a:rPr>
              <a:t>Permalloy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mode decomposition will be used </a:t>
            </a:r>
            <a:r>
              <a:rPr lang="en-US" dirty="0" smtClean="0">
                <a:latin typeface="Times New Roman" pitchFamily="18" charset="0"/>
                <a:cs typeface="Times New Roman" pitchFamily="18" charset="0"/>
              </a:rPr>
              <a:t>to determine the Absorbance, Transmittance and Broadband 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68</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69</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654208" y="1825625"/>
            <a:ext cx="888358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017" y="2168946"/>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72</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301" y="215620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921991" y="1761902"/>
            <a:ext cx="5943600" cy="4617085"/>
          </a:xfrm>
          <a:prstGeom prst="rect">
            <a:avLst/>
          </a:prstGeom>
          <a:noFill/>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7091" y="1690688"/>
            <a:ext cx="5967018" cy="4351338"/>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97891" y="1690688"/>
                <a:ext cx="4848497" cy="4556312"/>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𝛾</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𝑤</m:t>
                              </m:r>
                            </m:sub>
                          </m:sSub>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r>
                            <a:rPr lang="en-US" sz="2400" i="1">
                              <a:latin typeface="Cambria Math" panose="02040503050406030204" pitchFamily="18" charset="0"/>
                            </a:rPr>
                            <m:t>)</m:t>
                          </m:r>
                        </m:den>
                      </m:f>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d>
                            <m:dPr>
                              <m:ctrlPr>
                                <a:rPr lang="en-US" sz="2400" i="1">
                                  <a:latin typeface="Cambria Math" panose="02040503050406030204" pitchFamily="18" charset="0"/>
                                </a:rPr>
                              </m:ctrlPr>
                            </m:dPr>
                            <m:e>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𝑇</m:t>
                                  </m:r>
                                </m:sub>
                              </m:sSub>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𝐿</m:t>
                                  </m:r>
                                </m:sub>
                              </m:sSub>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𝐿</m:t>
                                  </m:r>
                                </m:sub>
                              </m:sSub>
                            </m:e>
                          </m:d>
                        </m:e>
                      </m:rad>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𝐿</m:t>
                                  </m:r>
                                </m:sub>
                              </m:sSub>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𝐿</m:t>
                                  </m:r>
                                </m:sub>
                              </m:sSub>
                            </m:num>
                            <m:den>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𝑇</m:t>
                                  </m:r>
                                </m:sub>
                              </m:sSub>
                            </m:den>
                          </m:f>
                        </m:e>
                      </m:ra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𝐿</m:t>
                          </m:r>
                        </m:sub>
                      </m:sSub>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𝐿</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ℛ</m:t>
                              </m:r>
                            </m:e>
                            <m:sub>
                              <m:r>
                                <a:rPr lang="en-US" sz="2400" i="1">
                                  <a:latin typeface="Cambria Math" panose="02040503050406030204" pitchFamily="18" charset="0"/>
                                </a:rPr>
                                <m:t>𝑚𝑠𝑘𝑖𝑛</m:t>
                              </m:r>
                            </m:sub>
                          </m:sSub>
                        </m:num>
                        <m:den>
                          <m:r>
                            <a:rPr lang="en-US" sz="2400" i="1">
                              <a:latin typeface="Cambria Math" panose="02040503050406030204" pitchFamily="18" charset="0"/>
                            </a:rPr>
                            <m:t>𝑗</m:t>
                          </m:r>
                          <m:r>
                            <a:rPr lang="en-US" sz="2400" i="1">
                              <a:latin typeface="Cambria Math" panose="02040503050406030204" pitchFamily="18" charset="0"/>
                            </a:rPr>
                            <m:t>𝜔</m:t>
                          </m:r>
                        </m:den>
                      </m:f>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𝐿</m:t>
                          </m:r>
                        </m:sub>
                      </m:sSub>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597891" y="1690688"/>
                <a:ext cx="4848497" cy="4556312"/>
              </a:xfrm>
              <a:prstGeom prst="rect">
                <a:avLst/>
              </a:prstGeom>
              <a:blipFill>
                <a:blip r:embed="rId3"/>
                <a:stretch>
                  <a:fillRect l="-3145" t="-1738"/>
                </a:stretch>
              </a:blipFill>
            </p:spPr>
            <p:txBody>
              <a:bodyPr/>
              <a:lstStyle/>
              <a:p>
                <a:r>
                  <a:rPr lang="en-US">
                    <a:noFill/>
                  </a:rPr>
                  <a:t> </a:t>
                </a:r>
              </a:p>
            </p:txBody>
          </p:sp>
        </mc:Fallback>
      </mc:AlternateContent>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75</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023269"/>
            <a:ext cx="5334000" cy="4000500"/>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8" name="TextBox 7"/>
              <p:cNvSpPr txBox="1"/>
              <p:nvPr/>
            </p:nvSpPr>
            <p:spPr>
              <a:xfrm>
                <a:off x="838201" y="2116183"/>
                <a:ext cx="4164874" cy="357565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𝑤</m:t>
                          </m:r>
                        </m:sub>
                      </m:sSub>
                      <m:d>
                        <m:dPr>
                          <m:ctrlPr>
                            <a:rPr lang="en-US" sz="2400" i="1">
                              <a:latin typeface="Cambria Math" panose="02040503050406030204" pitchFamily="18" charset="0"/>
                            </a:rPr>
                          </m:ctrlPr>
                        </m:dPr>
                        <m:e>
                          <m:r>
                            <a:rPr lang="en-US" sz="2400" i="1">
                              <a:latin typeface="Cambria Math" panose="02040503050406030204" pitchFamily="18" charset="0"/>
                            </a:rPr>
                            <m:t>𝑗</m:t>
                          </m:r>
                          <m:r>
                            <a:rPr lang="en-US" sz="2400" i="1">
                              <a:latin typeface="Cambria Math" panose="02040503050406030204" pitchFamily="18" charset="0"/>
                            </a:rPr>
                            <m:t>𝜔</m:t>
                          </m:r>
                        </m:e>
                      </m:d>
                      <m:r>
                        <a:rPr lang="en-US" sz="2400" i="1">
                          <a:latin typeface="Cambria Math" panose="02040503050406030204" pitchFamily="18" charset="0"/>
                        </a:rPr>
                        <m:t>𝛾</m:t>
                      </m:r>
                      <m:d>
                        <m:dPr>
                          <m:ctrlPr>
                            <a:rPr lang="en-US" sz="2400" i="1">
                              <a:latin typeface="Cambria Math" panose="02040503050406030204" pitchFamily="18" charset="0"/>
                            </a:rPr>
                          </m:ctrlPr>
                        </m:dPr>
                        <m:e>
                          <m:r>
                            <a:rPr lang="en-US" sz="2400" i="1">
                              <a:latin typeface="Cambria Math" panose="02040503050406030204" pitchFamily="18" charset="0"/>
                            </a:rPr>
                            <m:t>𝑗</m:t>
                          </m:r>
                          <m:r>
                            <a:rPr lang="en-US" sz="2400" i="1">
                              <a:latin typeface="Cambria Math" panose="02040503050406030204" pitchFamily="18" charset="0"/>
                            </a:rPr>
                            <m:t>𝜔</m:t>
                          </m:r>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d>
                            <m:dPr>
                              <m:ctrlPr>
                                <a:rPr lang="en-US" sz="2400" i="1">
                                  <a:latin typeface="Cambria Math" panose="02040503050406030204" pitchFamily="18" charset="0"/>
                                </a:rPr>
                              </m:ctrlPr>
                            </m:dPr>
                            <m:e>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𝑇</m:t>
                                  </m:r>
                                </m:sub>
                              </m:sSub>
                            </m:e>
                          </m:d>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𝐿</m:t>
                                  </m:r>
                                </m:sub>
                              </m:sSub>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𝐿</m:t>
                                  </m:r>
                                </m:sub>
                              </m:sSub>
                            </m:e>
                          </m:d>
                        </m:e>
                      </m:rad>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𝑇</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𝐿</m:t>
                                  </m:r>
                                </m:sub>
                              </m:sSub>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𝐿</m:t>
                                  </m:r>
                                </m:sub>
                              </m:sSub>
                            </m:den>
                          </m:f>
                        </m:e>
                      </m:rad>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𝜔</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𝑇</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8201" y="2116183"/>
                <a:ext cx="4164874" cy="3575659"/>
              </a:xfrm>
              <a:prstGeom prst="rect">
                <a:avLst/>
              </a:prstGeom>
              <a:blipFill>
                <a:blip r:embed="rId3"/>
                <a:stretch>
                  <a:fillRect l="-3075" t="-1704" r="-12006" b="-1533"/>
                </a:stretch>
              </a:blipFill>
            </p:spPr>
            <p:txBody>
              <a:bodyPr/>
              <a:lstStyle/>
              <a:p>
                <a:r>
                  <a:rPr lang="en-US">
                    <a:noFill/>
                  </a:rPr>
                  <a:t> </a:t>
                </a:r>
              </a:p>
            </p:txBody>
          </p:sp>
        </mc:Fallback>
      </mc:AlternateContent>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77</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78</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79</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80</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81</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The low frequency droop below 300 MHz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attributed to the diminishing shunt magnetizing reactance and high series capacitive reactance.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mid-band insertion loss is attributed to loss across the magnetic conductance.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Above </a:t>
            </a:r>
            <a:r>
              <a:rPr lang="en-US" sz="2000" dirty="0">
                <a:latin typeface="Times New Roman" pitchFamily="18" charset="0"/>
                <a:cs typeface="Times New Roman" pitchFamily="18" charset="0"/>
              </a:rPr>
              <a:t>3.5 </a:t>
            </a:r>
            <a:r>
              <a:rPr lang="en-US" sz="2000" dirty="0" smtClean="0">
                <a:latin typeface="Times New Roman" pitchFamily="18" charset="0"/>
                <a:cs typeface="Times New Roman" pitchFamily="18" charset="0"/>
              </a:rPr>
              <a:t>GHz</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attenuation constant </a:t>
            </a:r>
            <a:r>
              <a:rPr lang="en-US" sz="2000" dirty="0" smtClean="0">
                <a:latin typeface="Times New Roman" pitchFamily="18" charset="0"/>
                <a:cs typeface="Times New Roman" pitchFamily="18" charset="0"/>
              </a:rPr>
              <a:t>increases, </a:t>
            </a:r>
            <a:r>
              <a:rPr lang="en-US" sz="2000" dirty="0">
                <a:latin typeface="Times New Roman" pitchFamily="18" charset="0"/>
                <a:cs typeface="Times New Roman" pitchFamily="18" charset="0"/>
              </a:rPr>
              <a:t>the magnetic </a:t>
            </a:r>
            <a:r>
              <a:rPr lang="en-US" sz="2000" dirty="0" smtClean="0">
                <a:latin typeface="Times New Roman" pitchFamily="18" charset="0"/>
                <a:cs typeface="Times New Roman" pitchFamily="18" charset="0"/>
              </a:rPr>
              <a:t>reluctance increases, the </a:t>
            </a:r>
            <a:r>
              <a:rPr lang="en-US" sz="2000" dirty="0">
                <a:latin typeface="Times New Roman" pitchFamily="18" charset="0"/>
                <a:cs typeface="Times New Roman" pitchFamily="18" charset="0"/>
              </a:rPr>
              <a:t>permeability decreases and the shunt magnetic reactance drops. </a:t>
            </a:r>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magnetic losses increase as well. </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83</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Magnetic Transmission Line incorporates the following losses:</a:t>
                </a: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Limitations of 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MEEP simulator 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pPr marL="514350" indent="-514350" algn="just">
              <a:buFont typeface="+mj-lt"/>
              <a:buAutoNum type="arabicPeriod"/>
            </a:pPr>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pPr marL="514350" indent="-514350" algn="just">
              <a:buFont typeface="+mj-lt"/>
              <a:buAutoNum type="arabicPeriod"/>
            </a:pPr>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40294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itchFamily="18" charset="0"/>
                <a:cs typeface="Times New Roman" pitchFamily="18" charset="0"/>
              </a:rPr>
              <a:t>Nanomagnetic Logic Devices and Magnetic Transistors </a:t>
            </a:r>
          </a:p>
          <a:p>
            <a:r>
              <a:rPr lang="en-US" dirty="0" smtClean="0">
                <a:latin typeface="Times New Roman" pitchFamily="18" charset="0"/>
                <a:cs typeface="Times New Roman" pitchFamily="18" charset="0"/>
              </a:rPr>
              <a:t>Magnetic Memory Devices and 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p>
          <a:p>
            <a:r>
              <a:rPr lang="en-US" dirty="0" smtClean="0">
                <a:latin typeface="Times New Roman" pitchFamily="18" charset="0"/>
                <a:cs typeface="Times New Roman" pitchFamily="18" charset="0"/>
              </a:rPr>
              <a:t>Gyromagnetic Non-Linear Transmission Lines</a:t>
            </a: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2708</TotalTime>
  <Words>4187</Words>
  <Application>Microsoft Office PowerPoint</Application>
  <PresentationFormat>Widescreen</PresentationFormat>
  <Paragraphs>693</Paragraphs>
  <Slides>89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Cross Talk and Shielding</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737</cp:revision>
  <dcterms:created xsi:type="dcterms:W3CDTF">2019-10-08T20:14:06Z</dcterms:created>
  <dcterms:modified xsi:type="dcterms:W3CDTF">2020-07-02T18:58:10Z</dcterms:modified>
</cp:coreProperties>
</file>