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86" r:id="rId3"/>
    <p:sldId id="273" r:id="rId4"/>
    <p:sldId id="289" r:id="rId5"/>
    <p:sldId id="294" r:id="rId6"/>
    <p:sldId id="285" r:id="rId7"/>
    <p:sldId id="283" r:id="rId8"/>
    <p:sldId id="284" r:id="rId9"/>
    <p:sldId id="288" r:id="rId10"/>
    <p:sldId id="274" r:id="rId11"/>
    <p:sldId id="311" r:id="rId12"/>
    <p:sldId id="271" r:id="rId13"/>
    <p:sldId id="258" r:id="rId14"/>
    <p:sldId id="272" r:id="rId15"/>
    <p:sldId id="259" r:id="rId16"/>
    <p:sldId id="260" r:id="rId17"/>
    <p:sldId id="301" r:id="rId18"/>
    <p:sldId id="263" r:id="rId19"/>
    <p:sldId id="270" r:id="rId20"/>
    <p:sldId id="261" r:id="rId21"/>
    <p:sldId id="262" r:id="rId22"/>
    <p:sldId id="303" r:id="rId23"/>
    <p:sldId id="312" r:id="rId24"/>
    <p:sldId id="281" r:id="rId25"/>
    <p:sldId id="269" r:id="rId26"/>
    <p:sldId id="278" r:id="rId27"/>
    <p:sldId id="277" r:id="rId28"/>
    <p:sldId id="280" r:id="rId29"/>
    <p:sldId id="276" r:id="rId30"/>
    <p:sldId id="266" r:id="rId31"/>
    <p:sldId id="291" r:id="rId32"/>
    <p:sldId id="268" r:id="rId33"/>
    <p:sldId id="267" r:id="rId34"/>
    <p:sldId id="282" r:id="rId35"/>
    <p:sldId id="279" r:id="rId36"/>
    <p:sldId id="313" r:id="rId37"/>
    <p:sldId id="287" r:id="rId38"/>
    <p:sldId id="297" r:id="rId39"/>
    <p:sldId id="310" r:id="rId40"/>
    <p:sldId id="296" r:id="rId41"/>
    <p:sldId id="299" r:id="rId42"/>
    <p:sldId id="309" r:id="rId43"/>
    <p:sldId id="307" r:id="rId44"/>
    <p:sldId id="308" r:id="rId45"/>
    <p:sldId id="293"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 Id="rId4"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 Id="rId4"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pt>
    <dgm:pt modelId="{A38777E0-2651-4C4C-83E1-883EFED2964A}" type="pres">
      <dgm:prSet presAssocID="{22D62A13-11C4-4694-AA5C-AE4AD9993A37}" presName="connTx" presStyleLbl="sibTrans2D1" presStyleIdx="0" presStyleCnt="3"/>
      <dgm:spPr/>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pt>
    <dgm:pt modelId="{9692A6D9-AE56-4BDF-A9B1-D4E67A21F93D}" type="pres">
      <dgm:prSet presAssocID="{78D50FA3-D6C2-48F3-8D3E-753AA09ACF6F}" presName="connTx" presStyleLbl="sibTrans2D1" presStyleIdx="1" presStyleCnt="3"/>
      <dgm:spPr/>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pt>
    <dgm:pt modelId="{51CCB95B-B2CA-48D9-8547-BF3A9D4D0734}" type="pres">
      <dgm:prSet presAssocID="{584CC7BB-0E88-4DA0-9B00-329BCA4F54CF}" presName="connTx" presStyleLbl="sibTrans2D1" presStyleIdx="2" presStyleCnt="3"/>
      <dgm:spPr/>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D7518A30-BAD7-4D23-9745-E945FD3C1D90}" srcId="{EAC90161-6E2F-41CE-8956-972081341C6E}" destId="{7972CBEC-541E-4414-B55B-F7CCE4DF0F06}" srcOrd="2" destOrd="0" parTransId="{E58F12A8-020F-4E66-9F79-8D115F2D8881}" sibTransId="{584CC7BB-0E88-4DA0-9B00-329BCA4F54CF}"/>
    <dgm:cxn modelId="{8E1A9772-A800-4F00-9C7E-25957907B53A}" type="presOf" srcId="{78D50FA3-D6C2-48F3-8D3E-753AA09ACF6F}" destId="{9692A6D9-AE56-4BDF-A9B1-D4E67A21F93D}" srcOrd="1" destOrd="0" presId="urn:microsoft.com/office/officeart/2005/8/layout/hProcess10"/>
    <dgm:cxn modelId="{257F950C-E9BC-49EC-8EBE-C3164199A048}" srcId="{EAC90161-6E2F-41CE-8956-972081341C6E}" destId="{3B62F779-C8C4-4403-A321-BC49F982E4AB}" srcOrd="1" destOrd="0" parTransId="{B4FCB578-19E2-41EE-8660-AFE169495C01}" sibTransId="{78D50FA3-D6C2-48F3-8D3E-753AA09ACF6F}"/>
    <dgm:cxn modelId="{091797E8-B630-4839-AAFD-1BE185F14340}" type="presOf" srcId="{584CC7BB-0E88-4DA0-9B00-329BCA4F54CF}" destId="{4A48A4DC-0DC0-4751-908F-09B1C084456E}"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0D4D8255-B3B6-4E88-A38B-1B33564D7787}" type="presOf" srcId="{78D50FA3-D6C2-48F3-8D3E-753AA09ACF6F}" destId="{4522EE6B-B06D-4A84-9E4C-FD875CD05B60}" srcOrd="0" destOrd="0" presId="urn:microsoft.com/office/officeart/2005/8/layout/hProcess10"/>
    <dgm:cxn modelId="{A9A1C51C-2242-4F1E-9473-C13F074437D9}" type="presOf" srcId="{584CC7BB-0E88-4DA0-9B00-329BCA4F54CF}" destId="{51CCB95B-B2CA-48D9-8547-BF3A9D4D0734}" srcOrd="1"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5EB911CB-E503-415C-884D-C8B457C2580F}" srcId="{EAC90161-6E2F-41CE-8956-972081341C6E}" destId="{2052D8C4-2593-46BA-BCAF-F10C03B13E22}" srcOrd="3" destOrd="0" parTransId="{BEC49860-EA48-4438-ACBB-E85975CEF42E}" sibTransId="{F862F71C-3A44-4CD3-B601-3BAA4F36C9B2}"/>
    <dgm:cxn modelId="{C93B08F6-AE1F-4434-A8DE-433BFE956514}" type="presOf" srcId="{EAC90161-6E2F-41CE-8956-972081341C6E}" destId="{CA1A814B-CD73-4ABC-8A50-14BF1F4EEFA3}" srcOrd="0"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20-Oct-19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7</a:t>
            </a:fld>
            <a:endParaRPr lang="en-US"/>
          </a:p>
        </p:txBody>
      </p:sp>
    </p:spTree>
    <p:extLst>
      <p:ext uri="{BB962C8B-B14F-4D97-AF65-F5344CB8AC3E}">
        <p14:creationId xmlns:p14="http://schemas.microsoft.com/office/powerpoint/2010/main" val="304172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4A3BF-C584-4442-96EB-982982DC3A74}"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D4A3BF-C584-4442-96EB-982982DC3A74}" type="datetimeFigureOut">
              <a:rPr lang="en-US" smtClean="0"/>
              <a:t>20-Oct-19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D4A3BF-C584-4442-96EB-982982DC3A74}" type="datetimeFigureOut">
              <a:rPr lang="en-US" smtClean="0"/>
              <a:t>20-Oct-19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D4A3BF-C584-4442-96EB-982982DC3A74}" type="datetimeFigureOut">
              <a:rPr lang="en-US" smtClean="0"/>
              <a:t>20-Oct-19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4A3BF-C584-4442-96EB-982982DC3A74}" type="datetimeFigureOut">
              <a:rPr lang="en-US" smtClean="0"/>
              <a:t>20-Oct-19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4A3BF-C584-4442-96EB-982982DC3A74}" type="datetimeFigureOut">
              <a:rPr lang="en-US" smtClean="0"/>
              <a:t>20-Oct-19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4A3BF-C584-4442-96EB-982982DC3A74}" type="datetimeFigureOut">
              <a:rPr lang="en-US" smtClean="0"/>
              <a:t>20-Oct-19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4A3BF-C584-4442-96EB-982982DC3A74}" type="datetimeFigureOut">
              <a:rPr lang="en-US" smtClean="0"/>
              <a:t>20-Oct-19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and Simulation of Magnetic Transmission Lines</a:t>
            </a:r>
            <a:endParaRPr lang="en-US" dirty="0"/>
          </a:p>
        </p:txBody>
      </p:sp>
      <p:sp>
        <p:nvSpPr>
          <p:cNvPr id="3" name="Subtitle 2"/>
          <p:cNvSpPr>
            <a:spLocks noGrp="1"/>
          </p:cNvSpPr>
          <p:nvPr>
            <p:ph type="subTitle" idx="1"/>
          </p:nvPr>
        </p:nvSpPr>
        <p:spPr/>
        <p:txBody>
          <a:bodyPr/>
          <a:lstStyle/>
          <a:p>
            <a:r>
              <a:rPr lang="en-US" dirty="0" smtClean="0"/>
              <a:t>Muhammad Shamaas</a:t>
            </a:r>
          </a:p>
          <a:p>
            <a:r>
              <a:rPr lang="en-US" dirty="0" smtClean="0"/>
              <a:t>2018-MS-EE-4</a:t>
            </a:r>
            <a:endParaRPr lang="en-US" dirty="0"/>
          </a:p>
        </p:txBody>
      </p:sp>
    </p:spTree>
    <p:extLst>
      <p:ext uri="{BB962C8B-B14F-4D97-AF65-F5344CB8AC3E}">
        <p14:creationId xmlns:p14="http://schemas.microsoft.com/office/powerpoint/2010/main" val="420037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IEC 60404-1:2016 </a:t>
            </a:r>
            <a:r>
              <a:rPr lang="en-US" dirty="0" smtClean="0"/>
              <a:t>Classification of Magnetic Materials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548640" y="1825624"/>
                <a:ext cx="5471160" cy="4812919"/>
              </a:xfrm>
            </p:spPr>
            <p:txBody>
              <a:bodyPr>
                <a:noAutofit/>
              </a:bodyPr>
              <a:lstStyle/>
              <a:p>
                <a:pPr marL="0" indent="0">
                  <a:buNone/>
                </a:pPr>
                <a:r>
                  <a:rPr lang="en-US" sz="2000" dirty="0" smtClean="0"/>
                  <a:t>Magnetically Soft Materials (coercivity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t> 1 kA/m)</a:t>
                </a:r>
              </a:p>
              <a:p>
                <a:pPr>
                  <a:buFont typeface="Wingdings" panose="05000000000000000000" pitchFamily="2" charset="2"/>
                  <a:buChar char="§"/>
                </a:pPr>
                <a:r>
                  <a:rPr lang="en-US" sz="2000" dirty="0" smtClean="0"/>
                  <a:t>Class A – Irons</a:t>
                </a:r>
              </a:p>
              <a:p>
                <a:pPr>
                  <a:buFont typeface="Wingdings" panose="05000000000000000000" pitchFamily="2" charset="2"/>
                  <a:buChar char="§"/>
                </a:pPr>
                <a:r>
                  <a:rPr lang="en-US" sz="2000" dirty="0"/>
                  <a:t>Class </a:t>
                </a:r>
                <a:r>
                  <a:rPr lang="en-US" sz="2000" dirty="0" smtClean="0"/>
                  <a:t>B </a:t>
                </a:r>
                <a:r>
                  <a:rPr lang="en-US" sz="2000" dirty="0"/>
                  <a:t>– Low </a:t>
                </a:r>
                <a:r>
                  <a:rPr lang="en-US" sz="2000" dirty="0" smtClean="0"/>
                  <a:t>Carbon Mild Steels</a:t>
                </a:r>
              </a:p>
              <a:p>
                <a:pPr>
                  <a:buFont typeface="Wingdings" panose="05000000000000000000" pitchFamily="2" charset="2"/>
                  <a:buChar char="§"/>
                </a:pPr>
                <a:r>
                  <a:rPr lang="en-US" sz="2000" dirty="0"/>
                  <a:t>Class </a:t>
                </a:r>
                <a:r>
                  <a:rPr lang="en-US" sz="2000" dirty="0" smtClean="0"/>
                  <a:t>C </a:t>
                </a:r>
                <a:r>
                  <a:rPr lang="en-US" sz="2000" dirty="0"/>
                  <a:t>– </a:t>
                </a:r>
                <a:r>
                  <a:rPr lang="en-US" sz="2000" dirty="0" smtClean="0"/>
                  <a:t>Silicon Steels</a:t>
                </a:r>
              </a:p>
              <a:p>
                <a:pPr>
                  <a:buFont typeface="Wingdings" panose="05000000000000000000" pitchFamily="2" charset="2"/>
                  <a:buChar char="§"/>
                </a:pPr>
                <a:r>
                  <a:rPr lang="en-US" sz="2000" dirty="0"/>
                  <a:t>Class </a:t>
                </a:r>
                <a:r>
                  <a:rPr lang="en-US" sz="2000" dirty="0" smtClean="0"/>
                  <a:t>D </a:t>
                </a:r>
                <a:r>
                  <a:rPr lang="en-US" sz="2000" dirty="0"/>
                  <a:t>– Other </a:t>
                </a:r>
                <a:r>
                  <a:rPr lang="en-US" sz="2000" dirty="0" smtClean="0"/>
                  <a:t>Steels</a:t>
                </a:r>
              </a:p>
              <a:p>
                <a:pPr>
                  <a:buFont typeface="Wingdings" panose="05000000000000000000" pitchFamily="2" charset="2"/>
                  <a:buChar char="§"/>
                </a:pPr>
                <a:r>
                  <a:rPr lang="en-US" sz="2000" dirty="0"/>
                  <a:t>Class </a:t>
                </a:r>
                <a:r>
                  <a:rPr lang="en-US" sz="2000" dirty="0" smtClean="0"/>
                  <a:t>E </a:t>
                </a:r>
                <a:r>
                  <a:rPr lang="en-US" sz="2000" dirty="0"/>
                  <a:t>– </a:t>
                </a:r>
                <a:r>
                  <a:rPr lang="en-US" sz="2000" dirty="0" smtClean="0"/>
                  <a:t>Nickel-iron Alloys</a:t>
                </a:r>
              </a:p>
              <a:p>
                <a:pPr>
                  <a:buFont typeface="Wingdings" panose="05000000000000000000" pitchFamily="2" charset="2"/>
                  <a:buChar char="§"/>
                </a:pPr>
                <a:r>
                  <a:rPr lang="en-US" sz="2000" dirty="0"/>
                  <a:t>Class </a:t>
                </a:r>
                <a:r>
                  <a:rPr lang="en-US" sz="2000" dirty="0" smtClean="0"/>
                  <a:t>F </a:t>
                </a:r>
                <a:r>
                  <a:rPr lang="en-US" sz="2000" dirty="0"/>
                  <a:t>– Iron </a:t>
                </a:r>
                <a:r>
                  <a:rPr lang="en-US" sz="2000" dirty="0" smtClean="0"/>
                  <a:t>Cobalt Alloys</a:t>
                </a:r>
              </a:p>
              <a:p>
                <a:pPr>
                  <a:buFont typeface="Wingdings" panose="05000000000000000000" pitchFamily="2" charset="2"/>
                  <a:buChar char="§"/>
                </a:pPr>
                <a:r>
                  <a:rPr lang="en-US" sz="2000" dirty="0"/>
                  <a:t>Class </a:t>
                </a:r>
                <a:r>
                  <a:rPr lang="en-US" sz="2000" dirty="0" smtClean="0"/>
                  <a:t>G </a:t>
                </a:r>
                <a:r>
                  <a:rPr lang="en-US" sz="2000" dirty="0"/>
                  <a:t>– </a:t>
                </a:r>
                <a:r>
                  <a:rPr lang="en-US" sz="2000" dirty="0" smtClean="0"/>
                  <a:t>Other Alloys</a:t>
                </a:r>
              </a:p>
              <a:p>
                <a:pPr>
                  <a:buFont typeface="Wingdings" panose="05000000000000000000" pitchFamily="2" charset="2"/>
                  <a:buChar char="§"/>
                </a:pPr>
                <a:r>
                  <a:rPr lang="en-US" sz="2000" dirty="0"/>
                  <a:t>Class </a:t>
                </a:r>
                <a:r>
                  <a:rPr lang="en-US" sz="2000" dirty="0" smtClean="0"/>
                  <a:t>H </a:t>
                </a:r>
                <a:r>
                  <a:rPr lang="en-US" sz="2000" dirty="0"/>
                  <a:t>– Magnetically </a:t>
                </a:r>
                <a:r>
                  <a:rPr lang="en-US" sz="2000" dirty="0" smtClean="0"/>
                  <a:t>Soft Materials made by powder metallurgical techniques</a:t>
                </a:r>
              </a:p>
              <a:p>
                <a:pPr>
                  <a:buFont typeface="Wingdings" panose="05000000000000000000" pitchFamily="2" charset="2"/>
                  <a:buChar char="§"/>
                </a:pPr>
                <a:r>
                  <a:rPr lang="en-US" sz="2000" dirty="0"/>
                  <a:t>Class </a:t>
                </a:r>
                <a:r>
                  <a:rPr lang="en-US" sz="2000" dirty="0" smtClean="0"/>
                  <a:t>I </a:t>
                </a:r>
                <a:r>
                  <a:rPr lang="en-US" sz="2000" dirty="0"/>
                  <a:t>– </a:t>
                </a:r>
                <a:r>
                  <a:rPr lang="en-US" sz="2000" dirty="0" smtClean="0"/>
                  <a:t>Amorphous soft Magnetic Materials</a:t>
                </a:r>
              </a:p>
              <a:p>
                <a:pPr>
                  <a:buFont typeface="Wingdings" panose="05000000000000000000" pitchFamily="2" charset="2"/>
                  <a:buChar char="§"/>
                </a:pPr>
                <a:r>
                  <a:rPr lang="en-US" sz="2000" dirty="0"/>
                  <a:t>Class </a:t>
                </a:r>
                <a:r>
                  <a:rPr lang="en-US" sz="2000" dirty="0" smtClean="0"/>
                  <a:t>J </a:t>
                </a:r>
                <a:r>
                  <a:rPr lang="en-US" sz="2000" dirty="0"/>
                  <a:t>– Nano-crystalline </a:t>
                </a:r>
                <a:r>
                  <a:rPr lang="en-US" sz="2000" dirty="0" smtClean="0"/>
                  <a:t>soft Magnetic Materials </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548640" y="1825624"/>
                <a:ext cx="5471160" cy="4812919"/>
              </a:xfrm>
              <a:blipFill>
                <a:blip r:embed="rId2"/>
                <a:stretch>
                  <a:fillRect l="-1114" t="-1266" b="-4557"/>
                </a:stretch>
              </a:blipFill>
            </p:spPr>
            <p:txBody>
              <a:bodyPr/>
              <a:lstStyle/>
              <a:p>
                <a:r>
                  <a:rPr lang="en-US">
                    <a:noFill/>
                  </a:rPr>
                  <a:t> </a:t>
                </a:r>
              </a:p>
            </p:txBody>
          </p:sp>
        </mc:Fallback>
      </mc:AlternateContent>
      <p:sp>
        <p:nvSpPr>
          <p:cNvPr id="4" name="Content Placeholder 3"/>
          <p:cNvSpPr>
            <a:spLocks noGrp="1"/>
          </p:cNvSpPr>
          <p:nvPr>
            <p:ph sz="half" idx="2"/>
          </p:nvPr>
        </p:nvSpPr>
        <p:spPr>
          <a:xfrm>
            <a:off x="6172200" y="1825625"/>
            <a:ext cx="5532120" cy="4351338"/>
          </a:xfrm>
        </p:spPr>
        <p:txBody>
          <a:bodyPr>
            <a:normAutofit/>
          </a:bodyPr>
          <a:lstStyle/>
          <a:p>
            <a:pPr marL="0" indent="0">
              <a:buNone/>
            </a:pPr>
            <a:r>
              <a:rPr lang="en-US" sz="2000" dirty="0"/>
              <a:t>Magnetically Hard Materials (coercivity &gt; 1kA/m)</a:t>
            </a:r>
          </a:p>
          <a:p>
            <a:pPr>
              <a:buFont typeface="Wingdings" panose="05000000000000000000" pitchFamily="2" charset="2"/>
              <a:buChar char="§"/>
            </a:pPr>
            <a:r>
              <a:rPr lang="en-US" sz="2000" dirty="0" smtClean="0"/>
              <a:t>Class </a:t>
            </a:r>
            <a:r>
              <a:rPr lang="en-US" sz="2000" dirty="0"/>
              <a:t>Q – Magnetostrictive Alloys – Rare Earth iron Alloys</a:t>
            </a:r>
          </a:p>
          <a:p>
            <a:pPr>
              <a:buFont typeface="Wingdings" panose="05000000000000000000" pitchFamily="2" charset="2"/>
              <a:buChar char="§"/>
            </a:pPr>
            <a:r>
              <a:rPr lang="en-US" sz="2000" dirty="0" smtClean="0"/>
              <a:t>Class </a:t>
            </a:r>
            <a:r>
              <a:rPr lang="en-US" sz="2000" dirty="0"/>
              <a:t>R – Magnetically Hard Alloys</a:t>
            </a:r>
          </a:p>
          <a:p>
            <a:pPr>
              <a:buFont typeface="Wingdings" panose="05000000000000000000" pitchFamily="2" charset="2"/>
              <a:buChar char="§"/>
            </a:pPr>
            <a:r>
              <a:rPr lang="en-US" sz="2000" dirty="0" smtClean="0"/>
              <a:t>Class </a:t>
            </a:r>
            <a:r>
              <a:rPr lang="en-US" sz="2000" dirty="0"/>
              <a:t>S – Magnetically hard ceramics – Hard Ferrites</a:t>
            </a:r>
          </a:p>
          <a:p>
            <a:pPr>
              <a:buFont typeface="Wingdings" panose="05000000000000000000" pitchFamily="2" charset="2"/>
              <a:buChar char="§"/>
            </a:pPr>
            <a:r>
              <a:rPr lang="en-US" sz="2000" dirty="0" smtClean="0"/>
              <a:t>Class </a:t>
            </a:r>
            <a:r>
              <a:rPr lang="en-US" sz="2000" dirty="0"/>
              <a:t>T – Other Magnetically Hard Materials – Martensitic Steels</a:t>
            </a:r>
          </a:p>
          <a:p>
            <a:pPr>
              <a:buFont typeface="Wingdings" panose="05000000000000000000" pitchFamily="2" charset="2"/>
              <a:buChar char="§"/>
            </a:pPr>
            <a:r>
              <a:rPr lang="en-US" sz="2000" dirty="0" smtClean="0"/>
              <a:t>Class </a:t>
            </a:r>
            <a:r>
              <a:rPr lang="en-US" sz="2000" dirty="0"/>
              <a:t>U – Bonded Magnetically Hard Materials  </a:t>
            </a:r>
          </a:p>
          <a:p>
            <a:pPr>
              <a:buFont typeface="Wingdings" panose="05000000000000000000" pitchFamily="2" charset="2"/>
              <a:buChar char="§"/>
            </a:pPr>
            <a:endParaRPr lang="en-US" sz="2000" dirty="0"/>
          </a:p>
        </p:txBody>
      </p:sp>
    </p:spTree>
    <p:extLst>
      <p:ext uri="{BB962C8B-B14F-4D97-AF65-F5344CB8AC3E}">
        <p14:creationId xmlns:p14="http://schemas.microsoft.com/office/powerpoint/2010/main" val="15571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smtClean="0"/>
              <a:t>Magnetic Circuit Modeling</a:t>
            </a:r>
            <a:endParaRPr lang="en-US" dirty="0"/>
          </a:p>
        </p:txBody>
      </p:sp>
    </p:spTree>
    <p:extLst>
      <p:ext uri="{BB962C8B-B14F-4D97-AF65-F5344CB8AC3E}">
        <p14:creationId xmlns:p14="http://schemas.microsoft.com/office/powerpoint/2010/main" val="30417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Lossy Complex 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5562600" y="1690688"/>
            <a:ext cx="6192981" cy="4768596"/>
          </a:xfrm>
          <a:prstGeom prst="rect">
            <a:avLst/>
          </a:prstGeom>
        </p:spPr>
      </p:pic>
      <p:pic>
        <p:nvPicPr>
          <p:cNvPr id="6" name="Picture 5"/>
          <p:cNvPicPr>
            <a:picLocks noChangeAspect="1"/>
          </p:cNvPicPr>
          <p:nvPr/>
        </p:nvPicPr>
        <p:blipFill rotWithShape="1">
          <a:blip r:embed="rId3"/>
          <a:srcRect t="4449" r="65741" b="58517"/>
          <a:stretch/>
        </p:blipFill>
        <p:spPr>
          <a:xfrm>
            <a:off x="335629" y="2514599"/>
            <a:ext cx="5226971" cy="3352901"/>
          </a:xfrm>
          <a:prstGeom prst="rect">
            <a:avLst/>
          </a:prstGeom>
        </p:spPr>
      </p:pic>
    </p:spTree>
    <p:extLst>
      <p:ext uri="{BB962C8B-B14F-4D97-AF65-F5344CB8AC3E}">
        <p14:creationId xmlns:p14="http://schemas.microsoft.com/office/powerpoint/2010/main" val="62917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Lossy Complex Magnetic Reluctance Model for Magnetic Circuits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fontScale="92500" lnSpcReduction="20000"/>
              </a:bodyPr>
              <a:lstStyle/>
              <a:p>
                <a:r>
                  <a:rPr lang="en-US" sz="2600" dirty="0" smtClean="0"/>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p>
              <a:p>
                <a:r>
                  <a:rPr lang="en-US" sz="2600" dirty="0" smtClean="0"/>
                  <a:t>Lossy Complex Magnetic Reluctance is non-linear and varies with the magnetic field. It resists both Magnetic flux and changes in Magnetic flux. </a:t>
                </a:r>
              </a:p>
              <a:p>
                <a:r>
                  <a:rPr lang="en-US" sz="2600" dirty="0" smtClean="0"/>
                  <a:t>In 1969, R. W. Buntenbach proved that the model is not power invariant. Reluctance </a:t>
                </a:r>
                <a:r>
                  <a:rPr lang="en-US" sz="2600" dirty="0"/>
                  <a:t>Power Loss </a:t>
                </a:r>
                <a:r>
                  <a:rPr lang="en-US" sz="2600" dirty="0" smtClean="0"/>
                  <a:t>cannot be calculated using Joule Heating Law (1842) Analogy due </a:t>
                </a:r>
                <a:r>
                  <a:rPr lang="en-US" sz="2600" dirty="0"/>
                  <a:t>to dimensional </a:t>
                </a:r>
                <a:r>
                  <a:rPr lang="en-US" sz="2600" dirty="0" smtClean="0"/>
                  <a:t>inconsistency: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𝑒</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𝑒</m:t>
                              </m:r>
                            </m:sub>
                          </m:sSub>
                        </m:e>
                      </m:d>
                      <m:r>
                        <a:rPr lang="en-US" b="0" i="1" smtClean="0">
                          <a:latin typeface="Cambria Math" panose="02040503050406030204" pitchFamily="18" charset="0"/>
                        </a:rPr>
                        <m:t>=</m:t>
                      </m:r>
                      <m:r>
                        <a:rPr lang="en-US" b="0" i="1" smtClean="0">
                          <a:latin typeface="Cambria Math" panose="02040503050406030204" pitchFamily="18" charset="0"/>
                        </a:rPr>
                        <m:t>𝐴𝑚𝑝𝑒𝑟𝑒</m:t>
                      </m:r>
                      <m:r>
                        <a:rPr lang="en-US" b="0" i="1" smtClean="0">
                          <a:latin typeface="Cambria Math" panose="02040503050406030204" pitchFamily="18" charset="0"/>
                        </a:rPr>
                        <m:t>.</m:t>
                      </m:r>
                      <m:r>
                        <a:rPr lang="en-US" b="0" i="1" smtClean="0">
                          <a:latin typeface="Cambria Math" panose="02040503050406030204" pitchFamily="18" charset="0"/>
                        </a:rPr>
                        <m:t>𝑉𝑜𝑙𝑡</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𝑏𝑢𝑡</m:t>
                      </m:r>
                      <m:r>
                        <a:rPr lang="en-US" b="0" i="1" smtClean="0">
                          <a:latin typeface="Cambria Math" panose="02040503050406030204" pitchFamily="18" charset="0"/>
                        </a:rPr>
                        <m:t> </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begChr m:val="["/>
                          <m:endChr m:val="]"/>
                          <m:ctrlPr>
                            <a:rPr lang="en-US" b="1" i="1" smtClean="0">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b="0" i="1" smtClean="0">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m:t>
                          </m:r>
                        </m:e>
                      </m:d>
                      <m:r>
                        <a:rPr lang="en-US" b="1" i="1" smtClean="0">
                          <a:latin typeface="Cambria Math" panose="02040503050406030204" pitchFamily="18" charset="0"/>
                        </a:rPr>
                        <m:t>=</m:t>
                      </m:r>
                      <m:r>
                        <a:rPr lang="en-US" b="0" i="1" smtClean="0">
                          <a:latin typeface="Cambria Math" panose="02040503050406030204" pitchFamily="18" charset="0"/>
                        </a:rPr>
                        <m:t>𝑉𝑜𝑙𝑡</m:t>
                      </m:r>
                      <m:r>
                        <a:rPr lang="en-US" b="0" i="1" smtClean="0">
                          <a:latin typeface="Cambria Math" panose="02040503050406030204" pitchFamily="18" charset="0"/>
                        </a:rPr>
                        <m:t>.</m:t>
                      </m:r>
                      <m:r>
                        <a:rPr lang="en-US" b="0" i="1" smtClean="0">
                          <a:latin typeface="Cambria Math" panose="02040503050406030204" pitchFamily="18" charset="0"/>
                        </a:rPr>
                        <m:t>𝑆𝑒𝑐𝑜𝑛𝑑</m:t>
                      </m:r>
                      <m:r>
                        <a:rPr lang="en-US" b="0" i="1" smtClean="0">
                          <a:latin typeface="Cambria Math" panose="02040503050406030204" pitchFamily="18" charset="0"/>
                        </a:rPr>
                        <m:t>.</m:t>
                      </m:r>
                      <m:r>
                        <a:rPr lang="en-US" b="0" i="1" smtClean="0">
                          <a:latin typeface="Cambria Math" panose="02040503050406030204" pitchFamily="18" charset="0"/>
                        </a:rPr>
                        <m:t>𝐴𝑚𝑝𝑒𝑟𝑒</m:t>
                      </m:r>
                    </m:oMath>
                  </m:oMathPara>
                </a14:m>
                <a:endParaRPr lang="en-US" dirty="0" smtClean="0"/>
              </a:p>
              <a:p>
                <a:r>
                  <a:rPr lang="en-US" dirty="0" smtClean="0"/>
                  <a:t>Hence this is not an accurate model for Power and Energy Flow.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a:blip r:embed="rId2"/>
                <a:stretch>
                  <a:fillRect l="-928" t="-2871" r="-638" b="-874"/>
                </a:stretch>
              </a:blipFill>
            </p:spPr>
            <p:txBody>
              <a:bodyPr/>
              <a:lstStyle/>
              <a:p>
                <a:r>
                  <a:rPr lang="en-US">
                    <a:noFill/>
                  </a:rPr>
                  <a:t> </a:t>
                </a:r>
              </a:p>
            </p:txBody>
          </p:sp>
        </mc:Fallback>
      </mc:AlternateContent>
    </p:spTree>
    <p:extLst>
      <p:ext uri="{BB962C8B-B14F-4D97-AF65-F5344CB8AC3E}">
        <p14:creationId xmlns:p14="http://schemas.microsoft.com/office/powerpoint/2010/main" val="370952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t>
            </a:r>
            <a:r>
              <a:rPr lang="en-US" dirty="0"/>
              <a:t>Invariant </a:t>
            </a:r>
            <a:r>
              <a:rPr lang="en-US" dirty="0" smtClean="0"/>
              <a:t>Permeance-Capacitance Model</a:t>
            </a:r>
            <a:endParaRPr lang="en-US" dirty="0"/>
          </a:p>
        </p:txBody>
      </p:sp>
      <p:sp>
        <p:nvSpPr>
          <p:cNvPr id="3" name="TextBox 2"/>
          <p:cNvSpPr txBox="1"/>
          <p:nvPr/>
        </p:nvSpPr>
        <p:spPr>
          <a:xfrm>
            <a:off x="838199" y="1690688"/>
            <a:ext cx="10873191" cy="1631216"/>
          </a:xfrm>
          <a:prstGeom prst="rect">
            <a:avLst/>
          </a:prstGeom>
          <a:noFill/>
        </p:spPr>
        <p:txBody>
          <a:bodyPr wrap="square" rtlCol="0">
            <a:spAutoFit/>
          </a:bodyPr>
          <a:lstStyle/>
          <a:p>
            <a:r>
              <a:rPr lang="en-US" sz="2400" dirty="0" smtClean="0"/>
              <a:t>B. </a:t>
            </a:r>
            <a:r>
              <a:rPr lang="en-US" sz="2400" dirty="0" err="1" smtClean="0"/>
              <a:t>Tellegen’s</a:t>
            </a:r>
            <a:r>
              <a:rPr lang="en-US" sz="2400" dirty="0" smtClean="0"/>
              <a:t> </a:t>
            </a:r>
            <a:r>
              <a:rPr lang="en-US" sz="2400" dirty="0"/>
              <a:t>Gyrator theory (1948) </a:t>
            </a:r>
            <a:r>
              <a:rPr lang="en-US" sz="2400" dirty="0" smtClean="0"/>
              <a:t>can describe </a:t>
            </a:r>
            <a:r>
              <a:rPr lang="en-US" sz="2400" dirty="0"/>
              <a:t>power invariant transformation of magnetic and electric </a:t>
            </a:r>
            <a:r>
              <a:rPr lang="en-US" sz="2400" dirty="0" smtClean="0"/>
              <a:t>quantities. </a:t>
            </a:r>
            <a:r>
              <a:rPr lang="en-US" sz="2400" dirty="0"/>
              <a:t>The </a:t>
            </a:r>
            <a:r>
              <a:rPr lang="en-US" sz="2400" dirty="0" smtClean="0"/>
              <a:t>dual effort </a:t>
            </a:r>
            <a:r>
              <a:rPr lang="en-US" sz="2400" dirty="0"/>
              <a:t>and flow quantities are related by the gyration </a:t>
            </a:r>
            <a:r>
              <a:rPr lang="en-US" sz="2400" dirty="0" smtClean="0"/>
              <a:t>constant (N). R. W. Buntenbach </a:t>
            </a:r>
            <a:r>
              <a:rPr lang="en-US" sz="2400" dirty="0"/>
              <a:t>proposed Power Invariant Permeance-Capacitance Model (1969) to replace Reluctance Model. </a:t>
            </a:r>
          </a:p>
        </p:txBody>
      </p:sp>
      <p:pic>
        <p:nvPicPr>
          <p:cNvPr id="6" name="Picture 5"/>
          <p:cNvPicPr>
            <a:picLocks noChangeAspect="1"/>
          </p:cNvPicPr>
          <p:nvPr/>
        </p:nvPicPr>
        <p:blipFill>
          <a:blip r:embed="rId2"/>
          <a:stretch>
            <a:fillRect/>
          </a:stretch>
        </p:blipFill>
        <p:spPr>
          <a:xfrm>
            <a:off x="5431971" y="3324042"/>
            <a:ext cx="6387907" cy="3350763"/>
          </a:xfrm>
          <a:prstGeom prst="rect">
            <a:avLst/>
          </a:prstGeom>
        </p:spPr>
      </p:pic>
      <p:pic>
        <p:nvPicPr>
          <p:cNvPr id="7" name="Picture 6"/>
          <p:cNvPicPr>
            <a:picLocks noChangeAspect="1"/>
          </p:cNvPicPr>
          <p:nvPr/>
        </p:nvPicPr>
        <p:blipFill rotWithShape="1">
          <a:blip r:embed="rId3"/>
          <a:srcRect t="4449" r="65741" b="58517"/>
          <a:stretch/>
        </p:blipFill>
        <p:spPr>
          <a:xfrm>
            <a:off x="205000" y="3321904"/>
            <a:ext cx="5226971" cy="3352901"/>
          </a:xfrm>
          <a:prstGeom prst="rect">
            <a:avLst/>
          </a:prstGeom>
        </p:spPr>
      </p:pic>
    </p:spTree>
    <p:extLst>
      <p:ext uri="{BB962C8B-B14F-4D97-AF65-F5344CB8AC3E}">
        <p14:creationId xmlns:p14="http://schemas.microsoft.com/office/powerpoint/2010/main" val="95795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t>Power Invariant Permeance-Capacitance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690688"/>
                <a:ext cx="11101251" cy="5014913"/>
              </a:xfrm>
            </p:spPr>
            <p:txBody>
              <a:bodyPr>
                <a:normAutofit fontScale="92500" lnSpcReduction="20000"/>
              </a:bodyPr>
              <a:lstStyle/>
              <a:p>
                <a:r>
                  <a:rPr lang="en-US" sz="2600" dirty="0" smtClean="0"/>
                  <a:t>Magnetic </a:t>
                </a:r>
                <a:r>
                  <a:rPr lang="en-US" sz="2600" dirty="0"/>
                  <a:t>Displacement Current is the rate of change of Magnetic Flux which results from the polarization of Magnetic Dipoles. For </a:t>
                </a:r>
                <a:r>
                  <a:rPr lang="en-US" sz="2600" dirty="0" smtClean="0"/>
                  <a:t>a magnetic core, the magnetic current and Magnetomotive Force are given by:</a:t>
                </a:r>
              </a:p>
              <a:p>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𝑰</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𝑑𝑖𝑠𝑝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b="0" i="1" smtClean="0">
                              <a:latin typeface="Cambria Math" panose="02040503050406030204" pitchFamily="18" charset="0"/>
                            </a:rPr>
                            <m:t>𝑁</m:t>
                          </m:r>
                        </m:den>
                      </m:f>
                      <m:sSub>
                        <m:sSubPr>
                          <m:ctrlPr>
                            <a:rPr lang="en-US" i="1">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𝑽</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𝑉𝑜𝑙𝑡</m:t>
                      </m:r>
                      <m:r>
                        <a:rPr lang="en-US" b="0" i="1" smtClean="0">
                          <a:latin typeface="Cambria Math" panose="02040503050406030204" pitchFamily="18" charset="0"/>
                          <a:ea typeface="Cambria Math" panose="02040503050406030204" pitchFamily="18" charset="0"/>
                        </a:rPr>
                        <m:t>]</m:t>
                      </m:r>
                    </m:oMath>
                  </m:oMathPara>
                </a14:m>
                <a:endParaRPr lang="en-US" b="0" dirty="0" smtClean="0"/>
              </a:p>
              <a:p>
                <a:pPr marL="0" indent="0" algn="ctr">
                  <a:buNone/>
                </a:pPr>
                <a:r>
                  <a:rPr lang="en-US" dirty="0" smtClean="0"/>
                  <a:t> and </a:t>
                </a:r>
                <a:endParaRPr lang="en-US" b="1"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𝑽</m:t>
                          </m:r>
                        </m:e>
                        <m:sub>
                          <m:r>
                            <a:rPr lang="en-US" i="1">
                              <a:latin typeface="Cambria Math" panose="02040503050406030204" pitchFamily="18" charset="0"/>
                            </a:rPr>
                            <m:t>𝑚</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0" i="1" smtClean="0">
                          <a:latin typeface="Cambria Math" panose="02040503050406030204" pitchFamily="18" charset="0"/>
                        </a:rPr>
                        <m:t>𝑁</m:t>
                      </m:r>
                      <m:sSub>
                        <m:sSubPr>
                          <m:ctrlPr>
                            <a:rPr lang="en-US" i="1">
                              <a:latin typeface="Cambria Math" panose="02040503050406030204" pitchFamily="18" charset="0"/>
                            </a:rPr>
                          </m:ctrlPr>
                        </m:sSubPr>
                        <m:e>
                          <m:r>
                            <a:rPr lang="en-US" b="1" i="1" smtClean="0">
                              <a:latin typeface="Cambria Math" panose="02040503050406030204" pitchFamily="18" charset="0"/>
                            </a:rPr>
                            <m:t>𝑰</m:t>
                          </m:r>
                        </m:e>
                        <m:sub>
                          <m:r>
                            <a:rPr lang="en-US" b="0" i="1" smtClean="0">
                              <a:latin typeface="Cambria Math" panose="02040503050406030204" pitchFamily="18" charset="0"/>
                            </a:rPr>
                            <m:t>𝑒</m:t>
                          </m:r>
                        </m:sub>
                      </m:sSub>
                      <m:r>
                        <a:rPr lang="en-US" b="0" i="1" smtClean="0">
                          <a:latin typeface="Cambria Math" panose="02040503050406030204" pitchFamily="18" charset="0"/>
                        </a:rPr>
                        <m:t>          [</m:t>
                      </m:r>
                      <m:r>
                        <a:rPr lang="en-US" b="0" i="1" smtClean="0">
                          <a:latin typeface="Cambria Math" panose="02040503050406030204" pitchFamily="18" charset="0"/>
                        </a:rPr>
                        <m:t>𝐴𝑚𝑝𝑒𝑟𝑒</m:t>
                      </m:r>
                      <m:r>
                        <a:rPr lang="en-US" b="0" i="1" smtClean="0">
                          <a:latin typeface="Cambria Math" panose="02040503050406030204" pitchFamily="18" charset="0"/>
                        </a:rPr>
                        <m:t>]</m:t>
                      </m:r>
                    </m:oMath>
                  </m:oMathPara>
                </a14:m>
                <a:endParaRPr lang="en-US" dirty="0" smtClean="0"/>
              </a:p>
              <a:p>
                <a:r>
                  <a:rPr lang="en-US" sz="2600" dirty="0" smtClean="0"/>
                  <a:t>Magnetic Permeance is defined as:</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den>
                      </m:f>
                      <m:r>
                        <a:rPr lang="en-US">
                          <a:latin typeface="Cambria Math" panose="02040503050406030204" pitchFamily="18" charset="0"/>
                        </a:rPr>
                        <m:t>=</m:t>
                      </m:r>
                      <m:f>
                        <m:fPr>
                          <m:ctrlPr>
                            <a:rPr lang="en-US" i="1" dirty="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i="1">
                                  <a:latin typeface="Cambria Math" panose="02040503050406030204" pitchFamily="18" charset="0"/>
                                </a:rPr>
                                <m:t>𝑑𝑆</m:t>
                              </m:r>
                            </m:e>
                          </m:nary>
                        </m:num>
                        <m:den>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b="0" i="1" smtClean="0">
                          <a:latin typeface="Cambria Math" panose="02040503050406030204" pitchFamily="18" charset="0"/>
                        </a:rPr>
                        <m:t> [</m:t>
                      </m:r>
                      <m:r>
                        <a:rPr lang="en-US" b="0" i="1" smtClean="0">
                          <a:latin typeface="Cambria Math" panose="02040503050406030204" pitchFamily="18" charset="0"/>
                        </a:rPr>
                        <m:t>𝐻𝑒𝑛𝑟𝑦</m:t>
                      </m:r>
                      <m:r>
                        <a:rPr lang="en-US" b="0" i="1" smtClean="0">
                          <a:latin typeface="Cambria Math" panose="02040503050406030204" pitchFamily="18" charset="0"/>
                        </a:rPr>
                        <m:t>]</m:t>
                      </m:r>
                    </m:oMath>
                  </m:oMathPara>
                </a14:m>
                <a:endParaRPr lang="en-US" b="1" dirty="0" smtClean="0"/>
              </a:p>
              <a:p>
                <a:pPr marL="0" indent="0">
                  <a:buNone/>
                </a:pPr>
                <a:r>
                  <a:rPr lang="en-US" sz="2400" dirty="0" smtClean="0"/>
                  <a:t>This represents an equivalent magnetic capacitor which stores magnetic charge (magnetic flux).</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690688"/>
                <a:ext cx="11101251" cy="5014913"/>
              </a:xfrm>
              <a:blipFill>
                <a:blip r:embed="rId2"/>
                <a:stretch>
                  <a:fillRect l="-714" t="-2795"/>
                </a:stretch>
              </a:blipFill>
            </p:spPr>
            <p:txBody>
              <a:bodyPr/>
              <a:lstStyle/>
              <a:p>
                <a:r>
                  <a:rPr lang="en-US">
                    <a:noFill/>
                  </a:rPr>
                  <a:t> </a:t>
                </a:r>
              </a:p>
            </p:txBody>
          </p:sp>
        </mc:Fallback>
      </mc:AlternateContent>
    </p:spTree>
    <p:extLst>
      <p:ext uri="{BB962C8B-B14F-4D97-AF65-F5344CB8AC3E}">
        <p14:creationId xmlns:p14="http://schemas.microsoft.com/office/powerpoint/2010/main" val="317801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of Permeance-Capacitance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r>
                  <a:rPr lang="en-US" sz="3100" dirty="0" smtClean="0"/>
                  <a:t>M. Faraday’s Law (1831): Electric Voltage is responsible for producing Magnetic Current (rate of change of magnetic flux).</a:t>
                </a:r>
              </a:p>
              <a:p>
                <a:endParaRPr lang="en-US" sz="3100"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𝑽</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i="1">
                              <a:latin typeface="Cambria Math" panose="02040503050406030204" pitchFamily="18" charset="0"/>
                            </a:rPr>
                            <m:t>.</m:t>
                          </m:r>
                          <m:r>
                            <a:rPr lang="en-US" i="1">
                              <a:latin typeface="Cambria Math" panose="02040503050406030204" pitchFamily="18" charset="0"/>
                            </a:rPr>
                            <m:t>𝑑𝑙</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i="1">
                              <a:latin typeface="Cambria Math" panose="02040503050406030204" pitchFamily="18" charset="0"/>
                            </a:rPr>
                            <m:t>𝑑𝑆</m:t>
                          </m:r>
                        </m:e>
                      </m:nary>
                    </m:oMath>
                  </m:oMathPara>
                </a14:m>
                <a:endParaRPr lang="en-US" dirty="0" smtClean="0"/>
              </a:p>
              <a:p>
                <a:r>
                  <a:rPr lang="en-US" sz="3100" dirty="0" smtClean="0"/>
                  <a:t>A. Ampere’s Law (1861): Magnetic Voltage </a:t>
                </a:r>
                <a:r>
                  <a:rPr lang="en-US" sz="3100" dirty="0"/>
                  <a:t>is </a:t>
                </a:r>
                <a:r>
                  <a:rPr lang="en-US" sz="3100" dirty="0" smtClean="0"/>
                  <a:t>responsible for producing Electric Current </a:t>
                </a:r>
                <a:r>
                  <a:rPr lang="en-US" sz="3100" dirty="0"/>
                  <a:t>(rate of change of </a:t>
                </a:r>
                <a:r>
                  <a:rPr lang="en-US" sz="3100" dirty="0" smtClean="0"/>
                  <a:t>electric </a:t>
                </a:r>
                <a:r>
                  <a:rPr lang="en-US" sz="3100" dirty="0"/>
                  <a:t>flux</a:t>
                </a:r>
                <a:r>
                  <a:rPr lang="en-US" sz="3100" dirty="0" smtClean="0"/>
                  <a:t>).</a:t>
                </a:r>
              </a:p>
              <a:p>
                <a:endParaRPr lang="en-US" sz="3100"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i="1">
                              <a:latin typeface="Cambria Math" panose="02040503050406030204" pitchFamily="18" charset="0"/>
                            </a:rPr>
                            <m:t>.</m:t>
                          </m:r>
                          <m:r>
                            <a:rPr lang="en-US" i="1">
                              <a:latin typeface="Cambria Math" panose="02040503050406030204" pitchFamily="18" charset="0"/>
                            </a:rPr>
                            <m:t>𝑑𝑆</m:t>
                          </m:r>
                        </m:e>
                      </m:nary>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812" t="-2785"/>
                </a:stretch>
              </a:blipFill>
            </p:spPr>
            <p:txBody>
              <a:bodyPr/>
              <a:lstStyle/>
              <a:p>
                <a:r>
                  <a:rPr lang="en-US">
                    <a:noFill/>
                  </a:rPr>
                  <a:t> </a:t>
                </a:r>
              </a:p>
            </p:txBody>
          </p:sp>
        </mc:Fallback>
      </mc:AlternateContent>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t>Magnetic Transmission Line </a:t>
            </a:r>
            <a:r>
              <a:rPr lang="en-US" dirty="0"/>
              <a:t>Model</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t>J. A. B. </a:t>
            </a:r>
            <a:r>
              <a:rPr lang="en-US" sz="2400" dirty="0" err="1" smtClean="0"/>
              <a:t>Faria</a:t>
            </a:r>
            <a:r>
              <a:rPr lang="en-US" sz="2400" dirty="0" smtClean="0"/>
              <a:t> and M.P. </a:t>
            </a:r>
            <a:r>
              <a:rPr lang="en-US" sz="2400" dirty="0" err="1" smtClean="0"/>
              <a:t>Pires</a:t>
            </a:r>
            <a:r>
              <a:rPr lang="en-US" sz="2400" dirty="0" smtClean="0"/>
              <a:t> presented Magnetic Transmission Line Model (2012) based on Electric Transmission Line </a:t>
            </a:r>
            <a:r>
              <a:rPr lang="en-US" sz="2400" dirty="0"/>
              <a:t>Model in terms of per unit length transverse Impedance and per unit length Longitudinal Admittance</a:t>
            </a:r>
            <a:r>
              <a:rPr lang="en-US" sz="2400" dirty="0" smtClean="0"/>
              <a:t>. </a:t>
            </a:r>
            <a:endParaRPr lang="en-US" sz="2400" dirty="0"/>
          </a:p>
        </p:txBody>
      </p:sp>
    </p:spTree>
    <p:extLst>
      <p:ext uri="{BB962C8B-B14F-4D97-AF65-F5344CB8AC3E}">
        <p14:creationId xmlns:p14="http://schemas.microsoft.com/office/powerpoint/2010/main" val="3962058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in Transmission Line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486275"/>
              </a:xfrm>
            </p:spPr>
            <p:txBody>
              <a:bodyPr>
                <a:normAutofit lnSpcReduction="10000"/>
              </a:bodyPr>
              <a:lstStyle/>
              <a:p>
                <a:r>
                  <a:rPr lang="en-US" sz="2400" dirty="0" smtClean="0"/>
                  <a:t>Per unit length </a:t>
                </a:r>
                <a:r>
                  <a:rPr lang="en-US" sz="2400" dirty="0"/>
                  <a:t>Magnetic </a:t>
                </a:r>
                <a:r>
                  <a:rPr lang="en-US" sz="2400" dirty="0" smtClean="0"/>
                  <a:t>Conductance, </a:t>
                </a:r>
                <a:r>
                  <a:rPr lang="en-US" sz="2400" dirty="0"/>
                  <a:t>Magnetic </a:t>
                </a:r>
                <a:r>
                  <a:rPr lang="en-US" sz="2400" dirty="0" smtClean="0"/>
                  <a:t>Inductance </a:t>
                </a:r>
                <a:r>
                  <a:rPr lang="en-US" sz="2400" dirty="0"/>
                  <a:t>and Magnetic </a:t>
                </a:r>
                <a:r>
                  <a:rPr lang="en-US" sz="2400" dirty="0" smtClean="0"/>
                  <a:t>Capacitance </a:t>
                </a:r>
                <a:r>
                  <a:rPr lang="en-US" sz="2400" dirty="0"/>
                  <a:t>are defined as</a:t>
                </a:r>
                <a:r>
                  <a:rPr lang="en-US" sz="2400" dirty="0" smtClean="0"/>
                  <a: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smtClean="0">
                                  <a:latin typeface="Cambria Math" panose="02040503050406030204" pitchFamily="18" charset="0"/>
                                </a:rPr>
                                <m:t>𝑰</m:t>
                              </m:r>
                            </m:e>
                            <m:sub>
                              <m:r>
                                <a:rPr lang="en-US" sz="240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i="1">
                                  <a:latin typeface="Cambria Math" panose="02040503050406030204" pitchFamily="18" charset="0"/>
                                </a:rPr>
                                <m:t>.</m:t>
                              </m:r>
                              <m:r>
                                <a:rPr lang="en-US" sz="240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i="1">
                                  <a:latin typeface="Cambria Math" panose="02040503050406030204" pitchFamily="18" charset="0"/>
                                </a:rPr>
                                <m:t>.</m:t>
                              </m:r>
                              <m:r>
                                <a:rPr lang="en-US" sz="240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p>
              <a:p>
                <a:pPr marL="0" indent="0" algn="ctr">
                  <a:buNone/>
                </a:pPr>
                <a:endParaRPr lang="en-US" sz="2600"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i="1">
                                  <a:latin typeface="Cambria Math" panose="02040503050406030204" pitchFamily="18" charset="0"/>
                                </a:rPr>
                                <m:t>.</m:t>
                              </m:r>
                              <m:r>
                                <a:rPr lang="en-US" sz="230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i="1">
                                  <a:latin typeface="Cambria Math" panose="02040503050406030204" pitchFamily="18" charset="0"/>
                                </a:rPr>
                                <m:t>.</m:t>
                              </m:r>
                              <m:r>
                                <a:rPr lang="en-US" sz="230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p>
              <a:p>
                <a:pPr marL="0" indent="0" algn="ctr">
                  <a:buNone/>
                </a:pPr>
                <a:endParaRPr lang="en-US" sz="2600"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1" i="1" smtClean="0">
                                  <a:latin typeface="Cambria Math" panose="02040503050406030204" pitchFamily="18" charset="0"/>
                                </a:rPr>
                                <m:t>𝑰</m:t>
                              </m:r>
                            </m:e>
                            <m:sub>
                              <m:r>
                                <a:rPr lang="en-US" sz="240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i="1">
                                  <a:latin typeface="Cambria Math" panose="02040503050406030204" pitchFamily="18" charset="0"/>
                                </a:rPr>
                                <m:t>.</m:t>
                              </m:r>
                              <m:r>
                                <a:rPr lang="en-US" sz="240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i="1">
                                  <a:latin typeface="Cambria Math" panose="02040503050406030204" pitchFamily="18" charset="0"/>
                                </a:rPr>
                                <m:t>.</m:t>
                              </m:r>
                              <m:r>
                                <a:rPr lang="en-US" sz="240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a:blip r:embed="rId2"/>
                <a:stretch>
                  <a:fillRect l="-812" t="-2582"/>
                </a:stretch>
              </a:blipFill>
            </p:spPr>
            <p:txBody>
              <a:bodyPr/>
              <a:lstStyle/>
              <a:p>
                <a:r>
                  <a:rPr lang="en-US">
                    <a:noFill/>
                  </a:rPr>
                  <a:t> </a:t>
                </a:r>
              </a:p>
            </p:txBody>
          </p:sp>
        </mc:Fallback>
      </mc:AlternateContent>
    </p:spTree>
    <p:extLst>
      <p:ext uri="{BB962C8B-B14F-4D97-AF65-F5344CB8AC3E}">
        <p14:creationId xmlns:p14="http://schemas.microsoft.com/office/powerpoint/2010/main" val="2922860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Loss and Energy </a:t>
            </a:r>
            <a:r>
              <a:rPr lang="en-US" dirty="0" smtClean="0"/>
              <a:t>Storage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Energy is dissipated in Magnetic Conductance due to skin effect.</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p>
              <a:p>
                <a:r>
                  <a:rPr lang="en-US" dirty="0" smtClean="0"/>
                  <a:t>Electrical </a:t>
                </a:r>
                <a:r>
                  <a:rPr lang="en-US" dirty="0"/>
                  <a:t>Energy is stored in Magnetic </a:t>
                </a:r>
                <a:r>
                  <a:rPr lang="en-US" dirty="0" smtClean="0"/>
                  <a:t>Capacitance; </a:t>
                </a:r>
                <a:r>
                  <a:rPr lang="en-US" dirty="0"/>
                  <a:t>and </a:t>
                </a:r>
                <a:r>
                  <a:rPr lang="en-US" dirty="0" smtClean="0"/>
                  <a:t>Magnetic </a:t>
                </a:r>
                <a:r>
                  <a:rPr lang="en-US" dirty="0"/>
                  <a:t>Energy is stored in Magnetic Inductance</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p>
              <a:p>
                <a:r>
                  <a:rPr lang="en-US" dirty="0" smtClean="0"/>
                  <a:t>The Magnetic Transmission Line Equations can be solved just like Electric Transmission Line Equations.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92668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p:txBody>
          <a:bodyPr>
            <a:normAutofit/>
          </a:bodyPr>
          <a:lstStyle/>
          <a:p>
            <a:pPr lvl="0"/>
            <a:r>
              <a:rPr lang="en-US" dirty="0" smtClean="0"/>
              <a:t>Model and simulate dispersive, inhomogeneous and non-linear </a:t>
            </a:r>
            <a:r>
              <a:rPr lang="en-US" dirty="0"/>
              <a:t>Magnetic Transmission </a:t>
            </a:r>
            <a:r>
              <a:rPr lang="en-US" dirty="0" smtClean="0"/>
              <a:t>Lines using </a:t>
            </a:r>
            <a:r>
              <a:rPr lang="en-US" dirty="0"/>
              <a:t>Finite Difference </a:t>
            </a:r>
            <a:r>
              <a:rPr lang="en-US" dirty="0" smtClean="0"/>
              <a:t>Time Domain </a:t>
            </a:r>
            <a:r>
              <a:rPr lang="en-US" dirty="0" smtClean="0"/>
              <a:t>(FDTD) Method Simulator. </a:t>
            </a:r>
            <a:endParaRPr lang="en-US" dirty="0"/>
          </a:p>
          <a:p>
            <a:pPr lvl="0"/>
            <a:r>
              <a:rPr lang="en-US" dirty="0" smtClean="0"/>
              <a:t>Study </a:t>
            </a:r>
            <a:r>
              <a:rPr lang="en-US" dirty="0"/>
              <a:t>Frequency Domain Behavior </a:t>
            </a:r>
            <a:r>
              <a:rPr lang="en-US" dirty="0" smtClean="0"/>
              <a:t>of </a:t>
            </a:r>
            <a:r>
              <a:rPr lang="en-US" dirty="0"/>
              <a:t>Magnetic Transmission Lines </a:t>
            </a:r>
            <a:r>
              <a:rPr lang="en-US" dirty="0" smtClean="0"/>
              <a:t>by </a:t>
            </a:r>
            <a:r>
              <a:rPr lang="en-US" dirty="0"/>
              <a:t>Decomposition of Fields into various travelling wave modes. </a:t>
            </a:r>
            <a:endParaRPr lang="en-US" dirty="0" smtClean="0"/>
          </a:p>
          <a:p>
            <a:pPr lvl="0"/>
            <a:r>
              <a:rPr lang="en-US" dirty="0" smtClean="0"/>
              <a:t>Simulate </a:t>
            </a:r>
            <a:r>
              <a:rPr lang="en-US" dirty="0" smtClean="0"/>
              <a:t>cross </a:t>
            </a:r>
            <a:r>
              <a:rPr lang="en-US" dirty="0"/>
              <a:t>talk between Multi-Conductor </a:t>
            </a:r>
            <a:r>
              <a:rPr lang="en-US" dirty="0" smtClean="0"/>
              <a:t>Magnetic Transmission </a:t>
            </a:r>
            <a:r>
              <a:rPr lang="en-US" dirty="0"/>
              <a:t>Lines. </a:t>
            </a:r>
          </a:p>
          <a:p>
            <a:r>
              <a:rPr lang="en-US" dirty="0" smtClean="0"/>
              <a:t>Simulate </a:t>
            </a:r>
            <a:r>
              <a:rPr lang="en-US" dirty="0"/>
              <a:t>Wideband Transformer </a:t>
            </a:r>
            <a:r>
              <a:rPr lang="en-US" dirty="0" smtClean="0"/>
              <a:t>and develop </a:t>
            </a:r>
            <a:r>
              <a:rPr lang="en-US" dirty="0"/>
              <a:t>lumped Magnetic Transmission Line circuit</a:t>
            </a:r>
            <a:r>
              <a:rPr lang="en-US" dirty="0" smtClean="0"/>
              <a:t>.</a:t>
            </a:r>
            <a:endParaRPr lang="en-US" dirty="0"/>
          </a:p>
        </p:txBody>
      </p:sp>
    </p:spTree>
    <p:extLst>
      <p:ext uri="{BB962C8B-B14F-4D97-AF65-F5344CB8AC3E}">
        <p14:creationId xmlns:p14="http://schemas.microsoft.com/office/powerpoint/2010/main" val="2412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Lossless Transmission Lines</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413407126"/>
                  </p:ext>
                </p:extLst>
              </p:nvPr>
            </p:nvGraphicFramePr>
            <p:xfrm>
              <a:off x="1939637" y="1325563"/>
              <a:ext cx="8312726" cy="5301462"/>
            </p:xfrm>
            <a:graphic>
              <a:graphicData uri="http://schemas.openxmlformats.org/drawingml/2006/table">
                <a:tbl>
                  <a:tblPr firstRow="1" firstCol="1" bandRow="1">
                    <a:tableStyleId>{5940675A-B579-460E-94D1-54222C63F5DA}</a:tableStyleId>
                  </a:tblPr>
                  <a:tblGrid>
                    <a:gridCol w="4176540">
                      <a:extLst>
                        <a:ext uri="{9D8B030D-6E8A-4147-A177-3AD203B41FA5}">
                          <a16:colId xmlns:a16="http://schemas.microsoft.com/office/drawing/2014/main" val="3581561559"/>
                        </a:ext>
                      </a:extLst>
                    </a:gridCol>
                    <a:gridCol w="4136186">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𝑑𝑧</m:t>
                                    </m:r>
                                  </m:den>
                                </m:f>
                                <m:r>
                                  <a:rPr lang="en-US" sz="2000" smtClean="0">
                                    <a:effectLst/>
                                    <a:latin typeface="Cambria Math" panose="02040503050406030204" pitchFamily="18" charset="0"/>
                                  </a:rPr>
                                  <m:t>=</m:t>
                                </m:r>
                                <m:r>
                                  <a:rPr lang="en-US" sz="2000">
                                    <a:effectLst/>
                                    <a:latin typeface="Cambria Math" panose="02040503050406030204" pitchFamily="18" charset="0"/>
                                  </a:rPr>
                                  <m:t>−</m:t>
                                </m:r>
                                <m:r>
                                  <a:rPr lang="en-US" sz="2000">
                                    <a:effectLst/>
                                    <a:latin typeface="Cambria Math" panose="02040503050406030204" pitchFamily="18" charset="0"/>
                                  </a:rPr>
                                  <m:t>𝐶</m:t>
                                </m:r>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𝑑𝑡</m:t>
                                    </m:r>
                                  </m:den>
                                </m:f>
                              </m:oMath>
                            </m:oMathPara>
                          </a14:m>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r>
                                  <a:rPr lang="en-US" sz="2000">
                                    <a:effectLst/>
                                    <a:latin typeface="Cambria Math" panose="02040503050406030204" pitchFamily="18" charset="0"/>
                                  </a:rPr>
                                  <m:t>𝐿</m:t>
                                </m:r>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𝑑𝑡</m:t>
                                    </m:r>
                                  </m:den>
                                </m:f>
                              </m:oMath>
                            </m:oMathPara>
                          </a14:m>
                          <a:endParaRPr lang="en-US" sz="2000" dirty="0" smtClean="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2000" dirty="0">
                            <a:effectLst/>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a:latin typeface="Cambria Math" panose="02040503050406030204" pitchFamily="18" charset="0"/>
                                      </a:rPr>
                                      <m:t>𝑚</m:t>
                                    </m:r>
                                  </m:sub>
                                </m:sSub>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𝑑𝑡</m:t>
                                    </m:r>
                                  </m:den>
                                </m:f>
                              </m:oMath>
                            </m:oMathPara>
                          </a14:m>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i="1">
                                        <a:latin typeface="Cambria Math" panose="02040503050406030204" pitchFamily="18" charset="0"/>
                                      </a:rPr>
                                      <m:t>𝑚</m:t>
                                    </m:r>
                                  </m:sub>
                                </m:sSub>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𝑑𝑡</m:t>
                                    </m:r>
                                  </m:den>
                                </m:f>
                              </m:oMath>
                            </m:oMathPara>
                          </a14:m>
                          <a:endParaRPr lang="en-US" sz="2000" dirty="0">
                            <a:effectLst/>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smtClean="0">
                            <a:effectLst/>
                          </a:endParaRPr>
                        </a:p>
                        <a:p>
                          <a:pPr marL="0" marR="0">
                            <a:lnSpc>
                              <a:spcPct val="107000"/>
                            </a:lnSpc>
                            <a:spcBef>
                              <a:spcPts val="0"/>
                            </a:spcBef>
                            <a:spcAft>
                              <a:spcPts val="0"/>
                            </a:spcAft>
                          </a:pPr>
                          <a:endParaRPr lang="en-US" sz="2000" dirty="0">
                            <a:effectLst/>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𝑖</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𝑖</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0</m:t>
                                    </m:r>
                                  </m:e>
                                </m:d>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e>
                                  <m:sub>
                                    <m:r>
                                      <a:rPr lang="en-US" sz="2000">
                                        <a:effectLst/>
                                        <a:latin typeface="Cambria Math" panose="02040503050406030204" pitchFamily="18" charset="0"/>
                                      </a:rPr>
                                      <m:t>𝑖</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e>
                                  <m:sub>
                                    <m:r>
                                      <a:rPr lang="en-US" sz="2000">
                                        <a:effectLst/>
                                        <a:latin typeface="Cambria Math" panose="02040503050406030204" pitchFamily="18" charset="0"/>
                                      </a:rPr>
                                      <m:t>𝑖</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0</m:t>
                                    </m:r>
                                  </m:e>
                                </m:d>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𝛾</m:t>
                                </m:r>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m:rPr>
                                        <m:sty m:val="p"/>
                                      </m:rPr>
                                      <a:rPr lang="en-US" sz="2000" smtClean="0">
                                        <a:effectLst/>
                                        <a:latin typeface="Cambria Math" panose="02040503050406030204" pitchFamily="18" charset="0"/>
                                      </a:rPr>
                                      <m:t>lc</m:t>
                                    </m:r>
                                  </m:e>
                                </m:rad>
                                <m:r>
                                  <a:rPr lang="en-US" sz="200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a:rPr lang="en-US" sz="2000">
                                        <a:effectLst/>
                                        <a:latin typeface="Cambria Math" panose="02040503050406030204" pitchFamily="18" charset="0"/>
                                      </a:rPr>
                                      <m:t>𝜇𝜀</m:t>
                                    </m:r>
                                  </m:e>
                                </m:rad>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𝛽</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𝛾</m:t>
                                </m:r>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a:latin typeface="Cambria Math" panose="02040503050406030204" pitchFamily="18" charset="0"/>
                                          </a:rPr>
                                          <m:t>𝑚</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i="1">
                                            <a:latin typeface="Cambria Math" panose="02040503050406030204" pitchFamily="18" charset="0"/>
                                          </a:rPr>
                                          <m:t>𝑚</m:t>
                                        </m:r>
                                      </m:sub>
                                    </m:sSub>
                                  </m:e>
                                </m:rad>
                                <m:r>
                                  <a:rPr lang="en-US" sz="200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a:rPr lang="en-US" sz="2000">
                                        <a:effectLst/>
                                        <a:latin typeface="Cambria Math" panose="02040503050406030204" pitchFamily="18" charset="0"/>
                                      </a:rPr>
                                      <m:t>𝜇𝜀</m:t>
                                    </m:r>
                                  </m:e>
                                </m:rad>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𝛽</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413407126"/>
                  </p:ext>
                </p:extLst>
              </p:nvPr>
            </p:nvGraphicFramePr>
            <p:xfrm>
              <a:off x="1939637" y="1325563"/>
              <a:ext cx="8312726" cy="5301462"/>
            </p:xfrm>
            <a:graphic>
              <a:graphicData uri="http://schemas.openxmlformats.org/drawingml/2006/table">
                <a:tbl>
                  <a:tblPr firstRow="1" firstCol="1" bandRow="1">
                    <a:tableStyleId>{5940675A-B579-460E-94D1-54222C63F5DA}</a:tableStyleId>
                  </a:tblPr>
                  <a:tblGrid>
                    <a:gridCol w="4176540">
                      <a:extLst>
                        <a:ext uri="{9D8B030D-6E8A-4147-A177-3AD203B41FA5}">
                          <a16:colId xmlns:a16="http://schemas.microsoft.com/office/drawing/2014/main" val="3581561559"/>
                        </a:ext>
                      </a:extLst>
                    </a:gridCol>
                    <a:gridCol w="4136186">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1564513">
                    <a:tc>
                      <a:txBody>
                        <a:bodyPr/>
                        <a:lstStyle/>
                        <a:p>
                          <a:endParaRPr lang="en-US"/>
                        </a:p>
                      </a:txBody>
                      <a:tcPr marL="68580" marR="68580" marT="0" marB="0">
                        <a:blipFill>
                          <a:blip r:embed="rId2"/>
                          <a:stretch>
                            <a:fillRect l="-146" t="-26070" r="-99416" b="-218288"/>
                          </a:stretch>
                        </a:blipFill>
                      </a:tcPr>
                    </a:tc>
                    <a:tc>
                      <a:txBody>
                        <a:bodyPr/>
                        <a:lstStyle/>
                        <a:p>
                          <a:endParaRPr lang="en-US"/>
                        </a:p>
                      </a:txBody>
                      <a:tcPr marL="68580" marR="68580" marT="0" marB="0">
                        <a:blipFill>
                          <a:blip r:embed="rId2"/>
                          <a:stretch>
                            <a:fillRect l="-101031" t="-26070" r="-295" b="-218288"/>
                          </a:stretch>
                        </a:blipFill>
                      </a:tcPr>
                    </a:tc>
                    <a:extLst>
                      <a:ext uri="{0D108BD9-81ED-4DB2-BD59-A6C34878D82A}">
                        <a16:rowId xmlns:a16="http://schemas.microsoft.com/office/drawing/2014/main" val="129884245"/>
                      </a:ext>
                    </a:extLst>
                  </a:tr>
                  <a:tr h="1634871">
                    <a:tc>
                      <a:txBody>
                        <a:bodyPr/>
                        <a:lstStyle/>
                        <a:p>
                          <a:endParaRPr lang="en-US"/>
                        </a:p>
                      </a:txBody>
                      <a:tcPr marL="68580" marR="68580" marT="0" marB="0">
                        <a:blipFill>
                          <a:blip r:embed="rId2"/>
                          <a:stretch>
                            <a:fillRect l="-146" t="-120446" r="-99416" b="-108550"/>
                          </a:stretch>
                        </a:blipFill>
                      </a:tcPr>
                    </a:tc>
                    <a:tc>
                      <a:txBody>
                        <a:bodyPr/>
                        <a:lstStyle/>
                        <a:p>
                          <a:endParaRPr lang="en-US"/>
                        </a:p>
                      </a:txBody>
                      <a:tcPr marL="68580" marR="68580" marT="0" marB="0">
                        <a:blipFill>
                          <a:blip r:embed="rId2"/>
                          <a:stretch>
                            <a:fillRect l="-101031" t="-120446" r="-295" b="-108550"/>
                          </a:stretch>
                        </a:blipFill>
                      </a:tcPr>
                    </a:tc>
                    <a:extLst>
                      <a:ext uri="{0D108BD9-81ED-4DB2-BD59-A6C34878D82A}">
                        <a16:rowId xmlns:a16="http://schemas.microsoft.com/office/drawing/2014/main" val="4161218915"/>
                      </a:ext>
                    </a:extLst>
                  </a:tr>
                  <a:tr h="1371346">
                    <a:tc>
                      <a:txBody>
                        <a:bodyPr/>
                        <a:lstStyle/>
                        <a:p>
                          <a:endParaRPr lang="en-US"/>
                        </a:p>
                      </a:txBody>
                      <a:tcPr marL="68580" marR="68580" marT="0" marB="0">
                        <a:blipFill>
                          <a:blip r:embed="rId2"/>
                          <a:stretch>
                            <a:fillRect l="-146" t="-263556" r="-99416" b="-29778"/>
                          </a:stretch>
                        </a:blipFill>
                      </a:tcPr>
                    </a:tc>
                    <a:tc>
                      <a:txBody>
                        <a:bodyPr/>
                        <a:lstStyle/>
                        <a:p>
                          <a:endParaRPr lang="en-US"/>
                        </a:p>
                      </a:txBody>
                      <a:tcPr marL="68580" marR="68580" marT="0" marB="0">
                        <a:blipFill>
                          <a:blip r:embed="rId2"/>
                          <a:stretch>
                            <a:fillRect l="-101031" t="-263556" r="-295" b="-29778"/>
                          </a:stretch>
                        </a:blipFill>
                      </a:tcPr>
                    </a:tc>
                    <a:extLst>
                      <a:ext uri="{0D108BD9-81ED-4DB2-BD59-A6C34878D82A}">
                        <a16:rowId xmlns:a16="http://schemas.microsoft.com/office/drawing/2014/main" val="3955219018"/>
                      </a:ext>
                    </a:extLst>
                  </a:tr>
                  <a:tr h="394970">
                    <a:tc>
                      <a:txBody>
                        <a:bodyPr/>
                        <a:lstStyle/>
                        <a:p>
                          <a:endParaRPr lang="en-US"/>
                        </a:p>
                      </a:txBody>
                      <a:tcPr marL="68580" marR="68580" marT="0" marB="0">
                        <a:blipFill>
                          <a:blip r:embed="rId2"/>
                          <a:stretch>
                            <a:fillRect l="-146" t="-1258462" r="-99416" b="-3077"/>
                          </a:stretch>
                        </a:blipFill>
                      </a:tcPr>
                    </a:tc>
                    <a:tc>
                      <a:txBody>
                        <a:bodyPr/>
                        <a:lstStyle/>
                        <a:p>
                          <a:endParaRPr lang="en-US"/>
                        </a:p>
                      </a:txBody>
                      <a:tcPr marL="68580" marR="68580" marT="0" marB="0">
                        <a:blipFill>
                          <a:blip r:embed="rId2"/>
                          <a:stretch>
                            <a:fillRect l="-101031" t="-1258462" r="-295" b="-3077"/>
                          </a:stretch>
                        </a:blipFill>
                      </a:tcPr>
                    </a:tc>
                    <a:extLst>
                      <a:ext uri="{0D108BD9-81ED-4DB2-BD59-A6C34878D82A}">
                        <a16:rowId xmlns:a16="http://schemas.microsoft.com/office/drawing/2014/main" val="213677742"/>
                      </a:ext>
                    </a:extLst>
                  </a:tr>
                </a:tbl>
              </a:graphicData>
            </a:graphic>
          </p:graphicFrame>
        </mc:Fallback>
      </mc:AlternateContent>
    </p:spTree>
    <p:extLst>
      <p:ext uri="{BB962C8B-B14F-4D97-AF65-F5344CB8AC3E}">
        <p14:creationId xmlns:p14="http://schemas.microsoft.com/office/powerpoint/2010/main" val="3487585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t>Lossy Transmission Lines</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93141538"/>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𝑑𝑧</m:t>
                                    </m:r>
                                  </m:den>
                                </m:f>
                                <m:r>
                                  <a:rPr lang="en-US" sz="180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r>
                                  <a:rPr lang="en-US" sz="1800">
                                    <a:effectLst/>
                                    <a:latin typeface="Cambria Math" panose="02040503050406030204" pitchFamily="18" charset="0"/>
                                  </a:rPr>
                                  <m:t>−</m:t>
                                </m:r>
                                <m:r>
                                  <a:rPr lang="en-US" sz="1800">
                                    <a:effectLst/>
                                    <a:latin typeface="Cambria Math" panose="02040503050406030204" pitchFamily="18" charset="0"/>
                                  </a:rPr>
                                  <m:t>𝐶</m:t>
                                </m:r>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𝑑𝑡</m:t>
                                    </m:r>
                                  </m:den>
                                </m:f>
                              </m:oMath>
                            </m:oMathPara>
                          </a14:m>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r>
                                  <a:rPr lang="en-US" sz="1800">
                                    <a:effectLst/>
                                    <a:latin typeface="Cambria Math" panose="02040503050406030204" pitchFamily="18" charset="0"/>
                                  </a:rPr>
                                  <m:t>−</m:t>
                                </m:r>
                                <m:r>
                                  <a:rPr lang="en-US" sz="1800">
                                    <a:effectLst/>
                                    <a:latin typeface="Cambria Math" panose="02040503050406030204" pitchFamily="18" charset="0"/>
                                  </a:rPr>
                                  <m:t>𝐿</m:t>
                                </m:r>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𝑑𝑡</m:t>
                                    </m:r>
                                  </m:den>
                                </m:f>
                              </m:oMath>
                            </m:oMathPara>
                          </a14:m>
                          <a:endParaRPr lang="en-US" sz="1800" dirty="0" smtClean="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dirty="0">
                            <a:effectLst/>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i="1">
                                        <a:latin typeface="Cambria Math" panose="02040503050406030204" pitchFamily="18" charset="0"/>
                                      </a:rPr>
                                      <m:t>𝑚</m:t>
                                    </m:r>
                                  </m:sub>
                                </m:sSub>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𝑑𝑡</m:t>
                                    </m:r>
                                  </m:den>
                                </m:f>
                              </m:oMath>
                            </m:oMathPara>
                          </a14:m>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i="1">
                                        <a:latin typeface="Cambria Math" panose="02040503050406030204" pitchFamily="18" charset="0"/>
                                      </a:rPr>
                                      <m:t>𝑚</m:t>
                                    </m:r>
                                  </m:sub>
                                </m:sSub>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r>
                                  <a:rPr lang="en-US" sz="180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i="1">
                                        <a:latin typeface="Cambria Math" panose="02040503050406030204" pitchFamily="18" charset="0"/>
                                      </a:rPr>
                                      <m:t>𝑚</m:t>
                                    </m:r>
                                  </m:sub>
                                </m:sSub>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𝑑𝑡</m:t>
                                    </m:r>
                                  </m:den>
                                </m:f>
                              </m:oMath>
                            </m:oMathPara>
                          </a14:m>
                          <a:endParaRPr lang="en-US" sz="1800" dirty="0">
                            <a:effectLst/>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smtClean="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smtClean="0">
                            <a:effectLst/>
                          </a:endParaRPr>
                        </a:p>
                        <a:p>
                          <a:pPr marL="0" marR="0">
                            <a:lnSpc>
                              <a:spcPct val="107000"/>
                            </a:lnSpc>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𝑖</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𝑖</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0</m:t>
                                    </m:r>
                                  </m:e>
                                </m:d>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e>
                                  <m:sub>
                                    <m:r>
                                      <a:rPr lang="en-US" sz="1800">
                                        <a:effectLst/>
                                        <a:latin typeface="Cambria Math" panose="02040503050406030204" pitchFamily="18" charset="0"/>
                                      </a:rPr>
                                      <m:t>𝑖</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e>
                                  <m:sub>
                                    <m:r>
                                      <a:rPr lang="en-US" sz="1800">
                                        <a:effectLst/>
                                        <a:latin typeface="Cambria Math" panose="02040503050406030204" pitchFamily="18" charset="0"/>
                                      </a:rPr>
                                      <m:t>𝑖</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0</m:t>
                                    </m:r>
                                  </m:e>
                                </m:d>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kern="1200" smtClean="0">
                                    <a:solidFill>
                                      <a:schemeClr val="tx1"/>
                                    </a:solidFill>
                                    <a:effectLst/>
                                    <a:latin typeface="Cambria Math" panose="02040503050406030204" pitchFamily="18" charset="0"/>
                                    <a:ea typeface="+mn-ea"/>
                                    <a:cs typeface="+mn-cs"/>
                                  </a:rPr>
                                  <m:t>𝛾</m:t>
                                </m:r>
                                <m:r>
                                  <a:rPr lang="en-US" sz="1800" i="1" kern="1200" smtClean="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𝑟</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r>
                                      <a:rPr lang="en-US" sz="1800" i="1" kern="1200">
                                        <a:solidFill>
                                          <a:schemeClr val="tx1"/>
                                        </a:solidFill>
                                        <a:effectLst/>
                                        <a:latin typeface="Cambria Math" panose="02040503050406030204" pitchFamily="18" charset="0"/>
                                        <a:ea typeface="+mn-ea"/>
                                        <a:cs typeface="+mn-cs"/>
                                      </a:rPr>
                                      <m:t>𝑙</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𝑔</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r>
                                      <a:rPr lang="en-US" sz="1800" i="1" kern="1200">
                                        <a:solidFill>
                                          <a:schemeClr val="tx1"/>
                                        </a:solidFill>
                                        <a:effectLst/>
                                        <a:latin typeface="Cambria Math" panose="02040503050406030204" pitchFamily="18" charset="0"/>
                                        <a:ea typeface="+mn-ea"/>
                                        <a:cs typeface="+mn-cs"/>
                                      </a:rPr>
                                      <m:t>𝑐</m:t>
                                    </m:r>
                                    <m:r>
                                      <a:rPr lang="en-US" sz="1800" i="1" kern="1200">
                                        <a:solidFill>
                                          <a:schemeClr val="tx1"/>
                                        </a:solidFill>
                                        <a:effectLst/>
                                        <a:latin typeface="Cambria Math" panose="02040503050406030204" pitchFamily="18" charset="0"/>
                                        <a:ea typeface="+mn-ea"/>
                                        <a:cs typeface="+mn-cs"/>
                                      </a:rPr>
                                      <m:t>)</m:t>
                                    </m:r>
                                  </m:e>
                                </m:rad>
                                <m:r>
                                  <a:rPr lang="en-US" sz="1800" i="1" kern="120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𝜌</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𝜔𝜇</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𝜎</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𝜔𝜀</m:t>
                                    </m:r>
                                    <m:r>
                                      <a:rPr lang="en-US" sz="1800" i="1" kern="1200">
                                        <a:solidFill>
                                          <a:schemeClr val="tx1"/>
                                        </a:solidFill>
                                        <a:effectLst/>
                                        <a:latin typeface="Cambria Math" panose="02040503050406030204" pitchFamily="18" charset="0"/>
                                        <a:ea typeface="+mn-ea"/>
                                        <a:cs typeface="+mn-cs"/>
                                      </a:rPr>
                                      <m:t>)</m:t>
                                    </m:r>
                                  </m:e>
                                </m:rad>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𝛼</m:t>
                                </m:r>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𝑗</m:t>
                                </m:r>
                                <m:r>
                                  <a:rPr lang="en-US" sz="1800" i="1" kern="1200" smtClean="0">
                                    <a:solidFill>
                                      <a:schemeClr val="tx1"/>
                                    </a:solidFill>
                                    <a:effectLst/>
                                    <a:latin typeface="Cambria Math" panose="02040503050406030204" pitchFamily="18" charset="0"/>
                                    <a:ea typeface="+mn-ea"/>
                                    <a:cs typeface="+mn-cs"/>
                                  </a:rPr>
                                  <m:t>𝛽</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kern="1200" smtClean="0">
                                    <a:solidFill>
                                      <a:schemeClr val="tx1"/>
                                    </a:solidFill>
                                    <a:effectLst/>
                                    <a:latin typeface="Cambria Math" panose="02040503050406030204" pitchFamily="18" charset="0"/>
                                    <a:ea typeface="+mn-ea"/>
                                    <a:cs typeface="+mn-cs"/>
                                  </a:rPr>
                                  <m:t>𝛾</m:t>
                                </m:r>
                                <m:r>
                                  <a:rPr lang="en-US" sz="1800" i="1" kern="1200" smtClean="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e>
                                </m:rad>
                                <m:r>
                                  <a:rPr lang="en-US" sz="1800" i="1" kern="120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𝜔𝜇</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𝜎</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𝜔𝜀</m:t>
                                    </m:r>
                                    <m:r>
                                      <a:rPr lang="en-US" sz="180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𝛼</m:t>
                                </m:r>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𝑗</m:t>
                                </m:r>
                                <m:r>
                                  <a:rPr lang="en-US" sz="1800" i="1" kern="1200" smtClean="0">
                                    <a:solidFill>
                                      <a:schemeClr val="tx1"/>
                                    </a:solidFill>
                                    <a:effectLst/>
                                    <a:latin typeface="Cambria Math" panose="02040503050406030204" pitchFamily="18" charset="0"/>
                                    <a:ea typeface="+mn-ea"/>
                                    <a:cs typeface="+mn-cs"/>
                                  </a:rPr>
                                  <m:t>𝛽</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93141538"/>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1408049">
                    <a:tc>
                      <a:txBody>
                        <a:bodyPr/>
                        <a:lstStyle/>
                        <a:p>
                          <a:endParaRPr lang="en-US"/>
                        </a:p>
                      </a:txBody>
                      <a:tcPr marL="68580" marR="68580" marT="0" marB="0">
                        <a:blipFill>
                          <a:blip r:embed="rId2"/>
                          <a:stretch>
                            <a:fillRect l="-146" t="-29004" r="-99416" b="-247619"/>
                          </a:stretch>
                        </a:blipFill>
                      </a:tcPr>
                    </a:tc>
                    <a:tc>
                      <a:txBody>
                        <a:bodyPr/>
                        <a:lstStyle/>
                        <a:p>
                          <a:endParaRPr lang="en-US"/>
                        </a:p>
                      </a:txBody>
                      <a:tcPr marL="68580" marR="68580" marT="0" marB="0">
                        <a:blipFill>
                          <a:blip r:embed="rId2"/>
                          <a:stretch>
                            <a:fillRect l="-101031" t="-29004" r="-295" b="-247619"/>
                          </a:stretch>
                        </a:blipFill>
                      </a:tcPr>
                    </a:tc>
                    <a:extLst>
                      <a:ext uri="{0D108BD9-81ED-4DB2-BD59-A6C34878D82A}">
                        <a16:rowId xmlns:a16="http://schemas.microsoft.com/office/drawing/2014/main" val="129884245"/>
                      </a:ext>
                    </a:extLst>
                  </a:tr>
                  <a:tr h="1471422">
                    <a:tc>
                      <a:txBody>
                        <a:bodyPr/>
                        <a:lstStyle/>
                        <a:p>
                          <a:endParaRPr lang="en-US"/>
                        </a:p>
                      </a:txBody>
                      <a:tcPr marL="68580" marR="68580" marT="0" marB="0">
                        <a:blipFill>
                          <a:blip r:embed="rId2"/>
                          <a:stretch>
                            <a:fillRect l="-146" t="-123140" r="-99416" b="-136364"/>
                          </a:stretch>
                        </a:blipFill>
                      </a:tcPr>
                    </a:tc>
                    <a:tc>
                      <a:txBody>
                        <a:bodyPr/>
                        <a:lstStyle/>
                        <a:p>
                          <a:endParaRPr lang="en-US"/>
                        </a:p>
                      </a:txBody>
                      <a:tcPr marL="68580" marR="68580" marT="0" marB="0">
                        <a:blipFill>
                          <a:blip r:embed="rId2"/>
                          <a:stretch>
                            <a:fillRect l="-101031" t="-123140" r="-295" b="-136364"/>
                          </a:stretch>
                        </a:blipFill>
                      </a:tcPr>
                    </a:tc>
                    <a:extLst>
                      <a:ext uri="{0D108BD9-81ED-4DB2-BD59-A6C34878D82A}">
                        <a16:rowId xmlns:a16="http://schemas.microsoft.com/office/drawing/2014/main" val="4161218915"/>
                      </a:ext>
                    </a:extLst>
                  </a:tr>
                  <a:tr h="1234694">
                    <a:tc>
                      <a:txBody>
                        <a:bodyPr/>
                        <a:lstStyle/>
                        <a:p>
                          <a:endParaRPr lang="en-US"/>
                        </a:p>
                      </a:txBody>
                      <a:tcPr marL="68580" marR="68580" marT="0" marB="0">
                        <a:blipFill>
                          <a:blip r:embed="rId2"/>
                          <a:stretch>
                            <a:fillRect l="-146" t="-267327" r="-99416" b="-63366"/>
                          </a:stretch>
                        </a:blipFill>
                      </a:tcPr>
                    </a:tc>
                    <a:tc>
                      <a:txBody>
                        <a:bodyPr/>
                        <a:lstStyle/>
                        <a:p>
                          <a:endParaRPr lang="en-US"/>
                        </a:p>
                      </a:txBody>
                      <a:tcPr marL="68580" marR="68580" marT="0" marB="0">
                        <a:blipFill>
                          <a:blip r:embed="rId2"/>
                          <a:stretch>
                            <a:fillRect l="-101031" t="-267327" r="-295" b="-63366"/>
                          </a:stretch>
                        </a:blipFill>
                      </a:tcPr>
                    </a:tc>
                    <a:extLst>
                      <a:ext uri="{0D108BD9-81ED-4DB2-BD59-A6C34878D82A}">
                        <a16:rowId xmlns:a16="http://schemas.microsoft.com/office/drawing/2014/main" val="3955219018"/>
                      </a:ext>
                    </a:extLst>
                  </a:tr>
                  <a:tr h="710819">
                    <a:tc>
                      <a:txBody>
                        <a:bodyPr/>
                        <a:lstStyle/>
                        <a:p>
                          <a:endParaRPr lang="en-US"/>
                        </a:p>
                      </a:txBody>
                      <a:tcPr marL="68580" marR="68580" marT="0" marB="0">
                        <a:blipFill>
                          <a:blip r:embed="rId2"/>
                          <a:stretch>
                            <a:fillRect l="-146" t="-634188" r="-99416" b="-9402"/>
                          </a:stretch>
                        </a:blipFill>
                      </a:tcPr>
                    </a:tc>
                    <a:tc>
                      <a:txBody>
                        <a:bodyPr/>
                        <a:lstStyle/>
                        <a:p>
                          <a:endParaRPr lang="en-US"/>
                        </a:p>
                      </a:txBody>
                      <a:tcPr marL="68580" marR="68580" marT="0" marB="0">
                        <a:blipFill>
                          <a:blip r:embed="rId2"/>
                          <a:stretch>
                            <a:fillRect l="-101031" t="-634188" r="-295" b="-9402"/>
                          </a:stretch>
                        </a:blipFill>
                      </a:tcPr>
                    </a:tc>
                    <a:extLst>
                      <a:ext uri="{0D108BD9-81ED-4DB2-BD59-A6C34878D82A}">
                        <a16:rowId xmlns:a16="http://schemas.microsoft.com/office/drawing/2014/main" val="213677742"/>
                      </a:ext>
                    </a:extLst>
                  </a:tr>
                </a:tbl>
              </a:graphicData>
            </a:graphic>
          </p:graphicFrame>
        </mc:Fallback>
      </mc:AlternateContent>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Different Models </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723439917"/>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p>
                      </a:txBody>
                      <a:tcPr/>
                    </a:tc>
                    <a:tc>
                      <a:txBody>
                        <a:bodyPr/>
                        <a:lstStyle/>
                        <a:p>
                          <a:pPr algn="ctr"/>
                          <a:r>
                            <a:rPr lang="en-US" sz="1800" b="1" dirty="0" smtClean="0"/>
                            <a:t>Reluctance Model</a:t>
                          </a:r>
                          <a:endParaRPr lang="en-US" sz="1800" b="1" dirty="0"/>
                        </a:p>
                      </a:txBody>
                      <a:tcPr/>
                    </a:tc>
                    <a:tc>
                      <a:txBody>
                        <a:bodyPr/>
                        <a:lstStyle/>
                        <a:p>
                          <a:pPr algn="ctr"/>
                          <a:r>
                            <a:rPr lang="en-US" sz="1800" b="1" dirty="0" smtClean="0"/>
                            <a:t>Permeance-Capacitance</a:t>
                          </a:r>
                          <a:r>
                            <a:rPr lang="en-US" sz="1800" b="1" baseline="0" dirty="0" smtClean="0"/>
                            <a:t> Model</a:t>
                          </a:r>
                          <a:endParaRPr lang="en-US" sz="1800" b="1" dirty="0"/>
                        </a:p>
                      </a:txBody>
                      <a:tcPr/>
                    </a:tc>
                    <a:tc>
                      <a:txBody>
                        <a:bodyPr/>
                        <a:lstStyle/>
                        <a:p>
                          <a:pPr algn="ctr"/>
                          <a:r>
                            <a:rPr lang="en-US" sz="1800" b="1" dirty="0" smtClean="0"/>
                            <a:t>Transmission Line Model</a:t>
                          </a:r>
                          <a:endParaRPr lang="en-US" sz="1800" b="1" dirty="0"/>
                        </a:p>
                      </a:txBody>
                      <a:tcPr/>
                    </a:tc>
                    <a:extLst>
                      <a:ext uri="{0D108BD9-81ED-4DB2-BD59-A6C34878D82A}">
                        <a16:rowId xmlns:a16="http://schemas.microsoft.com/office/drawing/2014/main" val="1558632924"/>
                      </a:ext>
                    </a:extLst>
                  </a:tr>
                  <a:tr h="370840">
                    <a:tc>
                      <a:txBody>
                        <a:bodyPr/>
                        <a:lstStyle/>
                        <a:p>
                          <a:pPr algn="ctr"/>
                          <a:r>
                            <a:rPr lang="en-US" sz="1800" b="1" dirty="0" smtClean="0"/>
                            <a:t>Conserved Quantity</a:t>
                          </a:r>
                          <a:endParaRPr lang="en-US" sz="1800" b="1" dirty="0"/>
                        </a:p>
                      </a:txBody>
                      <a:tcPr/>
                    </a:tc>
                    <a:tc>
                      <a:txBody>
                        <a:bodyPr/>
                        <a:lstStyle/>
                        <a:p>
                          <a:pPr algn="ctr"/>
                          <a:r>
                            <a:rPr lang="en-US" sz="1800" dirty="0" smtClean="0"/>
                            <a:t>?</a:t>
                          </a:r>
                          <a:endParaRPr lang="en-US" sz="1800" dirty="0"/>
                        </a:p>
                      </a:txBody>
                      <a:tcPr/>
                    </a:tc>
                    <a:tc>
                      <a:txBody>
                        <a:bodyPr/>
                        <a:lstStyle/>
                        <a:p>
                          <a:pPr algn="ctr"/>
                          <a:r>
                            <a:rPr lang="en-US" sz="1800" dirty="0" smtClean="0"/>
                            <a:t>Magnetic Flux </a:t>
                          </a:r>
                        </a:p>
                        <a:p>
                          <a:pPr algn="ctr"/>
                          <a:r>
                            <a:rPr lang="en-US" sz="1800" dirty="0" smtClean="0"/>
                            <a:t>[Volt-Second]</a:t>
                          </a:r>
                          <a:endParaRPr lang="en-US" sz="1800" dirty="0"/>
                        </a:p>
                      </a:txBody>
                      <a:tcPr/>
                    </a:tc>
                    <a:tc>
                      <a:txBody>
                        <a:bodyPr/>
                        <a:lstStyle/>
                        <a:p>
                          <a:pPr algn="ctr"/>
                          <a:r>
                            <a:rPr lang="en-US" sz="1800" dirty="0" smtClean="0"/>
                            <a:t>Magnetic Flux</a:t>
                          </a:r>
                        </a:p>
                        <a:p>
                          <a:pPr algn="ctr"/>
                          <a:r>
                            <a:rPr lang="en-US" sz="1800" dirty="0" smtClean="0"/>
                            <a:t> [Volt-Second]</a:t>
                          </a:r>
                          <a:endParaRPr lang="en-US" sz="1800" dirty="0"/>
                        </a:p>
                      </a:txBody>
                      <a:tcPr/>
                    </a:tc>
                    <a:extLst>
                      <a:ext uri="{0D108BD9-81ED-4DB2-BD59-A6C34878D82A}">
                        <a16:rowId xmlns:a16="http://schemas.microsoft.com/office/drawing/2014/main" val="2788719644"/>
                      </a:ext>
                    </a:extLst>
                  </a:tr>
                  <a:tr h="370840">
                    <a:tc>
                      <a:txBody>
                        <a:bodyPr/>
                        <a:lstStyle/>
                        <a:p>
                          <a:pPr algn="ctr"/>
                          <a:r>
                            <a:rPr lang="en-US" sz="1800" b="1" dirty="0" smtClean="0"/>
                            <a:t>Flow Variable</a:t>
                          </a:r>
                          <a:endParaRPr lang="en-US" sz="1800" b="1" dirty="0"/>
                        </a:p>
                      </a:txBody>
                      <a:tcPr/>
                    </a:tc>
                    <a:tc>
                      <a:txBody>
                        <a:bodyPr/>
                        <a:lstStyle/>
                        <a:p>
                          <a:pPr algn="ctr"/>
                          <a:r>
                            <a:rPr lang="en-US" sz="1800" dirty="0" smtClean="0"/>
                            <a:t>Magnetic Flux</a:t>
                          </a:r>
                        </a:p>
                        <a:p>
                          <a:pPr algn="ctr"/>
                          <a:r>
                            <a:rPr lang="en-US" sz="1800" dirty="0" smtClean="0"/>
                            <a:t> [Volt-Second]</a:t>
                          </a:r>
                          <a:endParaRPr lang="en-US" sz="1800" dirty="0"/>
                        </a:p>
                      </a:txBody>
                      <a:tcPr/>
                    </a:tc>
                    <a:tc>
                      <a:txBody>
                        <a:bodyPr/>
                        <a:lstStyle/>
                        <a:p>
                          <a:pPr algn="ctr"/>
                          <a:r>
                            <a:rPr lang="en-US" sz="1800" dirty="0" smtClean="0"/>
                            <a:t>Rate of change of Magnetic Flux [Volt]</a:t>
                          </a:r>
                          <a:endParaRPr lang="en-US" sz="1800" dirty="0"/>
                        </a:p>
                      </a:txBody>
                      <a:tcPr/>
                    </a:tc>
                    <a:tc>
                      <a:txBody>
                        <a:bodyPr/>
                        <a:lstStyle/>
                        <a:p>
                          <a:pPr algn="ctr"/>
                          <a:r>
                            <a:rPr lang="en-US" sz="1800" dirty="0" smtClean="0"/>
                            <a:t>Rate of change of Magnetic Flux </a:t>
                          </a:r>
                        </a:p>
                        <a:p>
                          <a:pPr algn="ctr"/>
                          <a:r>
                            <a:rPr lang="en-US" sz="1800" dirty="0" smtClean="0"/>
                            <a:t>[Volt]</a:t>
                          </a:r>
                          <a:endParaRPr lang="en-US" sz="1800" dirty="0"/>
                        </a:p>
                      </a:txBody>
                      <a:tcPr/>
                    </a:tc>
                    <a:extLst>
                      <a:ext uri="{0D108BD9-81ED-4DB2-BD59-A6C34878D82A}">
                        <a16:rowId xmlns:a16="http://schemas.microsoft.com/office/drawing/2014/main" val="3559782943"/>
                      </a:ext>
                    </a:extLst>
                  </a:tr>
                  <a:tr h="370840">
                    <a:tc>
                      <a:txBody>
                        <a:bodyPr/>
                        <a:lstStyle/>
                        <a:p>
                          <a:pPr algn="ctr"/>
                          <a:r>
                            <a:rPr lang="en-US" sz="1800" b="1" dirty="0" smtClean="0"/>
                            <a:t>Effort Variable</a:t>
                          </a:r>
                          <a:endParaRPr lang="en-US" sz="1800" b="1" dirty="0"/>
                        </a:p>
                      </a:txBody>
                      <a:tcPr/>
                    </a:tc>
                    <a:tc>
                      <a:txBody>
                        <a:bodyPr/>
                        <a:lstStyle/>
                        <a:p>
                          <a:pPr algn="ctr"/>
                          <a:r>
                            <a:rPr lang="en-US" sz="1800" dirty="0" smtClean="0"/>
                            <a:t>Magnetomotive Force [Ampere]</a:t>
                          </a:r>
                          <a:endParaRPr lang="en-US" sz="1800" dirty="0"/>
                        </a:p>
                      </a:txBody>
                      <a:tcPr/>
                    </a:tc>
                    <a:tc>
                      <a:txBody>
                        <a:bodyPr/>
                        <a:lstStyle/>
                        <a:p>
                          <a:pPr algn="ctr"/>
                          <a:r>
                            <a:rPr lang="en-US" sz="1800" dirty="0" smtClean="0"/>
                            <a:t>Magnetomotive Force </a:t>
                          </a:r>
                        </a:p>
                        <a:p>
                          <a:pPr algn="ctr"/>
                          <a:r>
                            <a:rPr lang="en-US" sz="1800" dirty="0" smtClean="0"/>
                            <a:t>[Ampere]</a:t>
                          </a:r>
                          <a:endParaRPr lang="en-US" sz="1800" dirty="0"/>
                        </a:p>
                      </a:txBody>
                      <a:tcPr/>
                    </a:tc>
                    <a:tc>
                      <a:txBody>
                        <a:bodyPr/>
                        <a:lstStyle/>
                        <a:p>
                          <a:pPr algn="ctr"/>
                          <a:r>
                            <a:rPr lang="en-US" sz="1800" dirty="0" smtClean="0"/>
                            <a:t>Magnetomotive Force</a:t>
                          </a:r>
                        </a:p>
                        <a:p>
                          <a:pPr algn="ctr"/>
                          <a:r>
                            <a:rPr lang="en-US" sz="1800" dirty="0" smtClean="0"/>
                            <a:t> [Ampere]</a:t>
                          </a:r>
                          <a:endParaRPr lang="en-US" sz="1800" dirty="0"/>
                        </a:p>
                      </a:txBody>
                      <a:tcPr/>
                    </a:tc>
                    <a:extLst>
                      <a:ext uri="{0D108BD9-81ED-4DB2-BD59-A6C34878D82A}">
                        <a16:rowId xmlns:a16="http://schemas.microsoft.com/office/drawing/2014/main" val="3590960478"/>
                      </a:ext>
                    </a:extLst>
                  </a:tr>
                  <a:tr h="370840">
                    <a:tc>
                      <a:txBody>
                        <a:bodyPr/>
                        <a:lstStyle/>
                        <a:p>
                          <a:pPr algn="ctr"/>
                          <a:r>
                            <a:rPr lang="en-US" sz="1800" b="1" dirty="0" smtClean="0"/>
                            <a:t>Energy Dissipation Element</a:t>
                          </a:r>
                          <a:endParaRPr lang="en-US" sz="1800" b="1" dirty="0"/>
                        </a:p>
                      </a:txBody>
                      <a:tcPr/>
                    </a:tc>
                    <a:tc>
                      <a:txBody>
                        <a:bodyPr/>
                        <a:lstStyle/>
                        <a:p>
                          <a:pPr algn="ctr"/>
                          <a:r>
                            <a:rPr lang="en-US" sz="1800" dirty="0" smtClean="0"/>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m:t>Henry</m:t>
                                  </m:r>
                                </m:e>
                                <m:sup>
                                  <m:r>
                                    <a:rPr lang="en-US" sz="1800" i="1" dirty="0" smtClean="0">
                                      <a:effectLst/>
                                      <a:latin typeface="Cambria Math" panose="02040503050406030204" pitchFamily="18" charset="0"/>
                                    </a:rPr>
                                    <m:t>−1</m:t>
                                  </m:r>
                                </m:sup>
                              </m:sSup>
                            </m:oMath>
                          </a14:m>
                          <a:r>
                            <a:rPr lang="en-US" sz="1800" dirty="0" smtClean="0"/>
                            <a:t>]</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Magnetic Conductance </a:t>
                          </a:r>
                        </a:p>
                        <a:p>
                          <a:pPr algn="ctr"/>
                          <a:r>
                            <a:rPr lang="en-US" sz="1800" dirty="0" smtClean="0"/>
                            <a:t>[Ohm]</a:t>
                          </a:r>
                          <a:endParaRPr lang="en-US" sz="1800" dirty="0"/>
                        </a:p>
                      </a:txBody>
                      <a:tcPr/>
                    </a:tc>
                    <a:extLst>
                      <a:ext uri="{0D108BD9-81ED-4DB2-BD59-A6C34878D82A}">
                        <a16:rowId xmlns:a16="http://schemas.microsoft.com/office/drawing/2014/main" val="275593643"/>
                      </a:ext>
                    </a:extLst>
                  </a:tr>
                  <a:tr h="370840">
                    <a:tc>
                      <a:txBody>
                        <a:bodyPr/>
                        <a:lstStyle/>
                        <a:p>
                          <a:pPr algn="ctr"/>
                          <a:r>
                            <a:rPr lang="en-US" sz="1800" b="1" dirty="0" smtClean="0"/>
                            <a:t>Electrical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Magnetic Capacitance </a:t>
                          </a:r>
                        </a:p>
                        <a:p>
                          <a:pPr algn="ctr"/>
                          <a:r>
                            <a:rPr lang="en-US" sz="1800" dirty="0" smtClean="0"/>
                            <a:t>[Farad]</a:t>
                          </a:r>
                          <a:endParaRPr lang="en-US" sz="1800" dirty="0"/>
                        </a:p>
                      </a:txBody>
                      <a:tcPr/>
                    </a:tc>
                    <a:extLst>
                      <a:ext uri="{0D108BD9-81ED-4DB2-BD59-A6C34878D82A}">
                        <a16:rowId xmlns:a16="http://schemas.microsoft.com/office/drawing/2014/main" val="687365440"/>
                      </a:ext>
                    </a:extLst>
                  </a:tr>
                  <a:tr h="370840">
                    <a:tc>
                      <a:txBody>
                        <a:bodyPr/>
                        <a:lstStyle/>
                        <a:p>
                          <a:pPr algn="ctr"/>
                          <a:r>
                            <a:rPr lang="en-US" sz="1800" b="1" dirty="0" smtClean="0"/>
                            <a:t>Magnetic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Magnetic Permeance </a:t>
                          </a:r>
                        </a:p>
                        <a:p>
                          <a:pPr algn="ctr"/>
                          <a:r>
                            <a:rPr lang="en-US" sz="1800" dirty="0" smtClean="0"/>
                            <a:t>[Henry]</a:t>
                          </a:r>
                          <a:endParaRPr lang="en-US" sz="1800" dirty="0"/>
                        </a:p>
                      </a:txBody>
                      <a:tcPr/>
                    </a:tc>
                    <a:tc>
                      <a:txBody>
                        <a:bodyPr/>
                        <a:lstStyle/>
                        <a:p>
                          <a:pPr algn="ctr"/>
                          <a:r>
                            <a:rPr lang="en-US" sz="1800" dirty="0" smtClean="0"/>
                            <a:t>Magnetic Inductance</a:t>
                          </a:r>
                        </a:p>
                        <a:p>
                          <a:pPr algn="ctr"/>
                          <a:r>
                            <a:rPr lang="en-US" sz="1800" dirty="0" smtClean="0"/>
                            <a:t> [Henry]</a:t>
                          </a:r>
                          <a:endParaRPr lang="en-US" sz="1800" dirty="0"/>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723439917"/>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p>
                      </a:txBody>
                      <a:tcPr/>
                    </a:tc>
                    <a:tc>
                      <a:txBody>
                        <a:bodyPr/>
                        <a:lstStyle/>
                        <a:p>
                          <a:pPr algn="ctr"/>
                          <a:r>
                            <a:rPr lang="en-US" sz="1800" b="1" dirty="0" smtClean="0"/>
                            <a:t>Reluctance Model</a:t>
                          </a:r>
                          <a:endParaRPr lang="en-US" sz="1800" b="1" dirty="0"/>
                        </a:p>
                      </a:txBody>
                      <a:tcPr/>
                    </a:tc>
                    <a:tc>
                      <a:txBody>
                        <a:bodyPr/>
                        <a:lstStyle/>
                        <a:p>
                          <a:pPr algn="ctr"/>
                          <a:r>
                            <a:rPr lang="en-US" sz="1800" b="1" dirty="0" smtClean="0"/>
                            <a:t>Permeance-Capacitance</a:t>
                          </a:r>
                          <a:r>
                            <a:rPr lang="en-US" sz="1800" b="1" baseline="0" dirty="0" smtClean="0"/>
                            <a:t> Model</a:t>
                          </a:r>
                          <a:endParaRPr lang="en-US" sz="1800" b="1" dirty="0"/>
                        </a:p>
                      </a:txBody>
                      <a:tcPr/>
                    </a:tc>
                    <a:tc>
                      <a:txBody>
                        <a:bodyPr/>
                        <a:lstStyle/>
                        <a:p>
                          <a:pPr algn="ctr"/>
                          <a:r>
                            <a:rPr lang="en-US" sz="1800" b="1" dirty="0" smtClean="0"/>
                            <a:t>Transmission Line Model</a:t>
                          </a:r>
                          <a:endParaRPr lang="en-US" sz="1800" b="1" dirty="0"/>
                        </a:p>
                      </a:txBody>
                      <a:tcPr/>
                    </a:tc>
                    <a:extLst>
                      <a:ext uri="{0D108BD9-81ED-4DB2-BD59-A6C34878D82A}">
                        <a16:rowId xmlns:a16="http://schemas.microsoft.com/office/drawing/2014/main" val="1558632924"/>
                      </a:ext>
                    </a:extLst>
                  </a:tr>
                  <a:tr h="640080">
                    <a:tc>
                      <a:txBody>
                        <a:bodyPr/>
                        <a:lstStyle/>
                        <a:p>
                          <a:pPr algn="ctr"/>
                          <a:r>
                            <a:rPr lang="en-US" sz="1800" b="1" dirty="0" smtClean="0"/>
                            <a:t>Conserved Quantity</a:t>
                          </a:r>
                          <a:endParaRPr lang="en-US" sz="1800" b="1" dirty="0"/>
                        </a:p>
                      </a:txBody>
                      <a:tcPr/>
                    </a:tc>
                    <a:tc>
                      <a:txBody>
                        <a:bodyPr/>
                        <a:lstStyle/>
                        <a:p>
                          <a:pPr algn="ctr"/>
                          <a:r>
                            <a:rPr lang="en-US" sz="1800" dirty="0" smtClean="0"/>
                            <a:t>?</a:t>
                          </a:r>
                          <a:endParaRPr lang="en-US" sz="1800" dirty="0"/>
                        </a:p>
                      </a:txBody>
                      <a:tcPr/>
                    </a:tc>
                    <a:tc>
                      <a:txBody>
                        <a:bodyPr/>
                        <a:lstStyle/>
                        <a:p>
                          <a:pPr algn="ctr"/>
                          <a:r>
                            <a:rPr lang="en-US" sz="1800" dirty="0" smtClean="0"/>
                            <a:t>Magnetic Flux </a:t>
                          </a:r>
                          <a:endParaRPr lang="en-US" sz="1800" dirty="0" smtClean="0"/>
                        </a:p>
                        <a:p>
                          <a:pPr algn="ctr"/>
                          <a:r>
                            <a:rPr lang="en-US" sz="1800" dirty="0" smtClean="0"/>
                            <a:t>[</a:t>
                          </a:r>
                          <a:r>
                            <a:rPr lang="en-US" sz="1800" dirty="0" smtClean="0"/>
                            <a:t>Volt-Second]</a:t>
                          </a:r>
                          <a:endParaRPr lang="en-US" sz="1800" dirty="0"/>
                        </a:p>
                      </a:txBody>
                      <a:tcPr/>
                    </a:tc>
                    <a:tc>
                      <a:txBody>
                        <a:bodyPr/>
                        <a:lstStyle/>
                        <a:p>
                          <a:pPr algn="ctr"/>
                          <a:r>
                            <a:rPr lang="en-US" sz="1800" dirty="0" smtClean="0"/>
                            <a:t>Magnetic Flux</a:t>
                          </a:r>
                        </a:p>
                        <a:p>
                          <a:pPr algn="ctr"/>
                          <a:r>
                            <a:rPr lang="en-US" sz="1800" dirty="0" smtClean="0"/>
                            <a:t> [Volt-Second]</a:t>
                          </a:r>
                          <a:endParaRPr lang="en-US" sz="1800" dirty="0"/>
                        </a:p>
                      </a:txBody>
                      <a:tcPr/>
                    </a:tc>
                    <a:extLst>
                      <a:ext uri="{0D108BD9-81ED-4DB2-BD59-A6C34878D82A}">
                        <a16:rowId xmlns:a16="http://schemas.microsoft.com/office/drawing/2014/main" val="2788719644"/>
                      </a:ext>
                    </a:extLst>
                  </a:tr>
                  <a:tr h="640080">
                    <a:tc>
                      <a:txBody>
                        <a:bodyPr/>
                        <a:lstStyle/>
                        <a:p>
                          <a:pPr algn="ctr"/>
                          <a:r>
                            <a:rPr lang="en-US" sz="1800" b="1" dirty="0" smtClean="0"/>
                            <a:t>Flow Variable</a:t>
                          </a:r>
                          <a:endParaRPr lang="en-US" sz="1800" b="1" dirty="0"/>
                        </a:p>
                      </a:txBody>
                      <a:tcPr/>
                    </a:tc>
                    <a:tc>
                      <a:txBody>
                        <a:bodyPr/>
                        <a:lstStyle/>
                        <a:p>
                          <a:pPr algn="ctr"/>
                          <a:r>
                            <a:rPr lang="en-US" sz="1800" dirty="0" smtClean="0"/>
                            <a:t>Magnetic </a:t>
                          </a:r>
                          <a:r>
                            <a:rPr lang="en-US" sz="1800" dirty="0" smtClean="0"/>
                            <a:t>Flux</a:t>
                          </a:r>
                        </a:p>
                        <a:p>
                          <a:pPr algn="ctr"/>
                          <a:r>
                            <a:rPr lang="en-US" sz="1800" dirty="0" smtClean="0"/>
                            <a:t> </a:t>
                          </a:r>
                          <a:r>
                            <a:rPr lang="en-US" sz="1800" dirty="0" smtClean="0"/>
                            <a:t>[Volt-Second]</a:t>
                          </a:r>
                          <a:endParaRPr lang="en-US" sz="1800" dirty="0"/>
                        </a:p>
                      </a:txBody>
                      <a:tcPr/>
                    </a:tc>
                    <a:tc>
                      <a:txBody>
                        <a:bodyPr/>
                        <a:lstStyle/>
                        <a:p>
                          <a:pPr algn="ctr"/>
                          <a:r>
                            <a:rPr lang="en-US" sz="1800" dirty="0" smtClean="0"/>
                            <a:t>Rate of change of Magnetic Flux [Volt]</a:t>
                          </a:r>
                          <a:endParaRPr lang="en-US" sz="1800" dirty="0"/>
                        </a:p>
                      </a:txBody>
                      <a:tcPr/>
                    </a:tc>
                    <a:tc>
                      <a:txBody>
                        <a:bodyPr/>
                        <a:lstStyle/>
                        <a:p>
                          <a:pPr algn="ctr"/>
                          <a:r>
                            <a:rPr lang="en-US" sz="1800" dirty="0" smtClean="0"/>
                            <a:t>Rate of change of Magnetic Flux </a:t>
                          </a:r>
                        </a:p>
                        <a:p>
                          <a:pPr algn="ctr"/>
                          <a:r>
                            <a:rPr lang="en-US" sz="1800" dirty="0" smtClean="0"/>
                            <a:t>[Volt]</a:t>
                          </a:r>
                          <a:endParaRPr lang="en-US" sz="1800" dirty="0"/>
                        </a:p>
                      </a:txBody>
                      <a:tcPr/>
                    </a:tc>
                    <a:extLst>
                      <a:ext uri="{0D108BD9-81ED-4DB2-BD59-A6C34878D82A}">
                        <a16:rowId xmlns:a16="http://schemas.microsoft.com/office/drawing/2014/main" val="3559782943"/>
                      </a:ext>
                    </a:extLst>
                  </a:tr>
                  <a:tr h="640080">
                    <a:tc>
                      <a:txBody>
                        <a:bodyPr/>
                        <a:lstStyle/>
                        <a:p>
                          <a:pPr algn="ctr"/>
                          <a:r>
                            <a:rPr lang="en-US" sz="1800" b="1" dirty="0" smtClean="0"/>
                            <a:t>Effort Variable</a:t>
                          </a:r>
                          <a:endParaRPr lang="en-US" sz="1800" b="1" dirty="0"/>
                        </a:p>
                      </a:txBody>
                      <a:tcPr/>
                    </a:tc>
                    <a:tc>
                      <a:txBody>
                        <a:bodyPr/>
                        <a:lstStyle/>
                        <a:p>
                          <a:pPr algn="ctr"/>
                          <a:r>
                            <a:rPr lang="en-US" sz="1800" dirty="0" smtClean="0"/>
                            <a:t>Magnetomotive Force [Ampere]</a:t>
                          </a:r>
                          <a:endParaRPr lang="en-US" sz="1800" dirty="0"/>
                        </a:p>
                      </a:txBody>
                      <a:tcPr/>
                    </a:tc>
                    <a:tc>
                      <a:txBody>
                        <a:bodyPr/>
                        <a:lstStyle/>
                        <a:p>
                          <a:pPr algn="ctr"/>
                          <a:r>
                            <a:rPr lang="en-US" sz="1800" dirty="0" smtClean="0"/>
                            <a:t>Magnetomotive Force </a:t>
                          </a:r>
                          <a:endParaRPr lang="en-US" sz="1800" dirty="0" smtClean="0"/>
                        </a:p>
                        <a:p>
                          <a:pPr algn="ctr"/>
                          <a:r>
                            <a:rPr lang="en-US" sz="1800" dirty="0" smtClean="0"/>
                            <a:t>[</a:t>
                          </a:r>
                          <a:r>
                            <a:rPr lang="en-US" sz="1800" dirty="0" smtClean="0"/>
                            <a:t>Ampere]</a:t>
                          </a:r>
                          <a:endParaRPr lang="en-US" sz="1800" dirty="0"/>
                        </a:p>
                      </a:txBody>
                      <a:tcPr/>
                    </a:tc>
                    <a:tc>
                      <a:txBody>
                        <a:bodyPr/>
                        <a:lstStyle/>
                        <a:p>
                          <a:pPr algn="ctr"/>
                          <a:r>
                            <a:rPr lang="en-US" sz="1800" dirty="0" smtClean="0"/>
                            <a:t>Magnetomotive Force</a:t>
                          </a:r>
                        </a:p>
                        <a:p>
                          <a:pPr algn="ctr"/>
                          <a:r>
                            <a:rPr lang="en-US" sz="1800" dirty="0" smtClean="0"/>
                            <a:t> [Ampere]</a:t>
                          </a:r>
                          <a:endParaRPr lang="en-US" sz="1800" dirty="0"/>
                        </a:p>
                      </a:txBody>
                      <a:tcPr/>
                    </a:tc>
                    <a:extLst>
                      <a:ext uri="{0D108BD9-81ED-4DB2-BD59-A6C34878D82A}">
                        <a16:rowId xmlns:a16="http://schemas.microsoft.com/office/drawing/2014/main" val="3590960478"/>
                      </a:ext>
                    </a:extLst>
                  </a:tr>
                  <a:tr h="640080">
                    <a:tc>
                      <a:txBody>
                        <a:bodyPr/>
                        <a:lstStyle/>
                        <a:p>
                          <a:pPr algn="ctr"/>
                          <a:r>
                            <a:rPr lang="en-US" sz="1800" b="1" dirty="0" smtClean="0"/>
                            <a:t>Energy </a:t>
                          </a:r>
                          <a:r>
                            <a:rPr lang="en-US" sz="1800" b="1" dirty="0" smtClean="0"/>
                            <a:t>Dissipation </a:t>
                          </a:r>
                          <a:r>
                            <a:rPr lang="en-US" sz="1800" b="1" dirty="0" smtClean="0"/>
                            <a:t>Element</a:t>
                          </a:r>
                          <a:endParaRPr lang="en-US" sz="1800" b="1" dirty="0"/>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t>?</a:t>
                          </a:r>
                          <a:endParaRPr lang="en-US" sz="1800" dirty="0"/>
                        </a:p>
                      </a:txBody>
                      <a:tcPr/>
                    </a:tc>
                    <a:tc>
                      <a:txBody>
                        <a:bodyPr/>
                        <a:lstStyle/>
                        <a:p>
                          <a:pPr algn="ctr"/>
                          <a:r>
                            <a:rPr lang="en-US" sz="1800" dirty="0" smtClean="0"/>
                            <a:t>Magnetic Conductance </a:t>
                          </a:r>
                        </a:p>
                        <a:p>
                          <a:pPr algn="ctr"/>
                          <a:r>
                            <a:rPr lang="en-US" sz="1800" dirty="0" smtClean="0"/>
                            <a:t>[Ohm]</a:t>
                          </a:r>
                          <a:endParaRPr lang="en-US" sz="1800" dirty="0"/>
                        </a:p>
                      </a:txBody>
                      <a:tcPr/>
                    </a:tc>
                    <a:extLst>
                      <a:ext uri="{0D108BD9-81ED-4DB2-BD59-A6C34878D82A}">
                        <a16:rowId xmlns:a16="http://schemas.microsoft.com/office/drawing/2014/main" val="275593643"/>
                      </a:ext>
                    </a:extLst>
                  </a:tr>
                  <a:tr h="640080">
                    <a:tc>
                      <a:txBody>
                        <a:bodyPr/>
                        <a:lstStyle/>
                        <a:p>
                          <a:pPr algn="ctr"/>
                          <a:r>
                            <a:rPr lang="en-US" sz="1800" b="1" dirty="0" smtClean="0"/>
                            <a:t>Electrical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Magnetic Capacitance </a:t>
                          </a:r>
                        </a:p>
                        <a:p>
                          <a:pPr algn="ctr"/>
                          <a:r>
                            <a:rPr lang="en-US" sz="1800" dirty="0" smtClean="0"/>
                            <a:t>[Farad]</a:t>
                          </a:r>
                          <a:endParaRPr lang="en-US" sz="1800" dirty="0"/>
                        </a:p>
                      </a:txBody>
                      <a:tcPr/>
                    </a:tc>
                    <a:extLst>
                      <a:ext uri="{0D108BD9-81ED-4DB2-BD59-A6C34878D82A}">
                        <a16:rowId xmlns:a16="http://schemas.microsoft.com/office/drawing/2014/main" val="687365440"/>
                      </a:ext>
                    </a:extLst>
                  </a:tr>
                  <a:tr h="640080">
                    <a:tc>
                      <a:txBody>
                        <a:bodyPr/>
                        <a:lstStyle/>
                        <a:p>
                          <a:pPr algn="ctr"/>
                          <a:r>
                            <a:rPr lang="en-US" sz="1800" b="1" dirty="0" smtClean="0"/>
                            <a:t>Magnetic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Magnetic </a:t>
                          </a:r>
                          <a:r>
                            <a:rPr lang="en-US" sz="1800" dirty="0" smtClean="0"/>
                            <a:t>Permeance </a:t>
                          </a:r>
                        </a:p>
                        <a:p>
                          <a:pPr algn="ctr"/>
                          <a:r>
                            <a:rPr lang="en-US" sz="1800" dirty="0" smtClean="0"/>
                            <a:t>[</a:t>
                          </a:r>
                          <a:r>
                            <a:rPr lang="en-US" sz="1800" dirty="0" smtClean="0"/>
                            <a:t>Henry]</a:t>
                          </a:r>
                          <a:endParaRPr lang="en-US" sz="1800" dirty="0"/>
                        </a:p>
                      </a:txBody>
                      <a:tcPr/>
                    </a:tc>
                    <a:tc>
                      <a:txBody>
                        <a:bodyPr/>
                        <a:lstStyle/>
                        <a:p>
                          <a:pPr algn="ctr"/>
                          <a:r>
                            <a:rPr lang="en-US" sz="1800" dirty="0" smtClean="0"/>
                            <a:t>Magnetic Inductance</a:t>
                          </a:r>
                        </a:p>
                        <a:p>
                          <a:pPr algn="ctr"/>
                          <a:r>
                            <a:rPr lang="en-US" sz="1800" dirty="0" smtClean="0"/>
                            <a:t> [Henry]</a:t>
                          </a:r>
                          <a:endParaRPr lang="en-US" sz="1800" dirty="0"/>
                        </a:p>
                      </a:txBody>
                      <a:tcPr/>
                    </a:tc>
                    <a:extLst>
                      <a:ext uri="{0D108BD9-81ED-4DB2-BD59-A6C34878D82A}">
                        <a16:rowId xmlns:a16="http://schemas.microsoft.com/office/drawing/2014/main" val="1538193494"/>
                      </a:ext>
                    </a:extLst>
                  </a:tr>
                </a:tbl>
              </a:graphicData>
            </a:graphic>
          </p:graphicFrame>
        </mc:Fallback>
      </mc:AlternateContent>
    </p:spTree>
    <p:extLst>
      <p:ext uri="{BB962C8B-B14F-4D97-AF65-F5344CB8AC3E}">
        <p14:creationId xmlns:p14="http://schemas.microsoft.com/office/powerpoint/2010/main" val="399452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MEEP: Electromagnetic Simulations</a:t>
            </a:r>
            <a:endParaRPr lang="en-US" dirty="0"/>
          </a:p>
        </p:txBody>
      </p:sp>
    </p:spTree>
    <p:extLst>
      <p:ext uri="{BB962C8B-B14F-4D97-AF65-F5344CB8AC3E}">
        <p14:creationId xmlns:p14="http://schemas.microsoft.com/office/powerpoint/2010/main" val="268595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MEEP</a:t>
            </a:r>
            <a:endParaRPr lang="en-US" dirty="0"/>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t>MEEP (2006) is </a:t>
            </a:r>
            <a:r>
              <a:rPr lang="en-US" sz="2200" dirty="0"/>
              <a:t>a script based Simulator </a:t>
            </a:r>
            <a:r>
              <a:rPr lang="en-US" sz="2200" dirty="0" smtClean="0"/>
              <a:t>for </a:t>
            </a:r>
            <a:r>
              <a:rPr lang="en-US" sz="2200" dirty="0" smtClean="0"/>
              <a:t>modeling </a:t>
            </a:r>
            <a:r>
              <a:rPr lang="en-US" sz="2200" dirty="0"/>
              <a:t>the time domain and frequency domain behavior of a variety of arbitrary materials including anisotropic, dispersive, non-linear dielectrics, electric/ magnetic conductors, media with saturable </a:t>
            </a:r>
            <a:r>
              <a:rPr lang="en-US" sz="2200" dirty="0" smtClean="0"/>
              <a:t>gain / </a:t>
            </a:r>
            <a:r>
              <a:rPr lang="en-US" sz="2200" dirty="0"/>
              <a:t>absorption, and gyrotropic media. </a:t>
            </a:r>
            <a:endParaRPr lang="en-US" sz="2200" dirty="0" smtClean="0"/>
          </a:p>
          <a:p>
            <a:r>
              <a:rPr lang="en-US" sz="2200" dirty="0" smtClean="0"/>
              <a:t>C</a:t>
            </a:r>
            <a:r>
              <a:rPr lang="en-US" sz="2200" dirty="0"/>
              <a:t>++ </a:t>
            </a:r>
            <a:r>
              <a:rPr lang="en-US" sz="2200" dirty="0" smtClean="0"/>
              <a:t>interface: Features </a:t>
            </a:r>
            <a:r>
              <a:rPr lang="en-US" sz="2200" dirty="0"/>
              <a:t>variable resolution and normalized units. </a:t>
            </a:r>
            <a:endParaRPr lang="en-US" sz="2200" dirty="0" smtClean="0"/>
          </a:p>
          <a:p>
            <a:r>
              <a:rPr lang="en-US" sz="2200" dirty="0" smtClean="0"/>
              <a:t>Material Library: Sample </a:t>
            </a:r>
            <a:r>
              <a:rPr lang="en-US" sz="2200" dirty="0"/>
              <a:t>data for several materials is provided in libraries for building accurate test structures. </a:t>
            </a:r>
            <a:endParaRPr lang="en-US" sz="2200" dirty="0" smtClean="0"/>
          </a:p>
          <a:p>
            <a:r>
              <a:rPr lang="en-US" sz="2200" dirty="0" smtClean="0"/>
              <a:t>Current Sources: A </a:t>
            </a:r>
            <a:r>
              <a:rPr lang="en-US" sz="2200" dirty="0"/>
              <a:t>wide variety of electric or magnetic current sources can be simulated. </a:t>
            </a:r>
            <a:endParaRPr lang="en-US" sz="2200" dirty="0" smtClean="0"/>
          </a:p>
          <a:p>
            <a:r>
              <a:rPr lang="en-US" sz="2200" dirty="0" smtClean="0"/>
              <a:t>Derived components: Electric/ Magnetic/ Thermal Energy Density, </a:t>
            </a:r>
            <a:r>
              <a:rPr lang="en-US" sz="2200" dirty="0"/>
              <a:t>Poynting </a:t>
            </a:r>
            <a:r>
              <a:rPr lang="en-US" sz="2200" dirty="0" smtClean="0"/>
              <a:t>Flux </a:t>
            </a:r>
            <a:r>
              <a:rPr lang="en-US" sz="2200" dirty="0" smtClean="0"/>
              <a:t>etc. can </a:t>
            </a:r>
            <a:r>
              <a:rPr lang="en-US" sz="2200" dirty="0"/>
              <a:t>be evaluated. </a:t>
            </a:r>
            <a:endParaRPr lang="en-US" sz="2200" dirty="0" smtClean="0"/>
          </a:p>
          <a:p>
            <a:r>
              <a:rPr lang="en-US" sz="2200" dirty="0" smtClean="0"/>
              <a:t>Mathematical operations: Averaging</a:t>
            </a:r>
            <a:r>
              <a:rPr lang="en-US" sz="2200" dirty="0"/>
              <a:t>, symmetry and integration </a:t>
            </a:r>
            <a:r>
              <a:rPr lang="en-US" sz="2200" dirty="0" smtClean="0"/>
              <a:t>are </a:t>
            </a:r>
            <a:r>
              <a:rPr lang="en-US" sz="2200" dirty="0"/>
              <a:t>allowed in cylindrical and rectangular coordinates. </a:t>
            </a:r>
            <a:endParaRPr lang="en-US" sz="2200" dirty="0" smtClean="0"/>
          </a:p>
          <a:p>
            <a:r>
              <a:rPr lang="en-US" sz="2200" dirty="0" smtClean="0"/>
              <a:t>Data Visualization: </a:t>
            </a:r>
            <a:r>
              <a:rPr lang="en-US" sz="2200" dirty="0" smtClean="0"/>
              <a:t>The </a:t>
            </a:r>
            <a:r>
              <a:rPr lang="en-US" sz="2200" dirty="0"/>
              <a:t>fields can be printed as image or video </a:t>
            </a:r>
            <a:r>
              <a:rPr lang="en-US" sz="2200" dirty="0" smtClean="0"/>
              <a:t>files. </a:t>
            </a:r>
            <a:endParaRPr lang="en-US" sz="2200" dirty="0" smtClean="0"/>
          </a:p>
          <a:p>
            <a:endParaRPr lang="en-US" sz="2200" dirty="0"/>
          </a:p>
        </p:txBody>
      </p:sp>
    </p:spTree>
    <p:extLst>
      <p:ext uri="{BB962C8B-B14F-4D97-AF65-F5344CB8AC3E}">
        <p14:creationId xmlns:p14="http://schemas.microsoft.com/office/powerpoint/2010/main" val="301047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MEEP: Fully Symmetric Maxwell’s Equations (1861) with Fictitious Magnetic Monopoles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A. Ampere’s </a:t>
                </a:r>
                <a:r>
                  <a:rPr lang="en-US" dirty="0" smtClean="0"/>
                  <a:t>Law (1861)</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p>
              <a:p>
                <a:r>
                  <a:rPr lang="en-US" dirty="0" smtClean="0"/>
                  <a:t>M. Faraday’s </a:t>
                </a:r>
                <a:r>
                  <a:rPr lang="en-US" dirty="0" smtClean="0"/>
                  <a:t>Law (1831)</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p>
              <a:p>
                <a:r>
                  <a:rPr lang="en-US" dirty="0" smtClean="0"/>
                  <a:t>J. C. F. Gauss’s Law for </a:t>
                </a:r>
                <a:r>
                  <a:rPr lang="en-US" dirty="0" smtClean="0"/>
                  <a:t>Electricity (1813)</a:t>
                </a:r>
                <a:endParaRPr lang="en-US" dirty="0"/>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p>
              <a:p>
                <a:r>
                  <a:rPr lang="en-US" dirty="0"/>
                  <a:t>J. C. F. Gauss’s </a:t>
                </a:r>
                <a:r>
                  <a:rPr lang="en-US" dirty="0" smtClean="0"/>
                  <a:t>Law for </a:t>
                </a:r>
                <a:r>
                  <a:rPr lang="en-US" dirty="0" smtClean="0"/>
                  <a:t>Magnetism (1813)</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88835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Finite Difference Time Domain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t>K. S. Yee’s Method (1966) or Finite Difference Time Domain Method is a differential numerical modeling technique for computational electrodynamics.</a:t>
                </a:r>
              </a:p>
              <a:p>
                <a:r>
                  <a:rPr lang="en-US" dirty="0" smtClean="0"/>
                  <a:t>J. C. Maxwell’s Equations (1861) are discretized using central difference approximations to the space and time partial derivatives. For example,</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ea typeface="Cambria Math" panose="02040503050406030204" pitchFamily="18" charset="0"/>
                </a:endParaRPr>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p>
              <a:p>
                <a:pPr marL="0" indent="0">
                  <a:buNone/>
                </a:pPr>
                <a:r>
                  <a:rPr lang="en-US" dirty="0"/>
                  <a:t>w</a:t>
                </a:r>
                <a:r>
                  <a:rPr lang="en-US" dirty="0" smtClean="0"/>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a:blip r:embed="rId2"/>
                <a:stretch>
                  <a:fillRect l="-1043" t="-3259" b="-1434"/>
                </a:stretch>
              </a:blipFill>
            </p:spPr>
            <p:txBody>
              <a:bodyPr/>
              <a:lstStyle/>
              <a:p>
                <a:r>
                  <a:rPr lang="en-US">
                    <a:noFill/>
                  </a:rPr>
                  <a:t> </a:t>
                </a:r>
              </a:p>
            </p:txBody>
          </p:sp>
        </mc:Fallback>
      </mc:AlternateContent>
    </p:spTree>
    <p:extLst>
      <p:ext uri="{BB962C8B-B14F-4D97-AF65-F5344CB8AC3E}">
        <p14:creationId xmlns:p14="http://schemas.microsoft.com/office/powerpoint/2010/main" val="809654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Yee Lattice</a:t>
            </a:r>
            <a:endParaRPr lang="en-US" dirty="0"/>
          </a:p>
        </p:txBody>
      </p:sp>
      <p:pic>
        <p:nvPicPr>
          <p:cNvPr id="4" name="Content Placeholder 3"/>
          <p:cNvPicPr>
            <a:picLocks noGrp="1" noChangeAspect="1"/>
          </p:cNvPicPr>
          <p:nvPr>
            <p:ph idx="1"/>
          </p:nvPr>
        </p:nvPicPr>
        <p:blipFill>
          <a:blip r:embed="rId2"/>
          <a:stretch>
            <a:fillRect/>
          </a:stretch>
        </p:blipFill>
        <p:spPr>
          <a:xfrm>
            <a:off x="3307494" y="2884987"/>
            <a:ext cx="5577012" cy="3841750"/>
          </a:xfrm>
          <a:prstGeom prst="rect">
            <a:avLst/>
          </a:prstGeom>
        </p:spPr>
      </p:pic>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Finite Difference Time Domain Method discretizes </a:t>
            </a:r>
            <a:r>
              <a:rPr lang="en-US" sz="2400" dirty="0"/>
              <a:t>space into a grid of small </a:t>
            </a:r>
            <a:r>
              <a:rPr lang="en-US" sz="2400" dirty="0" smtClean="0"/>
              <a:t>elements </a:t>
            </a:r>
            <a:r>
              <a:rPr lang="en-US" sz="2400" dirty="0"/>
              <a:t>called </a:t>
            </a:r>
            <a:r>
              <a:rPr lang="en-US" sz="2400" dirty="0" smtClean="0"/>
              <a:t>Yee Lattice (1966). </a:t>
            </a:r>
            <a:r>
              <a:rPr lang="en-US" sz="2400" dirty="0"/>
              <a:t>The different field components at a grid location are stored in the edges and faces of a cubic element</a:t>
            </a:r>
            <a:r>
              <a:rPr lang="en-US" sz="2400" dirty="0" smtClean="0"/>
              <a:t>. They are evolved in discrete time steps.</a:t>
            </a:r>
            <a:endParaRPr lang="en-US" sz="2400" dirty="0"/>
          </a:p>
        </p:txBody>
      </p:sp>
    </p:spTree>
    <p:extLst>
      <p:ext uri="{BB962C8B-B14F-4D97-AF65-F5344CB8AC3E}">
        <p14:creationId xmlns:p14="http://schemas.microsoft.com/office/powerpoint/2010/main" val="1777318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Boundary Conditions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The finite region of space must always be terminated with some boundary conditions. Three types of terminations are supported:</a:t>
                </a:r>
              </a:p>
              <a:p>
                <a:pPr marL="514350" indent="-514350">
                  <a:buAutoNum type="arabicPeriod"/>
                </a:pPr>
                <a:r>
                  <a:rPr lang="en-US" dirty="0" smtClean="0"/>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t>. Periodic Bloch Boundaries copy the field component at one cell’s edge and reinject them at a neighboring cell’s edge. </a:t>
                </a:r>
              </a:p>
              <a:p>
                <a:pPr marL="514350" indent="-514350">
                  <a:buAutoNum type="arabicPeriod"/>
                </a:pPr>
                <a:r>
                  <a:rPr lang="en-US" dirty="0" smtClean="0"/>
                  <a:t>Metallic Walls: All fields are forced to be zero at the boundaries (perfect reflector has zero absorption and zero skin depth). </a:t>
                </a:r>
              </a:p>
              <a:p>
                <a:pPr marL="514350" indent="-514350">
                  <a:buAutoNum type="arabicPeriod"/>
                </a:pPr>
                <a:r>
                  <a:rPr lang="en-US" dirty="0" smtClean="0"/>
                  <a:t>Perfectly Matched Layers: All the fields pass through the open boundary with no reflection. These absorbing boundary layers (ABC) absorb all incident fields.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r="-1507" b="-1541"/>
                </a:stretch>
              </a:blipFill>
            </p:spPr>
            <p:txBody>
              <a:bodyPr/>
              <a:lstStyle/>
              <a:p>
                <a:r>
                  <a:rPr lang="en-US">
                    <a:noFill/>
                  </a:rPr>
                  <a:t> </a:t>
                </a:r>
              </a:p>
            </p:txBody>
          </p:sp>
        </mc:Fallback>
      </mc:AlternateContent>
    </p:spTree>
    <p:extLst>
      <p:ext uri="{BB962C8B-B14F-4D97-AF65-F5344CB8AC3E}">
        <p14:creationId xmlns:p14="http://schemas.microsoft.com/office/powerpoint/2010/main" val="3358233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Material Inhomogeneity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t> in space using a function.</a:t>
                </a:r>
              </a:p>
              <a:p>
                <a:r>
                  <a:rPr lang="en-US" dirty="0" smtClean="0"/>
                  <a:t>1-D, 2-D and 3-D simulation is possible. Hence every space vector can have up to three spatial coordinates.   </a:t>
                </a:r>
              </a:p>
              <a:p>
                <a:r>
                  <a:rPr lang="en-US" dirty="0" smtClean="0"/>
                  <a:t>The simulation can be carried out in rectangular or cylindrical coordinates. Hence different homogeneous/inhomogeneous structures can be built inside the space. </a:t>
                </a:r>
              </a:p>
              <a:p>
                <a:r>
                  <a:rPr lang="en-US" dirty="0" smtClean="0"/>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406708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Magnetic Transmission Lines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Magnetic </a:t>
            </a:r>
            <a:r>
              <a:rPr lang="en-US" dirty="0"/>
              <a:t>Transmission </a:t>
            </a:r>
            <a:r>
              <a:rPr lang="en-US" dirty="0" smtClean="0"/>
              <a:t>Lines are </a:t>
            </a:r>
            <a:r>
              <a:rPr lang="en-US" dirty="0"/>
              <a:t>made from a magnetic material, with a very high relative </a:t>
            </a:r>
            <a:r>
              <a:rPr lang="en-US" dirty="0" smtClean="0"/>
              <a:t>permeability. They are very poor electrical conductors.    </a:t>
            </a:r>
          </a:p>
          <a:p>
            <a:r>
              <a:rPr lang="en-US" dirty="0" smtClean="0"/>
              <a:t>Electric Current can generate Magnetomotive Force </a:t>
            </a:r>
            <a:r>
              <a:rPr lang="en-US" dirty="0" smtClean="0"/>
              <a:t>which </a:t>
            </a:r>
            <a:r>
              <a:rPr lang="en-US" dirty="0" smtClean="0"/>
              <a:t>produces magnetic </a:t>
            </a:r>
            <a:r>
              <a:rPr lang="en-US" dirty="0" smtClean="0"/>
              <a:t>displacement current</a:t>
            </a:r>
            <a:r>
              <a:rPr lang="en-US" dirty="0" smtClean="0"/>
              <a:t>. </a:t>
            </a:r>
          </a:p>
          <a:p>
            <a:r>
              <a:rPr lang="en-US" dirty="0"/>
              <a:t>The operation of a Magnetic Transmission Line does not involve electric charges. However, changing Magnetic Fields produce Electric </a:t>
            </a:r>
            <a:r>
              <a:rPr lang="en-US" dirty="0" smtClean="0"/>
              <a:t>Fields and Electrical Energy is stored </a:t>
            </a:r>
            <a:r>
              <a:rPr lang="en-US" dirty="0"/>
              <a:t>in the </a:t>
            </a:r>
            <a:r>
              <a:rPr lang="en-US" dirty="0" smtClean="0"/>
              <a:t>dielectric </a:t>
            </a:r>
            <a:r>
              <a:rPr lang="en-US" dirty="0"/>
              <a:t>medium</a:t>
            </a:r>
            <a:r>
              <a:rPr lang="en-US" dirty="0" smtClean="0"/>
              <a:t>.</a:t>
            </a:r>
          </a:p>
          <a:p>
            <a:r>
              <a:rPr lang="en-US" dirty="0"/>
              <a:t>Electromagnetic Energy flows simultaneously in Electrical and Magnetic domains</a:t>
            </a:r>
            <a:r>
              <a:rPr lang="en-US" dirty="0" smtClean="0"/>
              <a:t>. Normally, only one domain is studied at a time.</a:t>
            </a:r>
          </a:p>
          <a:p>
            <a:r>
              <a:rPr lang="en-US" dirty="0" smtClean="0"/>
              <a:t>The Magnetic Transmission Line behavior </a:t>
            </a:r>
            <a:r>
              <a:rPr lang="en-US" dirty="0"/>
              <a:t>must be modeled using Maxwell’s Equations and magnetic circuits to study the time and frequency domain behavior of Magnetic Transmission Lines. </a:t>
            </a:r>
          </a:p>
          <a:p>
            <a:endParaRPr lang="en-US" dirty="0"/>
          </a:p>
        </p:txBody>
      </p:sp>
    </p:spTree>
    <p:extLst>
      <p:ext uri="{BB962C8B-B14F-4D97-AF65-F5344CB8AC3E}">
        <p14:creationId xmlns:p14="http://schemas.microsoft.com/office/powerpoint/2010/main" val="2008178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a:t>Material Dispersion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t>Drude</a:t>
                </a:r>
                <a:r>
                  <a:rPr lang="en-US" dirty="0" smtClean="0"/>
                  <a:t>-Lorentzian </a:t>
                </a:r>
                <a:r>
                  <a:rPr lang="en-US" dirty="0" smtClean="0"/>
                  <a:t>Model (1900</a:t>
                </a:r>
                <a:r>
                  <a:rPr lang="en-US" dirty="0" smtClean="0"/>
                  <a:t>) </a:t>
                </a:r>
                <a:r>
                  <a:rPr lang="en-US" dirty="0" smtClean="0"/>
                  <a:t>models frequency dependent permittivity and permeability.</a:t>
                </a:r>
                <a:r>
                  <a:rPr lang="en-US" dirty="0" smtClean="0"/>
                  <a:t> </a:t>
                </a:r>
                <a:r>
                  <a:rPr lang="en-US" dirty="0" smtClean="0"/>
                  <a:t>Flux Densities contain terms </a:t>
                </a:r>
                <a:r>
                  <a:rPr lang="en-US" dirty="0"/>
                  <a:t>for infinite frequency response </a:t>
                </a:r>
                <a:r>
                  <a:rPr lang="en-US" dirty="0" smtClean="0"/>
                  <a:t>and frequency dependent Polarization vector.</a:t>
                </a:r>
                <a:r>
                  <a:rPr lang="en-US" b="1" dirty="0" smtClean="0"/>
                  <a:t> </a:t>
                </a:r>
                <a:endParaRPr lang="en-US" dirty="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p>
              <a:p>
                <a14:m>
                  <m:oMath xmlns:m="http://schemas.openxmlformats.org/officeDocument/2006/math">
                    <m:r>
                      <a:rPr lang="en-US" i="1">
                        <a:latin typeface="Cambria Math" panose="02040503050406030204" pitchFamily="18" charset="0"/>
                      </a:rPr>
                      <m:t>𝜀</m:t>
                    </m:r>
                  </m:oMath>
                </a14:m>
                <a:r>
                  <a:rPr lang="en-US" dirty="0"/>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t>are </a:t>
                </a:r>
                <a:r>
                  <a:rPr lang="en-US" dirty="0"/>
                  <a:t>represented as a sum of harmonic resonances </a:t>
                </a:r>
                <a:r>
                  <a:rPr lang="en-US" dirty="0" smtClean="0"/>
                  <a:t>and </a:t>
                </a:r>
                <a:r>
                  <a:rPr lang="en-US" dirty="0"/>
                  <a:t>a term </a:t>
                </a:r>
                <a:r>
                  <a:rPr lang="en-US" dirty="0" smtClean="0"/>
                  <a:t>for </a:t>
                </a:r>
                <a:r>
                  <a:rPr lang="en-US" dirty="0"/>
                  <a:t>frequency independent electric conductivity.</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t> is a damping factor.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300"/>
                </a:stretch>
              </a:blipFill>
            </p:spPr>
            <p:txBody>
              <a:bodyPr/>
              <a:lstStyle/>
              <a:p>
                <a:r>
                  <a:rPr lang="en-US">
                    <a:noFill/>
                  </a:rPr>
                  <a:t> </a:t>
                </a:r>
              </a:p>
            </p:txBody>
          </p:sp>
        </mc:Fallback>
      </mc:AlternateContent>
    </p:spTree>
    <p:extLst>
      <p:ext uri="{BB962C8B-B14F-4D97-AF65-F5344CB8AC3E}">
        <p14:creationId xmlns:p14="http://schemas.microsoft.com/office/powerpoint/2010/main" val="2875525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Material Dispersion </a:t>
            </a:r>
            <a:r>
              <a:rPr lang="en-US" dirty="0" err="1"/>
              <a:t>Drude</a:t>
            </a:r>
            <a:r>
              <a:rPr lang="en-US" dirty="0"/>
              <a:t>-Lorentzian Model (1900</a:t>
            </a:r>
            <a:r>
              <a:rPr lang="en-US" dirty="0" smtClean="0"/>
              <a:t>) </a:t>
            </a:r>
            <a:endParaRPr lang="en-US" dirty="0"/>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1690688"/>
            <a:ext cx="469157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Dispersion </a:t>
            </a:r>
            <a:r>
              <a:rPr lang="en-US" sz="2400" dirty="0" err="1"/>
              <a:t>Drude</a:t>
            </a:r>
            <a:r>
              <a:rPr lang="en-US" sz="2400" dirty="0"/>
              <a:t>-Lorentzian Model (1900) </a:t>
            </a:r>
            <a:r>
              <a:rPr lang="en-US" sz="2400" dirty="0" smtClean="0"/>
              <a:t>explains the electrodynamic properties of metals by regarding conduction band electrons as non-interacting electron gas. </a:t>
            </a:r>
          </a:p>
          <a:p>
            <a:pPr marL="342900" indent="-342900">
              <a:buFont typeface="Arial" panose="020B0604020202020204" pitchFamily="34" charset="0"/>
              <a:buChar char="•"/>
            </a:pPr>
            <a:r>
              <a:rPr lang="en-US" sz="2400" dirty="0" smtClean="0"/>
              <a:t>When the material is excited by an external source of resonant frequency, the material absorption loss increases greatly. Electromagnetic Energy is converted into other forms of energy. </a:t>
            </a:r>
            <a:endParaRPr lang="en-US" sz="2400" dirty="0"/>
          </a:p>
        </p:txBody>
      </p:sp>
    </p:spTree>
    <p:extLst>
      <p:ext uri="{BB962C8B-B14F-4D97-AF65-F5344CB8AC3E}">
        <p14:creationId xmlns:p14="http://schemas.microsoft.com/office/powerpoint/2010/main" val="2350993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a:t>Material Non-Linearity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smtClean="0"/>
                  <a:t>In </a:t>
                </a:r>
                <a:r>
                  <a:rPr lang="en-US" dirty="0"/>
                  <a:t>Pockels and Kerr Non-linearity </a:t>
                </a:r>
                <a:r>
                  <a:rPr lang="en-US" dirty="0" smtClean="0"/>
                  <a:t>model (1875), </a:t>
                </a:r>
                <a14:m>
                  <m:oMath xmlns:m="http://schemas.openxmlformats.org/officeDocument/2006/math">
                    <m:r>
                      <a:rPr lang="en-US" i="1">
                        <a:latin typeface="Cambria Math" panose="02040503050406030204" pitchFamily="18" charset="0"/>
                      </a:rPr>
                      <m:t>𝜀</m:t>
                    </m:r>
                  </m:oMath>
                </a14:m>
                <a:r>
                  <a:rPr lang="en-US" dirty="0"/>
                  <a:t> </a:t>
                </a:r>
                <a:r>
                  <a:rPr lang="en-US" dirty="0" smtClean="0"/>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t>can </a:t>
                </a:r>
                <a:r>
                  <a:rPr lang="en-US" dirty="0"/>
                  <a:t>be changed by </a:t>
                </a:r>
                <a:r>
                  <a:rPr lang="en-US" dirty="0" smtClean="0"/>
                  <a:t>the field intensity. </a:t>
                </a:r>
                <a:endParaRPr lang="en-US" dirty="0"/>
              </a:p>
              <a:p>
                <a:pPr marL="0" indent="0">
                  <a:buNone/>
                </a:pPr>
                <a:endParaRPr lang="en-US" b="1" i="1" dirty="0"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t> sum is the Kerr effect</a:t>
                </a:r>
                <a:r>
                  <a:rPr lang="en-US" dirty="0" smtClean="0"/>
                  <a:t>.</a:t>
                </a:r>
              </a:p>
              <a:p>
                <a:pPr marL="285750" indent="-285750"/>
                <a:r>
                  <a:rPr lang="en-US" dirty="0"/>
                  <a:t>Ferromagnetic materials are non-linear as their permeability varies with the strength of applied field intensity.</a:t>
                </a:r>
              </a:p>
              <a:p>
                <a:pPr marL="285750" indent="-285750"/>
                <a:r>
                  <a:rPr lang="en-US" dirty="0"/>
                  <a:t>At high magnetic field intensity, the material saturates, limiting further increase of Magnetic Flux. Hence, the susceptibility decreases rapidly.  </a:t>
                </a: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10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270559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err="1" smtClean="0"/>
              <a:t>Gyromagnetism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t>Landau-</a:t>
                </a:r>
                <a:r>
                  <a:rPr lang="en-US" dirty="0" err="1"/>
                  <a:t>Lifshitz</a:t>
                </a:r>
                <a:r>
                  <a:rPr lang="en-US" dirty="0"/>
                  <a:t>-Gilbert model (1955) </a:t>
                </a:r>
                <a:r>
                  <a:rPr lang="en-US" dirty="0" smtClean="0"/>
                  <a:t>describes the precessional motion of saturated magnetic dipoles in a magnetic field. </a:t>
                </a: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t>describes the linear deviation of magnetization from its static equilibrium value. Precession </a:t>
                </a:r>
                <a:r>
                  <a:rPr lang="en-US" dirty="0"/>
                  <a:t>occurs around this unit bias </a:t>
                </a:r>
                <a:r>
                  <a:rPr lang="en-US" dirty="0" smtClean="0"/>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t> is a damping factor.</a:t>
                </a:r>
              </a:p>
              <a:p>
                <a:r>
                  <a:rPr lang="en-US" dirty="0" smtClean="0"/>
                  <a:t>For such anisotropic media, non-diagonal susceptibility </a:t>
                </a:r>
                <a:r>
                  <a:rPr lang="en-US" dirty="0"/>
                  <a:t>tensor </a:t>
                </a:r>
                <a:r>
                  <a:rPr lang="en-US" dirty="0" smtClean="0"/>
                  <a:t>is used to </a:t>
                </a:r>
                <a:r>
                  <a:rPr lang="en-US" smtClean="0"/>
                  <a:t>relate Magnetization </a:t>
                </a:r>
                <a:r>
                  <a:rPr lang="en-US" dirty="0" smtClean="0"/>
                  <a:t>and Field intensity.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a:blip r:embed="rId2"/>
                <a:stretch>
                  <a:fillRect l="-928" t="-2433" r="-1101"/>
                </a:stretch>
              </a:blipFill>
            </p:spPr>
            <p:txBody>
              <a:bodyPr/>
              <a:lstStyle/>
              <a:p>
                <a:r>
                  <a:rPr lang="en-US">
                    <a:noFill/>
                  </a:rPr>
                  <a:t> </a:t>
                </a:r>
              </a:p>
            </p:txBody>
          </p:sp>
        </mc:Fallback>
      </mc:AlternateContent>
    </p:spTree>
    <p:extLst>
      <p:ext uri="{BB962C8B-B14F-4D97-AF65-F5344CB8AC3E}">
        <p14:creationId xmlns:p14="http://schemas.microsoft.com/office/powerpoint/2010/main" val="2383911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Field Patterns and Green’s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p>
              <a:p>
                <a:pPr marL="0" indent="0">
                  <a:buNone/>
                </a:pPr>
                <a:r>
                  <a:rPr lang="en-US" dirty="0" smtClean="0"/>
                  <a:t>The point current source </a:t>
                </a:r>
                <a14:m>
                  <m:oMath xmlns:m="http://schemas.openxmlformats.org/officeDocument/2006/math">
                    <m:r>
                      <a:rPr lang="en-US" b="0" i="1" smtClean="0">
                        <a:latin typeface="Cambria Math" panose="02040503050406030204" pitchFamily="18" charset="0"/>
                      </a:rPr>
                      <m:t>𝑗</m:t>
                    </m:r>
                  </m:oMath>
                </a14:m>
                <a:r>
                  <a:rPr lang="en-US" dirty="0" smtClean="0"/>
                  <a:t> is </a:t>
                </a:r>
                <a:r>
                  <a:rPr lang="en-US" dirty="0"/>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t>)</a:t>
                </a:r>
              </a:p>
              <a:p>
                <a:r>
                  <a:rPr lang="en-US" dirty="0" smtClean="0"/>
                  <a:t>A </a:t>
                </a:r>
                <a:r>
                  <a:rPr lang="en-US" dirty="0"/>
                  <a:t>frequency domain solver is also provided for </a:t>
                </a:r>
                <a:r>
                  <a:rPr lang="en-US" dirty="0" smtClean="0"/>
                  <a:t>multidimensional Fourier </a:t>
                </a:r>
                <a:r>
                  <a:rPr lang="en-US" dirty="0"/>
                  <a:t>transformation </a:t>
                </a:r>
                <a:r>
                  <a:rPr lang="en-US" dirty="0" smtClean="0"/>
                  <a:t>(1822) and </a:t>
                </a:r>
                <a:r>
                  <a:rPr lang="en-US" dirty="0"/>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14198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Transmittance Spectra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Broadband response: The 3 Dimensional </a:t>
                </a:r>
                <a:r>
                  <a:rPr lang="en-US" dirty="0" smtClean="0"/>
                  <a:t>Discrete Fourier </a:t>
                </a:r>
                <a:r>
                  <a:rPr lang="en-US" dirty="0" smtClean="0"/>
                  <a:t>transform </a:t>
                </a:r>
                <a:r>
                  <a:rPr lang="en-US" dirty="0"/>
                  <a:t>(1822) of </a:t>
                </a:r>
                <a:r>
                  <a:rPr lang="en-US" dirty="0" smtClean="0"/>
                  <a:t>the response to a short impulse can give useful information about the transmitted power and losses. </a:t>
                </a:r>
              </a:p>
              <a:p>
                <a:r>
                  <a:rPr lang="en-US" dirty="0" smtClean="0"/>
                  <a:t>The Transmitted Power can be computed using the integral of Poynting Vector (1884); over </a:t>
                </a:r>
                <a:r>
                  <a:rPr lang="en-US" dirty="0"/>
                  <a:t>a </a:t>
                </a:r>
                <a:r>
                  <a:rPr lang="en-US" dirty="0" smtClean="0"/>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p>
              <a:p>
                <a:r>
                  <a:rPr lang="en-US" dirty="0" smtClean="0"/>
                  <a:t>Transmitted power and incident power can be used to find power losses in transmission line.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522"/>
                </a:stretch>
              </a:blipFill>
            </p:spPr>
            <p:txBody>
              <a:bodyPr/>
              <a:lstStyle/>
              <a:p>
                <a:r>
                  <a:rPr lang="en-US">
                    <a:noFill/>
                  </a:rPr>
                  <a:t> </a:t>
                </a:r>
              </a:p>
            </p:txBody>
          </p:sp>
        </mc:Fallback>
      </mc:AlternateContent>
    </p:spTree>
    <p:extLst>
      <p:ext uri="{BB962C8B-B14F-4D97-AF65-F5344CB8AC3E}">
        <p14:creationId xmlns:p14="http://schemas.microsoft.com/office/powerpoint/2010/main" val="2659841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Simulations </a:t>
            </a:r>
            <a:r>
              <a:rPr lang="en-US" dirty="0" smtClean="0"/>
              <a:t>for Magnetic Transmission Lines</a:t>
            </a:r>
            <a:endParaRPr lang="en-US" dirty="0"/>
          </a:p>
        </p:txBody>
      </p:sp>
    </p:spTree>
    <p:extLst>
      <p:ext uri="{BB962C8B-B14F-4D97-AF65-F5344CB8AC3E}">
        <p14:creationId xmlns:p14="http://schemas.microsoft.com/office/powerpoint/2010/main" val="2716271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Simulations </a:t>
            </a:r>
            <a:r>
              <a:rPr lang="en-US" dirty="0" smtClean="0"/>
              <a:t>for Magnetic </a:t>
            </a:r>
            <a:r>
              <a:rPr lang="en-US" dirty="0"/>
              <a:t>Transmission </a:t>
            </a:r>
            <a:r>
              <a:rPr lang="en-US" dirty="0" smtClean="0"/>
              <a:t>Lines</a:t>
            </a:r>
            <a:endParaRPr lang="en-US" dirty="0"/>
          </a:p>
        </p:txBody>
      </p:sp>
      <p:sp>
        <p:nvSpPr>
          <p:cNvPr id="3" name="Content Placeholder 2"/>
          <p:cNvSpPr>
            <a:spLocks noGrp="1"/>
          </p:cNvSpPr>
          <p:nvPr>
            <p:ph idx="1"/>
          </p:nvPr>
        </p:nvSpPr>
        <p:spPr>
          <a:xfrm>
            <a:off x="838200" y="1825625"/>
            <a:ext cx="10515600" cy="4866120"/>
          </a:xfrm>
        </p:spPr>
        <p:txBody>
          <a:bodyPr>
            <a:normAutofit lnSpcReduction="10000"/>
          </a:bodyPr>
          <a:lstStyle/>
          <a:p>
            <a:r>
              <a:rPr lang="en-US" dirty="0" smtClean="0"/>
              <a:t>The </a:t>
            </a:r>
            <a:r>
              <a:rPr lang="en-US" dirty="0"/>
              <a:t>Magnetic Transmission Lines will be constructed </a:t>
            </a:r>
            <a:r>
              <a:rPr lang="en-US" dirty="0" smtClean="0"/>
              <a:t>for </a:t>
            </a:r>
            <a:r>
              <a:rPr lang="en-US" dirty="0" smtClean="0"/>
              <a:t>inhomogeneous, </a:t>
            </a:r>
            <a:r>
              <a:rPr lang="en-US" dirty="0" smtClean="0"/>
              <a:t>dispersive, non-linear </a:t>
            </a:r>
            <a:r>
              <a:rPr lang="en-US" dirty="0"/>
              <a:t>ferromagnetic conductors like </a:t>
            </a:r>
            <a:r>
              <a:rPr lang="en-US" dirty="0" smtClean="0"/>
              <a:t>Ferromagnetic, </a:t>
            </a:r>
            <a:r>
              <a:rPr lang="en-US" dirty="0" err="1" smtClean="0"/>
              <a:t>Permalloy</a:t>
            </a:r>
            <a:r>
              <a:rPr lang="en-US" dirty="0" smtClean="0"/>
              <a:t> </a:t>
            </a:r>
            <a:r>
              <a:rPr lang="en-US" dirty="0"/>
              <a:t>and Cobalt alloys. </a:t>
            </a:r>
            <a:endParaRPr lang="en-US" dirty="0" smtClean="0"/>
          </a:p>
          <a:p>
            <a:r>
              <a:rPr lang="en-US" dirty="0" smtClean="0"/>
              <a:t>The </a:t>
            </a:r>
            <a:r>
              <a:rPr lang="en-US" dirty="0"/>
              <a:t>Transmission Lines will be excited using continuous </a:t>
            </a:r>
            <a:r>
              <a:rPr lang="en-US" dirty="0" smtClean="0"/>
              <a:t>current </a:t>
            </a:r>
            <a:r>
              <a:rPr lang="en-US" dirty="0"/>
              <a:t>sources. </a:t>
            </a:r>
            <a:endParaRPr lang="en-US" dirty="0" smtClean="0"/>
          </a:p>
          <a:p>
            <a:r>
              <a:rPr lang="en-US" dirty="0" smtClean="0"/>
              <a:t>The </a:t>
            </a:r>
            <a:r>
              <a:rPr lang="en-US" dirty="0"/>
              <a:t>terminations can be modeled by Perfectly matched layers for </a:t>
            </a:r>
            <a:r>
              <a:rPr lang="en-US" dirty="0" smtClean="0"/>
              <a:t>complete absorption; </a:t>
            </a:r>
            <a:r>
              <a:rPr lang="en-US" dirty="0"/>
              <a:t>or as perfect reflectors for no load. </a:t>
            </a:r>
            <a:endParaRPr lang="en-US" dirty="0" smtClean="0"/>
          </a:p>
          <a:p>
            <a:r>
              <a:rPr lang="en-US" dirty="0" smtClean="0"/>
              <a:t>Different </a:t>
            </a:r>
            <a:r>
              <a:rPr lang="en-US" dirty="0"/>
              <a:t>Transmission Line structures can be simulated like </a:t>
            </a:r>
            <a:r>
              <a:rPr lang="en-US" dirty="0" smtClean="0"/>
              <a:t>shielded </a:t>
            </a:r>
            <a:r>
              <a:rPr lang="en-US" dirty="0"/>
              <a:t>transmission line </a:t>
            </a:r>
            <a:r>
              <a:rPr lang="en-US" dirty="0" smtClean="0"/>
              <a:t>and </a:t>
            </a:r>
            <a:r>
              <a:rPr lang="en-US" dirty="0"/>
              <a:t>multi-wire transmission lines. </a:t>
            </a:r>
          </a:p>
          <a:p>
            <a:r>
              <a:rPr lang="en-US" dirty="0" smtClean="0"/>
              <a:t>The </a:t>
            </a:r>
            <a:r>
              <a:rPr lang="en-US" dirty="0"/>
              <a:t>multi-dimensional </a:t>
            </a:r>
            <a:r>
              <a:rPr lang="en-US" dirty="0" smtClean="0"/>
              <a:t>discrete Fourier </a:t>
            </a:r>
            <a:r>
              <a:rPr lang="en-US" dirty="0"/>
              <a:t>transform </a:t>
            </a:r>
            <a:r>
              <a:rPr lang="en-US" dirty="0" smtClean="0"/>
              <a:t>(1822) and </a:t>
            </a:r>
            <a:r>
              <a:rPr lang="en-US" dirty="0"/>
              <a:t>mode decomposition will be used </a:t>
            </a:r>
            <a:r>
              <a:rPr lang="en-US" dirty="0" smtClean="0"/>
              <a:t>to determine </a:t>
            </a:r>
            <a:r>
              <a:rPr lang="en-US" dirty="0" smtClean="0"/>
              <a:t>the Absorbance, Transmittance </a:t>
            </a:r>
            <a:r>
              <a:rPr lang="en-US" dirty="0" smtClean="0"/>
              <a:t>and Broadband Response. </a:t>
            </a:r>
            <a:endParaRPr lang="en-US" dirty="0"/>
          </a:p>
        </p:txBody>
      </p:sp>
    </p:spTree>
    <p:extLst>
      <p:ext uri="{BB962C8B-B14F-4D97-AF65-F5344CB8AC3E}">
        <p14:creationId xmlns:p14="http://schemas.microsoft.com/office/powerpoint/2010/main" val="219660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Simulation for Wideband Transformer</a:t>
            </a:r>
          </a:p>
        </p:txBody>
      </p:sp>
      <p:sp>
        <p:nvSpPr>
          <p:cNvPr id="3" name="Content Placeholder 2"/>
          <p:cNvSpPr>
            <a:spLocks noGrp="1"/>
          </p:cNvSpPr>
          <p:nvPr>
            <p:ph idx="1"/>
          </p:nvPr>
        </p:nvSpPr>
        <p:spPr>
          <a:xfrm>
            <a:off x="838200" y="1825624"/>
            <a:ext cx="6364458" cy="4823369"/>
          </a:xfrm>
        </p:spPr>
        <p:txBody>
          <a:bodyPr>
            <a:normAutofit fontScale="92500" lnSpcReduction="10000"/>
          </a:bodyPr>
          <a:lstStyle/>
          <a:p>
            <a:r>
              <a:rPr lang="en-US" dirty="0" smtClean="0"/>
              <a:t>A wideband transformer passes a </a:t>
            </a:r>
            <a:r>
              <a:rPr lang="en-US" dirty="0"/>
              <a:t>frequency band of </a:t>
            </a:r>
            <a:r>
              <a:rPr lang="en-US" dirty="0" smtClean="0"/>
              <a:t>several decades and are usually designed to handle complex waveforms like rectangular pulses. They are used for impedance matching, voltage/ current transformation, DC isolation, mixing, power splitting, coupling and signal inversion.</a:t>
            </a:r>
          </a:p>
          <a:p>
            <a:r>
              <a:rPr lang="en-US" dirty="0"/>
              <a:t>A wideband transformer will be </a:t>
            </a:r>
            <a:r>
              <a:rPr lang="en-US" dirty="0" smtClean="0"/>
              <a:t>simulated. It </a:t>
            </a:r>
            <a:r>
              <a:rPr lang="en-US" dirty="0"/>
              <a:t>will be excited by </a:t>
            </a:r>
            <a:r>
              <a:rPr lang="en-US" dirty="0" smtClean="0"/>
              <a:t>a small pulse </a:t>
            </a:r>
            <a:r>
              <a:rPr lang="en-US" dirty="0"/>
              <a:t>to examine </a:t>
            </a:r>
            <a:r>
              <a:rPr lang="en-US" dirty="0" smtClean="0"/>
              <a:t>the </a:t>
            </a:r>
            <a:r>
              <a:rPr lang="en-US" dirty="0"/>
              <a:t>Frequency Response. The </a:t>
            </a:r>
            <a:r>
              <a:rPr lang="en-US" dirty="0" smtClean="0"/>
              <a:t>3 dimensional </a:t>
            </a:r>
            <a:r>
              <a:rPr lang="en-US" dirty="0" smtClean="0"/>
              <a:t>discrete Fourier </a:t>
            </a:r>
            <a:r>
              <a:rPr lang="en-US" dirty="0"/>
              <a:t>Transform will </a:t>
            </a:r>
            <a:r>
              <a:rPr lang="en-US" dirty="0" smtClean="0"/>
              <a:t>be used </a:t>
            </a:r>
            <a:r>
              <a:rPr lang="en-US" dirty="0"/>
              <a:t>to determine </a:t>
            </a:r>
            <a:r>
              <a:rPr lang="en-US" dirty="0" smtClean="0"/>
              <a:t>Absorbance, Transmittance </a:t>
            </a:r>
            <a:r>
              <a:rPr lang="en-US" dirty="0"/>
              <a:t>and Broadband Response</a:t>
            </a:r>
            <a:r>
              <a:rPr lang="en-US" dirty="0" smtClean="0"/>
              <a:t>. </a:t>
            </a:r>
            <a:r>
              <a:rPr lang="en-US" dirty="0" smtClean="0"/>
              <a:t>The results can be compared with published datasheet.</a:t>
            </a:r>
            <a:endParaRPr lang="en-US" dirty="0"/>
          </a:p>
        </p:txBody>
      </p:sp>
      <p:pic>
        <p:nvPicPr>
          <p:cNvPr id="3074" name="Picture 2" descr="Image result for wideband transfor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281" y="2571078"/>
            <a:ext cx="4290647" cy="286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22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Simulation for Wideband </a:t>
            </a:r>
            <a:r>
              <a:rPr lang="en-US" dirty="0" smtClean="0"/>
              <a:t>Transformer: Flow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5018439"/>
              </p:ext>
            </p:extLst>
          </p:nvPr>
        </p:nvGraphicFramePr>
        <p:xfrm>
          <a:off x="919842" y="1825625"/>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88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Magnetic Transmission Lines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Inductors and Magnetic Amplifiers. </a:t>
            </a:r>
          </a:p>
          <a:p>
            <a:pPr marL="514350" indent="-514350">
              <a:buFont typeface="+mj-lt"/>
              <a:buAutoNum type="arabicPeriod"/>
            </a:pPr>
            <a:r>
              <a:rPr lang="en-US" dirty="0"/>
              <a:t>Transformers: Power Transformers, Ferro-resonant </a:t>
            </a:r>
            <a:r>
              <a:rPr lang="en-US" dirty="0" smtClean="0"/>
              <a:t>Constant Voltage Transformers, </a:t>
            </a:r>
            <a:r>
              <a:rPr lang="en-US" dirty="0" smtClean="0"/>
              <a:t>Wideband/ Pulse Transformers.</a:t>
            </a:r>
            <a:endParaRPr lang="en-US" dirty="0" smtClean="0"/>
          </a:p>
          <a:p>
            <a:pPr marL="514350" indent="-514350">
              <a:buFont typeface="+mj-lt"/>
              <a:buAutoNum type="arabicPeriod"/>
            </a:pPr>
            <a:r>
              <a:rPr lang="en-US" dirty="0" smtClean="0"/>
              <a:t>Alternating Current and Direct Current Machines.</a:t>
            </a:r>
          </a:p>
          <a:p>
            <a:pPr marL="514350" indent="-514350">
              <a:buFont typeface="+mj-lt"/>
              <a:buAutoNum type="arabicPeriod"/>
            </a:pPr>
            <a:r>
              <a:rPr lang="en-US" dirty="0" smtClean="0"/>
              <a:t>Computers and High Frequency Electronics. </a:t>
            </a:r>
          </a:p>
          <a:p>
            <a:pPr marL="514350" indent="-514350">
              <a:buFont typeface="+mj-lt"/>
              <a:buAutoNum type="arabicPeriod"/>
            </a:pPr>
            <a:r>
              <a:rPr lang="en-US" dirty="0" smtClean="0"/>
              <a:t>Noise and skin effect suppression using magnetic thin films, ferrite beads and ribbons.</a:t>
            </a:r>
          </a:p>
          <a:p>
            <a:pPr marL="514350" indent="-514350">
              <a:buFont typeface="+mj-lt"/>
              <a:buAutoNum type="arabicPeriod"/>
            </a:pPr>
            <a:r>
              <a:rPr lang="en-US" dirty="0" smtClean="0"/>
              <a:t>Directional Couplers and Magnetometers.</a:t>
            </a:r>
          </a:p>
          <a:p>
            <a:pPr marL="514350" indent="-514350">
              <a:buFont typeface="+mj-lt"/>
              <a:buAutoNum type="arabicPeriod"/>
            </a:pPr>
            <a:r>
              <a:rPr lang="en-US" dirty="0" smtClean="0"/>
              <a:t>Induction Heaters and Magneto-resistive Sensors.</a:t>
            </a:r>
          </a:p>
          <a:p>
            <a:pPr marL="514350" indent="-514350">
              <a:buFont typeface="+mj-lt"/>
              <a:buAutoNum type="arabicPeriod"/>
            </a:pPr>
            <a:r>
              <a:rPr lang="en-US" dirty="0" smtClean="0"/>
              <a:t>Gyromagnetic Devices, Microwave generators and Magnetic Resonance Imaging.</a:t>
            </a:r>
            <a:endParaRPr lang="en-US" dirty="0"/>
          </a:p>
        </p:txBody>
      </p:sp>
    </p:spTree>
    <p:extLst>
      <p:ext uri="{BB962C8B-B14F-4D97-AF65-F5344CB8AC3E}">
        <p14:creationId xmlns:p14="http://schemas.microsoft.com/office/powerpoint/2010/main" val="786689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a:t>for Wideband Transformer: </a:t>
            </a:r>
            <a:r>
              <a:rPr lang="en-US" dirty="0" smtClean="0"/>
              <a:t>Losses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6"/>
              </a:xfrm>
            </p:spPr>
            <p:txBody>
              <a:bodyPr>
                <a:normAutofit fontScale="92500" lnSpcReduction="20000"/>
              </a:bodyPr>
              <a:lstStyle/>
              <a:p>
                <a:pPr marL="0" indent="0">
                  <a:buNone/>
                </a:pPr>
                <a:r>
                  <a:rPr lang="en-US" dirty="0" smtClean="0"/>
                  <a:t>The Loss tangent </a:t>
                </a:r>
                <a14:m>
                  <m:oMath xmlns:m="http://schemas.openxmlformats.org/officeDocument/2006/math">
                    <m:r>
                      <a:rPr lang="en-US" i="1">
                        <a:latin typeface="Cambria Math" panose="02040503050406030204" pitchFamily="18" charset="0"/>
                      </a:rPr>
                      <m:t>𝑡𝑎𝑛</m:t>
                    </m:r>
                    <m:r>
                      <a:rPr lang="en-US" i="1">
                        <a:latin typeface="Cambria Math" panose="02040503050406030204" pitchFamily="18" charset="0"/>
                        <a:ea typeface="Cambria Math" panose="02040503050406030204" pitchFamily="18" charset="0"/>
                      </a:rPr>
                      <m:t>𝛿</m:t>
                    </m:r>
                  </m:oMath>
                </a14:m>
                <a:r>
                  <a:rPr lang="en-US" dirty="0" smtClean="0"/>
                  <a:t> has the following components:</a:t>
                </a:r>
              </a:p>
              <a:p>
                <a:r>
                  <a:rPr lang="en-US" dirty="0" smtClean="0"/>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p>
              <a:p>
                <a:r>
                  <a:rPr lang="en-US" dirty="0" smtClean="0"/>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p>
              <a:p>
                <a:r>
                  <a:rPr lang="en-US" dirty="0" smtClean="0"/>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p>
              <a:p>
                <a:r>
                  <a:rPr lang="en-US" dirty="0" smtClean="0"/>
                  <a:t>Self </a:t>
                </a:r>
                <a:r>
                  <a:rPr lang="en-US" dirty="0"/>
                  <a:t>Capacitance Dielectric </a:t>
                </a:r>
                <a:r>
                  <a:rPr lang="en-US" dirty="0" smtClean="0"/>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p>
              <a:p>
                <a:r>
                  <a:rPr lang="en-US" dirty="0"/>
                  <a:t>Self Capacitance </a:t>
                </a:r>
                <a:r>
                  <a:rPr lang="en-US" dirty="0" smtClean="0"/>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p>
              <a:p>
                <a:r>
                  <a:rPr lang="en-US" dirty="0" smtClean="0"/>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p>
              <a:p>
                <a:r>
                  <a:rPr lang="en-US" dirty="0" smtClean="0"/>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𝜏</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𝑚𝑎𝑥</m:t>
                                </m:r>
                              </m:sub>
                            </m:sSub>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𝑉</m:t>
                        </m:r>
                      </m:num>
                      <m:den>
                        <m:r>
                          <a:rPr lang="en-US" i="1">
                            <a:latin typeface="Cambria Math" panose="02040503050406030204" pitchFamily="18" charset="0"/>
                          </a:rPr>
                          <m:t>6</m:t>
                        </m:r>
                        <m:r>
                          <a:rPr lang="en-US" i="1">
                            <a:latin typeface="Cambria Math" panose="02040503050406030204" pitchFamily="18" charset="0"/>
                            <a:ea typeface="Cambria Math" panose="02040503050406030204" pitchFamily="18" charset="0"/>
                          </a:rPr>
                          <m:t>𝜌</m:t>
                        </m:r>
                      </m:den>
                    </m:f>
                  </m:oMath>
                </a14:m>
                <a:endParaRPr lang="en-US" dirty="0" smtClean="0"/>
              </a:p>
              <a:p>
                <a:r>
                  <a:rPr lang="en-US" dirty="0" smtClean="0"/>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h</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rPr>
                      <m:t>𝑉𝑓</m:t>
                    </m:r>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𝑚𝑎𝑥</m:t>
                        </m:r>
                      </m:sub>
                      <m:sup>
                        <m:r>
                          <a:rPr lang="en-US" i="1">
                            <a:latin typeface="Cambria Math" panose="02040503050406030204" pitchFamily="18" charset="0"/>
                          </a:rPr>
                          <m:t>𝑛</m:t>
                        </m:r>
                      </m:sup>
                    </m:sSubSup>
                  </m:oMath>
                </a14:m>
                <a:endParaRPr lang="en-US" dirty="0" smtClean="0"/>
              </a:p>
              <a:p>
                <a:pPr marL="0" indent="0">
                  <a:buNone/>
                </a:pPr>
                <a:r>
                  <a:rPr lang="en-US" dirty="0" smtClean="0"/>
                  <a:t>Non-linear </a:t>
                </a:r>
                <a:r>
                  <a:rPr lang="en-US" dirty="0" smtClean="0"/>
                  <a:t>components must be used for these complex effects</a:t>
                </a:r>
                <a:r>
                  <a:rPr lang="en-US" dirty="0"/>
                  <a:t>. </a:t>
                </a:r>
                <a:r>
                  <a:rPr lang="en-US" dirty="0" smtClean="0"/>
                  <a:t>Network </a:t>
                </a:r>
                <a:r>
                  <a:rPr lang="en-US" dirty="0"/>
                  <a:t>Equivalent Magnetic circuits and coupled equations will be used to simplify analysis of the transient and steady state behavior. </a:t>
                </a:r>
                <a:endParaRPr lang="en-US" dirty="0" smtClean="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043" t="-3027"/>
                </a:stretch>
              </a:blipFill>
            </p:spPr>
            <p:txBody>
              <a:bodyPr/>
              <a:lstStyle/>
              <a:p>
                <a:r>
                  <a:rPr lang="en-US">
                    <a:noFill/>
                  </a:rPr>
                  <a:t> </a:t>
                </a:r>
              </a:p>
            </p:txBody>
          </p:sp>
        </mc:Fallback>
      </mc:AlternateContent>
    </p:spTree>
    <p:extLst>
      <p:ext uri="{BB962C8B-B14F-4D97-AF65-F5344CB8AC3E}">
        <p14:creationId xmlns:p14="http://schemas.microsoft.com/office/powerpoint/2010/main" val="1538517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a:t>for Wideband Transformer: </a:t>
            </a:r>
            <a:r>
              <a:rPr lang="en-US" dirty="0" smtClean="0"/>
              <a:t>Cross </a:t>
            </a:r>
            <a:r>
              <a:rPr lang="en-US" dirty="0" smtClean="0"/>
              <a:t>Talk and Shielding</a:t>
            </a:r>
            <a:endParaRPr lang="en-US" dirty="0"/>
          </a:p>
        </p:txBody>
      </p:sp>
      <p:sp>
        <p:nvSpPr>
          <p:cNvPr id="3" name="Content Placeholder 2"/>
          <p:cNvSpPr>
            <a:spLocks noGrp="1"/>
          </p:cNvSpPr>
          <p:nvPr>
            <p:ph idx="1"/>
          </p:nvPr>
        </p:nvSpPr>
        <p:spPr>
          <a:xfrm>
            <a:off x="838200" y="1825624"/>
            <a:ext cx="10515600" cy="4831207"/>
          </a:xfrm>
        </p:spPr>
        <p:txBody>
          <a:bodyPr>
            <a:normAutofit fontScale="92500" lnSpcReduction="10000"/>
          </a:bodyPr>
          <a:lstStyle/>
          <a:p>
            <a:r>
              <a:rPr lang="en-US" dirty="0" smtClean="0"/>
              <a:t>Magnetic coupling between magnetic transmission lines results in sharing of electromagnetic energy. This division of power is very useful in design of Radio frequency devices like sensors, antennas and communication systems. </a:t>
            </a:r>
            <a:endParaRPr lang="en-US" dirty="0" smtClean="0"/>
          </a:p>
          <a:p>
            <a:r>
              <a:rPr lang="en-US" dirty="0" smtClean="0"/>
              <a:t>Magnetic </a:t>
            </a:r>
            <a:r>
              <a:rPr lang="en-US" dirty="0" smtClean="0"/>
              <a:t>Coupling is also very important in the working of DC and AC machines like induction motor, hysteresis motor and Reluctance motor.  </a:t>
            </a:r>
            <a:endParaRPr lang="en-US" dirty="0" smtClean="0"/>
          </a:p>
          <a:p>
            <a:r>
              <a:rPr lang="en-US" dirty="0"/>
              <a:t>The study of capacitive/ inductive coupling in Multi-Conductor Transmission Lines will provide useful knowledge about the Radiated/ Conducted Emissions and Radiated/ Conducted </a:t>
            </a:r>
            <a:r>
              <a:rPr lang="en-US" dirty="0" smtClean="0"/>
              <a:t>Susceptibility</a:t>
            </a:r>
            <a:r>
              <a:rPr lang="en-US" dirty="0"/>
              <a:t>. </a:t>
            </a:r>
          </a:p>
          <a:p>
            <a:r>
              <a:rPr lang="en-US" dirty="0" smtClean="0"/>
              <a:t>The </a:t>
            </a:r>
            <a:r>
              <a:rPr lang="en-US" dirty="0"/>
              <a:t>results can be compared with </a:t>
            </a:r>
            <a:r>
              <a:rPr lang="en-US" dirty="0" smtClean="0"/>
              <a:t>MATLAB </a:t>
            </a:r>
            <a:r>
              <a:rPr lang="en-US" dirty="0"/>
              <a:t>linear circuit models for cross talk between Magnetic Transmission Lines. </a:t>
            </a:r>
          </a:p>
          <a:p>
            <a:r>
              <a:rPr lang="en-US" dirty="0"/>
              <a:t>The aim will be to minimize Electromagnetic Radiation; that can be picked up by unintentional receivers like digital Computers. </a:t>
            </a:r>
          </a:p>
          <a:p>
            <a:endParaRPr lang="en-US" dirty="0"/>
          </a:p>
        </p:txBody>
      </p:sp>
    </p:spTree>
    <p:extLst>
      <p:ext uri="{BB962C8B-B14F-4D97-AF65-F5344CB8AC3E}">
        <p14:creationId xmlns:p14="http://schemas.microsoft.com/office/powerpoint/2010/main" val="3897825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a:t>
            </a:r>
            <a:r>
              <a:rPr lang="en-US" dirty="0"/>
              <a:t>Simulation for Wideband Transformer: Cross Talk and Shielding</a:t>
            </a:r>
          </a:p>
        </p:txBody>
      </p:sp>
      <p:pic>
        <p:nvPicPr>
          <p:cNvPr id="4" name="Content Placeholder 3"/>
          <p:cNvPicPr>
            <a:picLocks noGrp="1" noChangeAspect="1"/>
          </p:cNvPicPr>
          <p:nvPr>
            <p:ph idx="1"/>
          </p:nvPr>
        </p:nvPicPr>
        <p:blipFill rotWithShape="1">
          <a:blip r:embed="rId2"/>
          <a:srcRect t="6108" b="8491"/>
          <a:stretch/>
        </p:blipFill>
        <p:spPr>
          <a:xfrm>
            <a:off x="838200" y="2761488"/>
            <a:ext cx="10244328" cy="3950208"/>
          </a:xfrm>
          <a:prstGeom prst="rect">
            <a:avLst/>
          </a:prstGeom>
        </p:spPr>
      </p:pic>
      <p:sp>
        <p:nvSpPr>
          <p:cNvPr id="5" name="TextBox 4"/>
          <p:cNvSpPr txBox="1"/>
          <p:nvPr/>
        </p:nvSpPr>
        <p:spPr>
          <a:xfrm>
            <a:off x="838200" y="1872145"/>
            <a:ext cx="10515600" cy="707886"/>
          </a:xfrm>
          <a:prstGeom prst="rect">
            <a:avLst/>
          </a:prstGeom>
          <a:noFill/>
        </p:spPr>
        <p:txBody>
          <a:bodyPr wrap="square" rtlCol="0">
            <a:spAutoFit/>
          </a:bodyPr>
          <a:lstStyle/>
          <a:p>
            <a:r>
              <a:rPr lang="en-US" sz="2000" dirty="0"/>
              <a:t>The generator-receptor </a:t>
            </a:r>
            <a:r>
              <a:rPr lang="en-US" sz="2000" dirty="0" smtClean="0"/>
              <a:t>Non-Linear Magnetic circuit model </a:t>
            </a:r>
            <a:r>
              <a:rPr lang="en-US" sz="2000" dirty="0"/>
              <a:t>is well suited for studying Electromagnetic Interference </a:t>
            </a:r>
            <a:r>
              <a:rPr lang="en-US" sz="2000" dirty="0" smtClean="0"/>
              <a:t>and Electromagnetic </a:t>
            </a:r>
            <a:r>
              <a:rPr lang="en-US" sz="2000" dirty="0"/>
              <a:t>Compatibility of Magnetic Transmission Lines.</a:t>
            </a:r>
          </a:p>
        </p:txBody>
      </p:sp>
    </p:spTree>
    <p:extLst>
      <p:ext uri="{BB962C8B-B14F-4D97-AF65-F5344CB8AC3E}">
        <p14:creationId xmlns:p14="http://schemas.microsoft.com/office/powerpoint/2010/main" val="4253736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smtClean="0"/>
              <a:t>simulators</a:t>
            </a:r>
            <a:endParaRPr lang="en-US" dirty="0"/>
          </a:p>
        </p:txBody>
      </p:sp>
      <p:sp>
        <p:nvSpPr>
          <p:cNvPr id="3" name="Content Placeholder 2"/>
          <p:cNvSpPr>
            <a:spLocks noGrp="1"/>
          </p:cNvSpPr>
          <p:nvPr>
            <p:ph idx="1"/>
          </p:nvPr>
        </p:nvSpPr>
        <p:spPr/>
        <p:txBody>
          <a:bodyPr/>
          <a:lstStyle/>
          <a:p>
            <a:pPr marL="0" indent="0">
              <a:buNone/>
            </a:pPr>
            <a:r>
              <a:rPr lang="en-US" dirty="0" smtClean="0"/>
              <a:t>The simulators can </a:t>
            </a:r>
            <a:r>
              <a:rPr lang="en-US" dirty="0" smtClean="0"/>
              <a:t>not be used to model </a:t>
            </a:r>
            <a:r>
              <a:rPr lang="en-US" dirty="0" smtClean="0"/>
              <a:t>the following </a:t>
            </a:r>
            <a:r>
              <a:rPr lang="en-US" dirty="0" smtClean="0"/>
              <a:t>magnetic effects:</a:t>
            </a:r>
          </a:p>
          <a:p>
            <a:pPr marL="514350" indent="-514350">
              <a:buAutoNum type="arabicPeriod"/>
            </a:pPr>
            <a:r>
              <a:rPr lang="en-US" dirty="0" smtClean="0"/>
              <a:t>Magnetostriction</a:t>
            </a:r>
          </a:p>
          <a:p>
            <a:pPr marL="514350" indent="-514350">
              <a:buAutoNum type="arabicPeriod"/>
            </a:pPr>
            <a:r>
              <a:rPr lang="en-US" dirty="0" err="1" smtClean="0"/>
              <a:t>Accoustic</a:t>
            </a:r>
            <a:r>
              <a:rPr lang="en-US" dirty="0" smtClean="0"/>
              <a:t> effects</a:t>
            </a:r>
          </a:p>
          <a:p>
            <a:pPr marL="514350" indent="-514350">
              <a:buAutoNum type="arabicPeriod"/>
            </a:pPr>
            <a:r>
              <a:rPr lang="en-US" dirty="0" smtClean="0"/>
              <a:t>Relativistic Effects</a:t>
            </a:r>
            <a:endParaRPr lang="en-US" dirty="0" smtClean="0"/>
          </a:p>
          <a:p>
            <a:pPr marL="514350" indent="-514350">
              <a:buAutoNum type="arabicPeriod"/>
            </a:pPr>
            <a:r>
              <a:rPr lang="en-US" dirty="0" err="1" smtClean="0"/>
              <a:t>Magnetohydrodynamics</a:t>
            </a:r>
            <a:endParaRPr lang="en-US" dirty="0" smtClean="0"/>
          </a:p>
          <a:p>
            <a:pPr marL="514350" indent="-514350">
              <a:buAutoNum type="arabicPeriod"/>
            </a:pPr>
            <a:r>
              <a:rPr lang="en-US" dirty="0" err="1" smtClean="0"/>
              <a:t>Gravitomagnetism</a:t>
            </a:r>
            <a:endParaRPr lang="en-US" dirty="0" smtClean="0"/>
          </a:p>
          <a:p>
            <a:pPr marL="514350" indent="-514350">
              <a:buAutoNum type="arabicPeriod"/>
            </a:pPr>
            <a:r>
              <a:rPr lang="en-US" dirty="0" smtClean="0"/>
              <a:t>Optical </a:t>
            </a:r>
            <a:r>
              <a:rPr lang="en-US" dirty="0" smtClean="0"/>
              <a:t>Effects</a:t>
            </a:r>
          </a:p>
          <a:p>
            <a:pPr marL="0" indent="0">
              <a:buNone/>
            </a:pPr>
            <a:endParaRPr lang="en-US" dirty="0"/>
          </a:p>
        </p:txBody>
      </p:sp>
    </p:spTree>
    <p:extLst>
      <p:ext uri="{BB962C8B-B14F-4D97-AF65-F5344CB8AC3E}">
        <p14:creationId xmlns:p14="http://schemas.microsoft.com/office/powerpoint/2010/main" val="866148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Scope for Further Work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conventional reluctance model is not accurate for the modeling of magnetic </a:t>
            </a:r>
            <a:r>
              <a:rPr lang="en-US" dirty="0" smtClean="0"/>
              <a:t>circuits. It must be replaced by Magnetic Transmission Line Model for accurate modeling of such inhomogeneous, dispersive, non-linear structures.</a:t>
            </a:r>
          </a:p>
          <a:p>
            <a:pPr marL="0" indent="0">
              <a:buNone/>
            </a:pPr>
            <a:r>
              <a:rPr lang="en-US" dirty="0" smtClean="0"/>
              <a:t>The power invariant Magnetic </a:t>
            </a:r>
            <a:r>
              <a:rPr lang="en-US" dirty="0"/>
              <a:t>Transmission </a:t>
            </a:r>
            <a:r>
              <a:rPr lang="en-US" dirty="0" smtClean="0"/>
              <a:t>Line model can also be used for accurate modeling of</a:t>
            </a:r>
            <a:endParaRPr lang="en-US" dirty="0"/>
          </a:p>
          <a:p>
            <a:r>
              <a:rPr lang="en-US" dirty="0" smtClean="0"/>
              <a:t>AC and DC Machines </a:t>
            </a:r>
          </a:p>
          <a:p>
            <a:r>
              <a:rPr lang="en-US" dirty="0" smtClean="0"/>
              <a:t>Micro-strip Antennas</a:t>
            </a:r>
          </a:p>
          <a:p>
            <a:r>
              <a:rPr lang="en-US" dirty="0" smtClean="0"/>
              <a:t>Waveguides</a:t>
            </a:r>
          </a:p>
          <a:p>
            <a:r>
              <a:rPr lang="en-US" dirty="0" smtClean="0"/>
              <a:t>Gyromagnetic </a:t>
            </a:r>
            <a:r>
              <a:rPr lang="en-US" dirty="0" smtClean="0"/>
              <a:t>NLTLs</a:t>
            </a:r>
            <a:endParaRPr lang="en-US" dirty="0" smtClean="0"/>
          </a:p>
        </p:txBody>
      </p:sp>
    </p:spTree>
    <p:extLst>
      <p:ext uri="{BB962C8B-B14F-4D97-AF65-F5344CB8AC3E}">
        <p14:creationId xmlns:p14="http://schemas.microsoft.com/office/powerpoint/2010/main" val="3844957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t>[1] J. B. </a:t>
            </a:r>
            <a:r>
              <a:rPr lang="en-US" sz="1600" dirty="0" err="1"/>
              <a:t>Faria</a:t>
            </a:r>
            <a:r>
              <a:rPr lang="en-US" sz="1600" dirty="0"/>
              <a:t>, </a:t>
            </a:r>
            <a:r>
              <a:rPr lang="en-US" sz="1600" i="1" dirty="0"/>
              <a:t>Multimodal propagation in </a:t>
            </a:r>
            <a:r>
              <a:rPr lang="en-US" sz="1600" i="1" dirty="0" err="1"/>
              <a:t>multiconductor</a:t>
            </a:r>
            <a:r>
              <a:rPr lang="en-US" sz="1600" i="1" dirty="0"/>
              <a:t> transmission lines</a:t>
            </a:r>
            <a:r>
              <a:rPr lang="en-US" sz="1600" dirty="0"/>
              <a:t>. J. </a:t>
            </a:r>
            <a:r>
              <a:rPr lang="en-US" sz="1600" dirty="0" err="1"/>
              <a:t>Electromag</a:t>
            </a:r>
            <a:r>
              <a:rPr lang="en-US" sz="1600" dirty="0"/>
              <a:t>. Waves Appl. 2014, p. 1677–1702</a:t>
            </a:r>
          </a:p>
          <a:p>
            <a:pPr marL="0" indent="0">
              <a:buNone/>
            </a:pPr>
            <a:r>
              <a:rPr lang="en-US" sz="1600" dirty="0"/>
              <a:t>[2] J. B. </a:t>
            </a:r>
            <a:r>
              <a:rPr lang="en-US" sz="1600" dirty="0" err="1"/>
              <a:t>Faria</a:t>
            </a:r>
            <a:r>
              <a:rPr lang="en-US" sz="1600" dirty="0"/>
              <a:t>, </a:t>
            </a:r>
            <a:r>
              <a:rPr lang="en-US" sz="1600" i="1" dirty="0"/>
              <a:t>Formulation of Multiwire Magnetic Transmission-Line Theory</a:t>
            </a:r>
            <a:r>
              <a:rPr lang="en-US" sz="1600" dirty="0"/>
              <a:t>, Progress in Electromagnetics Research B, Vol. 49, 2013, p. 177–195.</a:t>
            </a:r>
          </a:p>
          <a:p>
            <a:pPr marL="0" indent="0">
              <a:buNone/>
            </a:pPr>
            <a:r>
              <a:rPr lang="en-US" sz="1600" dirty="0"/>
              <a:t>[3] J. B. </a:t>
            </a:r>
            <a:r>
              <a:rPr lang="en-US" sz="1600" dirty="0" err="1"/>
              <a:t>Faria</a:t>
            </a:r>
            <a:r>
              <a:rPr lang="en-US" sz="1600" dirty="0"/>
              <a:t>, </a:t>
            </a:r>
            <a:r>
              <a:rPr lang="en-US" sz="1600" i="1" dirty="0"/>
              <a:t>Matrix theory of wave propagation in hybrid electric/magnetic multiwire transmission line systems</a:t>
            </a:r>
            <a:r>
              <a:rPr lang="en-US" sz="1600" dirty="0"/>
              <a:t>, Journal of Electromagnetic Waves and Applications, Vol. 29, No. 7, 2015, p. 925–940.</a:t>
            </a:r>
          </a:p>
          <a:p>
            <a:pPr marL="0" indent="0">
              <a:buNone/>
            </a:pPr>
            <a:r>
              <a:rPr lang="en-US" sz="1600" dirty="0"/>
              <a:t>[4] J. B. </a:t>
            </a:r>
            <a:r>
              <a:rPr lang="en-US" sz="1600" dirty="0" err="1"/>
              <a:t>Faria</a:t>
            </a:r>
            <a:r>
              <a:rPr lang="en-US" sz="1600" dirty="0"/>
              <a:t>, </a:t>
            </a:r>
            <a:r>
              <a:rPr lang="en-US" sz="1600" i="1" dirty="0"/>
              <a:t>A physical model of the ideal transformer based on magnetic transmission line theory</a:t>
            </a:r>
            <a:r>
              <a:rPr lang="en-US" sz="1600" dirty="0"/>
              <a:t>, Journal of Electromagnetic Waves and Applications, Vol. 27, No. 3, 2013, p. 365–373.</a:t>
            </a:r>
          </a:p>
          <a:p>
            <a:pPr marL="0" indent="0">
              <a:buNone/>
            </a:pPr>
            <a:r>
              <a:rPr lang="en-US" sz="1600" dirty="0"/>
              <a:t>[5] J. B. Schneider, </a:t>
            </a:r>
            <a:r>
              <a:rPr lang="en-US" sz="1600" i="1" dirty="0"/>
              <a:t>Understanding the Finite-Difference Time-Domain Method</a:t>
            </a:r>
            <a:r>
              <a:rPr lang="en-US" sz="1600" dirty="0"/>
              <a:t>, 2017, p. 33-74.</a:t>
            </a:r>
          </a:p>
          <a:p>
            <a:pPr marL="0" indent="0">
              <a:buNone/>
            </a:pPr>
            <a:r>
              <a:rPr lang="en-US" sz="1600" dirty="0"/>
              <a:t>[6] A. </a:t>
            </a:r>
            <a:r>
              <a:rPr lang="en-US" sz="1600" dirty="0" err="1"/>
              <a:t>Oskooi</a:t>
            </a:r>
            <a:r>
              <a:rPr lang="en-US" sz="1600" dirty="0"/>
              <a:t>, D. Roundy, M. </a:t>
            </a:r>
            <a:r>
              <a:rPr lang="en-US" sz="1600" dirty="0" err="1"/>
              <a:t>Ibanescu</a:t>
            </a:r>
            <a:r>
              <a:rPr lang="en-US" sz="1600" dirty="0"/>
              <a:t>, P. </a:t>
            </a:r>
            <a:r>
              <a:rPr lang="en-US" sz="1600" dirty="0" err="1"/>
              <a:t>Bermel</a:t>
            </a:r>
            <a:r>
              <a:rPr lang="en-US" sz="1600" dirty="0"/>
              <a:t>, J.D. </a:t>
            </a:r>
            <a:r>
              <a:rPr lang="en-US" sz="1600" dirty="0" err="1"/>
              <a:t>Joannopoulos</a:t>
            </a:r>
            <a:r>
              <a:rPr lang="en-US" sz="1600" dirty="0"/>
              <a:t>, and S.G. Johnson, </a:t>
            </a:r>
            <a:r>
              <a:rPr lang="en-US" sz="1600" i="1" dirty="0"/>
              <a:t>MEEP: A flexible free-software package for electromagnetic simulations by the FDTD method</a:t>
            </a:r>
            <a:r>
              <a:rPr lang="en-US" sz="1600" dirty="0"/>
              <a:t>, Computer Physics Communications, Vol. 181, 2010, p. 687-702.</a:t>
            </a:r>
          </a:p>
          <a:p>
            <a:pPr marL="0" indent="0">
              <a:buNone/>
            </a:pPr>
            <a:r>
              <a:rPr lang="en-US" sz="1600" dirty="0"/>
              <a:t>[7] J. B. </a:t>
            </a:r>
            <a:r>
              <a:rPr lang="en-US" sz="1600" dirty="0" err="1"/>
              <a:t>Faria</a:t>
            </a:r>
            <a:r>
              <a:rPr lang="en-US" sz="1600" dirty="0"/>
              <a:t>, </a:t>
            </a:r>
            <a:r>
              <a:rPr lang="en-US" sz="1600" i="1" dirty="0"/>
              <a:t>Complex reluctance of inhomogeneous Euler-Cauchy tubular ferrites taking into account frequency dependent complex permeability</a:t>
            </a:r>
            <a:r>
              <a:rPr lang="en-US" sz="1600" dirty="0"/>
              <a:t>, Progress In Electromagnetics Research M, Vol. 25, 2012, p. 71–85.</a:t>
            </a:r>
          </a:p>
          <a:p>
            <a:pPr marL="0" indent="0">
              <a:buNone/>
            </a:pPr>
            <a:r>
              <a:rPr lang="en-US" sz="1600" dirty="0"/>
              <a:t>[8] C. Paul, K. Whites and S. </a:t>
            </a:r>
            <a:r>
              <a:rPr lang="en-US" sz="1600" dirty="0" err="1"/>
              <a:t>Nasar</a:t>
            </a:r>
            <a:r>
              <a:rPr lang="en-US" sz="1600" dirty="0"/>
              <a:t>, </a:t>
            </a:r>
            <a:r>
              <a:rPr lang="en-US" sz="1600" i="1" dirty="0"/>
              <a:t>Introduction to electromagnetic fields</a:t>
            </a:r>
            <a:r>
              <a:rPr lang="en-US" sz="1600" dirty="0"/>
              <a:t>, 4th ed. Boston: WCB/McGraw-Hill, 1998, p.586-589.</a:t>
            </a:r>
          </a:p>
          <a:p>
            <a:pPr marL="0" indent="0">
              <a:buNone/>
            </a:pPr>
            <a:r>
              <a:rPr lang="en-US" sz="1600" dirty="0"/>
              <a:t>[9] B. </a:t>
            </a:r>
            <a:r>
              <a:rPr lang="en-US" sz="1600" dirty="0" err="1"/>
              <a:t>Sevcik</a:t>
            </a:r>
            <a:r>
              <a:rPr lang="en-US" sz="1600" dirty="0"/>
              <a:t> and L. </a:t>
            </a:r>
            <a:r>
              <a:rPr lang="en-US" sz="1600" dirty="0" err="1"/>
              <a:t>Brancık</a:t>
            </a:r>
            <a:r>
              <a:rPr lang="en-US" sz="1600" dirty="0"/>
              <a:t>, </a:t>
            </a:r>
            <a:r>
              <a:rPr lang="en-US" sz="1600" i="1" dirty="0"/>
              <a:t>Time-Domain Simulation of </a:t>
            </a:r>
            <a:r>
              <a:rPr lang="en-US" sz="1600" i="1" dirty="0" err="1"/>
              <a:t>Nonuniform</a:t>
            </a:r>
            <a:r>
              <a:rPr lang="en-US" sz="1600" i="1" dirty="0"/>
              <a:t> </a:t>
            </a:r>
            <a:r>
              <a:rPr lang="en-US" sz="1600" i="1" dirty="0" err="1"/>
              <a:t>Multiconductor</a:t>
            </a:r>
            <a:r>
              <a:rPr lang="en-US" sz="1600" i="1" dirty="0"/>
              <a:t> Transmission Lines in Matlab,</a:t>
            </a:r>
            <a:r>
              <a:rPr lang="en-US" sz="1600" dirty="0"/>
              <a:t> International Journal of </a:t>
            </a:r>
            <a:r>
              <a:rPr lang="en-US" sz="1600" dirty="0" err="1"/>
              <a:t>Mahematics</a:t>
            </a:r>
            <a:r>
              <a:rPr lang="en-US" sz="1600" dirty="0"/>
              <a:t> and Computers in Simulation, Vol.5, No. 2, 2011, p. 1-8</a:t>
            </a:r>
            <a:r>
              <a:rPr lang="en-US" sz="1600" dirty="0" smtClean="0"/>
              <a:t>.</a:t>
            </a:r>
            <a:endParaRPr lang="en-US" sz="1600" dirty="0"/>
          </a:p>
        </p:txBody>
      </p:sp>
    </p:spTree>
    <p:extLst>
      <p:ext uri="{BB962C8B-B14F-4D97-AF65-F5344CB8AC3E}">
        <p14:creationId xmlns:p14="http://schemas.microsoft.com/office/powerpoint/2010/main" val="785932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t>[10] G. </a:t>
            </a:r>
            <a:r>
              <a:rPr lang="en-US" sz="1600" dirty="0" err="1"/>
              <a:t>Antonini</a:t>
            </a:r>
            <a:r>
              <a:rPr lang="en-US" sz="1600" dirty="0"/>
              <a:t>,</a:t>
            </a:r>
            <a:r>
              <a:rPr lang="en-US" sz="1600" i="1" dirty="0"/>
              <a:t> A general framework for the analysis of metamaterial transmission lines</a:t>
            </a:r>
            <a:r>
              <a:rPr lang="en-US" sz="1600" dirty="0"/>
              <a:t>. </a:t>
            </a:r>
            <a:r>
              <a:rPr lang="en-US" sz="1600" dirty="0" err="1"/>
              <a:t>Prog</a:t>
            </a:r>
            <a:r>
              <a:rPr lang="en-US" sz="1600" dirty="0"/>
              <a:t>. </a:t>
            </a:r>
            <a:r>
              <a:rPr lang="en-US" sz="1600" dirty="0" err="1"/>
              <a:t>Electromagn</a:t>
            </a:r>
            <a:r>
              <a:rPr lang="en-US" sz="1600" dirty="0"/>
              <a:t>. Res. B., 2010, p. 353–373</a:t>
            </a:r>
          </a:p>
          <a:p>
            <a:pPr marL="0" indent="0">
              <a:buNone/>
            </a:pPr>
            <a:r>
              <a:rPr lang="en-US" sz="1600" dirty="0"/>
              <a:t>[11] C. Caloz and T. Itoh, </a:t>
            </a:r>
            <a:r>
              <a:rPr lang="en-US" sz="1600" i="1" dirty="0"/>
              <a:t>Electromagnetic Metamaterials: Transmission Line Theory and Microwave Applications</a:t>
            </a:r>
            <a:r>
              <a:rPr lang="en-US" sz="1600" dirty="0"/>
              <a:t>, Wiley-IEEE Press, 2006, p. 27-58.</a:t>
            </a:r>
          </a:p>
          <a:p>
            <a:pPr marL="0" indent="0">
              <a:buNone/>
            </a:pPr>
            <a:r>
              <a:rPr lang="en-US" sz="1600" dirty="0"/>
              <a:t>[12] IEEE, Standard for Validation of Computational Electromagnetic (CEM) Computer Modeling and Simulation, and Recommended Practice, Part I, IEEE, June 2008.</a:t>
            </a:r>
          </a:p>
          <a:p>
            <a:pPr marL="0" indent="0">
              <a:buNone/>
            </a:pPr>
            <a:r>
              <a:rPr lang="en-US" sz="1600" dirty="0"/>
              <a:t>[13] C. Paul, </a:t>
            </a:r>
            <a:r>
              <a:rPr lang="en-US" sz="1600" i="1" dirty="0"/>
              <a:t>Introduction to Electromagnetic Compatibility, </a:t>
            </a:r>
            <a:r>
              <a:rPr lang="en-US" sz="1600" dirty="0"/>
              <a:t>2nd ed. Kentucky: John Wiley and Sons, 2006, p. 559-710.</a:t>
            </a:r>
          </a:p>
          <a:p>
            <a:pPr marL="0" indent="0">
              <a:buNone/>
            </a:pPr>
            <a:r>
              <a:rPr lang="en-US" sz="1600" dirty="0"/>
              <a:t>[14] L. </a:t>
            </a:r>
            <a:r>
              <a:rPr lang="en-US" sz="1600" dirty="0" err="1"/>
              <a:t>Er</a:t>
            </a:r>
            <a:r>
              <a:rPr lang="en-US" sz="1600" dirty="0"/>
              <a:t>-Ping, </a:t>
            </a:r>
            <a:r>
              <a:rPr lang="en-US" sz="1600" i="1" dirty="0"/>
              <a:t>Computational Electromagnetics for Electromagnetic Compatibility/ Signal Integrity Analysis, </a:t>
            </a:r>
            <a:r>
              <a:rPr lang="en-US" sz="1600" dirty="0"/>
              <a:t>IEEE EMC DL Talk, University of Missouri, 2008.</a:t>
            </a:r>
          </a:p>
          <a:p>
            <a:pPr marL="0" indent="0">
              <a:buNone/>
            </a:pPr>
            <a:r>
              <a:rPr lang="en-US" sz="1600" dirty="0"/>
              <a:t>[15] T. C. Edwards and M. B. Steer, </a:t>
            </a:r>
            <a:r>
              <a:rPr lang="en-US" sz="1600" i="1" dirty="0"/>
              <a:t>Foundations for </a:t>
            </a:r>
            <a:r>
              <a:rPr lang="en-US" sz="1600" i="1" dirty="0" err="1"/>
              <a:t>Microstrip</a:t>
            </a:r>
            <a:r>
              <a:rPr lang="en-US" sz="1600" i="1" dirty="0"/>
              <a:t> Circuit Design, </a:t>
            </a:r>
            <a:r>
              <a:rPr lang="en-US" sz="1600" dirty="0"/>
              <a:t>4th ed.</a:t>
            </a:r>
            <a:r>
              <a:rPr lang="en-US" sz="1600" i="1" dirty="0"/>
              <a:t> </a:t>
            </a:r>
            <a:r>
              <a:rPr lang="en-US" sz="1600" dirty="0"/>
              <a:t>Wiley-IEEE Press, 2016, p. 576-607.</a:t>
            </a:r>
            <a:r>
              <a:rPr lang="en-US" sz="1600" i="1" dirty="0"/>
              <a:t> </a:t>
            </a:r>
            <a:endParaRPr lang="en-US" sz="1600" dirty="0"/>
          </a:p>
          <a:p>
            <a:pPr marL="0" indent="0">
              <a:buNone/>
            </a:pPr>
            <a:r>
              <a:rPr lang="en-US" sz="1600" dirty="0"/>
              <a:t>[16] J. Dickens and A. Neuber,</a:t>
            </a:r>
            <a:r>
              <a:rPr lang="en-US" sz="1600" i="1" dirty="0"/>
              <a:t> Material selection considerations for coaxial, </a:t>
            </a:r>
            <a:r>
              <a:rPr lang="en-US" sz="1600" i="1" dirty="0" err="1"/>
              <a:t>ferrimagnetic</a:t>
            </a:r>
            <a:r>
              <a:rPr lang="en-US" sz="1600" i="1" dirty="0"/>
              <a:t>-based nonlinear transmission lines, </a:t>
            </a:r>
            <a:r>
              <a:rPr lang="en-US" sz="1600" dirty="0"/>
              <a:t>Journal of Applied Physics, 113, 064904, 2013, p. 1-5.</a:t>
            </a:r>
          </a:p>
          <a:p>
            <a:pPr marL="0" indent="0">
              <a:buNone/>
            </a:pPr>
            <a:r>
              <a:rPr lang="en-US" sz="1600" dirty="0"/>
              <a:t>[17] J. Parson, A. Neuber, J. Dickens and J. </a:t>
            </a:r>
            <a:r>
              <a:rPr lang="en-US" sz="1600" dirty="0" err="1"/>
              <a:t>Mankowski</a:t>
            </a:r>
            <a:r>
              <a:rPr lang="en-US" sz="1600" dirty="0"/>
              <a:t>, </a:t>
            </a:r>
            <a:r>
              <a:rPr lang="en-US" sz="1600" i="1" dirty="0"/>
              <a:t>Investigation of a </a:t>
            </a:r>
            <a:r>
              <a:rPr lang="en-US" sz="1600" i="1" dirty="0" err="1"/>
              <a:t>stripline</a:t>
            </a:r>
            <a:r>
              <a:rPr lang="en-US" sz="1600" i="1" dirty="0"/>
              <a:t> transmission line structure for gyromagnetic nonlinear transmission line high power microwave sources, </a:t>
            </a:r>
            <a:r>
              <a:rPr lang="en-US" sz="1600" dirty="0"/>
              <a:t>Review of Scientific Instruments, 87, 034706, 2016, p. 1-7</a:t>
            </a:r>
            <a:r>
              <a:rPr lang="en-US" sz="1600" dirty="0" smtClean="0"/>
              <a:t>.</a:t>
            </a:r>
          </a:p>
          <a:p>
            <a:pPr marL="0" indent="0">
              <a:buNone/>
            </a:pPr>
            <a:r>
              <a:rPr lang="en-US" sz="1600" dirty="0"/>
              <a:t>[</a:t>
            </a:r>
            <a:r>
              <a:rPr lang="en-US" sz="1600" dirty="0" smtClean="0"/>
              <a:t>18] G. Dominguez, </a:t>
            </a:r>
            <a:r>
              <a:rPr lang="en-US" sz="1600" i="1" dirty="0" smtClean="0"/>
              <a:t>Power-Invariant Magnetic System Modeling, PhD </a:t>
            </a:r>
            <a:r>
              <a:rPr lang="en-US" sz="1600" i="1" dirty="0" err="1" smtClean="0"/>
              <a:t>Disseration</a:t>
            </a:r>
            <a:r>
              <a:rPr lang="en-US" sz="1600" i="1" dirty="0" smtClean="0"/>
              <a:t>, </a:t>
            </a:r>
            <a:r>
              <a:rPr lang="en-US" sz="1600" dirty="0" smtClean="0"/>
              <a:t>Texas </a:t>
            </a:r>
            <a:r>
              <a:rPr lang="en-US" sz="1600" dirty="0"/>
              <a:t>A&amp;M </a:t>
            </a:r>
            <a:r>
              <a:rPr lang="en-US" sz="1600" dirty="0" smtClean="0"/>
              <a:t>University, 2011, </a:t>
            </a:r>
            <a:r>
              <a:rPr lang="en-US" sz="1600" dirty="0"/>
              <a:t>p. </a:t>
            </a:r>
            <a:r>
              <a:rPr lang="en-US" sz="1600" dirty="0" smtClean="0"/>
              <a:t>45-64.</a:t>
            </a:r>
            <a:endParaRPr lang="en-US" sz="1600" dirty="0"/>
          </a:p>
          <a:p>
            <a:endParaRPr lang="en-US" sz="1600" dirty="0"/>
          </a:p>
        </p:txBody>
      </p:sp>
    </p:spTree>
    <p:extLst>
      <p:ext uri="{BB962C8B-B14F-4D97-AF65-F5344CB8AC3E}">
        <p14:creationId xmlns:p14="http://schemas.microsoft.com/office/powerpoint/2010/main" val="65206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Applications 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3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Magnetization and Permeability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Cambria Math" panose="02040503050406030204" pitchFamily="18" charset="0"/>
                    <a:ea typeface="Cambria Math" panose="02040503050406030204" pitchFamily="18" charset="0"/>
                  </a:rPr>
                  <a:t>Magnetic Fields originate from movement of bound charges </a:t>
                </a:r>
                <a:r>
                  <a:rPr lang="en-US" dirty="0">
                    <a:latin typeface="Cambria Math" panose="02040503050406030204" pitchFamily="18" charset="0"/>
                    <a:ea typeface="Cambria Math" panose="02040503050406030204" pitchFamily="18" charset="0"/>
                  </a:rPr>
                  <a:t>(orbital electrons, electron spin and nuclear spin</a:t>
                </a:r>
                <a:r>
                  <a:rPr lang="en-US" dirty="0" smtClean="0">
                    <a:latin typeface="Cambria Math" panose="02040503050406030204" pitchFamily="18" charset="0"/>
                    <a:ea typeface="Cambria Math" panose="02040503050406030204" pitchFamily="18" charset="0"/>
                  </a:rPr>
                  <a:t>) due to changing Electrical Field. This movement results in a bound current. </a:t>
                </a:r>
              </a:p>
              <a:p>
                <a:r>
                  <a:rPr lang="en-US" dirty="0" smtClean="0">
                    <a:latin typeface="Cambria Math" panose="02040503050406030204" pitchFamily="18" charset="0"/>
                    <a:ea typeface="Cambria Math" panose="02040503050406030204" pitchFamily="18" charset="0"/>
                  </a:rPr>
                  <a:t>Every Magnetic Dipole produces a Magnetic Moment (spin moment and orbital moment). </a:t>
                </a:r>
                <a:r>
                  <a:rPr lang="en-US" dirty="0">
                    <a:latin typeface="Cambria Math" panose="02040503050406030204" pitchFamily="18" charset="0"/>
                    <a:ea typeface="Cambria Math" panose="02040503050406030204" pitchFamily="18" charset="0"/>
                  </a:rPr>
                  <a:t>The total magnetic dipole moment per unit volume is </a:t>
                </a:r>
                <a:r>
                  <a:rPr lang="en-US" dirty="0" smtClean="0">
                    <a:latin typeface="Cambria Math" panose="02040503050406030204" pitchFamily="18" charset="0"/>
                    <a:ea typeface="Cambria Math" panose="02040503050406030204" pitchFamily="18" charset="0"/>
                  </a:rPr>
                  <a:t>responsible for the </a:t>
                </a:r>
                <a:r>
                  <a:rPr lang="en-US" dirty="0">
                    <a:latin typeface="Cambria Math" panose="02040503050406030204" pitchFamily="18" charset="0"/>
                    <a:ea typeface="Cambria Math" panose="02040503050406030204" pitchFamily="18" charset="0"/>
                  </a:rPr>
                  <a:t>Magnetization </a:t>
                </a:r>
                <a:r>
                  <a:rPr lang="en-US" b="1" dirty="0" smtClean="0">
                    <a:latin typeface="Cambria Math" panose="02040503050406030204" pitchFamily="18" charset="0"/>
                    <a:ea typeface="Cambria Math" panose="02040503050406030204" pitchFamily="18" charset="0"/>
                  </a:rPr>
                  <a:t>M</a:t>
                </a:r>
                <a:r>
                  <a:rPr lang="en-US" dirty="0" smtClean="0">
                    <a:latin typeface="Cambria Math" panose="02040503050406030204" pitchFamily="18" charset="0"/>
                    <a:ea typeface="Cambria Math" panose="02040503050406030204" pitchFamily="18" charset="0"/>
                  </a:rPr>
                  <a:t>.</a:t>
                </a:r>
                <a:r>
                  <a:rPr lang="en-US" b="1" dirty="0" smtClean="0">
                    <a:latin typeface="Cambria Math" panose="02040503050406030204" pitchFamily="18" charset="0"/>
                    <a:ea typeface="Cambria Math" panose="02040503050406030204" pitchFamily="18" charset="0"/>
                  </a:rPr>
                  <a:t> </a:t>
                </a:r>
                <a:endParaRPr lang="en-US" b="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𝑯</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𝑴</m:t>
                          </m:r>
                        </m:e>
                      </m:d>
                      <m:r>
                        <a:rPr lang="en-US" b="0"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b="1" dirty="0" smtClean="0"/>
                  <a:t>B</a:t>
                </a:r>
                <a:r>
                  <a:rPr lang="en-US" dirty="0" smtClean="0"/>
                  <a:t> is the Magnetic Flux Density, </a:t>
                </a:r>
                <a:r>
                  <a:rPr lang="en-US" b="1" dirty="0" smtClean="0"/>
                  <a:t>H</a:t>
                </a:r>
                <a:r>
                  <a:rPr lang="en-US" dirty="0" smtClean="0"/>
                  <a:t> is the Magnetic Field Intensity, </a:t>
                </a:r>
                <a:r>
                  <a:rPr lang="en-US" b="1" dirty="0" smtClean="0"/>
                  <a:t>M</a:t>
                </a:r>
                <a:r>
                  <a:rPr lang="en-US" dirty="0" smtClean="0"/>
                  <a:t> is the Magnetization,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smtClean="0"/>
                  <a:t> is the Magnetic Permeability,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smtClean="0"/>
                  <a:t> is the permeability of free space,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 </m:t>
                    </m:r>
                  </m:oMath>
                </a14:m>
                <a:r>
                  <a:rPr lang="en-US" dirty="0" smtClean="0"/>
                  <a:t>is the Magnetic susceptibility.</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r="-870" b="-140"/>
                </a:stretch>
              </a:blipFill>
            </p:spPr>
            <p:txBody>
              <a:bodyPr/>
              <a:lstStyle/>
              <a:p>
                <a:r>
                  <a:rPr lang="en-US">
                    <a:noFill/>
                  </a:rPr>
                  <a:t> </a:t>
                </a:r>
              </a:p>
            </p:txBody>
          </p:sp>
        </mc:Fallback>
      </mc:AlternateContent>
    </p:spTree>
    <p:extLst>
      <p:ext uri="{BB962C8B-B14F-4D97-AF65-F5344CB8AC3E}">
        <p14:creationId xmlns:p14="http://schemas.microsoft.com/office/powerpoint/2010/main" val="218493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Magnetic Materials</a:t>
            </a:r>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47951271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760446">
                      <a:extLst>
                        <a:ext uri="{9D8B030D-6E8A-4147-A177-3AD203B41FA5}">
                          <a16:colId xmlns:a16="http://schemas.microsoft.com/office/drawing/2014/main" val="3036728287"/>
                        </a:ext>
                      </a:extLst>
                    </a:gridCol>
                    <a:gridCol w="3925746">
                      <a:extLst>
                        <a:ext uri="{9D8B030D-6E8A-4147-A177-3AD203B41FA5}">
                          <a16:colId xmlns:a16="http://schemas.microsoft.com/office/drawing/2014/main" val="789189037"/>
                        </a:ext>
                      </a:extLst>
                    </a:gridCol>
                    <a:gridCol w="3864046">
                      <a:extLst>
                        <a:ext uri="{9D8B030D-6E8A-4147-A177-3AD203B41FA5}">
                          <a16:colId xmlns:a16="http://schemas.microsoft.com/office/drawing/2014/main" val="3659488661"/>
                        </a:ext>
                      </a:extLst>
                    </a:gridCol>
                  </a:tblGrid>
                  <a:tr h="370840">
                    <a:tc>
                      <a:txBody>
                        <a:bodyPr/>
                        <a:lstStyle/>
                        <a:p>
                          <a:endParaRPr lang="en-US" sz="2400" b="1" dirty="0"/>
                        </a:p>
                      </a:txBody>
                      <a:tcPr/>
                    </a:tc>
                    <a:tc>
                      <a:txBody>
                        <a:bodyPr/>
                        <a:lstStyle/>
                        <a:p>
                          <a:pPr algn="ctr"/>
                          <a:r>
                            <a:rPr lang="en-US" sz="2400" b="1" dirty="0" smtClean="0"/>
                            <a:t>Magnetic Moments</a:t>
                          </a:r>
                          <a:endParaRPr lang="en-US" sz="2400" b="1" dirty="0"/>
                        </a:p>
                      </a:txBody>
                      <a:tcPr/>
                    </a:tc>
                    <a:tc>
                      <a:txBody>
                        <a:bodyPr/>
                        <a:lstStyle/>
                        <a:p>
                          <a:pPr algn="ctr"/>
                          <a:r>
                            <a:rPr lang="en-US" sz="2400" b="1" dirty="0" smtClean="0"/>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p>
                      </a:txBody>
                      <a:tcPr/>
                    </a:tc>
                    <a:extLst>
                      <a:ext uri="{0D108BD9-81ED-4DB2-BD59-A6C34878D82A}">
                        <a16:rowId xmlns:a16="http://schemas.microsoft.com/office/drawing/2014/main" val="354886027"/>
                      </a:ext>
                    </a:extLst>
                  </a:tr>
                  <a:tr h="370840">
                    <a:tc>
                      <a:txBody>
                        <a:bodyPr/>
                        <a:lstStyle/>
                        <a:p>
                          <a:r>
                            <a:rPr lang="en-US" sz="2400" b="1" dirty="0" smtClean="0"/>
                            <a:t>Diamagnetism</a:t>
                          </a:r>
                          <a:endParaRPr lang="en-US" sz="2400" b="1" dirty="0"/>
                        </a:p>
                      </a:txBody>
                      <a:tcPr/>
                    </a:tc>
                    <a:tc>
                      <a:txBody>
                        <a:bodyPr/>
                        <a:lstStyle/>
                        <a:p>
                          <a:pPr algn="ctr"/>
                          <a:r>
                            <a:rPr lang="en-US" sz="2400" dirty="0" smtClean="0"/>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p>
                      </a:txBody>
                      <a:tcPr/>
                    </a:tc>
                    <a:tc>
                      <a:txBody>
                        <a:bodyPr/>
                        <a:lstStyle/>
                        <a:p>
                          <a:pPr algn="ctr"/>
                          <a:r>
                            <a:rPr lang="en-US" sz="2400" dirty="0" smtClean="0"/>
                            <a:t>Small &amp; negative, </a:t>
                          </a:r>
                        </a:p>
                        <a:p>
                          <a:pPr algn="ctr"/>
                          <a:r>
                            <a:rPr lang="en-US" sz="2400" dirty="0" smtClean="0"/>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p>
                      </a:txBody>
                      <a:tcPr/>
                    </a:tc>
                    <a:extLst>
                      <a:ext uri="{0D108BD9-81ED-4DB2-BD59-A6C34878D82A}">
                        <a16:rowId xmlns:a16="http://schemas.microsoft.com/office/drawing/2014/main" val="3595765727"/>
                      </a:ext>
                    </a:extLst>
                  </a:tr>
                  <a:tr h="370840">
                    <a:tc>
                      <a:txBody>
                        <a:bodyPr/>
                        <a:lstStyle/>
                        <a:p>
                          <a:r>
                            <a:rPr lang="en-US" sz="2400" b="1" dirty="0" err="1" smtClean="0"/>
                            <a:t>Paramagnetism</a:t>
                          </a:r>
                          <a:endParaRPr lang="en-US" sz="2400" b="1" dirty="0"/>
                        </a:p>
                      </a:txBody>
                      <a:tcPr/>
                    </a:tc>
                    <a:tc>
                      <a:txBody>
                        <a:bodyPr/>
                        <a:lstStyle/>
                        <a:p>
                          <a:pPr algn="ctr"/>
                          <a:r>
                            <a:rPr lang="en-US" sz="2400" dirty="0" smtClean="0"/>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p>
                      </a:txBody>
                      <a:tcPr/>
                    </a:tc>
                    <a:tc>
                      <a:txBody>
                        <a:bodyPr/>
                        <a:lstStyle/>
                        <a:p>
                          <a:pPr algn="ctr"/>
                          <a:r>
                            <a:rPr lang="en-US" sz="2400" dirty="0" smtClean="0"/>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p>
                      </a:txBody>
                      <a:tcPr/>
                    </a:tc>
                    <a:extLst>
                      <a:ext uri="{0D108BD9-81ED-4DB2-BD59-A6C34878D82A}">
                        <a16:rowId xmlns:a16="http://schemas.microsoft.com/office/drawing/2014/main" val="2432441828"/>
                      </a:ext>
                    </a:extLst>
                  </a:tr>
                  <a:tr h="370840">
                    <a:tc>
                      <a:txBody>
                        <a:bodyPr/>
                        <a:lstStyle/>
                        <a:p>
                          <a:r>
                            <a:rPr lang="en-US" sz="2400" b="1" dirty="0" err="1" smtClean="0"/>
                            <a:t>Antiferromagnetism</a:t>
                          </a:r>
                          <a:endParaRPr lang="en-US"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p>
                      </a:txBody>
                      <a:tcPr/>
                    </a:tc>
                    <a:tc>
                      <a:txBody>
                        <a:bodyPr/>
                        <a:lstStyle/>
                        <a:p>
                          <a:pPr algn="ctr"/>
                          <a:r>
                            <a:rPr lang="en-US" sz="2400" dirty="0" smtClean="0"/>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t> </a:t>
                          </a:r>
                          <a:endParaRPr lang="en-US" sz="2400" dirty="0"/>
                        </a:p>
                      </a:txBody>
                      <a:tcPr/>
                    </a:tc>
                    <a:extLst>
                      <a:ext uri="{0D108BD9-81ED-4DB2-BD59-A6C34878D82A}">
                        <a16:rowId xmlns:a16="http://schemas.microsoft.com/office/drawing/2014/main" val="2881254074"/>
                      </a:ext>
                    </a:extLst>
                  </a:tr>
                  <a:tr h="370840">
                    <a:tc>
                      <a:txBody>
                        <a:bodyPr/>
                        <a:lstStyle/>
                        <a:p>
                          <a:r>
                            <a:rPr lang="en-US" sz="2400" b="1" dirty="0" smtClean="0"/>
                            <a:t>Ferrimagnetism</a:t>
                          </a:r>
                          <a:endParaRPr lang="en-US"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p>
                      </a:txBody>
                      <a:tcPr/>
                    </a:tc>
                    <a:tc>
                      <a:txBody>
                        <a:bodyPr/>
                        <a:lstStyle/>
                        <a:p>
                          <a:pPr algn="ctr"/>
                          <a:r>
                            <a:rPr lang="en-US" sz="2400" dirty="0" smtClean="0"/>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p>
                      </a:txBody>
                      <a:tcPr/>
                    </a:tc>
                    <a:extLst>
                      <a:ext uri="{0D108BD9-81ED-4DB2-BD59-A6C34878D82A}">
                        <a16:rowId xmlns:a16="http://schemas.microsoft.com/office/drawing/2014/main" val="1821211482"/>
                      </a:ext>
                    </a:extLst>
                  </a:tr>
                  <a:tr h="370840">
                    <a:tc>
                      <a:txBody>
                        <a:bodyPr/>
                        <a:lstStyle/>
                        <a:p>
                          <a:r>
                            <a:rPr lang="en-US" sz="2400" b="1" dirty="0" smtClean="0"/>
                            <a:t>Ferromagnetism</a:t>
                          </a:r>
                          <a:endParaRPr lang="en-US"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p>
                      </a:txBody>
                      <a:tcPr/>
                    </a:tc>
                    <a:tc>
                      <a:txBody>
                        <a:bodyPr/>
                        <a:lstStyle/>
                        <a:p>
                          <a:pPr algn="ctr"/>
                          <a:r>
                            <a:rPr lang="en-US" sz="2400" dirty="0" smtClean="0"/>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p>
                      </a:txBody>
                      <a:tcPr/>
                    </a:tc>
                    <a:extLst>
                      <a:ext uri="{0D108BD9-81ED-4DB2-BD59-A6C34878D82A}">
                        <a16:rowId xmlns:a16="http://schemas.microsoft.com/office/drawing/2014/main" val="3615896284"/>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47951271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760446">
                      <a:extLst>
                        <a:ext uri="{9D8B030D-6E8A-4147-A177-3AD203B41FA5}">
                          <a16:colId xmlns:a16="http://schemas.microsoft.com/office/drawing/2014/main" val="3036728287"/>
                        </a:ext>
                      </a:extLst>
                    </a:gridCol>
                    <a:gridCol w="3925746">
                      <a:extLst>
                        <a:ext uri="{9D8B030D-6E8A-4147-A177-3AD203B41FA5}">
                          <a16:colId xmlns:a16="http://schemas.microsoft.com/office/drawing/2014/main" val="789189037"/>
                        </a:ext>
                      </a:extLst>
                    </a:gridCol>
                    <a:gridCol w="3864046">
                      <a:extLst>
                        <a:ext uri="{9D8B030D-6E8A-4147-A177-3AD203B41FA5}">
                          <a16:colId xmlns:a16="http://schemas.microsoft.com/office/drawing/2014/main" val="3659488661"/>
                        </a:ext>
                      </a:extLst>
                    </a:gridCol>
                  </a:tblGrid>
                  <a:tr h="457200">
                    <a:tc>
                      <a:txBody>
                        <a:bodyPr/>
                        <a:lstStyle/>
                        <a:p>
                          <a:endParaRPr lang="en-US" sz="2400" b="1" dirty="0"/>
                        </a:p>
                      </a:txBody>
                      <a:tcPr/>
                    </a:tc>
                    <a:tc>
                      <a:txBody>
                        <a:bodyPr/>
                        <a:lstStyle/>
                        <a:p>
                          <a:pPr algn="ctr"/>
                          <a:r>
                            <a:rPr lang="en-US" sz="2400" b="1" dirty="0" smtClean="0"/>
                            <a:t>Magnetic Moments</a:t>
                          </a:r>
                          <a:endParaRPr lang="en-US" sz="2400" b="1" dirty="0"/>
                        </a:p>
                      </a:txBody>
                      <a:tcPr/>
                    </a:tc>
                    <a:tc>
                      <a:txBody>
                        <a:bodyPr/>
                        <a:lstStyle/>
                        <a:p>
                          <a:endParaRPr lang="en-US"/>
                        </a:p>
                      </a:txBody>
                      <a:tcPr>
                        <a:blipFill>
                          <a:blip r:embed="rId3"/>
                          <a:stretch>
                            <a:fillRect l="-173344" t="-9333" r="-315" b="-1036000"/>
                          </a:stretch>
                        </a:blipFill>
                      </a:tcPr>
                    </a:tc>
                    <a:extLst>
                      <a:ext uri="{0D108BD9-81ED-4DB2-BD59-A6C34878D82A}">
                        <a16:rowId xmlns:a16="http://schemas.microsoft.com/office/drawing/2014/main" val="354886027"/>
                      </a:ext>
                    </a:extLst>
                  </a:tr>
                  <a:tr h="851218">
                    <a:tc>
                      <a:txBody>
                        <a:bodyPr/>
                        <a:lstStyle/>
                        <a:p>
                          <a:r>
                            <a:rPr lang="en-US" sz="2400" b="1" dirty="0" smtClean="0"/>
                            <a:t>Diamagnetism</a:t>
                          </a:r>
                          <a:endParaRPr lang="en-US" sz="2400" b="1" dirty="0"/>
                        </a:p>
                      </a:txBody>
                      <a:tcPr/>
                    </a:tc>
                    <a:tc>
                      <a:txBody>
                        <a:bodyPr/>
                        <a:lstStyle/>
                        <a:p>
                          <a:endParaRPr lang="en-US"/>
                        </a:p>
                      </a:txBody>
                      <a:tcPr>
                        <a:blipFill>
                          <a:blip r:embed="rId3"/>
                          <a:stretch>
                            <a:fillRect l="-70388" t="-58571" r="-98605" b="-455000"/>
                          </a:stretch>
                        </a:blipFill>
                      </a:tcPr>
                    </a:tc>
                    <a:tc>
                      <a:txBody>
                        <a:bodyPr/>
                        <a:lstStyle/>
                        <a:p>
                          <a:endParaRPr lang="en-US"/>
                        </a:p>
                      </a:txBody>
                      <a:tcPr>
                        <a:blipFill>
                          <a:blip r:embed="rId3"/>
                          <a:stretch>
                            <a:fillRect l="-173344" t="-58571" r="-315" b="-455000"/>
                          </a:stretch>
                        </a:blipFill>
                      </a:tcPr>
                    </a:tc>
                    <a:extLst>
                      <a:ext uri="{0D108BD9-81ED-4DB2-BD59-A6C34878D82A}">
                        <a16:rowId xmlns:a16="http://schemas.microsoft.com/office/drawing/2014/main" val="3595765727"/>
                      </a:ext>
                    </a:extLst>
                  </a:tr>
                  <a:tr h="851218">
                    <a:tc>
                      <a:txBody>
                        <a:bodyPr/>
                        <a:lstStyle/>
                        <a:p>
                          <a:r>
                            <a:rPr lang="en-US" sz="2400" b="1" dirty="0" err="1" smtClean="0"/>
                            <a:t>Paramagnetism</a:t>
                          </a:r>
                          <a:endParaRPr lang="en-US" sz="2400" b="1" dirty="0"/>
                        </a:p>
                      </a:txBody>
                      <a:tcPr/>
                    </a:tc>
                    <a:tc>
                      <a:txBody>
                        <a:bodyPr/>
                        <a:lstStyle/>
                        <a:p>
                          <a:endParaRPr lang="en-US"/>
                        </a:p>
                      </a:txBody>
                      <a:tcPr>
                        <a:blipFill>
                          <a:blip r:embed="rId3"/>
                          <a:stretch>
                            <a:fillRect l="-70388" t="-158571" r="-98605" b="-355000"/>
                          </a:stretch>
                        </a:blipFill>
                      </a:tcPr>
                    </a:tc>
                    <a:tc>
                      <a:txBody>
                        <a:bodyPr/>
                        <a:lstStyle/>
                        <a:p>
                          <a:endParaRPr lang="en-US"/>
                        </a:p>
                      </a:txBody>
                      <a:tcPr>
                        <a:blipFill>
                          <a:blip r:embed="rId3"/>
                          <a:stretch>
                            <a:fillRect l="-173344" t="-158571" r="-315" b="-355000"/>
                          </a:stretch>
                        </a:blipFill>
                      </a:tcPr>
                    </a:tc>
                    <a:extLst>
                      <a:ext uri="{0D108BD9-81ED-4DB2-BD59-A6C34878D82A}">
                        <a16:rowId xmlns:a16="http://schemas.microsoft.com/office/drawing/2014/main" val="2432441828"/>
                      </a:ext>
                    </a:extLst>
                  </a:tr>
                  <a:tr h="851218">
                    <a:tc>
                      <a:txBody>
                        <a:bodyPr/>
                        <a:lstStyle/>
                        <a:p>
                          <a:r>
                            <a:rPr lang="en-US" sz="2400" b="1" dirty="0" err="1" smtClean="0"/>
                            <a:t>Antiferromagnetism</a:t>
                          </a:r>
                          <a:endParaRPr lang="en-US" sz="2400" b="1" dirty="0"/>
                        </a:p>
                      </a:txBody>
                      <a:tcPr/>
                    </a:tc>
                    <a:tc>
                      <a:txBody>
                        <a:bodyPr/>
                        <a:lstStyle/>
                        <a:p>
                          <a:endParaRPr lang="en-US"/>
                        </a:p>
                      </a:txBody>
                      <a:tcPr>
                        <a:blipFill>
                          <a:blip r:embed="rId3"/>
                          <a:stretch>
                            <a:fillRect l="-70388" t="-260432" r="-98605" b="-257554"/>
                          </a:stretch>
                        </a:blipFill>
                      </a:tcPr>
                    </a:tc>
                    <a:tc>
                      <a:txBody>
                        <a:bodyPr/>
                        <a:lstStyle/>
                        <a:p>
                          <a:endParaRPr lang="en-US"/>
                        </a:p>
                      </a:txBody>
                      <a:tcPr>
                        <a:blipFill>
                          <a:blip r:embed="rId3"/>
                          <a:stretch>
                            <a:fillRect l="-173344" t="-260432" r="-315" b="-257554"/>
                          </a:stretch>
                        </a:blipFill>
                      </a:tcPr>
                    </a:tc>
                    <a:extLst>
                      <a:ext uri="{0D108BD9-81ED-4DB2-BD59-A6C34878D82A}">
                        <a16:rowId xmlns:a16="http://schemas.microsoft.com/office/drawing/2014/main" val="2881254074"/>
                      </a:ext>
                    </a:extLst>
                  </a:tr>
                  <a:tr h="1216978">
                    <a:tc>
                      <a:txBody>
                        <a:bodyPr/>
                        <a:lstStyle/>
                        <a:p>
                          <a:r>
                            <a:rPr lang="en-US" sz="2400" b="1" dirty="0" smtClean="0"/>
                            <a:t>Ferrimagnetism</a:t>
                          </a:r>
                          <a:endParaRPr lang="en-US" sz="2400" b="1" dirty="0"/>
                        </a:p>
                      </a:txBody>
                      <a:tcPr/>
                    </a:tc>
                    <a:tc>
                      <a:txBody>
                        <a:bodyPr/>
                        <a:lstStyle/>
                        <a:p>
                          <a:endParaRPr lang="en-US"/>
                        </a:p>
                      </a:txBody>
                      <a:tcPr>
                        <a:blipFill>
                          <a:blip r:embed="rId3"/>
                          <a:stretch>
                            <a:fillRect l="-70388" t="-250500" r="-98605" b="-79000"/>
                          </a:stretch>
                        </a:blipFill>
                      </a:tcPr>
                    </a:tc>
                    <a:tc>
                      <a:txBody>
                        <a:bodyPr/>
                        <a:lstStyle/>
                        <a:p>
                          <a:endParaRPr lang="en-US"/>
                        </a:p>
                      </a:txBody>
                      <a:tcPr>
                        <a:blipFill>
                          <a:blip r:embed="rId3"/>
                          <a:stretch>
                            <a:fillRect l="-173344" t="-250500" r="-315" b="-79000"/>
                          </a:stretch>
                        </a:blipFill>
                      </a:tcPr>
                    </a:tc>
                    <a:extLst>
                      <a:ext uri="{0D108BD9-81ED-4DB2-BD59-A6C34878D82A}">
                        <a16:rowId xmlns:a16="http://schemas.microsoft.com/office/drawing/2014/main" val="1821211482"/>
                      </a:ext>
                    </a:extLst>
                  </a:tr>
                  <a:tr h="851218">
                    <a:tc>
                      <a:txBody>
                        <a:bodyPr/>
                        <a:lstStyle/>
                        <a:p>
                          <a:r>
                            <a:rPr lang="en-US" sz="2400" b="1" dirty="0" smtClean="0"/>
                            <a:t>Ferromagnetism</a:t>
                          </a:r>
                          <a:endParaRPr lang="en-US" sz="2400" b="1" dirty="0"/>
                        </a:p>
                      </a:txBody>
                      <a:tcPr/>
                    </a:tc>
                    <a:tc>
                      <a:txBody>
                        <a:bodyPr/>
                        <a:lstStyle/>
                        <a:p>
                          <a:endParaRPr lang="en-US"/>
                        </a:p>
                      </a:txBody>
                      <a:tcPr>
                        <a:blipFill>
                          <a:blip r:embed="rId3"/>
                          <a:stretch>
                            <a:fillRect l="-70388" t="-500714" r="-98605" b="-12857"/>
                          </a:stretch>
                        </a:blipFill>
                      </a:tcPr>
                    </a:tc>
                    <a:tc>
                      <a:txBody>
                        <a:bodyPr/>
                        <a:lstStyle/>
                        <a:p>
                          <a:endParaRPr lang="en-US"/>
                        </a:p>
                      </a:txBody>
                      <a:tcPr>
                        <a:blipFill>
                          <a:blip r:embed="rId3"/>
                          <a:stretch>
                            <a:fillRect l="-173344" t="-500714" r="-315" b="-12857"/>
                          </a:stretch>
                        </a:blipFill>
                      </a:tcPr>
                    </a:tc>
                    <a:extLst>
                      <a:ext uri="{0D108BD9-81ED-4DB2-BD59-A6C34878D82A}">
                        <a16:rowId xmlns:a16="http://schemas.microsoft.com/office/drawing/2014/main" val="3615896284"/>
                      </a:ext>
                    </a:extLst>
                  </a:tr>
                </a:tbl>
              </a:graphicData>
            </a:graphic>
          </p:graphicFrame>
        </mc:Fallback>
      </mc:AlternateContent>
    </p:spTree>
    <p:extLst>
      <p:ext uri="{BB962C8B-B14F-4D97-AF65-F5344CB8AC3E}">
        <p14:creationId xmlns:p14="http://schemas.microsoft.com/office/powerpoint/2010/main" val="101687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Magnetic Materials</a:t>
            </a:r>
          </a:p>
        </p:txBody>
      </p:sp>
      <p:pic>
        <p:nvPicPr>
          <p:cNvPr id="4" name="Content Placeholder 3"/>
          <p:cNvPicPr>
            <a:picLocks noGrp="1" noChangeAspect="1"/>
          </p:cNvPicPr>
          <p:nvPr>
            <p:ph idx="1"/>
          </p:nvPr>
        </p:nvPicPr>
        <p:blipFill>
          <a:blip r:embed="rId2"/>
          <a:stretch>
            <a:fillRect/>
          </a:stretch>
        </p:blipFill>
        <p:spPr>
          <a:xfrm>
            <a:off x="2610016" y="1690688"/>
            <a:ext cx="6409293" cy="4943166"/>
          </a:xfrm>
          <a:prstGeom prst="rect">
            <a:avLst/>
          </a:prstGeom>
        </p:spPr>
      </p:pic>
    </p:spTree>
    <p:extLst>
      <p:ext uri="{BB962C8B-B14F-4D97-AF65-F5344CB8AC3E}">
        <p14:creationId xmlns:p14="http://schemas.microsoft.com/office/powerpoint/2010/main" val="184082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Hysteresis</a:t>
            </a:r>
            <a:endParaRPr lang="en-US" dirty="0"/>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b="6884"/>
          <a:stretch/>
        </p:blipFill>
        <p:spPr>
          <a:xfrm>
            <a:off x="6593550" y="193964"/>
            <a:ext cx="5353635" cy="6511636"/>
          </a:xfrm>
          <a:prstGeom prst="rect">
            <a:avLst/>
          </a:prstGeom>
        </p:spPr>
      </p:pic>
      <p:sp>
        <p:nvSpPr>
          <p:cNvPr id="3" name="TextBox 2"/>
          <p:cNvSpPr txBox="1"/>
          <p:nvPr/>
        </p:nvSpPr>
        <p:spPr>
          <a:xfrm>
            <a:off x="838200" y="1861849"/>
            <a:ext cx="520238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Ferromagnetic materials are non-linear as their permeability varies with the strength of applied field intensity.</a:t>
            </a:r>
          </a:p>
          <a:p>
            <a:pPr marL="285750" indent="-285750">
              <a:buFont typeface="Arial" panose="020B0604020202020204" pitchFamily="34" charset="0"/>
              <a:buChar char="•"/>
            </a:pPr>
            <a:r>
              <a:rPr lang="en-US" sz="2400" dirty="0" smtClean="0"/>
              <a:t>The flux in a ferromagnetic material depends on the instantaneous Magnetomotive force and its history. </a:t>
            </a:r>
          </a:p>
          <a:p>
            <a:pPr marL="285750" indent="-285750">
              <a:buFont typeface="Arial" panose="020B0604020202020204" pitchFamily="34" charset="0"/>
              <a:buChar char="•"/>
            </a:pPr>
            <a:r>
              <a:rPr lang="en-US" sz="2400" dirty="0" smtClean="0"/>
              <a:t>At high magnetic field intensity, the material saturates, limiting further increase of Magnetic Flux</a:t>
            </a:r>
            <a:r>
              <a:rPr lang="en-US" sz="2400" dirty="0" smtClean="0"/>
              <a:t>.</a:t>
            </a:r>
          </a:p>
        </p:txBody>
      </p:sp>
      <p:pic>
        <p:nvPicPr>
          <p:cNvPr id="5" name="Picture 2" descr="Image result for magnetic domain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721"/>
          <a:stretch/>
        </p:blipFill>
        <p:spPr bwMode="auto">
          <a:xfrm>
            <a:off x="10363303" y="1027906"/>
            <a:ext cx="1432629" cy="9982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magnetic domain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0184"/>
          <a:stretch/>
        </p:blipFill>
        <p:spPr bwMode="auto">
          <a:xfrm>
            <a:off x="8429396" y="3995411"/>
            <a:ext cx="1316182" cy="92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0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TotalTime>
  <Words>2812</Words>
  <Application>Microsoft Office PowerPoint</Application>
  <PresentationFormat>Widescreen</PresentationFormat>
  <Paragraphs>352</Paragraphs>
  <Slides>46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Times New Roman</vt:lpstr>
      <vt:lpstr>Wingdings</vt:lpstr>
      <vt:lpstr>Office Theme</vt:lpstr>
      <vt:lpstr>Modeling and Simulation of Magnetic Transmission Lines</vt:lpstr>
      <vt:lpstr>Research Objectives</vt:lpstr>
      <vt:lpstr>Introduction to Magnetic Transmission Lines</vt:lpstr>
      <vt:lpstr>Applications of Magnetic Transmission Lines</vt:lpstr>
      <vt:lpstr>Applications of Magnetic Transmission Lines</vt:lpstr>
      <vt:lpstr>Magnetization and Permeability</vt:lpstr>
      <vt:lpstr>Properties of Magnetic Materials</vt:lpstr>
      <vt:lpstr>Properties of Magnetic Materials</vt:lpstr>
      <vt:lpstr>Magnetic Hysteresis</vt:lpstr>
      <vt:lpstr>IEC 60404-1:2016 Classification of Magnetic Materials</vt:lpstr>
      <vt:lpstr>Magnetic Circuit Modeling</vt:lpstr>
      <vt:lpstr>Lossy Complex Magnetic Reluctance Model for Magnetic Circuits</vt:lpstr>
      <vt:lpstr>Lossy Complex Magnetic Reluctance Model for Magnetic Circuits</vt:lpstr>
      <vt:lpstr>Power Invariant Permeance-Capacitance Model</vt:lpstr>
      <vt:lpstr>Power Invariant Permeance-Capacitance Model</vt:lpstr>
      <vt:lpstr>Validation of Permeance-Capacitance Model</vt:lpstr>
      <vt:lpstr>Magnetic Transmission Line Model</vt:lpstr>
      <vt:lpstr>Components in Transmission Line Model</vt:lpstr>
      <vt:lpstr>Energy Loss and Energy Storage</vt:lpstr>
      <vt:lpstr>Lossless Transmission Lines</vt:lpstr>
      <vt:lpstr>Lossy Transmission Lines</vt:lpstr>
      <vt:lpstr>Comparison of Different Models </vt:lpstr>
      <vt:lpstr>MEEP: Electromagnetic Simulations</vt:lpstr>
      <vt:lpstr>Introduction to MEEP</vt:lpstr>
      <vt:lpstr>MEEP: Fully Symmetric Maxwell’s Equations (1861) with Fictitious Magnetic Monopoles</vt:lpstr>
      <vt:lpstr>MEEP: Finite Difference Time Domain Method</vt:lpstr>
      <vt:lpstr>MEEP: Yee Lattice</vt:lpstr>
      <vt:lpstr>MEEP: Boundary Conditions </vt:lpstr>
      <vt:lpstr>MEEP: Material Inhomogeneity</vt:lpstr>
      <vt:lpstr>MEEP: Material Dispersion</vt:lpstr>
      <vt:lpstr>MEEP: Material Dispersion Drude-Lorentzian Model (1900) </vt:lpstr>
      <vt:lpstr>MEEP: Material Non-Linearity</vt:lpstr>
      <vt:lpstr>MEEP: Gyromagnetism</vt:lpstr>
      <vt:lpstr>MEEP: Field Patterns and Green’s Functions</vt:lpstr>
      <vt:lpstr>MEEP: Transmittance Spectra</vt:lpstr>
      <vt:lpstr>Simulations for Magnetic Transmission Lines</vt:lpstr>
      <vt:lpstr>MEEP Simulations for Magnetic Transmission Lines</vt:lpstr>
      <vt:lpstr>MEEP Simulation for Wideband Transformer</vt:lpstr>
      <vt:lpstr>MEEP Simulation for Wideband Transformer: Flow chart</vt:lpstr>
      <vt:lpstr>Simulation for Wideband Transformer: Losses</vt:lpstr>
      <vt:lpstr>Simulation for Wideband Transformer: Cross Talk and Shielding</vt:lpstr>
      <vt:lpstr>MATLAB Simulation for Wideband Transformer: Cross Talk and Shielding</vt:lpstr>
      <vt:lpstr>Limitations of simulators</vt:lpstr>
      <vt:lpstr>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537</cp:revision>
  <dcterms:created xsi:type="dcterms:W3CDTF">2019-10-08T20:14:06Z</dcterms:created>
  <dcterms:modified xsi:type="dcterms:W3CDTF">2019-10-20T21:40:08Z</dcterms:modified>
</cp:coreProperties>
</file>