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1" r:id="rId6"/>
    <p:sldId id="262" r:id="rId7"/>
    <p:sldId id="265" r:id="rId8"/>
    <p:sldId id="263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3896-DF97-4083-BC9E-621878767834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6789-B4BE-4E93-9235-6FC69ADE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 Energy Conversion </a:t>
            </a:r>
            <a:r>
              <a:rPr lang="en-US" b="1" dirty="0" smtClean="0"/>
              <a:t>Systems</a:t>
            </a:r>
            <a:br>
              <a:rPr lang="en-US" b="1" dirty="0" smtClean="0"/>
            </a:br>
            <a:r>
              <a:rPr lang="en-US" b="1" dirty="0" smtClean="0"/>
              <a:t>Assignment #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M.Shamaas</a:t>
            </a:r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SCIG Machine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555" b="17805"/>
          <a:stretch/>
        </p:blipFill>
        <p:spPr bwMode="auto">
          <a:xfrm>
            <a:off x="838200" y="1532659"/>
            <a:ext cx="10515600" cy="515908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0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Currents, Torque and Rotor Speed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4" y="1781175"/>
            <a:ext cx="5181600" cy="248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81175"/>
            <a:ext cx="5181600" cy="250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45" y="4378642"/>
            <a:ext cx="6243638" cy="2250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SCIG d-, q- and 0-axis Circuit Diagrams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878" y="1825625"/>
            <a:ext cx="5096243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3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acceleration </a:t>
            </a:r>
            <a:r>
              <a:rPr lang="en-US" dirty="0"/>
              <a:t>of a singly </a:t>
            </a:r>
            <a:r>
              <a:rPr lang="en-US" dirty="0" smtClean="0"/>
              <a:t>excited SCIG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Machine Constants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421438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𝑟𝑎𝑡𝑒𝑑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𝐿𝐿</m:t>
                        </m:r>
                      </m:sub>
                    </m:sSub>
                    <m:r>
                      <a:rPr lang="en-US" i="1"/>
                      <m:t>=220 </m:t>
                    </m:r>
                    <m:r>
                      <a:rPr lang="en-US" i="1"/>
                      <m:t>𝑉</m:t>
                    </m:r>
                    <m:r>
                      <a:rPr lang="en-US" i="1"/>
                      <m:t>(</m:t>
                    </m:r>
                    <m:r>
                      <a:rPr lang="en-US" i="1"/>
                      <m:t>𝑟𝑚𝑠</m:t>
                    </m:r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 i="1"/>
                      <m:t>=6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𝑒</m:t>
                        </m:r>
                      </m:sub>
                    </m:sSub>
                    <m:r>
                      <a:rPr lang="en-US" i="1"/>
                      <m:t>=60 </m:t>
                    </m:r>
                    <m:r>
                      <a:rPr lang="en-US" i="1"/>
                      <m:t>𝐻𝑧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  <m:r>
                      <a:rPr lang="en-US" i="1"/>
                      <m:t>=0.0453 </m:t>
                    </m:r>
                    <m:r>
                      <a:rPr lang="en-US" i="1"/>
                      <m:t>𝑝</m:t>
                    </m:r>
                    <m:r>
                      <a:rPr lang="en-US" i="1"/>
                      <m:t>.</m:t>
                    </m:r>
                    <m:r>
                      <a:rPr lang="en-US" i="1"/>
                      <m:t>𝑢</m:t>
                    </m:r>
                    <m:r>
                      <a:rPr lang="en-US" i="1"/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=0.0222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=0.0775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=0.0322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=2.042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4214380"/>
              </a:xfrm>
              <a:blipFill>
                <a:blip r:embed="rId2"/>
                <a:stretch>
                  <a:fillRect l="-165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Calculated Machine Constants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=2.1195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=2.0742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=376.99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=125.66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 (t = 0-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1. The </a:t>
                </a:r>
                <a:r>
                  <a:rPr lang="en-US" dirty="0"/>
                  <a:t>reference frame </a:t>
                </a:r>
                <a:r>
                  <a:rPr lang="en-US" dirty="0" smtClean="0"/>
                  <a:t>speed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𝜔</m:t>
                      </m:r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𝜔</m:t>
                          </m:r>
                        </m:e>
                        <m:sub>
                          <m:r>
                            <a:rPr lang="en-US" i="1"/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2. Electrical </a:t>
                </a:r>
                <a:r>
                  <a:rPr lang="en-US" dirty="0"/>
                  <a:t>Frequency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𝑓</m:t>
                          </m:r>
                        </m:e>
                        <m:sub>
                          <m:r>
                            <a:rPr lang="en-US" i="1"/>
                            <m:t>𝑒</m:t>
                          </m:r>
                        </m:sub>
                      </m:sSub>
                      <m:r>
                        <a:rPr lang="en-US" i="1"/>
                        <m:t>=60 </m:t>
                      </m:r>
                      <m:r>
                        <a:rPr lang="en-US" i="1"/>
                        <m:t>𝐻𝑧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3. Rotor </a:t>
                </a:r>
                <a:r>
                  <a:rPr lang="en-US" dirty="0"/>
                  <a:t>Speed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𝜔</m:t>
                          </m:r>
                        </m:e>
                        <m:sub>
                          <m:r>
                            <a:rPr lang="en-US" i="1"/>
                            <m:t>𝑟</m:t>
                          </m:r>
                        </m:sub>
                      </m:sSub>
                      <m:r>
                        <a:rPr lang="en-US" i="1"/>
                        <m:t>=0 </m:t>
                      </m:r>
                      <m:r>
                        <a:rPr lang="en-US" i="1"/>
                        <m:t>𝑟𝑎𝑑</m:t>
                      </m:r>
                      <m:r>
                        <a:rPr lang="en-US" i="1"/>
                        <m:t>/</m:t>
                      </m:r>
                      <m:r>
                        <a:rPr lang="en-US" i="1"/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4. Stator </a:t>
                </a:r>
                <a:r>
                  <a:rPr lang="en-US" dirty="0"/>
                  <a:t>Voltages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en-US" i="1"/>
                            <m:t>𝑑𝑠</m:t>
                          </m:r>
                        </m:sub>
                      </m:sSub>
                      <m:r>
                        <a:rPr lang="en-US" i="1"/>
                        <m:t>=0 </m:t>
                      </m:r>
                      <m:r>
                        <a:rPr lang="en-US" i="1"/>
                        <m:t>𝑝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𝑢</m:t>
                      </m:r>
                      <m:r>
                        <a:rPr lang="en-US" i="1"/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en-US" i="1"/>
                            <m:t>𝑞𝑠</m:t>
                          </m:r>
                        </m:sub>
                      </m:sSub>
                      <m:r>
                        <a:rPr lang="en-US" i="1"/>
                        <m:t>=1 </m:t>
                      </m:r>
                      <m:r>
                        <a:rPr lang="en-US" i="1"/>
                        <m:t>𝑝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𝑢</m:t>
                      </m:r>
                      <m:r>
                        <a:rPr lang="en-US" i="1"/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5. Rotor voltages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6. Stator </a:t>
                </a:r>
                <a:r>
                  <a:rPr lang="en-US" dirty="0"/>
                  <a:t>and Rotor Currents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7. Electromagnetic Torque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8. The </a:t>
                </a:r>
                <a:r>
                  <a:rPr lang="en-US" dirty="0"/>
                  <a:t>rotor is not loaded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6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68036" y="1579418"/>
                <a:ext cx="11360728" cy="5015345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endParaRPr lang="en-US" dirty="0" smtClean="0"/>
              </a:p>
              <a:p>
                <a:pPr lvl="0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/>
                                        <m:t>                  </m:t>
                                      </m:r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      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𝑙𝑠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            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 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            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0        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0                    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      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             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/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en-US" i="1"/>
                                            <m:t>𝑝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𝑙𝑟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036" y="1579418"/>
                <a:ext cx="11360728" cy="50153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4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Equations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2327"/>
                <a:ext cx="10515600" cy="538941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𝑝𝑖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/>
                        <m:t>+</m:t>
                      </m:r>
                      <m:r>
                        <a:rPr lang="en-US" i="1"/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/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𝑞𝑟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𝑑𝑟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0</m:t>
                                          </m:r>
                                          <m:r>
                                            <a:rPr lang="en-US" i="1"/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/>
                                            <m:t>   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   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𝑙𝑠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/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 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0       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0       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0       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0     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/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/>
                                            <m:t>      0              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/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/>
                                            <m:t>   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  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/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/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/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𝑙𝑟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</a:t>
                </a:r>
                <a14:m>
                  <m:oMath xmlns:m="http://schemas.openxmlformats.org/officeDocument/2006/math">
                    <m:r>
                      <a:rPr lang="en-US" i="1"/>
                      <m:t>𝐴</m:t>
                    </m:r>
                    <m:r>
                      <a:rPr lang="en-US" i="1"/>
                      <m:t>=−</m:t>
                    </m:r>
                    <m:r>
                      <a:rPr lang="en-US" i="1"/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           −</m:t>
                                    </m:r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i="1"/>
                                      <m:t>           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 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     </m:t>
                                        </m:r>
                                        <m:r>
                                          <a:rPr lang="en-US" i="1"/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r>
                                      <a:rPr lang="en-US" i="1"/>
                                      <m:t>0  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i="1"/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             −</m:t>
                                    </m:r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i="1"/>
                                      <m:t>                   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0 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0 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 0 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r>
                                      <a:rPr lang="en-US" i="1"/>
                                      <m:t>      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     −</m:t>
                                    </m:r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          0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/>
                                  </m:ctrlPr>
                                </m:mPr>
                                <m:mr>
                                  <m:e>
                                    <m:r>
                                      <a:rPr lang="en-US" i="1"/>
                                      <m:t>             </m:t>
                                    </m:r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         </m:t>
                                    </m:r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         −</m:t>
                                    </m:r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𝑏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           </m:t>
                                    </m:r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/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/>
                                      <m:t>           0</m:t>
                                    </m:r>
                                  </m:e>
                                  <m:e>
                                    <m:r>
                                      <a:rPr lang="en-US" i="1"/>
                                      <m:t>          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2327"/>
                <a:ext cx="10515600" cy="5389418"/>
              </a:xfrm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1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98" y="1690688"/>
            <a:ext cx="8787649" cy="3490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and Torque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𝜔</m:t>
                            </m:r>
                          </m:e>
                          <m:sub>
                            <m:r>
                              <a:rPr lang="en-US" i="1"/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𝜔</m:t>
                            </m:r>
                          </m:e>
                          <m:sub>
                            <m:r>
                              <a:rPr lang="en-US" i="1"/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2</m:t>
                        </m:r>
                        <m:r>
                          <a:rPr lang="en-US" i="1"/>
                          <m:t>𝐻𝑆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𝑇</m:t>
                            </m:r>
                          </m:e>
                          <m:sub>
                            <m:r>
                              <a:rPr lang="en-US" i="1"/>
                              <m:t>𝑒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𝑇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𝑇</m:t>
                        </m:r>
                      </m:e>
                      <m:sub>
                        <m:r>
                          <a:rPr lang="en-US" i="1"/>
                          <m:t>𝑒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𝑖</m:t>
                        </m:r>
                      </m:e>
                      <m:sub>
                        <m:r>
                          <a:rPr lang="en-US" i="1"/>
                          <m:t>𝑞𝑠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𝑖</m:t>
                        </m:r>
                      </m:e>
                      <m:sub>
                        <m:r>
                          <a:rPr lang="en-US" i="1"/>
                          <m:t>𝑑𝑟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𝑖</m:t>
                        </m:r>
                      </m:e>
                      <m:sub>
                        <m:r>
                          <a:rPr lang="en-US" i="1"/>
                          <m:t>𝑑𝑠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𝑖</m:t>
                        </m:r>
                      </m:e>
                      <m:sub>
                        <m:r>
                          <a:rPr lang="en-US" i="1"/>
                          <m:t>𝑞𝑟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70" y="3890458"/>
            <a:ext cx="7799859" cy="2159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5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Acceleration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4644"/>
            <a:ext cx="5181600" cy="4133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3"/>
          <a:srcRect r="16667" b="5474"/>
          <a:stretch/>
        </p:blipFill>
        <p:spPr bwMode="auto">
          <a:xfrm>
            <a:off x="6203459" y="1825625"/>
            <a:ext cx="5119082" cy="43513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7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Wind Energy Conversion Systems Assignment # 2 </vt:lpstr>
      <vt:lpstr>SCIG d-, q- and 0-axis Circuit Diagrams</vt:lpstr>
      <vt:lpstr>Free acceleration of a singly excited SCIG</vt:lpstr>
      <vt:lpstr>Initial Conditions (t = 0-)</vt:lpstr>
      <vt:lpstr>Voltage Equations</vt:lpstr>
      <vt:lpstr>Current Equations </vt:lpstr>
      <vt:lpstr>Current Equation</vt:lpstr>
      <vt:lpstr>Motion and Torque Equations</vt:lpstr>
      <vt:lpstr>Free Acceleration Model</vt:lpstr>
      <vt:lpstr>SCIG Machine Model</vt:lpstr>
      <vt:lpstr>Currents, Torque and Rotor Speed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 Conversion Systems Assignment # 2 </dc:title>
  <dc:creator>Muhammad Amaar</dc:creator>
  <cp:lastModifiedBy>Muhammad Amaar</cp:lastModifiedBy>
  <cp:revision>31</cp:revision>
  <dcterms:created xsi:type="dcterms:W3CDTF">2019-03-24T09:05:23Z</dcterms:created>
  <dcterms:modified xsi:type="dcterms:W3CDTF">2019-03-24T09:44:25Z</dcterms:modified>
</cp:coreProperties>
</file>