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8" r:id="rId7"/>
    <p:sldId id="261" r:id="rId8"/>
    <p:sldId id="265" r:id="rId9"/>
    <p:sldId id="262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47E2E-88AB-4150-A5F1-099A16181900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F973D-62F3-49EF-B394-5DFEEB89E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3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F973D-62F3-49EF-B394-5DFEEB89E6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41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C474-8B68-4C50-A58A-921854227403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81DC-3261-4740-9755-CCF5A5055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0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C474-8B68-4C50-A58A-921854227403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81DC-3261-4740-9755-CCF5A5055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1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C474-8B68-4C50-A58A-921854227403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81DC-3261-4740-9755-CCF5A5055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8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C474-8B68-4C50-A58A-921854227403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81DC-3261-4740-9755-CCF5A5055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5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C474-8B68-4C50-A58A-921854227403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81DC-3261-4740-9755-CCF5A5055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C474-8B68-4C50-A58A-921854227403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81DC-3261-4740-9755-CCF5A5055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9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C474-8B68-4C50-A58A-921854227403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81DC-3261-4740-9755-CCF5A5055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2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C474-8B68-4C50-A58A-921854227403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81DC-3261-4740-9755-CCF5A5055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5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C474-8B68-4C50-A58A-921854227403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81DC-3261-4740-9755-CCF5A5055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8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C474-8B68-4C50-A58A-921854227403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81DC-3261-4740-9755-CCF5A5055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1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C474-8B68-4C50-A58A-921854227403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81DC-3261-4740-9755-CCF5A5055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C474-8B68-4C50-A58A-921854227403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081DC-3261-4740-9755-CCF5A5055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0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Wind Energy Conversion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Shamaas</a:t>
            </a:r>
          </a:p>
          <a:p>
            <a:r>
              <a:rPr lang="en-US" dirty="0" smtClean="0"/>
              <a:t>2018-MS-EE-4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63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Turbine Generators in Hybrid Power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2355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DC-coupled hybrid generation system: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Generators (Wind Turbine Generator, Diesel Power Plant, Photovoltaic Cells)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</a:t>
            </a:r>
            <a:r>
              <a:rPr lang="en-US" dirty="0" smtClean="0"/>
              <a:t>C Bus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 Filter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Energy Storage (Accumulator)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Control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759" y="1027906"/>
            <a:ext cx="6210300" cy="5581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49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721210" cy="4351338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Aerodynamic </a:t>
            </a:r>
            <a:r>
              <a:rPr lang="en-US" dirty="0"/>
              <a:t>power </a:t>
            </a:r>
            <a:r>
              <a:rPr lang="en-US" dirty="0" smtClean="0"/>
              <a:t>control </a:t>
            </a:r>
            <a:r>
              <a:rPr lang="en-US" dirty="0"/>
              <a:t>through </a:t>
            </a:r>
            <a:r>
              <a:rPr lang="en-US" dirty="0" smtClean="0"/>
              <a:t>pitch/ stall control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Variable-speed </a:t>
            </a:r>
            <a:r>
              <a:rPr lang="en-US" dirty="0"/>
              <a:t>operation and energy capture maximization, by means of generator </a:t>
            </a:r>
            <a:r>
              <a:rPr lang="en-US" dirty="0" smtClean="0"/>
              <a:t>control.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Grid Power Transfer Control</a:t>
            </a:r>
            <a:r>
              <a:rPr lang="en-US" dirty="0"/>
              <a:t>, through the power electronics converter.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180"/>
          <a:stretch/>
        </p:blipFill>
        <p:spPr>
          <a:xfrm>
            <a:off x="5711811" y="2360906"/>
            <a:ext cx="6327790" cy="27615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040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Energy Resource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8288"/>
                <a:ext cx="10965873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The Site Wind Speed can be modeled by Weibull distribution. The Average Wind Speed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</m:oMath>
                </a14:m>
                <a:r>
                  <a:rPr lang="en-US" sz="2400" dirty="0" smtClean="0"/>
                  <a:t> increases with the Weibull distribution Scale Factor c and Shape Factor k.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(1+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8288"/>
                <a:ext cx="10965873" cy="4351338"/>
              </a:xfrm>
              <a:blipFill>
                <a:blip r:embed="rId3"/>
                <a:stretch>
                  <a:fillRect l="-890" t="-1961" r="-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3563" r="3448"/>
          <a:stretch/>
        </p:blipFill>
        <p:spPr>
          <a:xfrm>
            <a:off x="6767945" y="3239366"/>
            <a:ext cx="4100945" cy="3438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5062" r="6535"/>
          <a:stretch/>
        </p:blipFill>
        <p:spPr>
          <a:xfrm>
            <a:off x="1239981" y="3239366"/>
            <a:ext cx="4336473" cy="3438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20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Energy Resource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8582"/>
                <a:ext cx="6102927" cy="538941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dirty="0" smtClean="0"/>
                  <a:t>The Mean Wind Power Density and The Most Optimal Wind Speed increase with the Scale Factor c, but they decrease with the Shape Factor k.</a:t>
                </a: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𝑡𝑚𝑒𝑎𝑛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]=0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𝑑𝑣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]=0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8582"/>
                <a:ext cx="6102927" cy="5389417"/>
              </a:xfrm>
              <a:blipFill>
                <a:blip r:embed="rId2"/>
                <a:stretch>
                  <a:fillRect l="-2098" t="-1923" r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670"/>
          <a:stretch/>
        </p:blipFill>
        <p:spPr>
          <a:xfrm>
            <a:off x="7043303" y="1262077"/>
            <a:ext cx="5010151" cy="44737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260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WECS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5656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Horizontal Axis Wind Turbine Energy Conversion Chain consists of: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Aerodynamic Subsystem (Turbine Rotor and Turbine Hub)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Drive Train (Low-speed shaft, </a:t>
            </a:r>
            <a:r>
              <a:rPr lang="en-US" dirty="0"/>
              <a:t>S</a:t>
            </a:r>
            <a:r>
              <a:rPr lang="en-US" dirty="0" smtClean="0"/>
              <a:t>peed Multiplier and </a:t>
            </a:r>
            <a:r>
              <a:rPr lang="en-US" dirty="0"/>
              <a:t>H</a:t>
            </a:r>
            <a:r>
              <a:rPr lang="en-US" dirty="0" smtClean="0"/>
              <a:t>igh-speed shaft)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Electromagnetic Subsystem (Electric Generator)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Electric Subsystem (Elements for Grid </a:t>
            </a:r>
            <a:r>
              <a:rPr lang="en-US" dirty="0"/>
              <a:t>C</a:t>
            </a:r>
            <a:r>
              <a:rPr lang="en-US" dirty="0" smtClean="0"/>
              <a:t>onnection)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764" y="1027906"/>
            <a:ext cx="5391150" cy="5372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559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Turbine Aerodynamics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12527" cy="491354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Power extracted from air mass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by Energy </a:t>
                </a:r>
                <a:r>
                  <a:rPr lang="en-US" dirty="0"/>
                  <a:t>E</a:t>
                </a:r>
                <a:r>
                  <a:rPr lang="en-US" dirty="0" smtClean="0"/>
                  <a:t>xtracting Actuator Disc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𝑒𝑥𝑡𝑟𝑎𝑐𝑡𝑒𝑑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h𝑒𝑎𝑑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𝑡𝑎𝑖𝑙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𝑒𝑥𝑡𝑟𝑎𝑐𝑡𝑒𝑑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Power Coefficient </a:t>
                </a:r>
                <a:r>
                  <a:rPr lang="en-US" dirty="0" err="1" smtClean="0"/>
                  <a:t>C</a:t>
                </a:r>
                <a:r>
                  <a:rPr lang="en-US" sz="2400" dirty="0" err="1" smtClean="0"/>
                  <a:t>p</a:t>
                </a:r>
                <a:r>
                  <a:rPr lang="en-US" sz="2400" dirty="0" smtClean="0"/>
                  <a:t>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=4(1−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h𝑒𝑎𝑑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h𝑒𝑎𝑑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Example: Kite</a:t>
                </a:r>
                <a:r>
                  <a:rPr lang="en-US" dirty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12527" cy="4913548"/>
              </a:xfrm>
              <a:blipFill>
                <a:blip r:embed="rId2"/>
                <a:stretch>
                  <a:fillRect l="-1635" t="-1859" b="-2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461" y="1027906"/>
            <a:ext cx="4317678" cy="29733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8" name="Picture 4" descr="Image result for ki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230" y="4153694"/>
            <a:ext cx="1784061" cy="25854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44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Turbine Aerodynamics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089073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Tip Speed Ratio </a:t>
                </a:r>
                <a:r>
                  <a:rPr lang="el-GR" dirty="0" smtClean="0"/>
                  <a:t>λ</a:t>
                </a:r>
                <a:r>
                  <a:rPr lang="en-US" dirty="0" smtClean="0"/>
                  <a:t> is: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 smtClean="0"/>
                        <m:t>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𝐵𝑙𝑎𝑑𝑒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𝐿𝑒𝑛𝑔𝑡h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𝑅𝑜𝑡𝑜𝑟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𝑆𝑝𝑒𝑒𝑑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𝑊𝑖𝑛𝑑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𝑆𝑝𝑒𝑒𝑑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dirty="0" smtClean="0"/>
                  <a:t>Power </a:t>
                </a:r>
                <a:r>
                  <a:rPr lang="en-US" dirty="0"/>
                  <a:t>Coefficient </a:t>
                </a:r>
                <a:r>
                  <a:rPr lang="en-US" dirty="0" err="1"/>
                  <a:t>C</a:t>
                </a:r>
                <a:r>
                  <a:rPr lang="en-US" sz="2400" dirty="0" err="1"/>
                  <a:t>p</a:t>
                </a:r>
                <a:r>
                  <a:rPr lang="en-US" dirty="0"/>
                  <a:t>(</a:t>
                </a:r>
                <a:r>
                  <a:rPr lang="el-GR" dirty="0"/>
                  <a:t>λ</a:t>
                </a:r>
                <a:r>
                  <a:rPr lang="en-US" dirty="0"/>
                  <a:t>) performance </a:t>
                </a:r>
                <a:r>
                  <a:rPr lang="en-US" dirty="0" smtClean="0"/>
                  <a:t>curve shows that the Maximum value of </a:t>
                </a:r>
                <a:r>
                  <a:rPr lang="en-US" dirty="0" err="1" smtClean="0"/>
                  <a:t>C</a:t>
                </a:r>
                <a:r>
                  <a:rPr lang="en-US" sz="2400" dirty="0" err="1" smtClean="0"/>
                  <a:t>p</a:t>
                </a:r>
                <a:r>
                  <a:rPr lang="en-US" dirty="0"/>
                  <a:t> </a:t>
                </a:r>
                <a:r>
                  <a:rPr lang="en-US" dirty="0" smtClean="0"/>
                  <a:t>occurs at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/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US" dirty="0" smtClean="0"/>
                  <a:t>. It is lower than the Betz </a:t>
                </a:r>
                <a:r>
                  <a:rPr lang="en-US" dirty="0"/>
                  <a:t>limit (</a:t>
                </a:r>
                <a:r>
                  <a:rPr lang="en-US" dirty="0" err="1" smtClean="0"/>
                  <a:t>C</a:t>
                </a:r>
                <a:r>
                  <a:rPr lang="en-US" sz="2400" dirty="0" err="1" smtClean="0"/>
                  <a:t>pmax</a:t>
                </a:r>
                <a:r>
                  <a:rPr lang="en-US" sz="2400" dirty="0" smtClean="0"/>
                  <a:t> </a:t>
                </a:r>
                <a:r>
                  <a:rPr lang="en-US" dirty="0" smtClean="0"/>
                  <a:t>= 0.59).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089073" cy="4351338"/>
              </a:xfrm>
              <a:blipFill>
                <a:blip r:embed="rId2"/>
                <a:stretch>
                  <a:fillRect l="-2104" t="-2241" r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747" y="1825625"/>
            <a:ext cx="4758561" cy="40867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989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80709" cy="1325563"/>
          </a:xfrm>
        </p:spPr>
        <p:txBody>
          <a:bodyPr/>
          <a:lstStyle/>
          <a:p>
            <a:r>
              <a:rPr lang="en-US" dirty="0" smtClean="0"/>
              <a:t>Power Generation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6158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Fixed-speed WECS: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General structure of a fixed-speed WECS (Squirrel Cage Induction Generator)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General structure of a limited variable-speed WECS (Wound Rotor </a:t>
            </a:r>
            <a:r>
              <a:rPr lang="en-US" dirty="0"/>
              <a:t>Induction Generator)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038" y="238429"/>
            <a:ext cx="6524625" cy="31743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038" y="3412821"/>
            <a:ext cx="6524625" cy="3362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403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62475" cy="1325563"/>
          </a:xfrm>
        </p:spPr>
        <p:txBody>
          <a:bodyPr/>
          <a:lstStyle/>
          <a:p>
            <a:r>
              <a:rPr lang="en-US" dirty="0" smtClean="0"/>
              <a:t>Power Generation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672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Variable-speed WECS: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General structure of an improved variable-speed WECS (Doubly Fed </a:t>
            </a:r>
            <a:r>
              <a:rPr lang="en-US" dirty="0"/>
              <a:t>Induction Generator)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General structure of a full variable-speed </a:t>
            </a:r>
            <a:r>
              <a:rPr lang="en-US" dirty="0"/>
              <a:t>WECS (Squirrel Cage Induction </a:t>
            </a:r>
            <a:r>
              <a:rPr lang="en-US" dirty="0" smtClean="0"/>
              <a:t>Generator or Synchronous </a:t>
            </a:r>
            <a:r>
              <a:rPr lang="en-US" dirty="0"/>
              <a:t>Generator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49" y="342628"/>
            <a:ext cx="6581775" cy="3257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49" y="3600178"/>
            <a:ext cx="6581775" cy="30471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749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71364" cy="1325563"/>
          </a:xfrm>
        </p:spPr>
        <p:txBody>
          <a:bodyPr/>
          <a:lstStyle/>
          <a:p>
            <a:r>
              <a:rPr lang="en-US" dirty="0" smtClean="0"/>
              <a:t>Wind Turbine Generators in Hybrid Power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800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AC-coupled hybrid generation system: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Generators (Wind Turbine Generator, Diesel Power Plant)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 Bus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Energy Storage (Accumulator, Flywheel)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Control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882" y="1027906"/>
            <a:ext cx="6315075" cy="5591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063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302</Words>
  <Application>Microsoft Office PowerPoint</Application>
  <PresentationFormat>Widescreen</PresentationFormat>
  <Paragraphs>62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Wind Energy Conversion Systems</vt:lpstr>
      <vt:lpstr>Wind Energy Resource</vt:lpstr>
      <vt:lpstr>Wind Energy Resource</vt:lpstr>
      <vt:lpstr>WECS Technology</vt:lpstr>
      <vt:lpstr>Wind Turbine Aerodynamics </vt:lpstr>
      <vt:lpstr>Wind Turbine Aerodynamics </vt:lpstr>
      <vt:lpstr>Power Generation System</vt:lpstr>
      <vt:lpstr>Power Generation System</vt:lpstr>
      <vt:lpstr>Wind Turbine Generators in Hybrid Power Systems</vt:lpstr>
      <vt:lpstr>Wind Turbine Generators in Hybrid Power Systems</vt:lpstr>
      <vt:lpstr>Control Objectives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 Energy Conversion Systems</dc:title>
  <dc:creator>Muhammad Amaar</dc:creator>
  <cp:lastModifiedBy>Muhammad Amaar</cp:lastModifiedBy>
  <cp:revision>98</cp:revision>
  <dcterms:created xsi:type="dcterms:W3CDTF">2019-02-23T10:20:11Z</dcterms:created>
  <dcterms:modified xsi:type="dcterms:W3CDTF">2019-02-27T19:36:42Z</dcterms:modified>
</cp:coreProperties>
</file>