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2"/>
  </p:notesMasterIdLst>
  <p:sldIdLst>
    <p:sldId id="256" r:id="rId2"/>
    <p:sldId id="286" r:id="rId3"/>
    <p:sldId id="320" r:id="rId4"/>
    <p:sldId id="363" r:id="rId5"/>
    <p:sldId id="358" r:id="rId6"/>
    <p:sldId id="359" r:id="rId7"/>
    <p:sldId id="360" r:id="rId8"/>
    <p:sldId id="361" r:id="rId9"/>
    <p:sldId id="362" r:id="rId10"/>
    <p:sldId id="364" r:id="rId11"/>
    <p:sldId id="273" r:id="rId12"/>
    <p:sldId id="289" r:id="rId13"/>
    <p:sldId id="294" r:id="rId14"/>
    <p:sldId id="311" r:id="rId15"/>
    <p:sldId id="321" r:id="rId16"/>
    <p:sldId id="323" r:id="rId17"/>
    <p:sldId id="271" r:id="rId18"/>
    <p:sldId id="258" r:id="rId19"/>
    <p:sldId id="314" r:id="rId20"/>
    <p:sldId id="315" r:id="rId21"/>
    <p:sldId id="317" r:id="rId22"/>
    <p:sldId id="318" r:id="rId23"/>
    <p:sldId id="374" r:id="rId24"/>
    <p:sldId id="319" r:id="rId25"/>
    <p:sldId id="322" r:id="rId26"/>
    <p:sldId id="272" r:id="rId27"/>
    <p:sldId id="260" r:id="rId28"/>
    <p:sldId id="324" r:id="rId29"/>
    <p:sldId id="325" r:id="rId30"/>
    <p:sldId id="326" r:id="rId31"/>
    <p:sldId id="327" r:id="rId32"/>
    <p:sldId id="328" r:id="rId33"/>
    <p:sldId id="329" r:id="rId34"/>
    <p:sldId id="330" r:id="rId35"/>
    <p:sldId id="334" r:id="rId36"/>
    <p:sldId id="335" r:id="rId37"/>
    <p:sldId id="331" r:id="rId38"/>
    <p:sldId id="332" r:id="rId39"/>
    <p:sldId id="333" r:id="rId40"/>
    <p:sldId id="336" r:id="rId41"/>
    <p:sldId id="337" r:id="rId42"/>
    <p:sldId id="338" r:id="rId43"/>
    <p:sldId id="301" r:id="rId44"/>
    <p:sldId id="263" r:id="rId45"/>
    <p:sldId id="270" r:id="rId46"/>
    <p:sldId id="262" r:id="rId47"/>
    <p:sldId id="339" r:id="rId48"/>
    <p:sldId id="303" r:id="rId49"/>
    <p:sldId id="312" r:id="rId50"/>
    <p:sldId id="343" r:id="rId51"/>
    <p:sldId id="365" r:id="rId52"/>
    <p:sldId id="344" r:id="rId53"/>
    <p:sldId id="342" r:id="rId54"/>
    <p:sldId id="281" r:id="rId55"/>
    <p:sldId id="269" r:id="rId56"/>
    <p:sldId id="280" r:id="rId57"/>
    <p:sldId id="276" r:id="rId58"/>
    <p:sldId id="266" r:id="rId59"/>
    <p:sldId id="291" r:id="rId60"/>
    <p:sldId id="268" r:id="rId61"/>
    <p:sldId id="267" r:id="rId62"/>
    <p:sldId id="282" r:id="rId63"/>
    <p:sldId id="279" r:id="rId64"/>
    <p:sldId id="313" r:id="rId65"/>
    <p:sldId id="352" r:id="rId66"/>
    <p:sldId id="287" r:id="rId67"/>
    <p:sldId id="368" r:id="rId68"/>
    <p:sldId id="345" r:id="rId69"/>
    <p:sldId id="346" r:id="rId70"/>
    <p:sldId id="347" r:id="rId71"/>
    <p:sldId id="369" r:id="rId72"/>
    <p:sldId id="348" r:id="rId73"/>
    <p:sldId id="349" r:id="rId74"/>
    <p:sldId id="350" r:id="rId75"/>
    <p:sldId id="372" r:id="rId76"/>
    <p:sldId id="351" r:id="rId77"/>
    <p:sldId id="354" r:id="rId78"/>
    <p:sldId id="353" r:id="rId79"/>
    <p:sldId id="297" r:id="rId80"/>
    <p:sldId id="310" r:id="rId81"/>
    <p:sldId id="355" r:id="rId82"/>
    <p:sldId id="367" r:id="rId83"/>
    <p:sldId id="356" r:id="rId84"/>
    <p:sldId id="366" r:id="rId85"/>
    <p:sldId id="370" r:id="rId86"/>
    <p:sldId id="371" r:id="rId87"/>
    <p:sldId id="373" r:id="rId88"/>
    <p:sldId id="308" r:id="rId89"/>
    <p:sldId id="293" r:id="rId90"/>
    <p:sldId id="305"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autoAdjust="0"/>
  </p:normalViewPr>
  <p:slideViewPr>
    <p:cSldViewPr snapToGrid="0">
      <p:cViewPr varScale="1">
        <p:scale>
          <a:sx n="73" d="100"/>
          <a:sy n="73" d="100"/>
        </p:scale>
        <p:origin x="59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ata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image" Target="../media/image43.png"/><Relationship Id="rId4" Type="http://schemas.openxmlformats.org/officeDocument/2006/relationships/image" Target="../media/image9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1"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2800" dirty="0" smtClean="0"/>
            <a:t>Build Grid and Geometrical Structures for transformer, windings and boundaries.</a:t>
          </a:r>
          <a:endParaRPr lang="en-US" sz="2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custT="1"/>
      <dgm:spPr/>
      <dgm:t>
        <a:bodyPr/>
        <a:lstStyle/>
        <a:p>
          <a:endParaRPr lang="en-US" sz="5400"/>
        </a:p>
      </dgm:t>
    </dgm:pt>
    <dgm:pt modelId="{3B62F779-C8C4-4403-A321-BC49F982E4AB}">
      <dgm:prSet phldrT="[Text]" custT="1"/>
      <dgm:spPr/>
      <dgm:t>
        <a:bodyPr/>
        <a:lstStyle/>
        <a:p>
          <a:r>
            <a:rPr lang="en-US" sz="2400" dirty="0" smtClean="0"/>
            <a:t>Set </a:t>
          </a:r>
          <a:r>
            <a:rPr lang="en-US" sz="2400" dirty="0" smtClean="0">
              <a:latin typeface="Cambria Math" panose="02040503050406030204" pitchFamily="18" charset="0"/>
              <a:ea typeface="Cambria Math" panose="02040503050406030204" pitchFamily="18" charset="0"/>
            </a:rPr>
            <a:t>𝜀, 𝜇, 𝜎,</a:t>
          </a:r>
          <a:r>
            <a:rPr lang="en-US" sz="2400" dirty="0" smtClean="0"/>
            <a:t> Material Inhomogeneity, Dispersion and Non-Linearity Model Parameters. </a:t>
          </a:r>
          <a:endParaRPr lang="en-US" sz="24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custT="1"/>
      <dgm:spPr/>
      <dgm:t>
        <a:bodyPr/>
        <a:lstStyle/>
        <a:p>
          <a:endParaRPr lang="en-US" sz="5400"/>
        </a:p>
      </dgm:t>
    </dgm:pt>
    <dgm:pt modelId="{7972CBEC-541E-4414-B55B-F7CCE4DF0F06}">
      <dgm:prSet phldrT="[Text]" custT="1"/>
      <dgm:spPr/>
      <dgm:t>
        <a:bodyPr/>
        <a:lstStyle/>
        <a:p>
          <a:r>
            <a:rPr lang="en-US" sz="2400" dirty="0" smtClean="0"/>
            <a:t>Add volume current sources, set resolution and run Simulation for desired discrete steps.</a:t>
          </a:r>
          <a:endParaRPr lang="en-US" sz="24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3"/>
      <dgm:spPr>
        <a:blipFill rotWithShape="1">
          <a:blip xmlns:r="http://schemas.openxmlformats.org/officeDocument/2006/relationships" r:embed="rId1"/>
          <a:stretch>
            <a:fillRect/>
          </a:stretch>
        </a:blipFill>
      </dgm:spPr>
      <dgm:t>
        <a:bodyPr/>
        <a:lstStyle/>
        <a:p>
          <a:endParaRPr lang="en-US"/>
        </a:p>
      </dgm:t>
    </dgm:pt>
    <dgm:pt modelId="{391694FC-8E0A-4097-9DE2-524E393C6CCE}" type="pres">
      <dgm:prSet presAssocID="{E46577BB-CEA4-4AF1-9318-D13941664FE6}" presName="txNode" presStyleLbl="node1" presStyleIdx="0" presStyleCnt="3">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2"/>
      <dgm:spPr/>
      <dgm:t>
        <a:bodyPr/>
        <a:lstStyle/>
        <a:p>
          <a:endParaRPr lang="en-US"/>
        </a:p>
      </dgm:t>
    </dgm:pt>
    <dgm:pt modelId="{A38777E0-2651-4C4C-83E1-883EFED2964A}" type="pres">
      <dgm:prSet presAssocID="{22D62A13-11C4-4694-AA5C-AE4AD9993A37}" presName="connTx" presStyleLbl="sibTrans2D1" presStyleIdx="0" presStyleCnt="2"/>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3"/>
      <dgm:spPr>
        <a:blipFill rotWithShape="1">
          <a:blip xmlns:r="http://schemas.openxmlformats.org/officeDocument/2006/relationships" r:embed="rId2"/>
          <a:stretch>
            <a:fillRect/>
          </a:stretch>
        </a:blipFill>
      </dgm:spPr>
      <dgm:t>
        <a:bodyPr/>
        <a:lstStyle/>
        <a:p>
          <a:endParaRPr lang="en-US"/>
        </a:p>
      </dgm:t>
    </dgm:pt>
    <dgm:pt modelId="{F144BABE-85A4-4349-B4AC-17F4EF0A35EC}" type="pres">
      <dgm:prSet presAssocID="{3B62F779-C8C4-4403-A321-BC49F982E4AB}" presName="txNode" presStyleLbl="node1" presStyleIdx="1" presStyleCnt="3">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2"/>
      <dgm:spPr/>
      <dgm:t>
        <a:bodyPr/>
        <a:lstStyle/>
        <a:p>
          <a:endParaRPr lang="en-US"/>
        </a:p>
      </dgm:t>
    </dgm:pt>
    <dgm:pt modelId="{9692A6D9-AE56-4BDF-A9B1-D4E67A21F93D}" type="pres">
      <dgm:prSet presAssocID="{78D50FA3-D6C2-48F3-8D3E-753AA09ACF6F}" presName="connTx" presStyleLbl="sibTrans2D1" presStyleIdx="1" presStyleCnt="2"/>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C63B5AEA-A435-41A5-A1ED-E2CD48DAF650}" type="pres">
      <dgm:prSet presAssocID="{7972CBEC-541E-4414-B55B-F7CCE4DF0F06}" presName="txNode" presStyleLbl="node1" presStyleIdx="2" presStyleCnt="3">
        <dgm:presLayoutVars>
          <dgm:bulletEnabled val="1"/>
        </dgm:presLayoutVars>
      </dgm:prSet>
      <dgm:spPr/>
      <dgm:t>
        <a:bodyPr/>
        <a:lstStyle/>
        <a:p>
          <a:endParaRPr lang="en-US"/>
        </a:p>
      </dgm:t>
    </dgm:pt>
  </dgm:ptLst>
  <dgm:cxnLst>
    <dgm:cxn modelId="{11B58CAB-0234-4DDF-84B3-C0663BCA8268}" type="presOf" srcId="{22D62A13-11C4-4694-AA5C-AE4AD9993A37}" destId="{CBAF70CA-EC59-4394-BE21-3A85CFED56AF}" srcOrd="0" destOrd="0" presId="urn:microsoft.com/office/officeart/2005/8/layout/hProcess10#1"/>
    <dgm:cxn modelId="{4D3A5EC2-16F2-4DBB-98C8-6C1BF528D681}" type="presOf" srcId="{7972CBEC-541E-4414-B55B-F7CCE4DF0F06}" destId="{C63B5AEA-A435-41A5-A1ED-E2CD48DAF650}" srcOrd="0" destOrd="0" presId="urn:microsoft.com/office/officeart/2005/8/layout/hProcess10#1"/>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9EE50272-B16B-4731-A464-3364B806E001}" type="presOf" srcId="{E46577BB-CEA4-4AF1-9318-D13941664FE6}" destId="{391694FC-8E0A-4097-9DE2-524E393C6CCE}" srcOrd="0" destOrd="0" presId="urn:microsoft.com/office/officeart/2005/8/layout/hProcess10#1"/>
    <dgm:cxn modelId="{E1788613-C554-42E1-A177-6567F50A37C8}" type="presOf" srcId="{78D50FA3-D6C2-48F3-8D3E-753AA09ACF6F}" destId="{9692A6D9-AE56-4BDF-A9B1-D4E67A21F93D}" srcOrd="1" destOrd="0" presId="urn:microsoft.com/office/officeart/2005/8/layout/hProcess10#1"/>
    <dgm:cxn modelId="{647856AD-7054-46BC-96CA-0226938A577C}" type="presOf" srcId="{78D50FA3-D6C2-48F3-8D3E-753AA09ACF6F}" destId="{4522EE6B-B06D-4A84-9E4C-FD875CD05B60}" srcOrd="0" destOrd="0" presId="urn:microsoft.com/office/officeart/2005/8/layout/hProcess10#1"/>
    <dgm:cxn modelId="{424AE03E-DCEA-454D-83E4-E4BBEE7B72A9}" type="presOf" srcId="{22D62A13-11C4-4694-AA5C-AE4AD9993A37}" destId="{A38777E0-2651-4C4C-83E1-883EFED2964A}" srcOrd="1" destOrd="0" presId="urn:microsoft.com/office/officeart/2005/8/layout/hProcess10#1"/>
    <dgm:cxn modelId="{35EB559E-9594-46B5-BEC9-D3071573423A}" srcId="{EAC90161-6E2F-41CE-8956-972081341C6E}" destId="{E46577BB-CEA4-4AF1-9318-D13941664FE6}" srcOrd="0" destOrd="0" parTransId="{9EE6572D-A336-4194-8237-4D2B3B8EB93F}" sibTransId="{22D62A13-11C4-4694-AA5C-AE4AD9993A37}"/>
    <dgm:cxn modelId="{DF72D79D-212E-4AE9-8026-F52097E63C1C}" type="presOf" srcId="{EAC90161-6E2F-41CE-8956-972081341C6E}" destId="{CA1A814B-CD73-4ABC-8A50-14BF1F4EEFA3}" srcOrd="0" destOrd="0" presId="urn:microsoft.com/office/officeart/2005/8/layout/hProcess10#1"/>
    <dgm:cxn modelId="{3F64CF2B-D8AB-4D6A-A966-907D58A4748E}" type="presOf" srcId="{3B62F779-C8C4-4403-A321-BC49F982E4AB}" destId="{F144BABE-85A4-4349-B4AC-17F4EF0A35EC}" srcOrd="0" destOrd="0" presId="urn:microsoft.com/office/officeart/2005/8/layout/hProcess10#1"/>
    <dgm:cxn modelId="{A1007F98-2AAD-4741-BDE6-699D9490E418}" type="presParOf" srcId="{CA1A814B-CD73-4ABC-8A50-14BF1F4EEFA3}" destId="{811EF07C-38A5-4CF6-A42F-624F61D73E02}" srcOrd="0" destOrd="0" presId="urn:microsoft.com/office/officeart/2005/8/layout/hProcess10#1"/>
    <dgm:cxn modelId="{C1E7228B-6BB7-4DF6-A759-449577CB8A6E}" type="presParOf" srcId="{811EF07C-38A5-4CF6-A42F-624F61D73E02}" destId="{BAEA5892-5815-4FB6-8552-6609C18A3C74}" srcOrd="0" destOrd="0" presId="urn:microsoft.com/office/officeart/2005/8/layout/hProcess10#1"/>
    <dgm:cxn modelId="{F7F5BAD8-5302-4D6C-BF66-7710A0310864}" type="presParOf" srcId="{811EF07C-38A5-4CF6-A42F-624F61D73E02}" destId="{391694FC-8E0A-4097-9DE2-524E393C6CCE}" srcOrd="1" destOrd="0" presId="urn:microsoft.com/office/officeart/2005/8/layout/hProcess10#1"/>
    <dgm:cxn modelId="{BA41741C-0371-4852-985D-E854F254585D}" type="presParOf" srcId="{CA1A814B-CD73-4ABC-8A50-14BF1F4EEFA3}" destId="{CBAF70CA-EC59-4394-BE21-3A85CFED56AF}" srcOrd="1" destOrd="0" presId="urn:microsoft.com/office/officeart/2005/8/layout/hProcess10#1"/>
    <dgm:cxn modelId="{B37EB51F-8648-4125-B07C-0BCBE41A82FE}" type="presParOf" srcId="{CBAF70CA-EC59-4394-BE21-3A85CFED56AF}" destId="{A38777E0-2651-4C4C-83E1-883EFED2964A}" srcOrd="0" destOrd="0" presId="urn:microsoft.com/office/officeart/2005/8/layout/hProcess10#1"/>
    <dgm:cxn modelId="{6078E3ED-35E0-4E9B-8ABB-CA55C24C1F7C}" type="presParOf" srcId="{CA1A814B-CD73-4ABC-8A50-14BF1F4EEFA3}" destId="{C5F67F6E-BE9B-41FD-83FD-8A7F626163DC}" srcOrd="2" destOrd="0" presId="urn:microsoft.com/office/officeart/2005/8/layout/hProcess10#1"/>
    <dgm:cxn modelId="{568016FA-FB01-4E34-ADB8-2A5662A2905B}" type="presParOf" srcId="{C5F67F6E-BE9B-41FD-83FD-8A7F626163DC}" destId="{3BFF8D25-77DF-4B49-8500-DF1B850067C0}" srcOrd="0" destOrd="0" presId="urn:microsoft.com/office/officeart/2005/8/layout/hProcess10#1"/>
    <dgm:cxn modelId="{1E1BB94C-39BE-487B-BF68-6A6A21F9DC94}" type="presParOf" srcId="{C5F67F6E-BE9B-41FD-83FD-8A7F626163DC}" destId="{F144BABE-85A4-4349-B4AC-17F4EF0A35EC}" srcOrd="1" destOrd="0" presId="urn:microsoft.com/office/officeart/2005/8/layout/hProcess10#1"/>
    <dgm:cxn modelId="{D01CBA18-403E-4C57-B27C-42047A7CA739}" type="presParOf" srcId="{CA1A814B-CD73-4ABC-8A50-14BF1F4EEFA3}" destId="{4522EE6B-B06D-4A84-9E4C-FD875CD05B60}" srcOrd="3" destOrd="0" presId="urn:microsoft.com/office/officeart/2005/8/layout/hProcess10#1"/>
    <dgm:cxn modelId="{187AD48C-68D8-41AC-BF93-2A5F381D16AD}" type="presParOf" srcId="{4522EE6B-B06D-4A84-9E4C-FD875CD05B60}" destId="{9692A6D9-AE56-4BDF-A9B1-D4E67A21F93D}" srcOrd="0" destOrd="0" presId="urn:microsoft.com/office/officeart/2005/8/layout/hProcess10#1"/>
    <dgm:cxn modelId="{096694C3-A4C4-4E68-8D87-E62A8411F664}" type="presParOf" srcId="{CA1A814B-CD73-4ABC-8A50-14BF1F4EEFA3}" destId="{B23379DC-716C-4C26-B461-2A7424FF9A97}" srcOrd="4" destOrd="0" presId="urn:microsoft.com/office/officeart/2005/8/layout/hProcess10#1"/>
    <dgm:cxn modelId="{DDDB3A8E-E347-4345-83C3-C351EAF48A32}" type="presParOf" srcId="{B23379DC-716C-4C26-B461-2A7424FF9A97}" destId="{D409A809-F4A7-4B44-8C09-689152D3CE15}" srcOrd="0" destOrd="0" presId="urn:microsoft.com/office/officeart/2005/8/layout/hProcess10#1"/>
    <dgm:cxn modelId="{8CB1C324-054B-42C6-BF49-013A5E2E74CB}" type="presParOf" srcId="{B23379DC-716C-4C26-B461-2A7424FF9A97}" destId="{C63B5AEA-A435-41A5-A1ED-E2CD48DAF650}" srcOrd="1" destOrd="0" presId="urn:microsoft.com/office/officeart/2005/8/layout/hProcess10#1"/>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90161-6E2F-41CE-8956-972081341C6E}" type="doc">
      <dgm:prSet loTypeId="urn:microsoft.com/office/officeart/2005/8/layout/hProcess10" loCatId="process" qsTypeId="urn:microsoft.com/office/officeart/2005/8/quickstyle/simple1" qsCatId="simple" csTypeId="urn:microsoft.com/office/officeart/2005/8/colors/accent1_1" csCatId="accent1" phldr="1"/>
      <dgm:spPr/>
      <dgm:t>
        <a:bodyPr/>
        <a:lstStyle/>
        <a:p>
          <a:endParaRPr lang="en-US"/>
        </a:p>
      </dgm:t>
    </dgm:pt>
    <dgm:pt modelId="{E46577BB-CEA4-4AF1-9318-D13941664FE6}">
      <dgm:prSet phldrT="[Text]" custT="1"/>
      <dgm:spPr/>
      <dgm:t>
        <a:bodyPr/>
        <a:lstStyle/>
        <a:p>
          <a:r>
            <a:rPr lang="en-US" sz="1800" dirty="0" smtClean="0"/>
            <a:t>Build Grid and Geometrical Structures for transformer, windings and boundaries.</a:t>
          </a:r>
          <a:endParaRPr lang="en-US" sz="1800" dirty="0"/>
        </a:p>
      </dgm:t>
    </dgm:pt>
    <dgm:pt modelId="{9EE6572D-A336-4194-8237-4D2B3B8EB93F}" type="parTrans" cxnId="{35EB559E-9594-46B5-BEC9-D3071573423A}">
      <dgm:prSet/>
      <dgm:spPr/>
      <dgm:t>
        <a:bodyPr/>
        <a:lstStyle/>
        <a:p>
          <a:endParaRPr lang="en-US"/>
        </a:p>
      </dgm:t>
    </dgm:pt>
    <dgm:pt modelId="{22D62A13-11C4-4694-AA5C-AE4AD9993A37}" type="sibTrans" cxnId="{35EB559E-9594-46B5-BEC9-D3071573423A}">
      <dgm:prSet/>
      <dgm:spPr/>
      <dgm:t>
        <a:bodyPr/>
        <a:lstStyle/>
        <a:p>
          <a:endParaRPr lang="en-US"/>
        </a:p>
      </dgm:t>
    </dgm:pt>
    <dgm:pt modelId="{3B62F779-C8C4-4403-A321-BC49F982E4AB}">
      <dgm:prSet phldrT="[Text]" custT="1"/>
      <dgm:spPr/>
      <dgm:t>
        <a:bodyPr/>
        <a:lstStyle/>
        <a:p>
          <a:r>
            <a:rPr lang="en-US" sz="1800" dirty="0" smtClean="0"/>
            <a:t>Set </a:t>
          </a:r>
          <a:r>
            <a:rPr lang="en-US" sz="1800" dirty="0" smtClean="0">
              <a:latin typeface="Cambria Math" panose="02040503050406030204" pitchFamily="18" charset="0"/>
              <a:ea typeface="Cambria Math" panose="02040503050406030204" pitchFamily="18" charset="0"/>
            </a:rPr>
            <a:t>𝜀, 𝜇, 𝜎,</a:t>
          </a:r>
          <a:r>
            <a:rPr lang="en-US" sz="1800" dirty="0" smtClean="0"/>
            <a:t> Material Inhomogeneity, Dispersion and Non-Linearity Model Parameters. </a:t>
          </a:r>
          <a:endParaRPr lang="en-US" sz="1800" dirty="0"/>
        </a:p>
      </dgm:t>
    </dgm:pt>
    <dgm:pt modelId="{B4FCB578-19E2-41EE-8660-AFE169495C01}" type="parTrans" cxnId="{257F950C-E9BC-49EC-8EBE-C3164199A048}">
      <dgm:prSet/>
      <dgm:spPr/>
      <dgm:t>
        <a:bodyPr/>
        <a:lstStyle/>
        <a:p>
          <a:endParaRPr lang="en-US"/>
        </a:p>
      </dgm:t>
    </dgm:pt>
    <dgm:pt modelId="{78D50FA3-D6C2-48F3-8D3E-753AA09ACF6F}" type="sibTrans" cxnId="{257F950C-E9BC-49EC-8EBE-C3164199A048}">
      <dgm:prSet/>
      <dgm:spPr/>
      <dgm:t>
        <a:bodyPr/>
        <a:lstStyle/>
        <a:p>
          <a:endParaRPr lang="en-US"/>
        </a:p>
      </dgm:t>
    </dgm:pt>
    <dgm:pt modelId="{7972CBEC-541E-4414-B55B-F7CCE4DF0F06}">
      <dgm:prSet phldrT="[Text]" custT="1"/>
      <dgm:spPr/>
      <dgm:t>
        <a:bodyPr/>
        <a:lstStyle/>
        <a:p>
          <a:r>
            <a:rPr lang="en-US" sz="1800" dirty="0" smtClean="0"/>
            <a:t>Add volume current sources, set resolution and run Simulation for desired discrete steps.</a:t>
          </a:r>
          <a:endParaRPr lang="en-US" sz="1800" dirty="0"/>
        </a:p>
      </dgm:t>
    </dgm:pt>
    <dgm:pt modelId="{E58F12A8-020F-4E66-9F79-8D115F2D8881}" type="parTrans" cxnId="{D7518A30-BAD7-4D23-9745-E945FD3C1D90}">
      <dgm:prSet/>
      <dgm:spPr/>
      <dgm:t>
        <a:bodyPr/>
        <a:lstStyle/>
        <a:p>
          <a:endParaRPr lang="en-US"/>
        </a:p>
      </dgm:t>
    </dgm:pt>
    <dgm:pt modelId="{584CC7BB-0E88-4DA0-9B00-329BCA4F54CF}" type="sibTrans" cxnId="{D7518A30-BAD7-4D23-9745-E945FD3C1D90}">
      <dgm:prSet/>
      <dgm:spPr/>
      <dgm:t>
        <a:bodyPr/>
        <a:lstStyle/>
        <a:p>
          <a:endParaRPr lang="en-US"/>
        </a:p>
      </dgm:t>
    </dgm:pt>
    <dgm:pt modelId="{2052D8C4-2593-46BA-BCAF-F10C03B13E22}">
      <dgm:prSet custT="1"/>
      <dgm:spPr/>
      <dgm:t>
        <a:bodyPr/>
        <a:lstStyle/>
        <a:p>
          <a:r>
            <a:rPr lang="en-US" sz="1800" dirty="0" smtClean="0"/>
            <a:t>Apply 3D Discrete Fourier Transform to find transmitted Poynting Flux and  Broadband Response.</a:t>
          </a:r>
          <a:endParaRPr lang="en-US" sz="1800" dirty="0"/>
        </a:p>
      </dgm:t>
    </dgm:pt>
    <dgm:pt modelId="{BEC49860-EA48-4438-ACBB-E85975CEF42E}" type="parTrans" cxnId="{5EB911CB-E503-415C-884D-C8B457C2580F}">
      <dgm:prSet/>
      <dgm:spPr/>
      <dgm:t>
        <a:bodyPr/>
        <a:lstStyle/>
        <a:p>
          <a:endParaRPr lang="en-US"/>
        </a:p>
      </dgm:t>
    </dgm:pt>
    <dgm:pt modelId="{F862F71C-3A44-4CD3-B601-3BAA4F36C9B2}" type="sibTrans" cxnId="{5EB911CB-E503-415C-884D-C8B457C2580F}">
      <dgm:prSet/>
      <dgm:spPr/>
      <dgm:t>
        <a:bodyPr/>
        <a:lstStyle/>
        <a:p>
          <a:endParaRPr lang="en-US"/>
        </a:p>
      </dgm:t>
    </dgm:pt>
    <dgm:pt modelId="{CA1A814B-CD73-4ABC-8A50-14BF1F4EEFA3}" type="pres">
      <dgm:prSet presAssocID="{EAC90161-6E2F-41CE-8956-972081341C6E}" presName="Name0" presStyleCnt="0">
        <dgm:presLayoutVars>
          <dgm:dir/>
          <dgm:resizeHandles val="exact"/>
        </dgm:presLayoutVars>
      </dgm:prSet>
      <dgm:spPr/>
      <dgm:t>
        <a:bodyPr/>
        <a:lstStyle/>
        <a:p>
          <a:endParaRPr lang="en-US"/>
        </a:p>
      </dgm:t>
    </dgm:pt>
    <dgm:pt modelId="{811EF07C-38A5-4CF6-A42F-624F61D73E02}" type="pres">
      <dgm:prSet presAssocID="{E46577BB-CEA4-4AF1-9318-D13941664FE6}" presName="composite" presStyleCnt="0"/>
      <dgm:spPr/>
    </dgm:pt>
    <dgm:pt modelId="{BAEA5892-5815-4FB6-8552-6609C18A3C74}" type="pres">
      <dgm:prSet presAssocID="{E46577BB-CEA4-4AF1-9318-D13941664FE6}" presName="imagSh" presStyleLbl="bgImgPlace1" presStyleIdx="0" presStyleCnt="4"/>
      <dgm:spPr>
        <a:blipFill rotWithShape="1">
          <a:blip xmlns:r="http://schemas.openxmlformats.org/officeDocument/2006/relationships" r:embed="rId1"/>
          <a:stretch>
            <a:fillRect/>
          </a:stretch>
        </a:blipFill>
      </dgm:spPr>
    </dgm:pt>
    <dgm:pt modelId="{391694FC-8E0A-4097-9DE2-524E393C6CCE}" type="pres">
      <dgm:prSet presAssocID="{E46577BB-CEA4-4AF1-9318-D13941664FE6}" presName="txNode" presStyleLbl="node1" presStyleIdx="0" presStyleCnt="4">
        <dgm:presLayoutVars>
          <dgm:bulletEnabled val="1"/>
        </dgm:presLayoutVars>
      </dgm:prSet>
      <dgm:spPr/>
      <dgm:t>
        <a:bodyPr/>
        <a:lstStyle/>
        <a:p>
          <a:endParaRPr lang="en-US"/>
        </a:p>
      </dgm:t>
    </dgm:pt>
    <dgm:pt modelId="{CBAF70CA-EC59-4394-BE21-3A85CFED56AF}" type="pres">
      <dgm:prSet presAssocID="{22D62A13-11C4-4694-AA5C-AE4AD9993A37}" presName="sibTrans" presStyleLbl="sibTrans2D1" presStyleIdx="0" presStyleCnt="3"/>
      <dgm:spPr/>
      <dgm:t>
        <a:bodyPr/>
        <a:lstStyle/>
        <a:p>
          <a:endParaRPr lang="en-US"/>
        </a:p>
      </dgm:t>
    </dgm:pt>
    <dgm:pt modelId="{A38777E0-2651-4C4C-83E1-883EFED2964A}" type="pres">
      <dgm:prSet presAssocID="{22D62A13-11C4-4694-AA5C-AE4AD9993A37}" presName="connTx" presStyleLbl="sibTrans2D1" presStyleIdx="0" presStyleCnt="3"/>
      <dgm:spPr/>
      <dgm:t>
        <a:bodyPr/>
        <a:lstStyle/>
        <a:p>
          <a:endParaRPr lang="en-US"/>
        </a:p>
      </dgm:t>
    </dgm:pt>
    <dgm:pt modelId="{C5F67F6E-BE9B-41FD-83FD-8A7F626163DC}" type="pres">
      <dgm:prSet presAssocID="{3B62F779-C8C4-4403-A321-BC49F982E4AB}" presName="composite" presStyleCnt="0"/>
      <dgm:spPr/>
    </dgm:pt>
    <dgm:pt modelId="{3BFF8D25-77DF-4B49-8500-DF1B850067C0}" type="pres">
      <dgm:prSet presAssocID="{3B62F779-C8C4-4403-A321-BC49F982E4AB}" presName="imagSh" presStyleLbl="bgImgPlace1" presStyleIdx="1" presStyleCnt="4"/>
      <dgm:spPr>
        <a:blipFill rotWithShape="1">
          <a:blip xmlns:r="http://schemas.openxmlformats.org/officeDocument/2006/relationships" r:embed="rId2"/>
          <a:stretch>
            <a:fillRect/>
          </a:stretch>
        </a:blipFill>
      </dgm:spPr>
    </dgm:pt>
    <dgm:pt modelId="{F144BABE-85A4-4349-B4AC-17F4EF0A35EC}" type="pres">
      <dgm:prSet presAssocID="{3B62F779-C8C4-4403-A321-BC49F982E4AB}" presName="txNode" presStyleLbl="node1" presStyleIdx="1" presStyleCnt="4">
        <dgm:presLayoutVars>
          <dgm:bulletEnabled val="1"/>
        </dgm:presLayoutVars>
      </dgm:prSet>
      <dgm:spPr/>
      <dgm:t>
        <a:bodyPr/>
        <a:lstStyle/>
        <a:p>
          <a:endParaRPr lang="en-US"/>
        </a:p>
      </dgm:t>
    </dgm:pt>
    <dgm:pt modelId="{4522EE6B-B06D-4A84-9E4C-FD875CD05B60}" type="pres">
      <dgm:prSet presAssocID="{78D50FA3-D6C2-48F3-8D3E-753AA09ACF6F}" presName="sibTrans" presStyleLbl="sibTrans2D1" presStyleIdx="1" presStyleCnt="3"/>
      <dgm:spPr/>
      <dgm:t>
        <a:bodyPr/>
        <a:lstStyle/>
        <a:p>
          <a:endParaRPr lang="en-US"/>
        </a:p>
      </dgm:t>
    </dgm:pt>
    <dgm:pt modelId="{9692A6D9-AE56-4BDF-A9B1-D4E67A21F93D}" type="pres">
      <dgm:prSet presAssocID="{78D50FA3-D6C2-48F3-8D3E-753AA09ACF6F}" presName="connTx" presStyleLbl="sibTrans2D1" presStyleIdx="1" presStyleCnt="3"/>
      <dgm:spPr/>
      <dgm:t>
        <a:bodyPr/>
        <a:lstStyle/>
        <a:p>
          <a:endParaRPr lang="en-US"/>
        </a:p>
      </dgm:t>
    </dgm:pt>
    <dgm:pt modelId="{B23379DC-716C-4C26-B461-2A7424FF9A97}" type="pres">
      <dgm:prSet presAssocID="{7972CBEC-541E-4414-B55B-F7CCE4DF0F06}" presName="composite" presStyleCnt="0"/>
      <dgm:spPr/>
    </dgm:pt>
    <dgm:pt modelId="{D409A809-F4A7-4B44-8C09-689152D3CE15}" type="pres">
      <dgm:prSet presAssocID="{7972CBEC-541E-4414-B55B-F7CCE4DF0F06}" presName="imagSh" presStyleLbl="bgImgPlace1" presStyleIdx="2" presStyleCnt="4"/>
      <dgm:spPr>
        <a:blipFill rotWithShape="1">
          <a:blip xmlns:r="http://schemas.openxmlformats.org/officeDocument/2006/relationships" r:embed="rId3"/>
          <a:stretch>
            <a:fillRect/>
          </a:stretch>
        </a:blipFill>
      </dgm:spPr>
    </dgm:pt>
    <dgm:pt modelId="{C63B5AEA-A435-41A5-A1ED-E2CD48DAF650}" type="pres">
      <dgm:prSet presAssocID="{7972CBEC-541E-4414-B55B-F7CCE4DF0F06}" presName="txNode" presStyleLbl="node1" presStyleIdx="2" presStyleCnt="4">
        <dgm:presLayoutVars>
          <dgm:bulletEnabled val="1"/>
        </dgm:presLayoutVars>
      </dgm:prSet>
      <dgm:spPr/>
      <dgm:t>
        <a:bodyPr/>
        <a:lstStyle/>
        <a:p>
          <a:endParaRPr lang="en-US"/>
        </a:p>
      </dgm:t>
    </dgm:pt>
    <dgm:pt modelId="{4A48A4DC-0DC0-4751-908F-09B1C084456E}" type="pres">
      <dgm:prSet presAssocID="{584CC7BB-0E88-4DA0-9B00-329BCA4F54CF}" presName="sibTrans" presStyleLbl="sibTrans2D1" presStyleIdx="2" presStyleCnt="3"/>
      <dgm:spPr/>
      <dgm:t>
        <a:bodyPr/>
        <a:lstStyle/>
        <a:p>
          <a:endParaRPr lang="en-US"/>
        </a:p>
      </dgm:t>
    </dgm:pt>
    <dgm:pt modelId="{51CCB95B-B2CA-48D9-8547-BF3A9D4D0734}" type="pres">
      <dgm:prSet presAssocID="{584CC7BB-0E88-4DA0-9B00-329BCA4F54CF}" presName="connTx" presStyleLbl="sibTrans2D1" presStyleIdx="2" presStyleCnt="3"/>
      <dgm:spPr/>
      <dgm:t>
        <a:bodyPr/>
        <a:lstStyle/>
        <a:p>
          <a:endParaRPr lang="en-US"/>
        </a:p>
      </dgm:t>
    </dgm:pt>
    <dgm:pt modelId="{8C1DB810-306D-4BEC-BE24-904AC351E273}" type="pres">
      <dgm:prSet presAssocID="{2052D8C4-2593-46BA-BCAF-F10C03B13E22}" presName="composite" presStyleCnt="0"/>
      <dgm:spPr/>
    </dgm:pt>
    <dgm:pt modelId="{BC5AD54B-F353-4C9F-9880-729D06EF0262}" type="pres">
      <dgm:prSet presAssocID="{2052D8C4-2593-46BA-BCAF-F10C03B13E22}" presName="imagSh" presStyleLbl="bgImgPlace1" presStyleIdx="3" presStyleCnt="4" custLinFactNeighborX="-11558" custLinFactNeighborY="723"/>
      <dgm:spPr>
        <a:blipFill rotWithShape="1">
          <a:blip xmlns:r="http://schemas.openxmlformats.org/officeDocument/2006/relationships" r:embed="rId4"/>
          <a:stretch>
            <a:fillRect/>
          </a:stretch>
        </a:blipFill>
      </dgm:spPr>
    </dgm:pt>
    <dgm:pt modelId="{30ADB834-5B2C-498A-8E4B-73E85E1D22B7}" type="pres">
      <dgm:prSet presAssocID="{2052D8C4-2593-46BA-BCAF-F10C03B13E22}" presName="txNode" presStyleLbl="node1" presStyleIdx="3" presStyleCnt="4">
        <dgm:presLayoutVars>
          <dgm:bulletEnabled val="1"/>
        </dgm:presLayoutVars>
      </dgm:prSet>
      <dgm:spPr/>
      <dgm:t>
        <a:bodyPr/>
        <a:lstStyle/>
        <a:p>
          <a:endParaRPr lang="en-US"/>
        </a:p>
      </dgm:t>
    </dgm:pt>
  </dgm:ptLst>
  <dgm:cxnLst>
    <dgm:cxn modelId="{A9A1C51C-2242-4F1E-9473-C13F074437D9}" type="presOf" srcId="{584CC7BB-0E88-4DA0-9B00-329BCA4F54CF}" destId="{51CCB95B-B2CA-48D9-8547-BF3A9D4D0734}" srcOrd="1" destOrd="0" presId="urn:microsoft.com/office/officeart/2005/8/layout/hProcess10"/>
    <dgm:cxn modelId="{AEE0A5E5-B5FD-4198-9B55-6B5F6EB0838A}" type="presOf" srcId="{2052D8C4-2593-46BA-BCAF-F10C03B13E22}" destId="{30ADB834-5B2C-498A-8E4B-73E85E1D22B7}" srcOrd="0" destOrd="0" presId="urn:microsoft.com/office/officeart/2005/8/layout/hProcess10"/>
    <dgm:cxn modelId="{9C2F0356-ED03-4390-BEA1-3299F8633F09}" type="presOf" srcId="{E46577BB-CEA4-4AF1-9318-D13941664FE6}" destId="{391694FC-8E0A-4097-9DE2-524E393C6CCE}" srcOrd="0" destOrd="0" presId="urn:microsoft.com/office/officeart/2005/8/layout/hProcess10"/>
    <dgm:cxn modelId="{D7518A30-BAD7-4D23-9745-E945FD3C1D90}" srcId="{EAC90161-6E2F-41CE-8956-972081341C6E}" destId="{7972CBEC-541E-4414-B55B-F7CCE4DF0F06}" srcOrd="2" destOrd="0" parTransId="{E58F12A8-020F-4E66-9F79-8D115F2D8881}" sibTransId="{584CC7BB-0E88-4DA0-9B00-329BCA4F54CF}"/>
    <dgm:cxn modelId="{257F950C-E9BC-49EC-8EBE-C3164199A048}" srcId="{EAC90161-6E2F-41CE-8956-972081341C6E}" destId="{3B62F779-C8C4-4403-A321-BC49F982E4AB}" srcOrd="1" destOrd="0" parTransId="{B4FCB578-19E2-41EE-8660-AFE169495C01}" sibTransId="{78D50FA3-D6C2-48F3-8D3E-753AA09ACF6F}"/>
    <dgm:cxn modelId="{C93B08F6-AE1F-4434-A8DE-433BFE956514}" type="presOf" srcId="{EAC90161-6E2F-41CE-8956-972081341C6E}" destId="{CA1A814B-CD73-4ABC-8A50-14BF1F4EEFA3}" srcOrd="0" destOrd="0" presId="urn:microsoft.com/office/officeart/2005/8/layout/hProcess10"/>
    <dgm:cxn modelId="{8E949585-72CA-4575-97ED-ED72F4402278}" type="presOf" srcId="{22D62A13-11C4-4694-AA5C-AE4AD9993A37}" destId="{A38777E0-2651-4C4C-83E1-883EFED2964A}" srcOrd="1" destOrd="0" presId="urn:microsoft.com/office/officeart/2005/8/layout/hProcess10"/>
    <dgm:cxn modelId="{45D627B8-3445-4FF6-AADF-DFE4F129E0EA}" type="presOf" srcId="{3B62F779-C8C4-4403-A321-BC49F982E4AB}" destId="{F144BABE-85A4-4349-B4AC-17F4EF0A35EC}" srcOrd="0" destOrd="0" presId="urn:microsoft.com/office/officeart/2005/8/layout/hProcess10"/>
    <dgm:cxn modelId="{FFAB1C3D-B380-41A9-BC3E-BC9C644F6667}" type="presOf" srcId="{7972CBEC-541E-4414-B55B-F7CCE4DF0F06}" destId="{C63B5AEA-A435-41A5-A1ED-E2CD48DAF650}" srcOrd="0" destOrd="0" presId="urn:microsoft.com/office/officeart/2005/8/layout/hProcess10"/>
    <dgm:cxn modelId="{32D53038-758E-4412-BDC1-DF165AF5BBFF}" type="presOf" srcId="{22D62A13-11C4-4694-AA5C-AE4AD9993A37}" destId="{CBAF70CA-EC59-4394-BE21-3A85CFED56AF}" srcOrd="0" destOrd="0" presId="urn:microsoft.com/office/officeart/2005/8/layout/hProcess10"/>
    <dgm:cxn modelId="{8E1A9772-A800-4F00-9C7E-25957907B53A}" type="presOf" srcId="{78D50FA3-D6C2-48F3-8D3E-753AA09ACF6F}" destId="{9692A6D9-AE56-4BDF-A9B1-D4E67A21F93D}" srcOrd="1" destOrd="0" presId="urn:microsoft.com/office/officeart/2005/8/layout/hProcess10"/>
    <dgm:cxn modelId="{5EB911CB-E503-415C-884D-C8B457C2580F}" srcId="{EAC90161-6E2F-41CE-8956-972081341C6E}" destId="{2052D8C4-2593-46BA-BCAF-F10C03B13E22}" srcOrd="3" destOrd="0" parTransId="{BEC49860-EA48-4438-ACBB-E85975CEF42E}" sibTransId="{F862F71C-3A44-4CD3-B601-3BAA4F36C9B2}"/>
    <dgm:cxn modelId="{0D4D8255-B3B6-4E88-A38B-1B33564D7787}" type="presOf" srcId="{78D50FA3-D6C2-48F3-8D3E-753AA09ACF6F}" destId="{4522EE6B-B06D-4A84-9E4C-FD875CD05B60}" srcOrd="0" destOrd="0" presId="urn:microsoft.com/office/officeart/2005/8/layout/hProcess10"/>
    <dgm:cxn modelId="{35EB559E-9594-46B5-BEC9-D3071573423A}" srcId="{EAC90161-6E2F-41CE-8956-972081341C6E}" destId="{E46577BB-CEA4-4AF1-9318-D13941664FE6}" srcOrd="0" destOrd="0" parTransId="{9EE6572D-A336-4194-8237-4D2B3B8EB93F}" sibTransId="{22D62A13-11C4-4694-AA5C-AE4AD9993A37}"/>
    <dgm:cxn modelId="{091797E8-B630-4839-AAFD-1BE185F14340}" type="presOf" srcId="{584CC7BB-0E88-4DA0-9B00-329BCA4F54CF}" destId="{4A48A4DC-0DC0-4751-908F-09B1C084456E}" srcOrd="0" destOrd="0" presId="urn:microsoft.com/office/officeart/2005/8/layout/hProcess10"/>
    <dgm:cxn modelId="{D5DB254D-90D2-4214-898F-85F4F6888F8D}" type="presParOf" srcId="{CA1A814B-CD73-4ABC-8A50-14BF1F4EEFA3}" destId="{811EF07C-38A5-4CF6-A42F-624F61D73E02}" srcOrd="0" destOrd="0" presId="urn:microsoft.com/office/officeart/2005/8/layout/hProcess10"/>
    <dgm:cxn modelId="{A91573E2-C6A5-4689-918A-D08F92717AD6}" type="presParOf" srcId="{811EF07C-38A5-4CF6-A42F-624F61D73E02}" destId="{BAEA5892-5815-4FB6-8552-6609C18A3C74}" srcOrd="0" destOrd="0" presId="urn:microsoft.com/office/officeart/2005/8/layout/hProcess10"/>
    <dgm:cxn modelId="{75CF3341-D68E-4ECE-A199-8D62A58D1F81}" type="presParOf" srcId="{811EF07C-38A5-4CF6-A42F-624F61D73E02}" destId="{391694FC-8E0A-4097-9DE2-524E393C6CCE}" srcOrd="1" destOrd="0" presId="urn:microsoft.com/office/officeart/2005/8/layout/hProcess10"/>
    <dgm:cxn modelId="{DFDC8C43-00B4-4F6B-814D-DB83B0AD78D1}" type="presParOf" srcId="{CA1A814B-CD73-4ABC-8A50-14BF1F4EEFA3}" destId="{CBAF70CA-EC59-4394-BE21-3A85CFED56AF}" srcOrd="1" destOrd="0" presId="urn:microsoft.com/office/officeart/2005/8/layout/hProcess10"/>
    <dgm:cxn modelId="{388CA372-F389-40A1-9AAE-CA125259280A}" type="presParOf" srcId="{CBAF70CA-EC59-4394-BE21-3A85CFED56AF}" destId="{A38777E0-2651-4C4C-83E1-883EFED2964A}" srcOrd="0" destOrd="0" presId="urn:microsoft.com/office/officeart/2005/8/layout/hProcess10"/>
    <dgm:cxn modelId="{EEDF1564-06C5-4F1D-BD24-F5C1D42167B5}" type="presParOf" srcId="{CA1A814B-CD73-4ABC-8A50-14BF1F4EEFA3}" destId="{C5F67F6E-BE9B-41FD-83FD-8A7F626163DC}" srcOrd="2" destOrd="0" presId="urn:microsoft.com/office/officeart/2005/8/layout/hProcess10"/>
    <dgm:cxn modelId="{284F0666-768C-45EB-A218-D9BDA6A41D78}" type="presParOf" srcId="{C5F67F6E-BE9B-41FD-83FD-8A7F626163DC}" destId="{3BFF8D25-77DF-4B49-8500-DF1B850067C0}" srcOrd="0" destOrd="0" presId="urn:microsoft.com/office/officeart/2005/8/layout/hProcess10"/>
    <dgm:cxn modelId="{2234F9EA-DA87-4F6F-995A-B018B9454546}" type="presParOf" srcId="{C5F67F6E-BE9B-41FD-83FD-8A7F626163DC}" destId="{F144BABE-85A4-4349-B4AC-17F4EF0A35EC}" srcOrd="1" destOrd="0" presId="urn:microsoft.com/office/officeart/2005/8/layout/hProcess10"/>
    <dgm:cxn modelId="{9BC1BBF6-5BEE-4A19-9A3E-50540498E229}" type="presParOf" srcId="{CA1A814B-CD73-4ABC-8A50-14BF1F4EEFA3}" destId="{4522EE6B-B06D-4A84-9E4C-FD875CD05B60}" srcOrd="3" destOrd="0" presId="urn:microsoft.com/office/officeart/2005/8/layout/hProcess10"/>
    <dgm:cxn modelId="{60F96FD2-19DA-4AEF-9AB6-5E671D96B6B5}" type="presParOf" srcId="{4522EE6B-B06D-4A84-9E4C-FD875CD05B60}" destId="{9692A6D9-AE56-4BDF-A9B1-D4E67A21F93D}" srcOrd="0" destOrd="0" presId="urn:microsoft.com/office/officeart/2005/8/layout/hProcess10"/>
    <dgm:cxn modelId="{BACEDA1C-6EE6-435B-BE62-8D89D800A078}" type="presParOf" srcId="{CA1A814B-CD73-4ABC-8A50-14BF1F4EEFA3}" destId="{B23379DC-716C-4C26-B461-2A7424FF9A97}" srcOrd="4" destOrd="0" presId="urn:microsoft.com/office/officeart/2005/8/layout/hProcess10"/>
    <dgm:cxn modelId="{E691FAE7-2F2B-4293-B182-A2B62239D4F5}" type="presParOf" srcId="{B23379DC-716C-4C26-B461-2A7424FF9A97}" destId="{D409A809-F4A7-4B44-8C09-689152D3CE15}" srcOrd="0" destOrd="0" presId="urn:microsoft.com/office/officeart/2005/8/layout/hProcess10"/>
    <dgm:cxn modelId="{68CD2A17-DE60-4ABE-A61B-F621BC6EC7ED}" type="presParOf" srcId="{B23379DC-716C-4C26-B461-2A7424FF9A97}" destId="{C63B5AEA-A435-41A5-A1ED-E2CD48DAF650}" srcOrd="1" destOrd="0" presId="urn:microsoft.com/office/officeart/2005/8/layout/hProcess10"/>
    <dgm:cxn modelId="{63061C78-202E-43D4-8A98-663C87CDD58D}" type="presParOf" srcId="{CA1A814B-CD73-4ABC-8A50-14BF1F4EEFA3}" destId="{4A48A4DC-0DC0-4751-908F-09B1C084456E}" srcOrd="5" destOrd="0" presId="urn:microsoft.com/office/officeart/2005/8/layout/hProcess10"/>
    <dgm:cxn modelId="{4D2CA27A-0542-4FF0-B0E5-CA45C55C8EE8}" type="presParOf" srcId="{4A48A4DC-0DC0-4751-908F-09B1C084456E}" destId="{51CCB95B-B2CA-48D9-8547-BF3A9D4D0734}" srcOrd="0" destOrd="0" presId="urn:microsoft.com/office/officeart/2005/8/layout/hProcess10"/>
    <dgm:cxn modelId="{4764B05A-ED71-4DEE-9A89-231A58A4F851}" type="presParOf" srcId="{CA1A814B-CD73-4ABC-8A50-14BF1F4EEFA3}" destId="{8C1DB810-306D-4BEC-BE24-904AC351E273}" srcOrd="6" destOrd="0" presId="urn:microsoft.com/office/officeart/2005/8/layout/hProcess10"/>
    <dgm:cxn modelId="{3B8D6466-1A41-4324-8DE7-7FE8A8F15DD0}" type="presParOf" srcId="{8C1DB810-306D-4BEC-BE24-904AC351E273}" destId="{BC5AD54B-F353-4C9F-9880-729D06EF0262}" srcOrd="0" destOrd="0" presId="urn:microsoft.com/office/officeart/2005/8/layout/hProcess10"/>
    <dgm:cxn modelId="{0B6331AB-E8BA-4E36-B5F6-5AF69EB39734}" type="presParOf" srcId="{8C1DB810-306D-4BEC-BE24-904AC351E273}" destId="{30ADB834-5B2C-498A-8E4B-73E85E1D22B7}"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5230" y="204486"/>
          <a:ext cx="2463977" cy="2463977"/>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40634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Build Grid and Geometrical Structures for transformer, windings and boundaries.</a:t>
          </a:r>
          <a:endParaRPr lang="en-US" sz="2800" kern="1200" dirty="0"/>
        </a:p>
      </dsp:txBody>
      <dsp:txXfrm>
        <a:off x="478509" y="1755040"/>
        <a:ext cx="2319643" cy="2319643"/>
      </dsp:txXfrm>
    </dsp:sp>
    <dsp:sp modelId="{CBAF70CA-EC59-4394-BE21-3A85CFED56AF}">
      <dsp:nvSpPr>
        <dsp:cNvPr id="0" name=""/>
        <dsp:cNvSpPr/>
      </dsp:nvSpPr>
      <dsp:spPr>
        <a:xfrm>
          <a:off x="2943824"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2943824" y="1258858"/>
        <a:ext cx="332231" cy="355235"/>
      </dsp:txXfrm>
    </dsp:sp>
    <dsp:sp modelId="{3BFF8D25-77DF-4B49-8500-DF1B850067C0}">
      <dsp:nvSpPr>
        <dsp:cNvPr id="0" name=""/>
        <dsp:cNvSpPr/>
      </dsp:nvSpPr>
      <dsp:spPr>
        <a:xfrm>
          <a:off x="3825254" y="204486"/>
          <a:ext cx="2463977" cy="2463977"/>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4226367"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Set </a:t>
          </a:r>
          <a:r>
            <a:rPr lang="en-US" sz="2400" kern="1200" dirty="0" smtClean="0">
              <a:latin typeface="Cambria Math" panose="02040503050406030204" pitchFamily="18" charset="0"/>
              <a:ea typeface="Cambria Math" panose="02040503050406030204" pitchFamily="18" charset="0"/>
            </a:rPr>
            <a:t>𝜀, 𝜇, 𝜎,</a:t>
          </a:r>
          <a:r>
            <a:rPr lang="en-US" sz="2400" kern="1200" dirty="0" smtClean="0"/>
            <a:t> Material Inhomogeneity, Dispersion and Non-Linearity Model Parameters. </a:t>
          </a:r>
          <a:endParaRPr lang="en-US" sz="2400" kern="1200" dirty="0"/>
        </a:p>
      </dsp:txBody>
      <dsp:txXfrm>
        <a:off x="4298534" y="1755040"/>
        <a:ext cx="2319643" cy="2319643"/>
      </dsp:txXfrm>
    </dsp:sp>
    <dsp:sp modelId="{4522EE6B-B06D-4A84-9E4C-FD875CD05B60}">
      <dsp:nvSpPr>
        <dsp:cNvPr id="0" name=""/>
        <dsp:cNvSpPr/>
      </dsp:nvSpPr>
      <dsp:spPr>
        <a:xfrm>
          <a:off x="6763849" y="1140446"/>
          <a:ext cx="47461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endParaRPr lang="en-US" sz="5400" kern="1200"/>
        </a:p>
      </dsp:txBody>
      <dsp:txXfrm>
        <a:off x="6763849" y="1258858"/>
        <a:ext cx="332231" cy="355235"/>
      </dsp:txXfrm>
    </dsp:sp>
    <dsp:sp modelId="{D409A809-F4A7-4B44-8C09-689152D3CE15}">
      <dsp:nvSpPr>
        <dsp:cNvPr id="0" name=""/>
        <dsp:cNvSpPr/>
      </dsp:nvSpPr>
      <dsp:spPr>
        <a:xfrm>
          <a:off x="7645279" y="204486"/>
          <a:ext cx="2463977" cy="2463977"/>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8046392" y="1682873"/>
          <a:ext cx="2463977" cy="2463977"/>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Add volume current sources, set resolution and run Simulation for desired discrete steps.</a:t>
          </a:r>
          <a:endParaRPr lang="en-US" sz="2400" kern="1200" dirty="0"/>
        </a:p>
      </dsp:txBody>
      <dsp:txXfrm>
        <a:off x="8118559" y="1755040"/>
        <a:ext cx="2319643" cy="2319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5892-5815-4FB6-8552-6609C18A3C74}">
      <dsp:nvSpPr>
        <dsp:cNvPr id="0" name=""/>
        <dsp:cNvSpPr/>
      </dsp:nvSpPr>
      <dsp:spPr>
        <a:xfrm>
          <a:off x="1419" y="697478"/>
          <a:ext cx="1847738" cy="1847738"/>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1694FC-8E0A-4097-9DE2-524E393C6CCE}">
      <dsp:nvSpPr>
        <dsp:cNvPr id="0" name=""/>
        <dsp:cNvSpPr/>
      </dsp:nvSpPr>
      <dsp:spPr>
        <a:xfrm>
          <a:off x="302213"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Build Grid and Geometrical Structures for transformer, windings and boundaries.</a:t>
          </a:r>
          <a:endParaRPr lang="en-US" sz="1800" kern="1200" dirty="0"/>
        </a:p>
      </dsp:txBody>
      <dsp:txXfrm>
        <a:off x="356331" y="1860239"/>
        <a:ext cx="1739502" cy="1739502"/>
      </dsp:txXfrm>
    </dsp:sp>
    <dsp:sp modelId="{CBAF70CA-EC59-4394-BE21-3A85CFED56AF}">
      <dsp:nvSpPr>
        <dsp:cNvPr id="0" name=""/>
        <dsp:cNvSpPr/>
      </dsp:nvSpPr>
      <dsp:spPr>
        <a:xfrm>
          <a:off x="220507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05072" y="1488151"/>
        <a:ext cx="249141" cy="266391"/>
      </dsp:txXfrm>
    </dsp:sp>
    <dsp:sp modelId="{3BFF8D25-77DF-4B49-8500-DF1B850067C0}">
      <dsp:nvSpPr>
        <dsp:cNvPr id="0" name=""/>
        <dsp:cNvSpPr/>
      </dsp:nvSpPr>
      <dsp:spPr>
        <a:xfrm>
          <a:off x="2866058" y="697478"/>
          <a:ext cx="1847738" cy="1847738"/>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4BABE-85A4-4349-B4AC-17F4EF0A35EC}">
      <dsp:nvSpPr>
        <dsp:cNvPr id="0" name=""/>
        <dsp:cNvSpPr/>
      </dsp:nvSpPr>
      <dsp:spPr>
        <a:xfrm>
          <a:off x="316685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Set </a:t>
          </a:r>
          <a:r>
            <a:rPr lang="en-US" sz="1800" kern="1200" dirty="0" smtClean="0">
              <a:latin typeface="Cambria Math" panose="02040503050406030204" pitchFamily="18" charset="0"/>
              <a:ea typeface="Cambria Math" panose="02040503050406030204" pitchFamily="18" charset="0"/>
            </a:rPr>
            <a:t>𝜀, 𝜇, 𝜎,</a:t>
          </a:r>
          <a:r>
            <a:rPr lang="en-US" sz="1800" kern="1200" dirty="0" smtClean="0"/>
            <a:t> Material Inhomogeneity, Dispersion and Non-Linearity Model Parameters. </a:t>
          </a:r>
          <a:endParaRPr lang="en-US" sz="1800" kern="1200" dirty="0"/>
        </a:p>
      </dsp:txBody>
      <dsp:txXfrm>
        <a:off x="3220970" y="1860239"/>
        <a:ext cx="1739502" cy="1739502"/>
      </dsp:txXfrm>
    </dsp:sp>
    <dsp:sp modelId="{4522EE6B-B06D-4A84-9E4C-FD875CD05B60}">
      <dsp:nvSpPr>
        <dsp:cNvPr id="0" name=""/>
        <dsp:cNvSpPr/>
      </dsp:nvSpPr>
      <dsp:spPr>
        <a:xfrm>
          <a:off x="5069712" y="1399354"/>
          <a:ext cx="355915"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69712" y="1488151"/>
        <a:ext cx="249141" cy="266391"/>
      </dsp:txXfrm>
    </dsp:sp>
    <dsp:sp modelId="{D409A809-F4A7-4B44-8C09-689152D3CE15}">
      <dsp:nvSpPr>
        <dsp:cNvPr id="0" name=""/>
        <dsp:cNvSpPr/>
      </dsp:nvSpPr>
      <dsp:spPr>
        <a:xfrm>
          <a:off x="5730697" y="697478"/>
          <a:ext cx="1847738" cy="1847738"/>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3B5AEA-A435-41A5-A1ED-E2CD48DAF650}">
      <dsp:nvSpPr>
        <dsp:cNvPr id="0" name=""/>
        <dsp:cNvSpPr/>
      </dsp:nvSpPr>
      <dsp:spPr>
        <a:xfrm>
          <a:off x="6031492"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Add volume current sources, set resolution and run Simulation for desired discrete steps.</a:t>
          </a:r>
          <a:endParaRPr lang="en-US" sz="1800" kern="1200" dirty="0"/>
        </a:p>
      </dsp:txBody>
      <dsp:txXfrm>
        <a:off x="6085610" y="1860239"/>
        <a:ext cx="1739502" cy="1739502"/>
      </dsp:txXfrm>
    </dsp:sp>
    <dsp:sp modelId="{4A48A4DC-0DC0-4751-908F-09B1C084456E}">
      <dsp:nvSpPr>
        <dsp:cNvPr id="0" name=""/>
        <dsp:cNvSpPr/>
      </dsp:nvSpPr>
      <dsp:spPr>
        <a:xfrm rot="17323">
          <a:off x="7859602" y="1406135"/>
          <a:ext cx="281172" cy="4439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859603" y="1494719"/>
        <a:ext cx="196820" cy="266391"/>
      </dsp:txXfrm>
    </dsp:sp>
    <dsp:sp modelId="{BC5AD54B-F353-4C9F-9880-729D06EF0262}">
      <dsp:nvSpPr>
        <dsp:cNvPr id="0" name=""/>
        <dsp:cNvSpPr/>
      </dsp:nvSpPr>
      <dsp:spPr>
        <a:xfrm>
          <a:off x="8381775" y="710837"/>
          <a:ext cx="1847738" cy="1847738"/>
        </a:xfrm>
        <a:prstGeom prst="roundRect">
          <a:avLst>
            <a:gd name="adj" fmla="val 10000"/>
          </a:avLst>
        </a:prstGeom>
        <a:blipFill rotWithShape="1">
          <a:blip xmlns:r="http://schemas.openxmlformats.org/officeDocument/2006/relationships" r:embed="rId4"/>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ADB834-5B2C-498A-8E4B-73E85E1D22B7}">
      <dsp:nvSpPr>
        <dsp:cNvPr id="0" name=""/>
        <dsp:cNvSpPr/>
      </dsp:nvSpPr>
      <dsp:spPr>
        <a:xfrm>
          <a:off x="8896131" y="1806121"/>
          <a:ext cx="1847738" cy="184773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Apply 3D Discrete Fourier Transform to find transmitted Poynting Flux and  Broadband Response.</a:t>
          </a:r>
          <a:endParaRPr lang="en-US" sz="1800" kern="1200" dirty="0"/>
        </a:p>
      </dsp:txBody>
      <dsp:txXfrm>
        <a:off x="8950249" y="1860239"/>
        <a:ext cx="1739502" cy="17395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1">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94E49-C8A1-4DC7-9175-CE5FC57CECAB}" type="datetimeFigureOut">
              <a:rPr lang="en-US" smtClean="0"/>
              <a:t>09-Jul-20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D1E28-263F-4A51-8EF7-5EB3F330C738}" type="slidenum">
              <a:rPr lang="en-US" smtClean="0"/>
              <a:t>‹#›</a:t>
            </a:fld>
            <a:endParaRPr lang="en-US"/>
          </a:p>
        </p:txBody>
      </p:sp>
    </p:spTree>
    <p:extLst>
      <p:ext uri="{BB962C8B-B14F-4D97-AF65-F5344CB8AC3E}">
        <p14:creationId xmlns:p14="http://schemas.microsoft.com/office/powerpoint/2010/main" val="278732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D1E28-263F-4A51-8EF7-5EB3F330C738}" type="slidenum">
              <a:rPr lang="en-US" smtClean="0"/>
              <a:t>6</a:t>
            </a:fld>
            <a:endParaRPr lang="en-US"/>
          </a:p>
        </p:txBody>
      </p:sp>
    </p:spTree>
    <p:extLst>
      <p:ext uri="{BB962C8B-B14F-4D97-AF65-F5344CB8AC3E}">
        <p14:creationId xmlns:p14="http://schemas.microsoft.com/office/powerpoint/2010/main" val="215047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0A9B6A-07F3-4DFE-AA98-CE3D72AF4661}" type="datetime1">
              <a:rPr lang="en-US" smtClean="0"/>
              <a:t>09-Jul-20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33695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B1E43-7E1B-484D-8C8A-90D39957AC01}" type="datetime1">
              <a:rPr lang="en-US" smtClean="0"/>
              <a:t>09-Jul-20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76991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37248E-75A7-4661-9A50-0CE9B1D0C8CA}" type="datetime1">
              <a:rPr lang="en-US" smtClean="0"/>
              <a:t>09-Jul-20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50953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63AA1-9D63-4252-BF40-FC4DDE464564}" type="datetime1">
              <a:rPr lang="en-US" smtClean="0"/>
              <a:t>09-Jul-20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95044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D07C0B-F1FD-48E5-9D22-147673693AD7}" type="datetime1">
              <a:rPr lang="en-US" smtClean="0"/>
              <a:t>09-Jul-20</a:t>
            </a:fld>
            <a:endParaRPr lang="en-US"/>
          </a:p>
        </p:txBody>
      </p:sp>
      <p:sp>
        <p:nvSpPr>
          <p:cNvPr id="5" name="Footer Placeholder 4"/>
          <p:cNvSpPr>
            <a:spLocks noGrp="1"/>
          </p:cNvSpPr>
          <p:nvPr>
            <p:ph type="ftr" sz="quarter" idx="11"/>
          </p:nvPr>
        </p:nvSpPr>
        <p:spPr/>
        <p:txBody>
          <a:bodyPr/>
          <a:lstStyle/>
          <a:p>
            <a:r>
              <a:rPr lang="en-US" smtClean="0"/>
              <a:t>Modeling and Simulation of Magnetic Transmission Lines</a:t>
            </a:r>
            <a:endParaRPr lang="en-US"/>
          </a:p>
        </p:txBody>
      </p:sp>
      <p:sp>
        <p:nvSpPr>
          <p:cNvPr id="6" name="Slide Number Placeholder 5"/>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6246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07F54-1644-4320-A26A-A4BED20872D1}" type="datetime1">
              <a:rPr lang="en-US" smtClean="0"/>
              <a:t>09-Jul-20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345491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2277A-44D7-458F-82E5-CD9C42605D3B}" type="datetime1">
              <a:rPr lang="en-US" smtClean="0"/>
              <a:t>09-Jul-20</a:t>
            </a:fld>
            <a:endParaRPr lang="en-US"/>
          </a:p>
        </p:txBody>
      </p:sp>
      <p:sp>
        <p:nvSpPr>
          <p:cNvPr id="8" name="Footer Placeholder 7"/>
          <p:cNvSpPr>
            <a:spLocks noGrp="1"/>
          </p:cNvSpPr>
          <p:nvPr>
            <p:ph type="ftr" sz="quarter" idx="11"/>
          </p:nvPr>
        </p:nvSpPr>
        <p:spPr/>
        <p:txBody>
          <a:bodyPr/>
          <a:lstStyle/>
          <a:p>
            <a:r>
              <a:rPr lang="en-US" smtClean="0"/>
              <a:t>Modeling and Simulation of Magnetic Transmission Lines</a:t>
            </a:r>
            <a:endParaRPr lang="en-US"/>
          </a:p>
        </p:txBody>
      </p:sp>
      <p:sp>
        <p:nvSpPr>
          <p:cNvPr id="9" name="Slide Number Placeholder 8"/>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935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C83CD7-832C-4D34-ACE7-92D68A77FF42}" type="datetime1">
              <a:rPr lang="en-US" smtClean="0"/>
              <a:t>09-Jul-20</a:t>
            </a:fld>
            <a:endParaRPr lang="en-US"/>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422236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8587C-922B-4DDF-A013-1BA8F446A4CD}" type="datetime1">
              <a:rPr lang="en-US" smtClean="0"/>
              <a:t>09-Jul-20</a:t>
            </a:fld>
            <a:endParaRPr lang="en-US"/>
          </a:p>
        </p:txBody>
      </p:sp>
      <p:sp>
        <p:nvSpPr>
          <p:cNvPr id="3" name="Footer Placeholder 2"/>
          <p:cNvSpPr>
            <a:spLocks noGrp="1"/>
          </p:cNvSpPr>
          <p:nvPr>
            <p:ph type="ftr" sz="quarter" idx="11"/>
          </p:nvPr>
        </p:nvSpPr>
        <p:spPr/>
        <p:txBody>
          <a:bodyPr/>
          <a:lstStyle/>
          <a:p>
            <a:r>
              <a:rPr lang="en-US" smtClean="0"/>
              <a:t>Modeling and Simulation of Magnetic Transmission Lines</a:t>
            </a:r>
            <a:endParaRPr lang="en-US"/>
          </a:p>
        </p:txBody>
      </p:sp>
      <p:sp>
        <p:nvSpPr>
          <p:cNvPr id="4" name="Slide Number Placeholder 3"/>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24098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F64F65-4BFD-4AB1-919B-44D4414E9C6C}" type="datetime1">
              <a:rPr lang="en-US" smtClean="0"/>
              <a:t>09-Jul-20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296795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58407A-07BC-40B1-A1DA-C2D9825121E6}" type="datetime1">
              <a:rPr lang="en-US" smtClean="0"/>
              <a:t>09-Jul-20</a:t>
            </a:fld>
            <a:endParaRPr lang="en-US"/>
          </a:p>
        </p:txBody>
      </p:sp>
      <p:sp>
        <p:nvSpPr>
          <p:cNvPr id="6" name="Footer Placeholder 5"/>
          <p:cNvSpPr>
            <a:spLocks noGrp="1"/>
          </p:cNvSpPr>
          <p:nvPr>
            <p:ph type="ftr" sz="quarter" idx="11"/>
          </p:nvPr>
        </p:nvSpPr>
        <p:spPr/>
        <p:txBody>
          <a:bodyPr/>
          <a:lstStyle/>
          <a:p>
            <a:r>
              <a:rPr lang="en-US" smtClean="0"/>
              <a:t>Modeling and Simulation of Magnetic Transmission Lines</a:t>
            </a:r>
            <a:endParaRPr lang="en-US"/>
          </a:p>
        </p:txBody>
      </p:sp>
      <p:sp>
        <p:nvSpPr>
          <p:cNvPr id="7" name="Slide Number Placeholder 6"/>
          <p:cNvSpPr>
            <a:spLocks noGrp="1"/>
          </p:cNvSpPr>
          <p:nvPr>
            <p:ph type="sldNum" sz="quarter" idx="12"/>
          </p:nvPr>
        </p:nvSpPr>
        <p:spPr/>
        <p:txBody>
          <a:bodyPr/>
          <a:lstStyle/>
          <a:p>
            <a:fld id="{EE41BDBF-CF61-41E7-A287-A81E5C0F23FA}" type="slidenum">
              <a:rPr lang="en-US" smtClean="0"/>
              <a:t>‹#›</a:t>
            </a:fld>
            <a:endParaRPr lang="en-US"/>
          </a:p>
        </p:txBody>
      </p:sp>
    </p:spTree>
    <p:extLst>
      <p:ext uri="{BB962C8B-B14F-4D97-AF65-F5344CB8AC3E}">
        <p14:creationId xmlns:p14="http://schemas.microsoft.com/office/powerpoint/2010/main" val="164620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D3554-44C2-4A13-9408-7ED483EB63A7}" type="datetime1">
              <a:rPr lang="en-US" smtClean="0"/>
              <a:t>09-Jul-20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Modeling and Simulation of Magnetic Transmission Lines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BDBF-CF61-41E7-A287-A81E5C0F23FA}" type="slidenum">
              <a:rPr lang="en-US" smtClean="0"/>
              <a:t>‹#›</a:t>
            </a:fld>
            <a:endParaRPr lang="en-US"/>
          </a:p>
        </p:txBody>
      </p:sp>
    </p:spTree>
    <p:extLst>
      <p:ext uri="{BB962C8B-B14F-4D97-AF65-F5344CB8AC3E}">
        <p14:creationId xmlns:p14="http://schemas.microsoft.com/office/powerpoint/2010/main" val="1153469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7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88.emf"/></Relationships>
</file>

<file path=ppt/slides/_rels/slide76.xml.rels><?xml version="1.0" encoding="UTF-8" standalone="yes"?>
<Relationships xmlns="http://schemas.openxmlformats.org/package/2006/relationships"><Relationship Id="rId3"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89.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83.x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Muhammad Shamaas</a:t>
            </a:r>
          </a:p>
          <a:p>
            <a:r>
              <a:rPr lang="en-US" dirty="0" smtClean="0">
                <a:latin typeface="Times New Roman" pitchFamily="18" charset="0"/>
                <a:cs typeface="Times New Roman" pitchFamily="18" charset="0"/>
              </a:rPr>
              <a:t>2018-MS-EE-4</a:t>
            </a:r>
          </a:p>
          <a:p>
            <a:r>
              <a:rPr lang="en-US" dirty="0">
                <a:latin typeface="Times New Roman" pitchFamily="18" charset="0"/>
                <a:cs typeface="Times New Roman" pitchFamily="18" charset="0"/>
              </a:rPr>
              <a:t>Supervisor: Dr. Muhammad </a:t>
            </a:r>
            <a:r>
              <a:rPr lang="en-US" dirty="0" err="1">
                <a:latin typeface="Times New Roman" pitchFamily="18" charset="0"/>
                <a:cs typeface="Times New Roman" pitchFamily="18" charset="0"/>
              </a:rPr>
              <a:t>Asghar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Saqib</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037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1.2. Introduction to Magnetic Transmission Lines</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94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Introduction to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 are </a:t>
            </a:r>
            <a:r>
              <a:rPr lang="en-US" dirty="0">
                <a:latin typeface="Times New Roman" pitchFamily="18" charset="0"/>
                <a:cs typeface="Times New Roman" pitchFamily="18" charset="0"/>
              </a:rPr>
              <a:t>made from a magnetic material, with a very high relative </a:t>
            </a:r>
            <a:r>
              <a:rPr lang="en-US" dirty="0" smtClean="0">
                <a:latin typeface="Times New Roman" pitchFamily="18" charset="0"/>
                <a:cs typeface="Times New Roman" pitchFamily="18" charset="0"/>
              </a:rPr>
              <a:t>permeability. </a:t>
            </a:r>
          </a:p>
          <a:p>
            <a:pPr marL="514350" indent="-514350" algn="just">
              <a:buFont typeface="+mj-lt"/>
              <a:buAutoNum type="arabicPeriod"/>
            </a:pPr>
            <a:r>
              <a:rPr lang="en-US" dirty="0" smtClean="0">
                <a:latin typeface="Times New Roman" pitchFamily="18" charset="0"/>
                <a:cs typeface="Times New Roman" pitchFamily="18" charset="0"/>
              </a:rPr>
              <a:t>They transmit </a:t>
            </a:r>
            <a:r>
              <a:rPr lang="en-US" dirty="0">
                <a:latin typeface="Times New Roman" pitchFamily="18" charset="0"/>
                <a:cs typeface="Times New Roman" pitchFamily="18" charset="0"/>
              </a:rPr>
              <a:t>Magnetic Flux as the effective Magnetic charge. Time varying magnetic flux results in a Magnetic Displacement Current inside the Transmission Line.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a:latin typeface="Times New Roman" pitchFamily="18" charset="0"/>
                <a:cs typeface="Times New Roman" pitchFamily="18" charset="0"/>
              </a:rPr>
              <a:t>The operation of a Magnetic Transmission Line does not involve </a:t>
            </a:r>
            <a:r>
              <a:rPr lang="en-US" dirty="0" smtClean="0">
                <a:latin typeface="Times New Roman" pitchFamily="18" charset="0"/>
                <a:cs typeface="Times New Roman" pitchFamily="18" charset="0"/>
              </a:rPr>
              <a:t>flow of magnetic or electric </a:t>
            </a:r>
            <a:r>
              <a:rPr lang="en-US" dirty="0">
                <a:latin typeface="Times New Roman" pitchFamily="18" charset="0"/>
                <a:cs typeface="Times New Roman" pitchFamily="18" charset="0"/>
              </a:rPr>
              <a:t>charges. They are very poor electrical conductors. </a:t>
            </a:r>
            <a:r>
              <a:rPr lang="en-US" dirty="0" smtClean="0">
                <a:latin typeface="Times New Roman" pitchFamily="18" charset="0"/>
                <a:cs typeface="Times New Roman" pitchFamily="18" charset="0"/>
              </a:rPr>
              <a:t> However</a:t>
            </a:r>
            <a:r>
              <a:rPr lang="en-US" dirty="0">
                <a:latin typeface="Times New Roman" pitchFamily="18" charset="0"/>
                <a:cs typeface="Times New Roman" pitchFamily="18" charset="0"/>
              </a:rPr>
              <a:t>, changing Magnetic Fields produce Electric </a:t>
            </a:r>
            <a:r>
              <a:rPr lang="en-US" dirty="0" smtClean="0">
                <a:latin typeface="Times New Roman" pitchFamily="18" charset="0"/>
                <a:cs typeface="Times New Roman" pitchFamily="18" charset="0"/>
              </a:rPr>
              <a:t>Fields and Electrical Energy is stored </a:t>
            </a:r>
            <a:r>
              <a:rPr lang="en-US" dirty="0">
                <a:latin typeface="Times New Roman" pitchFamily="18" charset="0"/>
                <a:cs typeface="Times New Roman" pitchFamily="18" charset="0"/>
              </a:rPr>
              <a:t>in the </a:t>
            </a:r>
            <a:r>
              <a:rPr lang="en-US" dirty="0" smtClean="0">
                <a:latin typeface="Times New Roman" pitchFamily="18" charset="0"/>
                <a:cs typeface="Times New Roman" pitchFamily="18" charset="0"/>
              </a:rPr>
              <a:t>dielectric </a:t>
            </a:r>
            <a:r>
              <a:rPr lang="en-US" dirty="0">
                <a:latin typeface="Times New Roman" pitchFamily="18" charset="0"/>
                <a:cs typeface="Times New Roman" pitchFamily="18" charset="0"/>
              </a:rPr>
              <a:t>medium</a:t>
            </a:r>
            <a:r>
              <a:rPr lang="en-US" dirty="0" smtClean="0">
                <a:latin typeface="Times New Roman" pitchFamily="18" charset="0"/>
                <a:cs typeface="Times New Roman" pitchFamily="18" charset="0"/>
              </a:rPr>
              <a:t>.</a:t>
            </a:r>
          </a:p>
          <a:p>
            <a:pPr marL="514350" indent="-514350" algn="just">
              <a:buFont typeface="+mj-lt"/>
              <a:buAutoNum type="arabicPeriod"/>
            </a:pPr>
            <a:r>
              <a:rPr lang="en-US" dirty="0">
                <a:latin typeface="Times New Roman" pitchFamily="18" charset="0"/>
                <a:cs typeface="Times New Roman" pitchFamily="18" charset="0"/>
              </a:rPr>
              <a:t>Together, the Electric and Magnetic Fields transmit Energy along the direction of propagation.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08178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of Magnetic Transmission 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cs typeface="Times New Roman" pitchFamily="18" charset="0"/>
              </a:rPr>
              <a:t>Inductors and Magnetic Amplifiers. </a:t>
            </a:r>
          </a:p>
          <a:p>
            <a:pPr marL="514350" indent="-514350">
              <a:buFont typeface="+mj-lt"/>
              <a:buAutoNum type="arabicPeriod"/>
            </a:pPr>
            <a:r>
              <a:rPr lang="en-US" dirty="0" smtClean="0">
                <a:latin typeface="Times New Roman" pitchFamily="18" charset="0"/>
                <a:cs typeface="Times New Roman" pitchFamily="18" charset="0"/>
              </a:rPr>
              <a:t>Filters and Wideband/ Pulse Transformers.</a:t>
            </a:r>
          </a:p>
          <a:p>
            <a:pPr marL="514350" indent="-514350">
              <a:buFont typeface="+mj-lt"/>
              <a:buAutoNum type="arabicPeriod"/>
            </a:pPr>
            <a:r>
              <a:rPr lang="en-US" dirty="0" smtClean="0">
                <a:latin typeface="Times New Roman" pitchFamily="18" charset="0"/>
                <a:cs typeface="Times New Roman" pitchFamily="18" charset="0"/>
              </a:rPr>
              <a:t>Alternating Current and Direct Current Machines.</a:t>
            </a:r>
          </a:p>
          <a:p>
            <a:pPr marL="514350" indent="-514350">
              <a:buFont typeface="+mj-lt"/>
              <a:buAutoNum type="arabicPeriod"/>
            </a:pP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Memory, </a:t>
            </a:r>
            <a:r>
              <a:rPr lang="en-US" dirty="0" err="1">
                <a:latin typeface="Times New Roman" pitchFamily="18" charset="0"/>
                <a:cs typeface="Times New Roman" pitchFamily="18" charset="0"/>
              </a:rPr>
              <a:t>Spintronic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Nanomagnetic</a:t>
            </a:r>
            <a:r>
              <a:rPr lang="en-US" dirty="0">
                <a:latin typeface="Times New Roman" pitchFamily="18" charset="0"/>
                <a:cs typeface="Times New Roman" pitchFamily="18" charset="0"/>
              </a:rPr>
              <a:t> Logic Devices</a:t>
            </a:r>
            <a:r>
              <a:rPr lang="en-US" dirty="0" smtClean="0">
                <a:latin typeface="Times New Roman" pitchFamily="18" charset="0"/>
                <a:cs typeface="Times New Roman" pitchFamily="18" charset="0"/>
              </a:rPr>
              <a:t> </a:t>
            </a:r>
          </a:p>
          <a:p>
            <a:pPr marL="514350" indent="-514350">
              <a:buFont typeface="+mj-lt"/>
              <a:buAutoNum type="arabicPeriod"/>
            </a:pPr>
            <a:r>
              <a:rPr lang="en-US" dirty="0" smtClean="0">
                <a:latin typeface="Times New Roman" pitchFamily="18" charset="0"/>
                <a:cs typeface="Times New Roman" pitchFamily="18" charset="0"/>
              </a:rPr>
              <a:t>Directional Couplers and Magnetometers.</a:t>
            </a:r>
          </a:p>
          <a:p>
            <a:pPr marL="514350" indent="-514350">
              <a:buFont typeface="+mj-lt"/>
              <a:buAutoNum type="arabicPeriod"/>
            </a:pPr>
            <a:r>
              <a:rPr lang="en-US" dirty="0" smtClean="0">
                <a:latin typeface="Times New Roman" pitchFamily="18" charset="0"/>
                <a:cs typeface="Times New Roman" pitchFamily="18" charset="0"/>
              </a:rPr>
              <a:t>Induction Heaters and Magneto-resistive Sensors.</a:t>
            </a:r>
          </a:p>
          <a:p>
            <a:pPr marL="514350" indent="-514350">
              <a:buFont typeface="+mj-lt"/>
              <a:buAutoNum type="arabicPeriod"/>
            </a:pPr>
            <a:r>
              <a:rPr lang="en-US" dirty="0" smtClean="0">
                <a:latin typeface="Times New Roman" pitchFamily="18" charset="0"/>
                <a:cs typeface="Times New Roman" pitchFamily="18" charset="0"/>
              </a:rPr>
              <a:t>Gyromagnetic Devices, Microwave generators and Magnetic Resonance Imaging.</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6689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Image result for inductors and transform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82437"/>
            <a:ext cx="2876550"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1.2. Applications </a:t>
            </a:r>
            <a:r>
              <a:rPr lang="en-US" dirty="0">
                <a:latin typeface="Times New Roman" pitchFamily="18" charset="0"/>
                <a:cs typeface="Times New Roman" pitchFamily="18" charset="0"/>
              </a:rPr>
              <a:t>of Magnetic Transmission Lines</a:t>
            </a:r>
          </a:p>
        </p:txBody>
      </p:sp>
      <p:pic>
        <p:nvPicPr>
          <p:cNvPr id="1028" name="Picture 4" descr="Image result for motors and gene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94" y="1690688"/>
            <a:ext cx="4019431" cy="221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agnetic isolator and couplers micro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6663" y="1688329"/>
            <a:ext cx="1602007" cy="2403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netic isolator and couplers microwav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85718" y="3989182"/>
            <a:ext cx="3220563" cy="24798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duction hea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534" y="4247711"/>
            <a:ext cx="2352266" cy="2352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mr machin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294803"/>
            <a:ext cx="2381250" cy="3305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563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2479" y="873715"/>
            <a:ext cx="10515600" cy="2852737"/>
          </a:xfrm>
        </p:spPr>
        <p:txBody>
          <a:bodyPr/>
          <a:lstStyle/>
          <a:p>
            <a:pPr algn="ctr"/>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Magnetic Circuit Modeling</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4170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2. Three Magnetic Circuit Models</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p:txBody>
          <a:bodyPr/>
          <a:lstStyle/>
          <a:p>
            <a:pPr marL="0" indent="0">
              <a:buNone/>
            </a:pPr>
            <a:r>
              <a:rPr lang="en-US" dirty="0" smtClean="0">
                <a:latin typeface="Times New Roman" pitchFamily="18" charset="0"/>
                <a:cs typeface="Times New Roman" pitchFamily="18" charset="0"/>
              </a:rPr>
              <a:t>This chapter discusses three magnetic circuit models: </a:t>
            </a:r>
          </a:p>
          <a:p>
            <a:pPr marL="514350" indent="-514350">
              <a:buFont typeface="+mj-lt"/>
              <a:buAutoNum type="arabicPeriod"/>
            </a:pPr>
            <a:r>
              <a:rPr lang="en-US" dirty="0" smtClean="0">
                <a:latin typeface="Times New Roman" pitchFamily="18" charset="0"/>
                <a:cs typeface="Times New Roman" pitchFamily="18" charset="0"/>
              </a:rPr>
              <a:t>Reluctance Model</a:t>
            </a:r>
          </a:p>
          <a:p>
            <a:pPr marL="514350" indent="-514350">
              <a:buFont typeface="+mj-lt"/>
              <a:buAutoNum type="arabicPeriod"/>
            </a:pPr>
            <a:r>
              <a:rPr lang="en-US" dirty="0" smtClean="0">
                <a:latin typeface="Times New Roman" pitchFamily="18" charset="0"/>
                <a:cs typeface="Times New Roman" pitchFamily="18" charset="0"/>
              </a:rPr>
              <a:t>Permeance-Capacitance Model</a:t>
            </a:r>
          </a:p>
          <a:p>
            <a:pPr marL="514350" indent="-514350">
              <a:buFont typeface="+mj-lt"/>
              <a:buAutoNum type="arabicPeriod"/>
            </a:pP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406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04554" y="2074460"/>
            <a:ext cx="10515600" cy="1641854"/>
          </a:xfrm>
        </p:spPr>
        <p:txBody>
          <a:bodyPr/>
          <a:lstStyle/>
          <a:p>
            <a:r>
              <a:rPr lang="en-US" dirty="0" smtClean="0">
                <a:latin typeface="Times New Roman" pitchFamily="18" charset="0"/>
                <a:cs typeface="Times New Roman" pitchFamily="18" charset="0"/>
              </a:rPr>
              <a:t>2.1. Magnetic Reluctance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4022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a:t>
            </a:r>
            <a:r>
              <a:rPr lang="en-US" dirty="0">
                <a:latin typeface="Times New Roman" pitchFamily="18" charset="0"/>
                <a:cs typeface="Times New Roman" pitchFamily="18" charset="0"/>
              </a:rPr>
              <a:t>Magnetic Reluctance Model for Magnetic Circuits</a:t>
            </a:r>
          </a:p>
        </p:txBody>
      </p:sp>
      <p:pic>
        <p:nvPicPr>
          <p:cNvPr id="4" name="Picture 3"/>
          <p:cNvPicPr>
            <a:picLocks noChangeAspect="1"/>
          </p:cNvPicPr>
          <p:nvPr/>
        </p:nvPicPr>
        <p:blipFill rotWithShape="1">
          <a:blip r:embed="rId2"/>
          <a:srcRect l="15869" t="42601" r="50994" b="14400"/>
          <a:stretch/>
        </p:blipFill>
        <p:spPr>
          <a:xfrm>
            <a:off x="6176750" y="2316886"/>
            <a:ext cx="4632278" cy="356685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17</a:t>
            </a:fld>
            <a:endParaRPr lang="en-US">
              <a:latin typeface="Times New Roman" pitchFamily="18" charset="0"/>
              <a:cs typeface="Times New Roman" pitchFamily="18" charset="0"/>
            </a:endParaRPr>
          </a:p>
        </p:txBody>
      </p:sp>
      <p:pic>
        <p:nvPicPr>
          <p:cNvPr id="7" name="Picture 6"/>
          <p:cNvPicPr/>
          <p:nvPr/>
        </p:nvPicPr>
        <p:blipFill rotWithShape="1">
          <a:blip r:embed="rId3"/>
          <a:srcRect l="22522" r="29258"/>
          <a:stretch/>
        </p:blipFill>
        <p:spPr>
          <a:xfrm>
            <a:off x="805218" y="2316886"/>
            <a:ext cx="4757382" cy="3516199"/>
          </a:xfrm>
          <a:prstGeom prst="rect">
            <a:avLst/>
          </a:prstGeom>
          <a:ln>
            <a:solidFill>
              <a:schemeClr val="tx1"/>
            </a:solidFill>
          </a:ln>
        </p:spPr>
      </p:pic>
    </p:spTree>
    <p:extLst>
      <p:ext uri="{BB962C8B-B14F-4D97-AF65-F5344CB8AC3E}">
        <p14:creationId xmlns:p14="http://schemas.microsoft.com/office/powerpoint/2010/main" val="629170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Complex Magnetic Reluctance Model for Magnetic Circuits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879975"/>
              </a:xfrm>
            </p:spPr>
            <p:txBody>
              <a:bodyPr>
                <a:normAutofit/>
              </a:bodyPr>
              <a:lstStyle/>
              <a:p>
                <a:r>
                  <a:rPr lang="en-US" sz="2600" dirty="0" smtClean="0">
                    <a:latin typeface="Times New Roman" pitchFamily="18" charset="0"/>
                    <a:cs typeface="Times New Roman" pitchFamily="18" charset="0"/>
                  </a:rPr>
                  <a:t>H. A. Rowland’s Law (1873) is the counterpart of G. Ohm’s Law (1827) for Magnetic circuits. Complex Reluctance Model defines Magnetic reluctance as the ratio of sinusoidal Magnetomotive Force and sinusoidal Magnetic Flux.</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𝓕</m:t>
                              </m:r>
                            </m:e>
                            <m:sub>
                              <m:r>
                                <a:rPr lang="en-US" i="1">
                                  <a:latin typeface="Cambria Math" panose="02040503050406030204" pitchFamily="18" charset="0"/>
                                  <a:ea typeface="Cambria Math" panose="02040503050406030204" pitchFamily="18" charset="0"/>
                                </a:rPr>
                                <m:t>𝑚</m:t>
                              </m:r>
                            </m:sub>
                          </m:sSub>
                        </m:num>
                        <m:den>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ea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𝑯</m:t>
                              </m:r>
                              <m:r>
                                <a:rPr lang="en-US" i="1">
                                  <a:latin typeface="Cambria Math" panose="02040503050406030204" pitchFamily="18" charset="0"/>
                                </a:rPr>
                                <m:t>.</m:t>
                              </m:r>
                              <m:r>
                                <a:rPr lang="en-US" i="1">
                                  <a:latin typeface="Cambria Math" panose="02040503050406030204" pitchFamily="18" charset="0"/>
                                </a:rPr>
                                <m:t>𝑑𝑙</m:t>
                              </m:r>
                            </m:e>
                          </m:nary>
                        </m:num>
                        <m:den>
                          <m:nary>
                            <m:naryPr>
                              <m:chr m:val="∬"/>
                              <m:limLoc m:val="undOvr"/>
                              <m:subHide m:val="on"/>
                              <m:supHide m:val="on"/>
                              <m:ctrlPr>
                                <a:rPr lang="en-US" b="0" i="1" smtClean="0">
                                  <a:latin typeface="Cambria Math" panose="02040503050406030204" pitchFamily="18" charset="0"/>
                                </a:rPr>
                              </m:ctrlPr>
                            </m:naryPr>
                            <m:sub/>
                            <m:sup/>
                            <m:e>
                              <m:r>
                                <a:rPr lang="en-US" b="1" i="1" smtClean="0">
                                  <a:latin typeface="Cambria Math" panose="02040503050406030204" pitchFamily="18" charset="0"/>
                                </a:rPr>
                                <m:t>𝑩</m:t>
                              </m:r>
                              <m:r>
                                <a:rPr lang="en-US" b="0" i="1" smtClean="0">
                                  <a:latin typeface="Cambria Math" panose="02040503050406030204" pitchFamily="18" charset="0"/>
                                </a:rPr>
                                <m:t>.</m:t>
                              </m:r>
                              <m:r>
                                <a:rPr lang="en-US" b="0" i="1" smtClean="0">
                                  <a:latin typeface="Cambria Math" panose="02040503050406030204" pitchFamily="18" charset="0"/>
                                </a:rPr>
                                <m:t>𝑑𝑆</m:t>
                              </m:r>
                            </m:e>
                          </m:nary>
                        </m:den>
                      </m:f>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r>
                            <a:rPr lang="en-US" b="1" i="1">
                              <a:latin typeface="Cambria Math" panose="02040503050406030204" pitchFamily="18" charset="0"/>
                              <a:ea typeface="Cambria Math" panose="02040503050406030204" pitchFamily="18" charset="0"/>
                            </a:rPr>
                            <m:t>∅</m:t>
                          </m:r>
                        </m:sup>
                      </m:sSup>
                    </m:oMath>
                  </m:oMathPara>
                </a14:m>
                <a:endParaRPr lang="en-US"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Lossy Complex Magnetic Reluctance is non-linear and varies with the magnetic field. It resists Magnetic flux.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79975"/>
              </a:xfrm>
              <a:blipFill rotWithShape="1">
                <a:blip r:embed="rId2"/>
                <a:stretch>
                  <a:fillRect l="-928" t="-1873"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9521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Inconsistency in Complex </a:t>
            </a:r>
            <a:r>
              <a:rPr lang="en-US" dirty="0">
                <a:latin typeface="Times New Roman" pitchFamily="18" charset="0"/>
                <a:cs typeface="Times New Roman" pitchFamily="18" charset="0"/>
              </a:rPr>
              <a:t>Magnetic Reluctance </a:t>
            </a:r>
            <a:r>
              <a:rPr lang="en-US" dirty="0" smtClean="0">
                <a:latin typeface="Times New Roman" pitchFamily="18" charset="0"/>
                <a:cs typeface="Times New Roman" pitchFamily="18" charset="0"/>
              </a:rPr>
              <a:t>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1969, R. W. Buntenbach proved that the model is not power invariant. </a:t>
                </a:r>
                <a:r>
                  <a:rPr lang="en-US" dirty="0">
                    <a:latin typeface="Times New Roman" pitchFamily="18" charset="0"/>
                    <a:cs typeface="Times New Roman" pitchFamily="18" charset="0"/>
                  </a:rPr>
                  <a:t>Reluctance Power Loss cannot be calculated using Joule Heating Law (1842) Analogy due to dimensional inconsistency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𝑒</m:t>
                              </m:r>
                            </m:sub>
                            <m:sup>
                              <m:r>
                                <a:rPr lang="en-US" i="1">
                                  <a:latin typeface="Cambria Math" panose="02040503050406030204" pitchFamily="18" charset="0"/>
                                </a:rPr>
                                <m:t>2</m:t>
                              </m:r>
                            </m:sup>
                          </m:sSubSup>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𝐴𝑚𝑝𝑒𝑟𝑒</m:t>
                      </m:r>
                      <m:r>
                        <a:rPr lang="en-US" i="1">
                          <a:latin typeface="Cambria Math" panose="02040503050406030204" pitchFamily="18" charset="0"/>
                        </a:rPr>
                        <m:t>.</m:t>
                      </m:r>
                      <m:r>
                        <a:rPr lang="en-US" i="1">
                          <a:latin typeface="Cambria Math" panose="02040503050406030204" pitchFamily="18" charset="0"/>
                        </a:rPr>
                        <m:t>𝑉𝑜𝑙𝑡</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𝑏𝑢𝑡</m:t>
                      </m:r>
                      <m:r>
                        <a:rPr lang="en-US" i="1">
                          <a:latin typeface="Cambria Math" panose="02040503050406030204" pitchFamily="18" charset="0"/>
                        </a:rPr>
                        <m:t> </m:t>
                      </m:r>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d>
                        <m:dPr>
                          <m:begChr m:val="["/>
                          <m:endChr m:val="]"/>
                          <m:ctrlPr>
                            <a:rPr lang="en-US" b="1"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ea typeface="Cambria Math" panose="02040503050406030204" pitchFamily="18" charset="0"/>
                                </a:rPr>
                                <m:t>𝟇</m:t>
                              </m:r>
                            </m:e>
                            <m:sub>
                              <m:r>
                                <a:rPr lang="en-US" i="1">
                                  <a:latin typeface="Cambria Math" panose="02040503050406030204" pitchFamily="18" charset="0"/>
                                </a:rPr>
                                <m:t>𝑚</m:t>
                              </m:r>
                            </m:sub>
                            <m:sup>
                              <m:r>
                                <a:rPr lang="en-US" i="1">
                                  <a:latin typeface="Cambria Math" panose="02040503050406030204" pitchFamily="18" charset="0"/>
                                </a:rPr>
                                <m:t>2</m:t>
                              </m:r>
                            </m:sup>
                          </m:sSubSup>
                        </m:e>
                      </m:d>
                      <m:d>
                        <m:dPr>
                          <m:begChr m:val="["/>
                          <m:endChr m:val="]"/>
                          <m:ctrlPr>
                            <a:rPr lang="en-US" b="1"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𝓡</m:t>
                              </m:r>
                            </m:e>
                            <m:sub>
                              <m:r>
                                <a:rPr lang="en-US" i="1">
                                  <a:latin typeface="Cambria Math" panose="02040503050406030204" pitchFamily="18" charset="0"/>
                                  <a:ea typeface="Cambria Math" panose="02040503050406030204" pitchFamily="18" charset="0"/>
                                </a:rPr>
                                <m:t>𝑚</m:t>
                              </m:r>
                            </m:sub>
                          </m:sSub>
                        </m:e>
                      </m:d>
                      <m:r>
                        <a:rPr lang="en-US" b="1" i="1">
                          <a:latin typeface="Cambria Math" panose="02040503050406030204" pitchFamily="18" charset="0"/>
                        </a:rPr>
                        <m:t>=</m:t>
                      </m:r>
                      <m:r>
                        <a:rPr lang="en-US" i="1">
                          <a:latin typeface="Cambria Math" panose="02040503050406030204" pitchFamily="18" charset="0"/>
                        </a:rPr>
                        <m:t>𝐴𝑚𝑝𝑒𝑟𝑒</m:t>
                      </m:r>
                      <m:r>
                        <a:rPr lang="en-US" b="0" i="1" smtClean="0">
                          <a:latin typeface="Cambria Math"/>
                        </a:rPr>
                        <m:t>.</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𝑆𝑒𝑐𝑜𝑛𝑑</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Hence this is not an accurate model for Power and Energy Flow.</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19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611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Research 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smtClean="0">
                <a:latin typeface="Times New Roman" pitchFamily="18" charset="0"/>
                <a:cs typeface="Times New Roman" pitchFamily="18" charset="0"/>
              </a:rPr>
              <a:t>Model dispersive, inhomogeneous and non-linear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Lines.</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equivalent </a:t>
            </a:r>
            <a:r>
              <a:rPr lang="en-US" dirty="0" smtClean="0">
                <a:latin typeface="Times New Roman" pitchFamily="18" charset="0"/>
                <a:cs typeface="Times New Roman" pitchFamily="18" charset="0"/>
              </a:rPr>
              <a:t>magnetic circuits using Reluctance Model, Permeance-Capacitance Model and Transmission Line Model. </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Simulate </a:t>
            </a:r>
            <a:r>
              <a:rPr lang="en-US" dirty="0" smtClean="0">
                <a:latin typeface="Times New Roman" pitchFamily="18" charset="0"/>
                <a:cs typeface="Times New Roman" pitchFamily="18" charset="0"/>
              </a:rPr>
              <a:t>Magnetic Transmission Lines </a:t>
            </a:r>
            <a:r>
              <a:rPr lang="en-US" dirty="0">
                <a:latin typeface="Times New Roman" pitchFamily="18" charset="0"/>
                <a:cs typeface="Times New Roman" pitchFamily="18" charset="0"/>
              </a:rPr>
              <a:t>using Finite Difference Time Domain (FDTD</a:t>
            </a:r>
            <a:r>
              <a:rPr lang="en-US" dirty="0" smtClean="0">
                <a:latin typeface="Times New Roman" pitchFamily="18" charset="0"/>
                <a:cs typeface="Times New Roman" pitchFamily="18" charset="0"/>
              </a:rPr>
              <a:t>) Simulator</a:t>
            </a:r>
            <a:r>
              <a:rPr lang="en-US" dirty="0">
                <a:latin typeface="Times New Roman" pitchFamily="18" charset="0"/>
                <a:cs typeface="Times New Roman" pitchFamily="18" charset="0"/>
              </a:rPr>
              <a:t> MEEP</a:t>
            </a:r>
            <a:r>
              <a:rPr lang="en-US" dirty="0" smtClean="0">
                <a:latin typeface="Times New Roman" pitchFamily="18" charset="0"/>
                <a:cs typeface="Times New Roman" pitchFamily="18" charset="0"/>
              </a:rPr>
              <a:t>.</a:t>
            </a:r>
          </a:p>
          <a:p>
            <a:pPr marL="514350" lvl="0" indent="-514350">
              <a:buFont typeface="+mj-lt"/>
              <a:buAutoNum type="arabicPeriod"/>
            </a:pPr>
            <a:r>
              <a:rPr lang="en-US" dirty="0" smtClean="0">
                <a:latin typeface="Times New Roman" pitchFamily="18" charset="0"/>
                <a:cs typeface="Times New Roman" pitchFamily="18" charset="0"/>
              </a:rPr>
              <a:t>Study </a:t>
            </a:r>
            <a:r>
              <a:rPr lang="en-US" dirty="0">
                <a:latin typeface="Times New Roman" pitchFamily="18" charset="0"/>
                <a:cs typeface="Times New Roman" pitchFamily="18" charset="0"/>
              </a:rPr>
              <a:t>Frequency Domain Behavior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Magnetic Transmission </a:t>
            </a:r>
            <a:r>
              <a:rPr lang="en-US" dirty="0" smtClean="0">
                <a:latin typeface="Times New Roman" pitchFamily="18" charset="0"/>
                <a:cs typeface="Times New Roman" pitchFamily="18" charset="0"/>
              </a:rPr>
              <a:t>Line parameters.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latin typeface="Times New Roman" pitchFamily="18" charset="0"/>
                <a:cs typeface="Times New Roman" pitchFamily="18" charset="0"/>
              </a:rPr>
              <a:t>Modeling and Simulation of Magnetic Transmission Lines</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12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.1. Reluctance </a:t>
            </a:r>
            <a:r>
              <a:rPr lang="en-US" dirty="0">
                <a:latin typeface="Times New Roman" pitchFamily="18" charset="0"/>
                <a:cs typeface="Times New Roman" pitchFamily="18" charset="0"/>
              </a:rPr>
              <a:t>model for a Compounded DC Generator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3791657" y="2320119"/>
            <a:ext cx="8211696" cy="3124636"/>
          </a:xfrm>
          <a:prstGeom prst="rect">
            <a:avLst/>
          </a:prstGeom>
          <a:ln>
            <a:solidFill>
              <a:schemeClr val="tx1"/>
            </a:solidFill>
          </a:ln>
        </p:spPr>
      </p:pic>
      <p:sp>
        <p:nvSpPr>
          <p:cNvPr id="7" name="TextBox 6"/>
          <p:cNvSpPr txBox="1"/>
          <p:nvPr/>
        </p:nvSpPr>
        <p:spPr>
          <a:xfrm>
            <a:off x="709684" y="2320119"/>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405043" y="1842448"/>
                <a:ext cx="3348091" cy="3980192"/>
              </a:xfrm>
              <a:prstGeom prst="rect">
                <a:avLst/>
              </a:prstGeom>
              <a:noFill/>
            </p:spPr>
            <p:txBody>
              <a:bodyPr wrap="square" rtlCol="0">
                <a:spAutoFit/>
              </a:bodyPr>
              <a:lstStyle/>
              <a:p>
                <a:r>
                  <a:rPr lang="en-US" dirty="0" smtClean="0">
                    <a:latin typeface="Times New Roman" pitchFamily="18" charset="0"/>
                    <a:cs typeface="Times New Roman" pitchFamily="18" charset="0"/>
                  </a:rPr>
                  <a:t>1. Electric System</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a:rPr lang="en-US" i="1">
                              <a:latin typeface="Cambria Math"/>
                            </a:rPr>
                            <m:t>𝑇</m:t>
                          </m:r>
                        </m:sub>
                      </m:sSub>
                      <m:r>
                        <a:rPr lang="en-US" i="1">
                          <a:latin typeface="Cambria Math"/>
                        </a:rPr>
                        <m:t>=</m:t>
                      </m:r>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𝑅</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a:rPr>
                                <m:t>𝑆</m:t>
                              </m:r>
                            </m:sub>
                          </m:sSub>
                        </m:e>
                      </m:d>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𝐿</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num>
                        <m:den>
                          <m:sSub>
                            <m:sSubPr>
                              <m:ctrlPr>
                                <a:rPr lang="en-US" i="1">
                                  <a:latin typeface="Cambria Math" panose="02040503050406030204" pitchFamily="18" charset="0"/>
                                </a:rPr>
                              </m:ctrlPr>
                            </m:sSubPr>
                            <m:e>
                              <m:r>
                                <a:rPr lang="en-US" i="1">
                                  <a:latin typeface="Cambria Math"/>
                                </a:rPr>
                                <m:t>𝑅</m:t>
                              </m:r>
                            </m:e>
                            <m:sub>
                              <m:r>
                                <a:rPr lang="en-US" i="1">
                                  <a:latin typeface="Cambria Math"/>
                                </a:rPr>
                                <m:t>𝐹</m:t>
                              </m:r>
                            </m:sub>
                          </m:sSub>
                        </m:den>
                      </m:f>
                    </m:oMath>
                  </m:oMathPara>
                </a14:m>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ℱ</m:t>
                          </m:r>
                        </m:e>
                        <m:sub>
                          <m:r>
                            <a:rPr lang="en-US" i="1">
                              <a:latin typeface="Cambria Math"/>
                            </a:rPr>
                            <m:t>𝑛𝑒𝑡</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𝑆𝐸</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Sup>
                        <m:sSubSupPr>
                          <m:ctrlPr>
                            <a:rPr lang="en-US" i="1">
                              <a:latin typeface="Cambria Math" panose="02040503050406030204" pitchFamily="18" charset="0"/>
                            </a:rPr>
                          </m:ctrlPr>
                        </m:sSubSupPr>
                        <m:e>
                          <m:r>
                            <a:rPr lang="en-US" i="1">
                              <a:latin typeface="Cambria Math"/>
                            </a:rPr>
                            <m:t>𝐼</m:t>
                          </m:r>
                        </m:e>
                        <m:sub>
                          <m:r>
                            <a:rPr lang="en-US" i="1">
                              <a:latin typeface="Cambria Math"/>
                            </a:rPr>
                            <m:t>𝐹</m:t>
                          </m:r>
                        </m:sub>
                        <m:sup>
                          <m:r>
                            <a:rPr lang="en-US" i="1">
                              <a:latin typeface="Cambria Math"/>
                            </a:rPr>
                            <m:t>∗</m:t>
                          </m:r>
                        </m:sup>
                      </m:sSubSup>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𝐹</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𝐹</m:t>
                          </m:r>
                        </m:sub>
                      </m:sSub>
                      <m:r>
                        <a:rPr lang="en-US" i="1">
                          <a:latin typeface="Cambria Math"/>
                        </a:rPr>
                        <m:t>±</m:t>
                      </m:r>
                      <m:sSub>
                        <m:sSubPr>
                          <m:ctrlPr>
                            <a:rPr lang="en-US" i="1">
                              <a:latin typeface="Cambria Math" panose="02040503050406030204" pitchFamily="18" charset="0"/>
                            </a:rPr>
                          </m:ctrlPr>
                        </m:sSubPr>
                        <m:e>
                          <m:r>
                            <a:rPr lang="en-US" i="1">
                              <a:latin typeface="Cambria Math"/>
                            </a:rPr>
                            <m:t>𝑁</m:t>
                          </m:r>
                        </m:e>
                        <m:sub>
                          <m:r>
                            <a:rPr lang="en-US" i="1">
                              <a:latin typeface="Cambria Math"/>
                            </a:rPr>
                            <m:t>𝑆𝐸</m:t>
                          </m:r>
                        </m:sub>
                      </m:sSub>
                      <m:sSub>
                        <m:sSubPr>
                          <m:ctrlPr>
                            <a:rPr lang="en-US" i="1">
                              <a:latin typeface="Cambria Math" panose="02040503050406030204" pitchFamily="18" charset="0"/>
                            </a:rPr>
                          </m:ctrlPr>
                        </m:sSubPr>
                        <m:e>
                          <m:r>
                            <a:rPr lang="en-US" i="1">
                              <a:latin typeface="Cambria Math"/>
                            </a:rPr>
                            <m:t>𝐼</m:t>
                          </m:r>
                        </m:e>
                        <m:sub>
                          <m:r>
                            <a:rPr lang="en-US" i="1">
                              <a:latin typeface="Cambria Math"/>
                            </a:rPr>
                            <m:t>𝐴</m:t>
                          </m:r>
                        </m:sub>
                      </m:sSub>
                      <m:r>
                        <a:rPr lang="en-US" i="1">
                          <a:latin typeface="Cambria Math"/>
                        </a:rPr>
                        <m:t>−</m:t>
                      </m:r>
                      <m:sSub>
                        <m:sSubPr>
                          <m:ctrlPr>
                            <a:rPr lang="en-US" i="1">
                              <a:latin typeface="Cambria Math" panose="02040503050406030204" pitchFamily="18" charset="0"/>
                            </a:rPr>
                          </m:ctrlPr>
                        </m:sSubPr>
                        <m:e>
                          <m:r>
                            <a:rPr lang="en-US" i="1">
                              <a:latin typeface="Cambria Math"/>
                            </a:rPr>
                            <m:t>ℱ</m:t>
                          </m:r>
                        </m:e>
                        <m:sub>
                          <m:r>
                            <a:rPr lang="en-US" i="1">
                              <a:latin typeface="Cambria Math"/>
                            </a:rPr>
                            <m:t>𝐴𝑅</m:t>
                          </m:r>
                        </m:sub>
                      </m:sSub>
                    </m:oMath>
                  </m:oMathPara>
                </a14:m>
                <a:endParaRPr lang="en-US" dirty="0" smtClean="0">
                  <a:latin typeface="Times New Roman" pitchFamily="18" charset="0"/>
                  <a:cs typeface="Times New Roman" pitchFamily="18" charset="0"/>
                </a:endParaRPr>
              </a:p>
              <a:p>
                <a:endParaRPr lang="en-US" i="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Relation between Electric and Magnetic System</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𝐸</m:t>
                          </m:r>
                        </m:e>
                        <m:sub>
                          <m:r>
                            <a:rPr lang="en-US" i="1">
                              <a:latin typeface="Cambria Math"/>
                            </a:rPr>
                            <m:t>𝐴</m:t>
                          </m:r>
                        </m:sub>
                      </m:sSub>
                      <m:r>
                        <a:rPr lang="en-US" i="1">
                          <a:latin typeface="Cambria Math"/>
                        </a:rPr>
                        <m:t>=</m:t>
                      </m:r>
                      <m:r>
                        <a:rPr lang="en-US" i="1">
                          <a:latin typeface="Cambria Math"/>
                        </a:rPr>
                        <m:t>𝑘</m:t>
                      </m:r>
                      <m:r>
                        <a:rPr lang="en-US" i="1">
                          <a:latin typeface="Cambria Math"/>
                        </a:rPr>
                        <m:t>𝜙</m:t>
                      </m:r>
                      <m:sSub>
                        <m:sSubPr>
                          <m:ctrlPr>
                            <a:rPr lang="en-US" i="1">
                              <a:latin typeface="Cambria Math" panose="02040503050406030204" pitchFamily="18" charset="0"/>
                            </a:rPr>
                          </m:ctrlPr>
                        </m:sSubPr>
                        <m:e>
                          <m:r>
                            <a:rPr lang="en-US" i="1">
                              <a:latin typeface="Cambria Math"/>
                            </a:rPr>
                            <m:t>𝜔</m:t>
                          </m:r>
                        </m:e>
                        <m:sub>
                          <m:r>
                            <a:rPr lang="en-US" i="1">
                              <a:latin typeface="Cambria Math"/>
                            </a:rPr>
                            <m:t>𝑚</m:t>
                          </m:r>
                        </m:sub>
                      </m:sSub>
                    </m:oMath>
                  </m:oMathPara>
                </a14:m>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05043" y="1842448"/>
                <a:ext cx="3348091" cy="3980192"/>
              </a:xfrm>
              <a:prstGeom prst="rect">
                <a:avLst/>
              </a:prstGeom>
              <a:blipFill rotWithShape="1">
                <a:blip r:embed="rId3"/>
                <a:stretch>
                  <a:fillRect l="-1455" t="-766"/>
                </a:stretch>
              </a:blipFill>
            </p:spPr>
            <p:txBody>
              <a:bodyPr/>
              <a:lstStyle/>
              <a:p>
                <a:r>
                  <a:rPr lang="en-US">
                    <a:noFill/>
                  </a:rPr>
                  <a:t> </a:t>
                </a:r>
              </a:p>
            </p:txBody>
          </p:sp>
        </mc:Fallback>
      </mc:AlternateContent>
    </p:spTree>
    <p:extLst>
      <p:ext uri="{BB962C8B-B14F-4D97-AF65-F5344CB8AC3E}">
        <p14:creationId xmlns:p14="http://schemas.microsoft.com/office/powerpoint/2010/main" val="2256519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Reluctance </a:t>
            </a:r>
            <a:r>
              <a:rPr lang="en-US" dirty="0">
                <a:latin typeface="Times New Roman" pitchFamily="18" charset="0"/>
                <a:cs typeface="Times New Roman" pitchFamily="18" charset="0"/>
              </a:rPr>
              <a:t>model for a Compounded DC </a:t>
            </a:r>
            <a:r>
              <a:rPr lang="en-US" dirty="0" smtClean="0">
                <a:latin typeface="Times New Roman" pitchFamily="18" charset="0"/>
                <a:cs typeface="Times New Roman" pitchFamily="18" charset="0"/>
              </a:rPr>
              <a:t>Generator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538" t="17899" r="1842" b="11271"/>
          <a:stretch/>
        </p:blipFill>
        <p:spPr bwMode="auto">
          <a:xfrm>
            <a:off x="2664024" y="1798330"/>
            <a:ext cx="9293251" cy="4351338"/>
          </a:xfrm>
          <a:prstGeom prst="rect">
            <a:avLst/>
          </a:prstGeom>
          <a:ln>
            <a:solidFill>
              <a:schemeClr val="tx1"/>
            </a:solidFill>
          </a:ln>
          <a:extLst>
            <a:ext uri="{53640926-AAD7-44D8-BBD7-CCE9431645EC}">
              <a14:shadowObscured xmlns:a14="http://schemas.microsoft.com/office/drawing/2010/main"/>
            </a:ext>
          </a:extLst>
        </p:spPr>
      </p:pic>
      <p:sp>
        <p:nvSpPr>
          <p:cNvPr id="7" name="TextBox 6"/>
          <p:cNvSpPr txBox="1"/>
          <p:nvPr/>
        </p:nvSpPr>
        <p:spPr>
          <a:xfrm>
            <a:off x="0" y="1896507"/>
            <a:ext cx="2620370" cy="4154984"/>
          </a:xfrm>
          <a:prstGeom prst="rect">
            <a:avLst/>
          </a:prstGeom>
          <a:noFill/>
        </p:spPr>
        <p:txBody>
          <a:bodyPr wrap="square" rtlCol="0">
            <a:spAutoFit/>
          </a:bodyPr>
          <a:lstStyle/>
          <a:p>
            <a:r>
              <a:rPr lang="en-US" sz="2400" dirty="0" smtClean="0">
                <a:latin typeface="Times New Roman" pitchFamily="18" charset="0"/>
                <a:cs typeface="Times New Roman" pitchFamily="18" charset="0"/>
              </a:rPr>
              <a:t>Parameters: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=0.19 Ω</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=0.02 Ω </a:t>
            </a:r>
          </a:p>
          <a:p>
            <a:pPr marL="457200" indent="-457200">
              <a:buFont typeface="+mj-lt"/>
              <a:buAutoNum type="arabicPeriod"/>
            </a:pP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=20-50Ω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=1000 turns </a:t>
            </a:r>
          </a:p>
          <a:p>
            <a:pPr marL="457200" indent="-457200">
              <a:buFont typeface="+mj-lt"/>
              <a:buAutoNum type="arabicPeriod"/>
            </a:pPr>
            <a:r>
              <a:rPr lang="en-US" sz="2400" dirty="0" smtClean="0">
                <a:latin typeface="Times New Roman" pitchFamily="18" charset="0"/>
                <a:cs typeface="Times New Roman" pitchFamily="18" charset="0"/>
              </a:rPr>
              <a:t>N</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=20 </a:t>
            </a:r>
            <a:r>
              <a:rPr lang="en-US" sz="2400" dirty="0">
                <a:latin typeface="Times New Roman" pitchFamily="18" charset="0"/>
                <a:cs typeface="Times New Roman" pitchFamily="18" charset="0"/>
              </a:rPr>
              <a:t>turns </a:t>
            </a:r>
            <a:r>
              <a:rPr lang="en-US" sz="2400" dirty="0" smtClean="0">
                <a:latin typeface="Times New Roman" pitchFamily="18" charset="0"/>
                <a:cs typeface="Times New Roman" pitchFamily="18" charset="0"/>
              </a:rPr>
              <a:t> </a:t>
            </a:r>
          </a:p>
          <a:p>
            <a:pPr marL="457200" indent="-457200">
              <a:buFont typeface="+mj-lt"/>
              <a:buAutoNum type="arabicPeriod"/>
            </a:pPr>
            <a:r>
              <a:rPr lang="en-US" sz="2400" dirty="0" smtClean="0">
                <a:latin typeface="Times New Roman" pitchFamily="18" charset="0"/>
                <a:cs typeface="Times New Roman" pitchFamily="18" charset="0"/>
              </a:rPr>
              <a:t>Rated speed=1800 rpm.</a:t>
            </a:r>
          </a:p>
          <a:p>
            <a:pPr marL="457200" indent="-457200">
              <a:buFont typeface="+mj-lt"/>
              <a:buAutoNum type="arabicPeriod"/>
            </a:pPr>
            <a:r>
              <a:rPr lang="en-US" sz="2400" dirty="0" smtClean="0">
                <a:latin typeface="Times New Roman" pitchFamily="18" charset="0"/>
                <a:cs typeface="Times New Roman" pitchFamily="18" charset="0"/>
              </a:rPr>
              <a:t>Rated Voltage=140 V.</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7287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Simulation of Non-Linear Reluctance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22</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20374" t="16183" r="5600" b="2882"/>
          <a:stretch/>
        </p:blipFill>
        <p:spPr bwMode="auto">
          <a:xfrm>
            <a:off x="4575828" y="1716443"/>
            <a:ext cx="7376561" cy="4351338"/>
          </a:xfrm>
          <a:prstGeom prst="rect">
            <a:avLst/>
          </a:prstGeom>
          <a:ln>
            <a:solidFill>
              <a:schemeClr val="tx1"/>
            </a:solid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7" name="TextBox 6"/>
              <p:cNvSpPr txBox="1"/>
              <p:nvPr/>
            </p:nvSpPr>
            <p:spPr>
              <a:xfrm>
                <a:off x="641446" y="1828800"/>
                <a:ext cx="3934382" cy="3431517"/>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Reluctance is a function of Magnetic Voltage.</a:t>
                </a:r>
              </a:p>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Magnetic Flux is given by</a:t>
                </a:r>
              </a:p>
              <a:p>
                <a:pPr marL="457200" indent="-457200">
                  <a:buFont typeface="+mj-lt"/>
                  <a:buAutoNum type="arabicPeriod"/>
                </a:pPr>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𝟇</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1" i="1">
                                  <a:latin typeface="Cambria Math" panose="02040503050406030204" pitchFamily="18" charset="0"/>
                                </a:rPr>
                                <m:t>𝓕</m:t>
                              </m:r>
                            </m:e>
                            <m:sub>
                              <m:r>
                                <a:rPr lang="en-US" sz="2400" i="1">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𝓡</m:t>
                              </m:r>
                            </m:e>
                            <m:sub>
                              <m:r>
                                <a:rPr lang="en-US" sz="2400" i="1">
                                  <a:latin typeface="Cambria Math" panose="02040503050406030204" pitchFamily="18" charset="0"/>
                                  <a:ea typeface="Cambria Math" panose="02040503050406030204" pitchFamily="18" charset="0"/>
                                </a:rPr>
                                <m:t>𝑚</m:t>
                              </m:r>
                            </m:sub>
                          </m:sSub>
                        </m:den>
                      </m:f>
                    </m:oMath>
                  </m:oMathPara>
                </a14:m>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41446" y="1828800"/>
                <a:ext cx="3934382" cy="3431517"/>
              </a:xfrm>
              <a:prstGeom prst="rect">
                <a:avLst/>
              </a:prstGeom>
              <a:blipFill rotWithShape="1">
                <a:blip r:embed="rId3"/>
                <a:stretch>
                  <a:fillRect l="-2012" t="-1421" r="-3560"/>
                </a:stretch>
              </a:blipFill>
            </p:spPr>
            <p:txBody>
              <a:bodyPr/>
              <a:lstStyle/>
              <a:p>
                <a:r>
                  <a:rPr lang="en-US">
                    <a:noFill/>
                  </a:rPr>
                  <a:t> </a:t>
                </a:r>
              </a:p>
            </p:txBody>
          </p:sp>
        </mc:Fallback>
      </mc:AlternateContent>
    </p:spTree>
    <p:extLst>
      <p:ext uri="{BB962C8B-B14F-4D97-AF65-F5344CB8AC3E}">
        <p14:creationId xmlns:p14="http://schemas.microsoft.com/office/powerpoint/2010/main" val="2914416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2.1. Simulation of Non-Linear Reluctance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23</a:t>
            </a:fld>
            <a:endParaRPr lang="en-US"/>
          </a:p>
        </p:txBody>
      </p:sp>
      <p:pic>
        <p:nvPicPr>
          <p:cNvPr id="6" name="Picture 5"/>
          <p:cNvPicPr>
            <a:picLocks noChangeAspect="1"/>
          </p:cNvPicPr>
          <p:nvPr/>
        </p:nvPicPr>
        <p:blipFill>
          <a:blip r:embed="rId2"/>
          <a:stretch>
            <a:fillRect/>
          </a:stretch>
        </p:blipFill>
        <p:spPr>
          <a:xfrm>
            <a:off x="104502" y="1766638"/>
            <a:ext cx="5773783" cy="433363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6048104" y="1759785"/>
            <a:ext cx="5782914" cy="4340483"/>
          </a:xfrm>
          <a:prstGeom prst="rect">
            <a:avLst/>
          </a:prstGeom>
          <a:ln>
            <a:solidFill>
              <a:schemeClr val="tx1"/>
            </a:solidFill>
          </a:ln>
        </p:spPr>
      </p:pic>
    </p:spTree>
    <p:extLst>
      <p:ext uri="{BB962C8B-B14F-4D97-AF65-F5344CB8AC3E}">
        <p14:creationId xmlns:p14="http://schemas.microsoft.com/office/powerpoint/2010/main" val="167706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2.1</a:t>
            </a:r>
            <a:r>
              <a:rPr lang="en-US" dirty="0">
                <a:latin typeface="Times New Roman" pitchFamily="18" charset="0"/>
                <a:cs typeface="Times New Roman" pitchFamily="18" charset="0"/>
              </a:rPr>
              <a:t>. Simulation of Reluctance model for a Compounded DC Generator </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24</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8516" y="1745865"/>
            <a:ext cx="6840320" cy="4770941"/>
          </a:xfrm>
          <a:prstGeom prst="rect">
            <a:avLst/>
          </a:prstGeom>
          <a:noFill/>
          <a:ln>
            <a:solidFill>
              <a:schemeClr val="tx1"/>
            </a:solidFill>
          </a:ln>
        </p:spPr>
      </p:pic>
      <p:sp>
        <p:nvSpPr>
          <p:cNvPr id="7" name="TextBox 6"/>
          <p:cNvSpPr txBox="1"/>
          <p:nvPr/>
        </p:nvSpPr>
        <p:spPr>
          <a:xfrm>
            <a:off x="941695" y="1773283"/>
            <a:ext cx="3760934"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The rotor mechanical speed was increased from 500 to 2000 rpm in steps of </a:t>
            </a:r>
            <a:r>
              <a:rPr lang="en-US" sz="2400" dirty="0" smtClean="0">
                <a:latin typeface="Times New Roman" pitchFamily="18" charset="0"/>
                <a:cs typeface="Times New Roman" pitchFamily="18" charset="0"/>
              </a:rPr>
              <a:t>500rpm.</a:t>
            </a:r>
          </a:p>
          <a:p>
            <a:pPr marL="342900" indent="-342900">
              <a:buFont typeface="+mj-lt"/>
              <a:buAutoNum type="arabicPeriod"/>
            </a:pPr>
            <a:r>
              <a:rPr lang="en-US" sz="2400" dirty="0">
                <a:latin typeface="Times New Roman" pitchFamily="18" charset="0"/>
                <a:cs typeface="Times New Roman" pitchFamily="18" charset="0"/>
              </a:rPr>
              <a:t>Reluctance model is only suitable for steady state simulations of machines if the reluctance profile of the magnetic core and the </a:t>
            </a:r>
            <a:r>
              <a:rPr lang="en-US" sz="2400" dirty="0" smtClean="0">
                <a:latin typeface="Times New Roman" pitchFamily="18" charset="0"/>
                <a:cs typeface="Times New Roman" pitchFamily="18" charset="0"/>
              </a:rPr>
              <a:t>voltage/ flux relation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known</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4006522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2.2. Permeance-Capacitance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53033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Tellegen’s</a:t>
            </a:r>
            <a:r>
              <a:rPr lang="en-US" dirty="0">
                <a:latin typeface="Times New Roman" pitchFamily="18" charset="0"/>
                <a:cs typeface="Times New Roman" pitchFamily="18" charset="0"/>
              </a:rPr>
              <a:t> Gyrator theory</a:t>
            </a:r>
          </a:p>
        </p:txBody>
      </p:sp>
      <p:sp>
        <p:nvSpPr>
          <p:cNvPr id="3" name="TextBox 2"/>
          <p:cNvSpPr txBox="1"/>
          <p:nvPr/>
        </p:nvSpPr>
        <p:spPr>
          <a:xfrm>
            <a:off x="838199" y="1690688"/>
            <a:ext cx="10873191"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B. </a:t>
            </a:r>
            <a:r>
              <a:rPr lang="en-US" sz="2400" dirty="0" err="1" smtClean="0">
                <a:latin typeface="Times New Roman" pitchFamily="18" charset="0"/>
                <a:cs typeface="Times New Roman" pitchFamily="18" charset="0"/>
              </a:rPr>
              <a:t>Tellegen’s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Gyrator theory (1948) </a:t>
            </a:r>
            <a:r>
              <a:rPr lang="en-US" sz="2400" dirty="0" smtClean="0">
                <a:latin typeface="Times New Roman" pitchFamily="18" charset="0"/>
                <a:cs typeface="Times New Roman" pitchFamily="18" charset="0"/>
              </a:rPr>
              <a:t>can describe </a:t>
            </a:r>
            <a:r>
              <a:rPr lang="en-US" sz="2400" dirty="0">
                <a:latin typeface="Times New Roman" pitchFamily="18" charset="0"/>
                <a:cs typeface="Times New Roman" pitchFamily="18" charset="0"/>
              </a:rPr>
              <a:t>power invariant transformation of magnetic and electric </a:t>
            </a:r>
            <a:r>
              <a:rPr lang="en-US" sz="2400" dirty="0" smtClean="0">
                <a:latin typeface="Times New Roman" pitchFamily="18" charset="0"/>
                <a:cs typeface="Times New Roman" pitchFamily="18" charset="0"/>
              </a:rPr>
              <a:t>quantities.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dual effort </a:t>
            </a:r>
            <a:r>
              <a:rPr lang="en-US" sz="2400" dirty="0">
                <a:latin typeface="Times New Roman" pitchFamily="18" charset="0"/>
                <a:cs typeface="Times New Roman" pitchFamily="18" charset="0"/>
              </a:rPr>
              <a:t>and flow quantities are related by the gyration </a:t>
            </a:r>
            <a:r>
              <a:rPr lang="en-US" sz="2400" dirty="0" smtClean="0">
                <a:latin typeface="Times New Roman" pitchFamily="18" charset="0"/>
                <a:cs typeface="Times New Roman" pitchFamily="18" charset="0"/>
              </a:rPr>
              <a:t>constant N.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26</a:t>
            </a:fld>
            <a:endParaRPr lang="en-US">
              <a:latin typeface="Times New Roman" pitchFamily="18" charset="0"/>
              <a:cs typeface="Times New Roman" pitchFamily="18" charset="0"/>
            </a:endParaRPr>
          </a:p>
        </p:txBody>
      </p:sp>
      <p:pic>
        <p:nvPicPr>
          <p:cNvPr id="8" name="Picture 7"/>
          <p:cNvPicPr/>
          <p:nvPr/>
        </p:nvPicPr>
        <p:blipFill rotWithShape="1">
          <a:blip r:embed="rId2"/>
          <a:srcRect t="5813" b="9912"/>
          <a:stretch/>
        </p:blipFill>
        <p:spPr bwMode="auto">
          <a:xfrm>
            <a:off x="3011299" y="3054791"/>
            <a:ext cx="5353160" cy="3381186"/>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953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Validation of Gyrator Theory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fontScale="77500" lnSpcReduction="20000"/>
              </a:bodyPr>
              <a:lstStyle/>
              <a:p>
                <a:pPr marL="0" indent="0">
                  <a:buNone/>
                </a:pPr>
                <a:r>
                  <a:rPr lang="en-US" sz="3100" dirty="0" smtClean="0">
                    <a:latin typeface="Times New Roman" pitchFamily="18" charset="0"/>
                    <a:cs typeface="Times New Roman" pitchFamily="18" charset="0"/>
                  </a:rPr>
                  <a:t>M. Faraday’s Law (1831): Electric Voltage is responsible for producing Magnetic Displacement Current (rate of change of magnetic flux).</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rPr>
                                <m:t>𝑚</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panose="02040503050406030204" pitchFamily="18" charset="0"/>
                            </a:rPr>
                          </m:ctrlPr>
                        </m:naryPr>
                        <m:sub/>
                        <m:sup/>
                        <m:e>
                          <m:r>
                            <a:rPr lang="en-US" b="1" i="1" smtClean="0">
                              <a:latin typeface="Cambria Math" panose="02040503050406030204" pitchFamily="18" charset="0"/>
                            </a:rPr>
                            <m:t>𝑬</m:t>
                          </m:r>
                          <m:r>
                            <a:rPr lang="en-US" b="1" i="1">
                              <a:latin typeface="Cambria Math" panose="02040503050406030204" pitchFamily="18" charset="0"/>
                            </a:rPr>
                            <m:t>.</m:t>
                          </m:r>
                          <m:r>
                            <a:rPr lang="en-US" b="1" i="1">
                              <a:latin typeface="Cambria Math" panose="02040503050406030204" pitchFamily="18" charset="0"/>
                            </a:rPr>
                            <m:t>𝒅𝒍</m:t>
                          </m:r>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r>
                  <a:rPr lang="en-US" sz="3100" dirty="0" smtClean="0">
                    <a:latin typeface="Times New Roman" pitchFamily="18" charset="0"/>
                    <a:cs typeface="Times New Roman" pitchFamily="18" charset="0"/>
                  </a:rPr>
                  <a:t>A. Ampere’s Law (1861): Magnetic Voltage </a:t>
                </a:r>
                <a:r>
                  <a:rPr lang="en-US" sz="3100" dirty="0">
                    <a:latin typeface="Times New Roman" pitchFamily="18" charset="0"/>
                    <a:cs typeface="Times New Roman" pitchFamily="18" charset="0"/>
                  </a:rPr>
                  <a:t>is </a:t>
                </a:r>
                <a:r>
                  <a:rPr lang="en-US" sz="3100" dirty="0" smtClean="0">
                    <a:latin typeface="Times New Roman" pitchFamily="18" charset="0"/>
                    <a:cs typeface="Times New Roman" pitchFamily="18" charset="0"/>
                  </a:rPr>
                  <a:t>responsible for producing Electric Displacement Current </a:t>
                </a:r>
                <a:r>
                  <a:rPr lang="en-US" sz="3100" dirty="0">
                    <a:latin typeface="Times New Roman" pitchFamily="18" charset="0"/>
                    <a:cs typeface="Times New Roman" pitchFamily="18" charset="0"/>
                  </a:rPr>
                  <a:t>(rate of change of </a:t>
                </a:r>
                <a:r>
                  <a:rPr lang="en-US" sz="3100" dirty="0" smtClean="0">
                    <a:latin typeface="Times New Roman" pitchFamily="18" charset="0"/>
                    <a:cs typeface="Times New Roman" pitchFamily="18" charset="0"/>
                  </a:rPr>
                  <a:t>electric </a:t>
                </a:r>
                <a:r>
                  <a:rPr lang="en-US" sz="3100" dirty="0">
                    <a:latin typeface="Times New Roman" pitchFamily="18" charset="0"/>
                    <a:cs typeface="Times New Roman" pitchFamily="18" charset="0"/>
                  </a:rPr>
                  <a:t>flux</a:t>
                </a:r>
                <a:r>
                  <a:rPr lang="en-US" sz="3100" dirty="0" smtClean="0">
                    <a:latin typeface="Times New Roman" pitchFamily="18" charset="0"/>
                    <a:cs typeface="Times New Roman" pitchFamily="18" charset="0"/>
                  </a:rPr>
                  <a:t>).</a:t>
                </a:r>
              </a:p>
              <a:p>
                <a:endParaRPr lang="en-US" sz="3100"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ℱ</m:t>
                          </m:r>
                        </m:e>
                        <m:sub>
                          <m:r>
                            <a:rPr lang="en-US" b="0" i="1" smtClean="0">
                              <a:latin typeface="Cambria Math" panose="02040503050406030204" pitchFamily="18" charset="0"/>
                            </a:rPr>
                            <m:t>𝑚</m:t>
                          </m:r>
                        </m:sub>
                      </m:sSub>
                      <m:r>
                        <a:rPr lang="en-US" b="1" i="1">
                          <a:latin typeface="Cambria Math" panose="02040503050406030204" pitchFamily="18" charset="0"/>
                        </a:rPr>
                        <m:t>=</m:t>
                      </m:r>
                      <m:r>
                        <a:rPr lang="en-US" i="1">
                          <a:latin typeface="Cambria Math" panose="02040503050406030204" pitchFamily="18" charset="0"/>
                        </a:rPr>
                        <m:t>𝑁</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a:rPr>
                                <m:t>𝛷</m:t>
                              </m:r>
                            </m:e>
                            <m:sub>
                              <m:r>
                                <a:rPr lang="en-US" b="0" i="1" smtClean="0">
                                  <a:latin typeface="Cambria Math" panose="02040503050406030204" pitchFamily="18" charset="0"/>
                                  <a:ea typeface="Cambria Math" panose="02040503050406030204" pitchFamily="18" charset="0"/>
                                </a:rPr>
                                <m:t>𝑒</m:t>
                              </m:r>
                            </m:sub>
                          </m:sSub>
                        </m:num>
                        <m:den>
                          <m:r>
                            <a:rPr lang="en-US" i="1">
                              <a:latin typeface="Cambria Math" panose="02040503050406030204" pitchFamily="18" charset="0"/>
                            </a:rPr>
                            <m:t>𝑑𝑡</m:t>
                          </m:r>
                        </m:den>
                      </m:f>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𝑯</m:t>
                          </m:r>
                          <m:r>
                            <a:rPr lang="en-US" b="1" i="1">
                              <a:latin typeface="Cambria Math" panose="02040503050406030204" pitchFamily="18" charset="0"/>
                            </a:rPr>
                            <m:t>.</m:t>
                          </m:r>
                          <m:r>
                            <a:rPr lang="en-US" b="1" i="1">
                              <a:latin typeface="Cambria Math" panose="02040503050406030204" pitchFamily="18" charset="0"/>
                            </a:rPr>
                            <m:t>𝒅𝒍</m:t>
                          </m:r>
                        </m:e>
                      </m:nary>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𝑑𝑡</m:t>
                          </m:r>
                        </m:den>
                      </m:f>
                      <m:nary>
                        <m:naryPr>
                          <m:chr m:val="∬"/>
                          <m:limLoc m:val="undOvr"/>
                          <m:subHide m:val="on"/>
                          <m:supHide m:val="on"/>
                          <m:ctrlPr>
                            <a:rPr lang="en-US" i="1">
                              <a:latin typeface="Cambria Math" panose="02040503050406030204" pitchFamily="18" charset="0"/>
                            </a:rPr>
                          </m:ctrlPr>
                        </m:naryPr>
                        <m:sub/>
                        <m:sup/>
                        <m:e>
                          <m:r>
                            <a:rPr lang="en-US" b="1" i="1" smtClean="0">
                              <a:latin typeface="Cambria Math" panose="02040503050406030204" pitchFamily="18" charset="0"/>
                            </a:rPr>
                            <m:t>𝑫</m:t>
                          </m:r>
                          <m:r>
                            <a:rPr lang="en-US" b="1" i="1">
                              <a:latin typeface="Cambria Math" panose="02040503050406030204" pitchFamily="18" charset="0"/>
                            </a:rPr>
                            <m:t>.</m:t>
                          </m:r>
                          <m:r>
                            <a:rPr lang="en-US" b="1" i="1">
                              <a:latin typeface="Cambria Math" panose="02040503050406030204" pitchFamily="18" charset="0"/>
                            </a:rPr>
                            <m:t>𝒅𝑺</m:t>
                          </m:r>
                        </m:e>
                      </m:nary>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928" t="-290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084062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61073" cy="1325563"/>
          </a:xfrm>
        </p:spPr>
        <p:txBody>
          <a:bodyPr/>
          <a:lstStyle/>
          <a:p>
            <a:r>
              <a:rPr lang="en-US" dirty="0" smtClean="0">
                <a:latin typeface="Times New Roman" pitchFamily="18" charset="0"/>
                <a:cs typeface="Times New Roman" pitchFamily="18" charset="0"/>
              </a:rPr>
              <a:t>2.2. Power Invariant Permeance-Capacitance Model </a:t>
            </a:r>
            <a:r>
              <a:rPr lang="en-US" dirty="0">
                <a:latin typeface="Times New Roman" pitchFamily="18" charset="0"/>
                <a:cs typeface="Times New Roman" pitchFamily="18" charset="0"/>
              </a:rPr>
              <a:t>(1969)</a:t>
            </a:r>
          </a:p>
        </p:txBody>
      </p:sp>
      <p:sp>
        <p:nvSpPr>
          <p:cNvPr id="3" name="Content Placeholder 2"/>
          <p:cNvSpPr>
            <a:spLocks noGrp="1"/>
          </p:cNvSpPr>
          <p:nvPr>
            <p:ph idx="1"/>
          </p:nvPr>
        </p:nvSpPr>
        <p:spPr>
          <a:xfrm>
            <a:off x="838199" y="1690688"/>
            <a:ext cx="11101251" cy="5014913"/>
          </a:xfrm>
        </p:spPr>
        <p:txBody>
          <a:bodyPr>
            <a:normAutofit/>
          </a:bodyPr>
          <a:lstStyle/>
          <a:p>
            <a:r>
              <a:rPr lang="en-US" sz="2400" dirty="0">
                <a:latin typeface="Times New Roman" pitchFamily="18" charset="0"/>
                <a:cs typeface="Times New Roman" pitchFamily="18" charset="0"/>
              </a:rPr>
              <a:t>R. W. </a:t>
            </a:r>
            <a:r>
              <a:rPr lang="en-US" sz="2400" dirty="0" err="1">
                <a:latin typeface="Times New Roman" pitchFamily="18" charset="0"/>
                <a:cs typeface="Times New Roman" pitchFamily="18" charset="0"/>
              </a:rPr>
              <a:t>Buntenbach</a:t>
            </a:r>
            <a:r>
              <a:rPr lang="en-US" sz="2400" dirty="0">
                <a:latin typeface="Times New Roman" pitchFamily="18" charset="0"/>
                <a:cs typeface="Times New Roman" pitchFamily="18" charset="0"/>
              </a:rPr>
              <a:t> proposed Power Invariant Permeance-Capacitance Model (1969) to replace Reluctance Model.</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Displacement Current is the rate of change of Magnetic Flux which results from the polarization of Magnetic Dipoles. </a:t>
            </a:r>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28</a:t>
            </a:fld>
            <a:endParaRPr lang="en-US">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046025" y="3392509"/>
            <a:ext cx="7848601" cy="2748983"/>
          </a:xfrm>
          <a:prstGeom prst="rect">
            <a:avLst/>
          </a:prstGeom>
          <a:ln>
            <a:solidFill>
              <a:schemeClr val="tx1"/>
            </a:solidFill>
          </a:ln>
        </p:spPr>
      </p:pic>
    </p:spTree>
    <p:extLst>
      <p:ext uri="{BB962C8B-B14F-4D97-AF65-F5344CB8AC3E}">
        <p14:creationId xmlns:p14="http://schemas.microsoft.com/office/powerpoint/2010/main" val="1627517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Nature of Magnetic Permeance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latin typeface="Times New Roman" pitchFamily="18" charset="0"/>
                    <a:cs typeface="Times New Roman" pitchFamily="18" charset="0"/>
                  </a:rPr>
                  <a:t>Magnetic Permeance is defined as:</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a:latin typeface="Cambria Math" panose="02040503050406030204" pitchFamily="18" charset="0"/>
                        </a:rPr>
                        <m:t>=</m:t>
                      </m:r>
                      <m:f>
                        <m:fPr>
                          <m:ctrlPr>
                            <a:rPr lang="en-US" i="1" dirty="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𝛷</m:t>
                              </m:r>
                            </m:e>
                            <m:sub>
                              <m:r>
                                <a:rPr lang="en-US" b="0" i="1" smtClean="0">
                                  <a:latin typeface="Cambria Math"/>
                                  <a:ea typeface="Cambria Math" panose="02040503050406030204" pitchFamily="18" charset="0"/>
                                </a:rPr>
                                <m:t>𝑃</m:t>
                              </m:r>
                              <m:r>
                                <a:rPr lang="en-US" b="0" i="1">
                                  <a:latin typeface="Cambria Math" panose="02040503050406030204" pitchFamily="18" charset="0"/>
                                </a:rPr>
                                <m:t>𝑚</m:t>
                              </m:r>
                            </m:sub>
                          </m:sSub>
                        </m:num>
                        <m:den>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𝑃</m:t>
                              </m:r>
                              <m:r>
                                <a:rPr lang="en-US" b="0" i="1">
                                  <a:latin typeface="Cambria Math" panose="02040503050406030204" pitchFamily="18" charset="0"/>
                                </a:rPr>
                                <m:t>𝑚</m:t>
                              </m:r>
                            </m:sub>
                          </m:sSub>
                        </m:den>
                      </m:f>
                      <m:r>
                        <a:rPr lang="en-US" b="0">
                          <a:latin typeface="Cambria Math" panose="02040503050406030204" pitchFamily="18" charset="0"/>
                        </a:rPr>
                        <m:t>=</m:t>
                      </m:r>
                      <m:f>
                        <m:fPr>
                          <m:ctrlPr>
                            <a:rPr lang="en-US" i="1">
                              <a:latin typeface="Cambria Math" panose="02040503050406030204" pitchFamily="18" charset="0"/>
                            </a:rPr>
                          </m:ctrlPr>
                        </m:fPr>
                        <m:num>
                          <m:r>
                            <a:rPr lang="en-US" b="0" i="0">
                              <a:latin typeface="Cambria Math" panose="02040503050406030204" pitchFamily="18" charset="0"/>
                            </a:rPr>
                            <m:t>1</m:t>
                          </m:r>
                        </m:num>
                        <m:den>
                          <m:sSub>
                            <m:sSubPr>
                              <m:ctrlPr>
                                <a:rPr lang="en-US" i="1">
                                  <a:latin typeface="Cambria Math" panose="02040503050406030204" pitchFamily="18" charset="0"/>
                                </a:rPr>
                              </m:ctrlPr>
                            </m:sSubPr>
                            <m:e>
                              <m:r>
                                <a:rPr lang="en-US" b="0" i="0">
                                  <a:latin typeface="Cambria Math" panose="02040503050406030204" pitchFamily="18" charset="0"/>
                                </a:rPr>
                                <m:t>ℛ</m:t>
                              </m:r>
                            </m:e>
                            <m:sub>
                              <m:r>
                                <m:rPr>
                                  <m:sty m:val="p"/>
                                </m:rPr>
                                <a:rPr lang="en-US" b="0" i="0">
                                  <a:latin typeface="Cambria Math" panose="02040503050406030204" pitchFamily="18" charset="0"/>
                                </a:rPr>
                                <m:t>m</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f>
                        <m:fPr>
                          <m:ctrlPr>
                            <a:rPr lang="en-US" i="1">
                              <a:latin typeface="Cambria Math" panose="02040503050406030204" pitchFamily="18" charset="0"/>
                            </a:rPr>
                          </m:ctrlPr>
                        </m:fPr>
                        <m:num>
                          <m:r>
                            <a:rPr lang="en-US" i="1">
                              <a:latin typeface="Cambria Math" panose="02040503050406030204" pitchFamily="18" charset="0"/>
                            </a:rPr>
                            <m:t>𝐴</m:t>
                          </m:r>
                        </m:num>
                        <m:den>
                          <m:r>
                            <a:rPr lang="en-US" i="1">
                              <a:latin typeface="Cambria Math" panose="02040503050406030204" pitchFamily="18" charset="0"/>
                            </a:rPr>
                            <m:t>𝑙</m:t>
                          </m:r>
                        </m:den>
                      </m:f>
                      <m:r>
                        <a:rPr lang="en-US" i="1">
                          <a:latin typeface="Cambria Math" panose="02040503050406030204" pitchFamily="18" charset="0"/>
                        </a:rPr>
                        <m:t> [</m:t>
                      </m:r>
                      <m:r>
                        <a:rPr lang="en-US" i="1">
                          <a:latin typeface="Cambria Math" panose="02040503050406030204" pitchFamily="18" charset="0"/>
                        </a:rPr>
                        <m:t>𝐻𝑒𝑛𝑟𝑦</m:t>
                      </m:r>
                      <m:r>
                        <a:rPr lang="en-US" i="1">
                          <a:latin typeface="Cambria Math" panose="02040503050406030204" pitchFamily="18" charset="0"/>
                        </a:rPr>
                        <m:t>]</m:t>
                      </m:r>
                    </m:oMath>
                  </m:oMathPara>
                </a14:m>
                <a:endParaRPr lang="en-US" b="1"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represents an equivalent magnetic capacitor which stores </a:t>
                </a:r>
                <a:r>
                  <a:rPr lang="en-US" dirty="0" smtClean="0">
                    <a:latin typeface="Times New Roman" pitchFamily="18" charset="0"/>
                    <a:cs typeface="Times New Roman" pitchFamily="18" charset="0"/>
                  </a:rPr>
                  <a:t>magnetic flux.</a:t>
                </a:r>
              </a:p>
              <a:p>
                <a:pPr marL="0" indent="0">
                  <a:buNone/>
                </a:pP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𝛷</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𝑃𝑚𝑑𝑖𝑠𝑝</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𝑃𝑚</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num>
                        <m:den>
                          <m:r>
                            <a:rPr lang="en-US" i="1">
                              <a:latin typeface="Cambria Math" panose="02040503050406030204" pitchFamily="18" charset="0"/>
                            </a:rPr>
                            <m:t>𝑑𝑡</m:t>
                          </m:r>
                        </m:den>
                      </m:f>
                      <m:r>
                        <a:rPr lang="en-US" i="1">
                          <a:latin typeface="Cambria Math" panose="02040503050406030204" pitchFamily="18" charset="0"/>
                        </a:rPr>
                        <m:t>   [</m:t>
                      </m:r>
                      <m:r>
                        <a:rPr lang="en-US" i="1">
                          <a:latin typeface="Cambria Math" panose="02040503050406030204" pitchFamily="18" charset="0"/>
                        </a:rPr>
                        <m:t>𝑉𝑜𝑙𝑡</m:t>
                      </m:r>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29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70451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1. Introduction to Magnetic Transmission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595287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2.2. Permeance-Capacitance Model for </a:t>
            </a:r>
            <a:r>
              <a:rPr lang="en-US" dirty="0">
                <a:latin typeface="Times New Roman" pitchFamily="18" charset="0"/>
                <a:cs typeface="Times New Roman" pitchFamily="18" charset="0"/>
              </a:rPr>
              <a:t>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b="28338"/>
          <a:stretch/>
        </p:blipFill>
        <p:spPr bwMode="auto">
          <a:xfrm>
            <a:off x="1556432" y="2127481"/>
            <a:ext cx="8888065" cy="3119829"/>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93231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switching table for the switches and </a:t>
            </a:r>
            <a:r>
              <a:rPr lang="en-US" dirty="0" smtClean="0">
                <a:latin typeface="Times New Roman" pitchFamily="18" charset="0"/>
                <a:ea typeface="Calibri" pitchFamily="34" charset="0"/>
                <a:cs typeface="Times New Roman" pitchFamily="18" charset="0"/>
              </a:rPr>
              <a:t>diodes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0">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0&lt;</m:t>
                                </m:r>
                                <m:r>
                                  <a:rPr lang="en-US" sz="3200">
                                    <a:effectLst/>
                                    <a:latin typeface="Cambria Math" panose="02040503050406030204" pitchFamily="18" charset="0"/>
                                  </a:rPr>
                                  <m:t>𝑡</m:t>
                                </m:r>
                                <m:r>
                                  <a:rPr lang="en-US" sz="3200">
                                    <a:effectLst/>
                                    <a:latin typeface="Cambria Math" panose="02040503050406030204" pitchFamily="18" charset="0"/>
                                  </a:rPr>
                                  <m:t>≤</m:t>
                                </m:r>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𝐷</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3200">
                                    <a:effectLst/>
                                    <a:latin typeface="Cambria Math" panose="02040503050406030204" pitchFamily="18" charset="0"/>
                                  </a:rPr>
                                  <m:t>(1+</m:t>
                                </m:r>
                                <m:r>
                                  <a:rPr lang="en-US" sz="3200">
                                    <a:effectLst/>
                                    <a:latin typeface="Cambria Math" panose="02040503050406030204" pitchFamily="18" charset="0"/>
                                  </a:rPr>
                                  <m:t>𝐷</m:t>
                                </m:r>
                                <m:r>
                                  <a:rPr lang="en-US" sz="3200">
                                    <a:effectLst/>
                                    <a:latin typeface="Cambria Math" panose="02040503050406030204" pitchFamily="18" charset="0"/>
                                  </a:rPr>
                                  <m:t>)</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r>
                                  <a:rPr lang="en-US" sz="3200">
                                    <a:effectLst/>
                                    <a:latin typeface="Cambria Math" panose="02040503050406030204" pitchFamily="18" charset="0"/>
                                  </a:rPr>
                                  <m:t>&lt;</m:t>
                                </m:r>
                                <m:r>
                                  <a:rPr lang="en-US" sz="3200">
                                    <a:effectLst/>
                                    <a:latin typeface="Cambria Math" panose="02040503050406030204" pitchFamily="18" charset="0"/>
                                  </a:rPr>
                                  <m:t>𝑡</m:t>
                                </m:r>
                                <m:r>
                                  <a:rPr lang="en-US" sz="3200">
                                    <a:effectLst/>
                                    <a:latin typeface="Cambria Math" panose="02040503050406030204" pitchFamily="18" charset="0"/>
                                  </a:rPr>
                                  <m:t>≤2</m:t>
                                </m:r>
                                <m:sSub>
                                  <m:sSubPr>
                                    <m:ctrlPr>
                                      <a:rPr lang="en-US" sz="3200" i="1">
                                        <a:effectLst/>
                                        <a:latin typeface="Cambria Math" panose="02040503050406030204" pitchFamily="18" charset="0"/>
                                      </a:rPr>
                                    </m:ctrlPr>
                                  </m:sSubPr>
                                  <m:e>
                                    <m:r>
                                      <a:rPr lang="en-US" sz="3200">
                                        <a:effectLst/>
                                        <a:latin typeface="Cambria Math" panose="02040503050406030204" pitchFamily="18" charset="0"/>
                                      </a:rPr>
                                      <m:t>𝑇</m:t>
                                    </m:r>
                                  </m:e>
                                  <m:sub>
                                    <m:r>
                                      <a:rPr lang="en-US" sz="3200">
                                        <a:effectLst/>
                                        <a:latin typeface="Cambria Math" panose="02040503050406030204" pitchFamily="18" charset="0"/>
                                      </a:rPr>
                                      <m:t>𝑠</m:t>
                                    </m:r>
                                  </m:sub>
                                </m:sSub>
                              </m:oMath>
                            </m:oMathPara>
                          </a14:m>
                          <a:endParaRPr lang="en-US" sz="2800" dirty="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203610023"/>
                  </p:ext>
                </p:extLst>
              </p:nvPr>
            </p:nvGraphicFramePr>
            <p:xfrm>
              <a:off x="838199" y="2516075"/>
              <a:ext cx="10317481" cy="3131058"/>
            </p:xfrm>
            <a:graphic>
              <a:graphicData uri="http://schemas.openxmlformats.org/drawingml/2006/table">
                <a:tbl>
                  <a:tblPr firstRow="1" firstCol="1" bandRow="1">
                    <a:tableStyleId>{5940675A-B579-460E-94D1-54222C63F5DA}</a:tableStyleId>
                  </a:tblPr>
                  <a:tblGrid>
                    <a:gridCol w="4138759">
                      <a:extLst>
                        <a:ext uri="{9D8B030D-6E8A-4147-A177-3AD203B41FA5}">
                          <a16:colId xmlns:a16="http://schemas.microsoft.com/office/drawing/2014/main" val="20000"/>
                        </a:ext>
                      </a:extLst>
                    </a:gridCol>
                    <a:gridCol w="1078824">
                      <a:extLst>
                        <a:ext uri="{9D8B030D-6E8A-4147-A177-3AD203B41FA5}">
                          <a16:colId xmlns:a16="http://schemas.microsoft.com/office/drawing/2014/main" val="20001"/>
                        </a:ext>
                      </a:extLst>
                    </a:gridCol>
                    <a:gridCol w="914276">
                      <a:extLst>
                        <a:ext uri="{9D8B030D-6E8A-4147-A177-3AD203B41FA5}">
                          <a16:colId xmlns:a16="http://schemas.microsoft.com/office/drawing/2014/main" val="20002"/>
                        </a:ext>
                      </a:extLst>
                    </a:gridCol>
                    <a:gridCol w="1047223">
                      <a:extLst>
                        <a:ext uri="{9D8B030D-6E8A-4147-A177-3AD203B41FA5}">
                          <a16:colId xmlns:a16="http://schemas.microsoft.com/office/drawing/2014/main" val="20003"/>
                        </a:ext>
                      </a:extLst>
                    </a:gridCol>
                    <a:gridCol w="980750">
                      <a:extLst>
                        <a:ext uri="{9D8B030D-6E8A-4147-A177-3AD203B41FA5}">
                          <a16:colId xmlns:a16="http://schemas.microsoft.com/office/drawing/2014/main" val="20004"/>
                        </a:ext>
                      </a:extLst>
                    </a:gridCol>
                    <a:gridCol w="980750">
                      <a:extLst>
                        <a:ext uri="{9D8B030D-6E8A-4147-A177-3AD203B41FA5}">
                          <a16:colId xmlns:a16="http://schemas.microsoft.com/office/drawing/2014/main" val="20005"/>
                        </a:ext>
                      </a:extLst>
                    </a:gridCol>
                    <a:gridCol w="1176899">
                      <a:extLst>
                        <a:ext uri="{9D8B030D-6E8A-4147-A177-3AD203B41FA5}">
                          <a16:colId xmlns:a16="http://schemas.microsoft.com/office/drawing/2014/main" val="20006"/>
                        </a:ext>
                      </a:extLst>
                    </a:gridCol>
                  </a:tblGrid>
                  <a:tr h="521843">
                    <a:tc>
                      <a:txBody>
                        <a:bodyPr/>
                        <a:lstStyle/>
                        <a:p>
                          <a:pPr algn="ctr">
                            <a:lnSpc>
                              <a:spcPct val="107000"/>
                            </a:lnSpc>
                            <a:spcAft>
                              <a:spcPts val="0"/>
                            </a:spcAft>
                          </a:pPr>
                          <a:r>
                            <a:rPr lang="en-US" sz="3200" dirty="0">
                              <a:effectLst/>
                              <a:latin typeface="Times New Roman" pitchFamily="18" charset="0"/>
                              <a:cs typeface="Times New Roman" pitchFamily="18" charset="0"/>
                            </a:rPr>
                            <a:t> </a:t>
                          </a:r>
                          <a:endParaRPr lang="en-US" sz="2800" dirty="0">
                            <a:effectLst/>
                            <a:latin typeface="Times New Roman" pitchFamily="18" charset="0"/>
                            <a:ea typeface="Calibri"/>
                            <a:cs typeface="Times New Roman" pitchFamily="18" charset="0"/>
                          </a:endParaRPr>
                        </a:p>
                      </a:txBody>
                      <a:tcPr marL="68580" marR="68580" marT="0" marB="0"/>
                    </a:tc>
                    <a:tc gridSpan="4">
                      <a:txBody>
                        <a:bodyPr/>
                        <a:lstStyle/>
                        <a:p>
                          <a:pPr algn="ctr">
                            <a:lnSpc>
                              <a:spcPct val="107000"/>
                            </a:lnSpc>
                            <a:spcAft>
                              <a:spcPts val="0"/>
                            </a:spcAft>
                          </a:pPr>
                          <a:r>
                            <a:rPr lang="en-US" sz="3200">
                              <a:effectLst/>
                              <a:latin typeface="Times New Roman" pitchFamily="18" charset="0"/>
                              <a:cs typeface="Times New Roman" pitchFamily="18" charset="0"/>
                            </a:rPr>
                            <a:t>Transistors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lnSpc>
                              <a:spcPct val="107000"/>
                            </a:lnSpc>
                            <a:spcAft>
                              <a:spcPts val="0"/>
                            </a:spcAft>
                          </a:pPr>
                          <a:r>
                            <a:rPr lang="en-US" sz="3200">
                              <a:effectLst/>
                              <a:latin typeface="Times New Roman" pitchFamily="18" charset="0"/>
                              <a:cs typeface="Times New Roman" pitchFamily="18" charset="0"/>
                            </a:rPr>
                            <a:t>Diodes</a:t>
                          </a:r>
                          <a:endParaRPr lang="en-US" sz="2800">
                            <a:effectLst/>
                            <a:latin typeface="Times New Roman" pitchFamily="18" charset="0"/>
                            <a:ea typeface="Calibri"/>
                            <a:cs typeface="Times New Roman"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21843">
                    <a:tc>
                      <a:txBody>
                        <a:bodyPr/>
                        <a:lstStyle/>
                        <a:p>
                          <a:pPr algn="ctr">
                            <a:lnSpc>
                              <a:spcPct val="107000"/>
                            </a:lnSpc>
                            <a:spcAft>
                              <a:spcPts val="0"/>
                            </a:spcAft>
                          </a:pPr>
                          <a:r>
                            <a:rPr lang="en-US" sz="3200">
                              <a:effectLst/>
                              <a:latin typeface="Times New Roman" pitchFamily="18" charset="0"/>
                              <a:cs typeface="Times New Roman" pitchFamily="18" charset="0"/>
                            </a:rPr>
                            <a:t>Time Interval</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T2</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T3</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T4</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D1</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D2</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521843">
                    <a:tc>
                      <a:txBody>
                        <a:bodyPr/>
                        <a:lstStyle/>
                        <a:p>
                          <a:endParaRPr lang="en-US"/>
                        </a:p>
                      </a:txBody>
                      <a:tcPr marL="68580" marR="68580" marT="0" marB="0">
                        <a:blipFill>
                          <a:blip r:embed="rId2"/>
                          <a:stretch>
                            <a:fillRect l="-147" t="-224419" r="-149779" b="-337209"/>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521843">
                    <a:tc>
                      <a:txBody>
                        <a:bodyPr/>
                        <a:lstStyle/>
                        <a:p>
                          <a:endParaRPr lang="en-US"/>
                        </a:p>
                      </a:txBody>
                      <a:tcPr marL="68580" marR="68580" marT="0" marB="0">
                        <a:blipFill>
                          <a:blip r:embed="rId2"/>
                          <a:stretch>
                            <a:fillRect l="-147" t="-328235" r="-149779" b="-241176"/>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521843">
                    <a:tc>
                      <a:txBody>
                        <a:bodyPr/>
                        <a:lstStyle/>
                        <a:p>
                          <a:endParaRPr lang="en-US"/>
                        </a:p>
                      </a:txBody>
                      <a:tcPr marL="68580" marR="68580" marT="0" marB="0">
                        <a:blipFill>
                          <a:blip r:embed="rId2"/>
                          <a:stretch>
                            <a:fillRect l="-147" t="-423256" r="-149779" b="-1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521843">
                    <a:tc>
                      <a:txBody>
                        <a:bodyPr/>
                        <a:lstStyle/>
                        <a:p>
                          <a:endParaRPr lang="en-US"/>
                        </a:p>
                      </a:txBody>
                      <a:tcPr marL="68580" marR="68580" marT="0" marB="0">
                        <a:blipFill>
                          <a:blip r:embed="rId2"/>
                          <a:stretch>
                            <a:fillRect l="-147" t="-523256" r="-149779" b="-38372"/>
                          </a:stretch>
                        </a:blipFill>
                      </a:tcPr>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OFF</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a:effectLst/>
                              <a:latin typeface="Times New Roman" pitchFamily="18" charset="0"/>
                              <a:cs typeface="Times New Roman" pitchFamily="18" charset="0"/>
                            </a:rPr>
                            <a:t>ON</a:t>
                          </a:r>
                          <a:endParaRPr lang="en-US" sz="2800">
                            <a:effectLst/>
                            <a:latin typeface="Times New Roman" pitchFamily="18" charset="0"/>
                            <a:ea typeface="Calibri"/>
                            <a:cs typeface="Times New Roman" pitchFamily="18" charset="0"/>
                          </a:endParaRPr>
                        </a:p>
                      </a:txBody>
                      <a:tcPr marL="68580" marR="68580" marT="0" marB="0"/>
                    </a:tc>
                    <a:tc>
                      <a:txBody>
                        <a:bodyPr/>
                        <a:lstStyle/>
                        <a:p>
                          <a:pPr>
                            <a:lnSpc>
                              <a:spcPct val="107000"/>
                            </a:lnSpc>
                            <a:spcAft>
                              <a:spcPts val="0"/>
                            </a:spcAft>
                          </a:pPr>
                          <a:r>
                            <a:rPr lang="en-US" sz="3200" dirty="0">
                              <a:effectLst/>
                              <a:latin typeface="Times New Roman" pitchFamily="18" charset="0"/>
                              <a:cs typeface="Times New Roman" pitchFamily="18" charset="0"/>
                            </a:rPr>
                            <a:t>ON</a:t>
                          </a:r>
                          <a:endParaRPr lang="en-US" sz="28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31</a:t>
            </a:fld>
            <a:endParaRPr lang="en-US"/>
          </a:p>
        </p:txBody>
      </p:sp>
    </p:spTree>
    <p:extLst>
      <p:ext uri="{BB962C8B-B14F-4D97-AF65-F5344CB8AC3E}">
        <p14:creationId xmlns:p14="http://schemas.microsoft.com/office/powerpoint/2010/main" val="453233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Times New Roman" pitchFamily="18" charset="0"/>
                <a:ea typeface="Calibri" pitchFamily="34" charset="0"/>
                <a:cs typeface="Times New Roman" pitchFamily="18" charset="0"/>
              </a:rPr>
              <a:t>2.2. The </a:t>
            </a:r>
            <a:r>
              <a:rPr lang="en-US" dirty="0">
                <a:latin typeface="Times New Roman" pitchFamily="18" charset="0"/>
                <a:ea typeface="Calibri" pitchFamily="34" charset="0"/>
                <a:cs typeface="Times New Roman" pitchFamily="18" charset="0"/>
              </a:rPr>
              <a:t>design </a:t>
            </a:r>
            <a:r>
              <a:rPr lang="en-US" dirty="0" smtClean="0">
                <a:latin typeface="Times New Roman" pitchFamily="18" charset="0"/>
                <a:ea typeface="Calibri" pitchFamily="34" charset="0"/>
                <a:cs typeface="Times New Roman" pitchFamily="18" charset="0"/>
              </a:rPr>
              <a:t>parameters</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34897"/>
            </p:xfrm>
            <a:graphic>
              <a:graphicData uri="http://schemas.openxmlformats.org/drawingml/2006/table">
                <a:tbl>
                  <a:tblPr firstRow="1" firstCol="1" bandRow="1">
                    <a:tableStyleId>{5940675A-B579-460E-94D1-54222C63F5DA}</a:tableStyleId>
                  </a:tblPr>
                  <a:tblGrid>
                    <a:gridCol w="3872318">
                      <a:extLst>
                        <a:ext uri="{9D8B030D-6E8A-4147-A177-3AD203B41FA5}">
                          <a16:colId xmlns:a16="http://schemas.microsoft.com/office/drawing/2014/main" val="20000"/>
                        </a:ext>
                      </a:extLst>
                    </a:gridCol>
                    <a:gridCol w="3435808">
                      <a:extLst>
                        <a:ext uri="{9D8B030D-6E8A-4147-A177-3AD203B41FA5}">
                          <a16:colId xmlns:a16="http://schemas.microsoft.com/office/drawing/2014/main" val="20001"/>
                        </a:ext>
                      </a:extLst>
                    </a:gridCol>
                    <a:gridCol w="3691970">
                      <a:extLst>
                        <a:ext uri="{9D8B030D-6E8A-4147-A177-3AD203B41FA5}">
                          <a16:colId xmlns:a16="http://schemas.microsoft.com/office/drawing/2014/main" val="20002"/>
                        </a:ext>
                      </a:extLst>
                    </a:gridCol>
                  </a:tblGrid>
                  <a:tr h="391741">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1"/>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𝑉</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5 V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2"/>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𝐼</m:t>
                                    </m:r>
                                  </m:e>
                                  <m:sub>
                                    <m:r>
                                      <a:rPr lang="en-US" sz="2400">
                                        <a:effectLst/>
                                        <a:latin typeface="Cambria Math" panose="02040503050406030204" pitchFamily="18" charset="0"/>
                                      </a:rPr>
                                      <m:t>𝐿</m:t>
                                    </m:r>
                                    <m:r>
                                      <a:rPr lang="en-US" sz="2400">
                                        <a:effectLst/>
                                        <a:latin typeface="Cambria Math" panose="02040503050406030204" pitchFamily="18" charset="0"/>
                                      </a:rPr>
                                      <m:t>1</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100 A </a:t>
                          </a:r>
                          <a14:m>
                            <m:oMath xmlns:m="http://schemas.openxmlformats.org/officeDocument/2006/math">
                              <m:r>
                                <a:rPr lang="en-US" sz="2400">
                                  <a:effectLst/>
                                  <a:latin typeface="Cambria Math" panose="02040503050406030204" pitchFamily="18" charset="0"/>
                                </a:rPr>
                                <m:t>±</m:t>
                              </m:r>
                            </m:oMath>
                          </a14:m>
                          <a:r>
                            <a:rPr lang="en-US" sz="2400">
                              <a:effectLst/>
                              <a:latin typeface="Times New Roman" pitchFamily="18" charset="0"/>
                              <a:cs typeface="Times New Roman" pitchFamily="18" charset="0"/>
                            </a:rPr>
                            <a:t> 5%</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3"/>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𝐴</m:t>
                                    </m:r>
                                  </m:e>
                                  <m:sub>
                                    <m:r>
                                      <a:rPr lang="en-US" sz="2400">
                                        <a:effectLst/>
                                        <a:latin typeface="Cambria Math" panose="02040503050406030204" pitchFamily="18" charset="0"/>
                                      </a:rPr>
                                      <m:t>𝑐</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4"/>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𝑙</m:t>
                                    </m:r>
                                  </m:e>
                                  <m:sub>
                                    <m:r>
                                      <a:rPr lang="en-US" sz="2400">
                                        <a:effectLst/>
                                        <a:latin typeface="Cambria Math" panose="02040503050406030204" pitchFamily="18" charset="0"/>
                                      </a:rPr>
                                      <m:t>𝑚</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5"/>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m:t>
                                </m:r>
                                <m:r>
                                  <a:rPr lang="en-US" sz="2400">
                                    <a:effectLst/>
                                    <a:latin typeface="Cambria Math" panose="02040503050406030204" pitchFamily="18" charset="0"/>
                                  </a:rPr>
                                  <m:t>𝐵</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6"/>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𝜇</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7"/>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panose="02040503050406030204" pitchFamily="18" charset="0"/>
                                  </a:rPr>
                                  <m:t>𝜌</m:t>
                                </m:r>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8"/>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𝐹</m:t>
                                    </m:r>
                                  </m:e>
                                  <m:sub>
                                    <m:r>
                                      <a:rPr lang="en-US" sz="2400">
                                        <a:effectLst/>
                                        <a:latin typeface="Cambria Math" panose="02040503050406030204" pitchFamily="18" charset="0"/>
                                      </a:rPr>
                                      <m:t>𝑠</m:t>
                                    </m:r>
                                  </m:sub>
                                </m:sSub>
                              </m:oMath>
                            </m:oMathPara>
                          </a14:m>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9"/>
                      </a:ext>
                    </a:extLst>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3861588277"/>
                  </p:ext>
                </p:extLst>
              </p:nvPr>
            </p:nvGraphicFramePr>
            <p:xfrm>
              <a:off x="559558" y="1924333"/>
              <a:ext cx="11000096" cy="4612862"/>
            </p:xfrm>
            <a:graphic>
              <a:graphicData uri="http://schemas.openxmlformats.org/drawingml/2006/table">
                <a:tbl>
                  <a:tblPr firstRow="1" firstCol="1" bandRow="1">
                    <a:tableStyleId>{5940675A-B579-460E-94D1-54222C63F5DA}</a:tableStyleId>
                  </a:tblPr>
                  <a:tblGrid>
                    <a:gridCol w="3872318"/>
                    <a:gridCol w="3435808"/>
                    <a:gridCol w="3691970"/>
                  </a:tblGrid>
                  <a:tr h="695452">
                    <a:tc>
                      <a:txBody>
                        <a:bodyPr/>
                        <a:lstStyle/>
                        <a:p>
                          <a:pPr algn="ctr">
                            <a:lnSpc>
                              <a:spcPct val="107000"/>
                            </a:lnSpc>
                            <a:spcAft>
                              <a:spcPts val="0"/>
                            </a:spcAft>
                          </a:pPr>
                          <a:r>
                            <a:rPr lang="en-US" sz="2400" dirty="0">
                              <a:effectLst/>
                              <a:latin typeface="Times New Roman" pitchFamily="18" charset="0"/>
                              <a:cs typeface="Times New Roman" pitchFamily="18" charset="0"/>
                            </a:rPr>
                            <a:t>Parameter</a:t>
                          </a:r>
                          <a:endParaRPr lang="en-US" sz="2000" dirty="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Symbol</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smtClean="0">
                              <a:effectLst/>
                              <a:latin typeface="Times New Roman" pitchFamily="18" charset="0"/>
                              <a:cs typeface="Times New Roman" pitchFamily="18" charset="0"/>
                            </a:rPr>
                            <a:t>Value</a:t>
                          </a:r>
                        </a:p>
                        <a:p>
                          <a:pPr algn="ctr">
                            <a:lnSpc>
                              <a:spcPct val="107000"/>
                            </a:lnSpc>
                            <a:spcAft>
                              <a:spcPts val="0"/>
                            </a:spcAft>
                          </a:pPr>
                          <a:endParaRPr lang="en-US" sz="2000" dirty="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Source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203125" r="-107447" b="-945313"/>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160 V</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Voltage</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03125" r="-107447" b="-845313"/>
                          </a:stretch>
                        </a:blipFill>
                      </a:tcPr>
                    </a:tc>
                    <a:tc>
                      <a:txBody>
                        <a:bodyPr/>
                        <a:lstStyle/>
                        <a:p>
                          <a:endParaRPr lang="en-US"/>
                        </a:p>
                      </a:txBody>
                      <a:tcPr marL="68580" marR="68580" marT="0" marB="0">
                        <a:blipFill rotWithShape="1">
                          <a:blip r:embed="rId2"/>
                          <a:stretch>
                            <a:fillRect l="-198347" t="-303125" r="-165" b="-845313"/>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Load 1 Current</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396923" r="-107447" b="-732308"/>
                          </a:stretch>
                        </a:blipFill>
                      </a:tcPr>
                    </a:tc>
                    <a:tc>
                      <a:txBody>
                        <a:bodyPr/>
                        <a:lstStyle/>
                        <a:p>
                          <a:endParaRPr lang="en-US"/>
                        </a:p>
                      </a:txBody>
                      <a:tcPr marL="68580" marR="68580" marT="0" marB="0">
                        <a:blipFill rotWithShape="1">
                          <a:blip r:embed="rId2"/>
                          <a:stretch>
                            <a:fillRect l="-198347" t="-396923" r="-165" b="-732308"/>
                          </a:stretch>
                        </a:blipFill>
                      </a:tcPr>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cross-sectional area</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504688" r="-107447" b="-6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2.26cm</a:t>
                          </a:r>
                          <a:r>
                            <a:rPr lang="en-US" sz="2400" baseline="30000">
                              <a:effectLst/>
                              <a:latin typeface="Times New Roman" pitchFamily="18" charset="0"/>
                              <a:cs typeface="Times New Roman" pitchFamily="18" charset="0"/>
                            </a:rPr>
                            <a:t>2</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Magnetic Path Length</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604688" r="-107447" b="-5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9.58 cm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Peak Flux Density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704688" r="-107447" b="-4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0.08 T</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relative Permeability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04688" r="-107447" b="-343750"/>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3500</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Core Resistivity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890769" r="-107447" b="-238462"/>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0.02 Ωm</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Switching Frequency</a:t>
                          </a:r>
                          <a:endParaRPr lang="en-US" sz="2000">
                            <a:effectLst/>
                            <a:latin typeface="Times New Roman" pitchFamily="18" charset="0"/>
                            <a:ea typeface="Calibri"/>
                            <a:cs typeface="Times New Roman" pitchFamily="18" charset="0"/>
                          </a:endParaRPr>
                        </a:p>
                      </a:txBody>
                      <a:tcPr marL="68580" marR="68580" marT="0" marB="0"/>
                    </a:tc>
                    <a:tc>
                      <a:txBody>
                        <a:bodyPr/>
                        <a:lstStyle/>
                        <a:p>
                          <a:endParaRPr lang="en-US"/>
                        </a:p>
                      </a:txBody>
                      <a:tcPr marL="68580" marR="68580" marT="0" marB="0">
                        <a:blipFill rotWithShape="1">
                          <a:blip r:embed="rId2"/>
                          <a:stretch>
                            <a:fillRect l="-112766" t="-1006250" r="-107447" b="-142188"/>
                          </a:stretch>
                        </a:blipFill>
                      </a:tcPr>
                    </a:tc>
                    <a:tc>
                      <a:txBody>
                        <a:bodyPr/>
                        <a:lstStyle/>
                        <a:p>
                          <a:pPr algn="ctr">
                            <a:lnSpc>
                              <a:spcPct val="107000"/>
                            </a:lnSpc>
                            <a:spcAft>
                              <a:spcPts val="0"/>
                            </a:spcAft>
                          </a:pPr>
                          <a:r>
                            <a:rPr lang="en-US" sz="2400">
                              <a:effectLst/>
                              <a:latin typeface="Times New Roman" pitchFamily="18" charset="0"/>
                              <a:cs typeface="Times New Roman" pitchFamily="18" charset="0"/>
                            </a:rPr>
                            <a:t>150 kHz</a:t>
                          </a:r>
                          <a:endParaRPr lang="en-US" sz="2000">
                            <a:effectLst/>
                            <a:latin typeface="Times New Roman" pitchFamily="18" charset="0"/>
                            <a:ea typeface="Calibri"/>
                            <a:cs typeface="Times New Roman" pitchFamily="18" charset="0"/>
                          </a:endParaRPr>
                        </a:p>
                      </a:txBody>
                      <a:tcPr marL="68580" marR="68580" marT="0" marB="0"/>
                    </a:tc>
                  </a:tr>
                  <a:tr h="391741">
                    <a:tc>
                      <a:txBody>
                        <a:bodyPr/>
                        <a:lstStyle/>
                        <a:p>
                          <a:pPr algn="ctr">
                            <a:lnSpc>
                              <a:spcPct val="107000"/>
                            </a:lnSpc>
                            <a:spcAft>
                              <a:spcPts val="0"/>
                            </a:spcAft>
                          </a:pPr>
                          <a:r>
                            <a:rPr lang="en-US" sz="2400">
                              <a:effectLst/>
                              <a:latin typeface="Times New Roman" pitchFamily="18" charset="0"/>
                              <a:cs typeface="Times New Roman" pitchFamily="18" charset="0"/>
                            </a:rPr>
                            <a:t>Duty Cycle</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a:effectLst/>
                              <a:latin typeface="Times New Roman" pitchFamily="18" charset="0"/>
                              <a:cs typeface="Times New Roman" pitchFamily="18" charset="0"/>
                            </a:rPr>
                            <a:t>D</a:t>
                          </a:r>
                          <a:endParaRPr lang="en-US" sz="2000">
                            <a:effectLst/>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0"/>
                            </a:spcAft>
                          </a:pPr>
                          <a:r>
                            <a:rPr lang="en-US" sz="2400" dirty="0">
                              <a:effectLst/>
                              <a:latin typeface="Times New Roman" pitchFamily="18" charset="0"/>
                              <a:cs typeface="Times New Roman" pitchFamily="18" charset="0"/>
                            </a:rPr>
                            <a:t>0.75</a:t>
                          </a:r>
                          <a:endParaRPr lang="en-US" sz="2000" dirty="0">
                            <a:effectLst/>
                            <a:latin typeface="Times New Roman" pitchFamily="18" charset="0"/>
                            <a:ea typeface="Calibri"/>
                            <a:cs typeface="Times New Roman" pitchFamily="18" charset="0"/>
                          </a:endParaRPr>
                        </a:p>
                      </a:txBody>
                      <a:tcPr marL="68580" marR="68580" marT="0" marB="0"/>
                    </a:tc>
                  </a:tr>
                </a:tbl>
              </a:graphicData>
            </a:graphic>
          </p:graphicFrame>
        </mc:Fallback>
      </mc:AlternateContent>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32</a:t>
            </a:fld>
            <a:endParaRPr lang="en-US"/>
          </a:p>
        </p:txBody>
      </p:sp>
    </p:spTree>
    <p:extLst>
      <p:ext uri="{BB962C8B-B14F-4D97-AF65-F5344CB8AC3E}">
        <p14:creationId xmlns:p14="http://schemas.microsoft.com/office/powerpoint/2010/main" val="3988710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The </a:t>
            </a:r>
            <a:r>
              <a:rPr lang="en-US" dirty="0">
                <a:latin typeface="Times New Roman" pitchFamily="18" charset="0"/>
                <a:cs typeface="Times New Roman" pitchFamily="18" charset="0"/>
              </a:rPr>
              <a:t>Design </a:t>
            </a:r>
            <a:r>
              <a:rPr lang="en-US" dirty="0" smtClean="0">
                <a:latin typeface="Times New Roman" pitchFamily="18" charset="0"/>
                <a:cs typeface="Times New Roman" pitchFamily="18" charset="0"/>
              </a:rPr>
              <a:t>Procedure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2665" y="1675498"/>
                <a:ext cx="11035353" cy="5032376"/>
              </a:xfrm>
            </p:spPr>
            <p:txBody>
              <a:bodyPr>
                <a:normAutofit fontScale="62500" lnSpcReduction="20000"/>
              </a:bodyPr>
              <a:lstStyle/>
              <a:p>
                <a:pPr marL="0" lvl="0" indent="0">
                  <a:buNone/>
                </a:pPr>
                <a:r>
                  <a:rPr lang="en-US" dirty="0" smtClean="0">
                    <a:latin typeface="Times New Roman" pitchFamily="18" charset="0"/>
                    <a:cs typeface="Times New Roman" pitchFamily="18" charset="0"/>
                  </a:rPr>
                  <a:t>1. Applied </a:t>
                </a:r>
                <a:r>
                  <a:rPr lang="en-US" dirty="0">
                    <a:latin typeface="Times New Roman" pitchFamily="18" charset="0"/>
                    <a:cs typeface="Times New Roman" pitchFamily="18" charset="0"/>
                  </a:rPr>
                  <a:t>Primary winding flux</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r>
                        <a:rPr lang="en-US" i="1">
                          <a:latin typeface="Cambria Math" panose="02040503050406030204" pitchFamily="18" charset="0"/>
                        </a:rPr>
                        <m:t>=</m:t>
                      </m:r>
                      <m:nary>
                        <m:naryPr>
                          <m:limLoc m:val="subSup"/>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𝑇𝑠</m:t>
                          </m:r>
                        </m:sup>
                        <m:e>
                          <m:r>
                            <a:rPr lang="en-US" i="1">
                              <a:latin typeface="Cambria Math" panose="02040503050406030204" pitchFamily="18" charset="0"/>
                            </a:rPr>
                            <m:t>𝑉𝑝</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b="0" i="1" smtClean="0">
                          <a:latin typeface="Cambria Math"/>
                        </a:rPr>
                        <m:t>=</m:t>
                      </m:r>
                      <m:r>
                        <a:rPr lang="en-US" i="1">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2. Turns </a:t>
                </a:r>
                <a:r>
                  <a:rPr lang="en-US" dirty="0">
                    <a:latin typeface="Times New Roman" pitchFamily="18" charset="0"/>
                    <a:cs typeface="Times New Roman" pitchFamily="18" charset="0"/>
                  </a:rPr>
                  <a:t>of Primary winding</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𝑝</m:t>
                              </m:r>
                            </m:sub>
                          </m:sSub>
                        </m:num>
                        <m:den>
                          <m:r>
                            <a:rPr lang="en-US" i="1">
                              <a:latin typeface="Cambria Math" panose="02040503050406030204" pitchFamily="18" charset="0"/>
                            </a:rPr>
                            <m:t>2∆</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≈22</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3. Turns </a:t>
                </a:r>
                <a:r>
                  <a:rPr lang="en-US" dirty="0">
                    <a:latin typeface="Times New Roman" pitchFamily="18" charset="0"/>
                    <a:cs typeface="Times New Roman" pitchFamily="18" charset="0"/>
                  </a:rPr>
                  <a:t>of Secondary windings</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𝐷𝑖𝑜𝑑𝑒</m:t>
                              </m:r>
                              <m:r>
                                <a:rPr lang="en-US" i="1">
                                  <a:latin typeface="Cambria Math" panose="02040503050406030204" pitchFamily="18" charset="0"/>
                                </a:rPr>
                                <m:t>,</m:t>
                              </m:r>
                              <m:r>
                                <a:rPr lang="en-US" i="1">
                                  <a:latin typeface="Cambria Math" panose="02040503050406030204" pitchFamily="18" charset="0"/>
                                </a:rPr>
                                <m:t>𝑜𝑛</m:t>
                              </m:r>
                            </m:sub>
                          </m:sSub>
                        </m:num>
                        <m:den>
                          <m:r>
                            <a:rPr lang="en-US" i="1">
                              <a:latin typeface="Cambria Math" panose="02040503050406030204" pitchFamily="18" charset="0"/>
                            </a:rPr>
                            <m:t>𝑉𝑠</m:t>
                          </m:r>
                        </m:den>
                      </m:f>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4. Core </a:t>
                </a:r>
                <a:r>
                  <a:rPr lang="en-US" dirty="0">
                    <a:latin typeface="Times New Roman" pitchFamily="18" charset="0"/>
                    <a:cs typeface="Times New Roman" pitchFamily="18" charset="0"/>
                  </a:rPr>
                  <a:t>Permeance</a:t>
                </a:r>
                <a14:m>
                  <m:oMath xmlns:m="http://schemas.openxmlformats.org/officeDocument/2006/math">
                    <m:r>
                      <a:rPr lang="en-US" b="0" i="0" smtClean="0">
                        <a:latin typeface="Cambria Math"/>
                      </a:rPr>
                      <m:t> </m:t>
                    </m:r>
                  </m:oMath>
                </a14:m>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𝜇</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b="0" i="1" smtClean="0">
                          <a:latin typeface="Cambria Math"/>
                        </a:rPr>
                        <m:t>=</m:t>
                      </m:r>
                      <m:r>
                        <a:rPr lang="en-US" i="1">
                          <a:latin typeface="Cambria Math" panose="02040503050406030204" pitchFamily="18" charset="0"/>
                        </a:rPr>
                        <m:t>10.3 </m:t>
                      </m:r>
                      <m:r>
                        <a:rPr lang="en-US" i="1">
                          <a:latin typeface="Cambria Math" panose="02040503050406030204" pitchFamily="18" charset="0"/>
                        </a:rPr>
                        <m:t>𝜇</m:t>
                      </m:r>
                      <m:r>
                        <a:rPr lang="en-US" i="1">
                          <a:latin typeface="Cambria Math" panose="02040503050406030204" pitchFamily="18" charset="0"/>
                        </a:rPr>
                        <m:t>𝐻</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𝑚𝑖𝑛</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𝑜</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num>
                        <m:den>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den>
                      </m:f>
                      <m:r>
                        <a:rPr lang="en-US" i="1">
                          <a:latin typeface="Cambria Math" panose="02040503050406030204" pitchFamily="18" charset="0"/>
                        </a:rPr>
                        <m:t>=2.94 </m:t>
                      </m:r>
                      <m:r>
                        <a:rPr lang="en-US" i="1">
                          <a:latin typeface="Cambria Math" panose="02040503050406030204" pitchFamily="18" charset="0"/>
                        </a:rPr>
                        <m:t>𝑛𝐻</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5.Core </a:t>
                </a:r>
                <a:r>
                  <a:rPr lang="en-US" dirty="0">
                    <a:latin typeface="Times New Roman" pitchFamily="18" charset="0"/>
                    <a:cs typeface="Times New Roman" pitchFamily="18" charset="0"/>
                  </a:rPr>
                  <a:t>Resistance</a:t>
                </a:r>
                <a:endParaRPr lang="en-US" b="0" i="0" dirty="0" smtClean="0">
                  <a:latin typeface="Times New Roman" pitchFamily="18" charset="0"/>
                  <a:cs typeface="Times New Roman" pitchFamily="18" charset="0"/>
                </a:endParaRPr>
              </a:p>
              <a:p>
                <a:pPr marL="0" lvl="0" indent="0">
                  <a:buNone/>
                </a:pPr>
                <a14:m>
                  <m:oMathPara xmlns:m="http://schemas.openxmlformats.org/officeDocument/2006/math">
                    <m:oMathParaPr>
                      <m:jc m:val="centerGroup"/>
                    </m:oMathParaPr>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𝑐</m:t>
                              </m:r>
                            </m:sub>
                          </m:sSub>
                        </m:den>
                      </m:f>
                      <m:r>
                        <a:rPr lang="en-US" i="1">
                          <a:latin typeface="Cambria Math" panose="02040503050406030204" pitchFamily="18" charset="0"/>
                        </a:rPr>
                        <m:t>=8.48</m:t>
                      </m:r>
                      <m:r>
                        <a:rPr lang="en-US">
                          <a:latin typeface="Cambria Math" panose="02040503050406030204" pitchFamily="18" charset="0"/>
                        </a:rPr>
                        <m:t>Ω</m:t>
                      </m:r>
                    </m:oMath>
                  </m:oMathPara>
                </a14:m>
                <a:endParaRPr lang="en-US" dirty="0">
                  <a:latin typeface="Times New Roman" pitchFamily="18" charset="0"/>
                  <a:cs typeface="Times New Roman" pitchFamily="18" charset="0"/>
                </a:endParaRPr>
              </a:p>
              <a:p>
                <a:pPr marL="0" lvl="0" indent="0">
                  <a:buNone/>
                </a:pPr>
                <a:r>
                  <a:rPr lang="en-US" dirty="0" smtClean="0">
                    <a:latin typeface="Times New Roman" pitchFamily="18" charset="0"/>
                    <a:cs typeface="Times New Roman" pitchFamily="18" charset="0"/>
                  </a:rPr>
                  <a:t>6. Load </a:t>
                </a:r>
                <a:r>
                  <a:rPr lang="en-US" dirty="0">
                    <a:latin typeface="Times New Roman" pitchFamily="18" charset="0"/>
                    <a:cs typeface="Times New Roman" pitchFamily="18" charset="0"/>
                  </a:rPr>
                  <a:t>Filter </a:t>
                </a:r>
                <a:r>
                  <a:rPr lang="en-US" dirty="0" smtClean="0">
                    <a:latin typeface="Times New Roman" pitchFamily="18" charset="0"/>
                    <a:cs typeface="Times New Roman" pitchFamily="18" charset="0"/>
                  </a:rPr>
                  <a:t>Design</a:t>
                </a:r>
              </a:p>
              <a:p>
                <a:pPr marL="0" lvl="0" indent="0" algn="ctr">
                  <a:buNone/>
                </a:pPr>
                <a14:m>
                  <m:oMath xmlns:m="http://schemas.openxmlformats.org/officeDocument/2006/math">
                    <m:r>
                      <a:rPr lang="en-US" b="0" i="0"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=1.7</m:t>
                    </m:r>
                    <m:r>
                      <a:rPr lang="en-US" i="1">
                        <a:latin typeface="Cambria Math" panose="02040503050406030204" pitchFamily="18" charset="0"/>
                      </a:rPr>
                      <m:t>𝜇</m:t>
                    </m:r>
                    <m:r>
                      <a:rPr lang="en-US" i="1">
                        <a:latin typeface="Cambria Math" panose="02040503050406030204" pitchFamily="18" charset="0"/>
                      </a:rPr>
                      <m:t>𝐻</m:t>
                    </m:r>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𝑓𝑖𝑙𝑡𝑒𝑟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𝐿</m:t>
                            </m:r>
                            <m:r>
                              <a:rPr lang="en-US" i="1">
                                <a:latin typeface="Cambria Math" panose="02040503050406030204" pitchFamily="18" charset="0"/>
                              </a:rPr>
                              <m:t>1</m:t>
                            </m:r>
                          </m:sub>
                        </m:sSub>
                      </m:den>
                    </m:f>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𝐿</m:t>
                        </m:r>
                        <m:r>
                          <a:rPr lang="en-US" i="1">
                            <a:latin typeface="Cambria Math" panose="02040503050406030204" pitchFamily="18" charset="0"/>
                          </a:rPr>
                          <m:t>1</m:t>
                        </m:r>
                      </m:sub>
                    </m:sSub>
                    <m:r>
                      <a:rPr lang="en-US" i="1">
                        <a:latin typeface="Cambria Math" panose="02040503050406030204" pitchFamily="18" charset="0"/>
                      </a:rPr>
                      <m:t>=67</m:t>
                    </m:r>
                    <m:r>
                      <a:rPr lang="en-US" i="1">
                        <a:latin typeface="Cambria Math" panose="02040503050406030204" pitchFamily="18" charset="0"/>
                      </a:rPr>
                      <m:t>𝑛𝐹</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2665" y="1675498"/>
                <a:ext cx="11035353" cy="5032376"/>
              </a:xfrm>
              <a:blipFill rotWithShape="1">
                <a:blip r:embed="rId2"/>
                <a:stretch>
                  <a:fillRect l="-497" t="-206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33</a:t>
            </a:fld>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29281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Permeance-Capacitance Model for a 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34</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1565986" y="2393838"/>
            <a:ext cx="9338575" cy="3160801"/>
          </a:xfrm>
          <a:prstGeom prst="rect">
            <a:avLst/>
          </a:prstGeom>
          <a:ln>
            <a:solidFill>
              <a:schemeClr val="tx1"/>
            </a:solidFill>
          </a:ln>
        </p:spPr>
      </p:pic>
    </p:spTree>
    <p:extLst>
      <p:ext uri="{BB962C8B-B14F-4D97-AF65-F5344CB8AC3E}">
        <p14:creationId xmlns:p14="http://schemas.microsoft.com/office/powerpoint/2010/main" val="3362032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Primary winding gyrator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35</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7147" t="29703" r="641" b="11485"/>
          <a:stretch/>
        </p:blipFill>
        <p:spPr bwMode="auto">
          <a:xfrm>
            <a:off x="838200" y="1971969"/>
            <a:ext cx="10515600" cy="4058649"/>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155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Secondary winding gyrators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36</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8431" t="16931" r="2403" b="4059"/>
          <a:stretch/>
        </p:blipFill>
        <p:spPr bwMode="auto">
          <a:xfrm>
            <a:off x="2055523" y="1825625"/>
            <a:ext cx="8080954"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6430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Model for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37</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667" t="15938" r="801" b="6776"/>
          <a:stretch/>
        </p:blipFill>
        <p:spPr bwMode="auto">
          <a:xfrm>
            <a:off x="1736530" y="1825625"/>
            <a:ext cx="871893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4771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3869" cy="1325563"/>
          </a:xfrm>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Sample Response of non-linear Permeance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1530" y="1965139"/>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835831" y="1964353"/>
            <a:ext cx="5060002" cy="3822298"/>
          </a:xfrm>
          <a:prstGeom prst="rect">
            <a:avLst/>
          </a:prstGeom>
          <a:noFill/>
          <a:ln>
            <a:solidFill>
              <a:schemeClr val="tx1"/>
            </a:solidFill>
          </a:ln>
        </p:spPr>
      </p:pic>
    </p:spTree>
    <p:extLst>
      <p:ext uri="{BB962C8B-B14F-4D97-AF65-F5344CB8AC3E}">
        <p14:creationId xmlns:p14="http://schemas.microsoft.com/office/powerpoint/2010/main" val="13032009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2.2. </a:t>
            </a:r>
            <a:r>
              <a:rPr lang="en-US" dirty="0" smtClean="0">
                <a:latin typeface="Times New Roman" pitchFamily="18" charset="0"/>
                <a:cs typeface="Times New Roman" pitchFamily="18" charset="0"/>
              </a:rPr>
              <a:t>Simulation Model of </a:t>
            </a:r>
            <a:r>
              <a:rPr lang="en-US" dirty="0">
                <a:latin typeface="Times New Roman" pitchFamily="18" charset="0"/>
                <a:cs typeface="Times New Roman" pitchFamily="18" charset="0"/>
              </a:rPr>
              <a:t>full bridge Isolated Buck Converter</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39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rotWithShape="1">
          <a:blip r:embed="rId2"/>
          <a:srcRect l="16988" t="28812" r="960" b="14158"/>
          <a:stretch/>
        </p:blipFill>
        <p:spPr bwMode="auto">
          <a:xfrm>
            <a:off x="838200" y="2029620"/>
            <a:ext cx="10515600" cy="394334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99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1.1. Introduction to Solid State Magnetism</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959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Source and Load waveforms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40</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961" y="2082762"/>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496334" y="2082762"/>
            <a:ext cx="4872250" cy="3840366"/>
          </a:xfrm>
          <a:prstGeom prst="rect">
            <a:avLst/>
          </a:prstGeom>
          <a:noFill/>
          <a:ln>
            <a:solidFill>
              <a:schemeClr val="tx1"/>
            </a:solidFill>
          </a:ln>
        </p:spPr>
      </p:pic>
    </p:spTree>
    <p:extLst>
      <p:ext uri="{BB962C8B-B14F-4D97-AF65-F5344CB8AC3E}">
        <p14:creationId xmlns:p14="http://schemas.microsoft.com/office/powerpoint/2010/main" val="7614843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2.2. Permeance Magnetic Voltage and Magnetic Displacement Current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41</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280" y="2059763"/>
            <a:ext cx="5100747" cy="3828469"/>
          </a:xfrm>
          <a:prstGeom prst="rect">
            <a:avLst/>
          </a:prstGeom>
          <a:noFill/>
          <a:ln>
            <a:solidFill>
              <a:schemeClr val="tx1"/>
            </a:solidFill>
          </a:ln>
        </p:spPr>
      </p:pic>
      <p:sp>
        <p:nvSpPr>
          <p:cNvPr id="7" name="TextBox 6"/>
          <p:cNvSpPr txBox="1"/>
          <p:nvPr/>
        </p:nvSpPr>
        <p:spPr>
          <a:xfrm>
            <a:off x="832513" y="2033516"/>
            <a:ext cx="4928207" cy="3785652"/>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The Permeance-Capacitance model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non-linear Permeance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model nonlinearity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hysteresis losses of magnetic </a:t>
            </a:r>
            <a:r>
              <a:rPr lang="en-US" sz="2400" dirty="0">
                <a:latin typeface="Times New Roman" pitchFamily="18" charset="0"/>
                <a:cs typeface="Times New Roman" pitchFamily="18" charset="0"/>
              </a:rPr>
              <a:t>materials. </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valuable for simulating </a:t>
            </a:r>
            <a:r>
              <a:rPr lang="en-US" sz="2400" dirty="0" smtClean="0">
                <a:latin typeface="Times New Roman" pitchFamily="18" charset="0"/>
                <a:cs typeface="Times New Roman" pitchFamily="18" charset="0"/>
              </a:rPr>
              <a:t>transient behavior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Ferromagnetic elements like RF </a:t>
            </a:r>
            <a:r>
              <a:rPr lang="en-US" sz="2400" dirty="0">
                <a:latin typeface="Times New Roman" pitchFamily="18" charset="0"/>
                <a:cs typeface="Times New Roman" pitchFamily="18" charset="0"/>
              </a:rPr>
              <a:t>inductors, transformers </a:t>
            </a:r>
            <a:r>
              <a:rPr lang="en-US" sz="2400" dirty="0" smtClean="0">
                <a:latin typeface="Times New Roman" pitchFamily="18" charset="0"/>
                <a:cs typeface="Times New Roman" pitchFamily="18" charset="0"/>
              </a:rPr>
              <a:t>and filters</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356482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2.3.Magnetic Transmission Line Model</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32395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US" dirty="0" smtClean="0">
                <a:latin typeface="Times New Roman" pitchFamily="18" charset="0"/>
                <a:cs typeface="Times New Roman" pitchFamily="18" charset="0"/>
              </a:rPr>
              <a:t>2.3. Magnetic Transmission Line Model </a:t>
            </a:r>
            <a:r>
              <a:rPr lang="en-US" dirty="0">
                <a:latin typeface="Times New Roman" pitchFamily="18" charset="0"/>
                <a:cs typeface="Times New Roman" pitchFamily="18" charset="0"/>
              </a:rPr>
              <a:t>(2012)</a:t>
            </a:r>
          </a:p>
        </p:txBody>
      </p:sp>
      <p:pic>
        <p:nvPicPr>
          <p:cNvPr id="8" name="Content Placeholder 7"/>
          <p:cNvPicPr>
            <a:picLocks noGrp="1" noChangeAspect="1"/>
          </p:cNvPicPr>
          <p:nvPr>
            <p:ph idx="1"/>
          </p:nvPr>
        </p:nvPicPr>
        <p:blipFill rotWithShape="1">
          <a:blip r:embed="rId2"/>
          <a:srcRect l="18230" t="10908" b="6767"/>
          <a:stretch/>
        </p:blipFill>
        <p:spPr>
          <a:xfrm>
            <a:off x="1891669" y="2789090"/>
            <a:ext cx="7874123" cy="3844243"/>
          </a:xfrm>
          <a:prstGeom prst="rect">
            <a:avLst/>
          </a:prstGeom>
          <a:ln>
            <a:solidFill>
              <a:schemeClr val="tx1"/>
            </a:solidFill>
          </a:ln>
        </p:spPr>
      </p:pic>
      <p:sp>
        <p:nvSpPr>
          <p:cNvPr id="10" name="TextBox 9"/>
          <p:cNvSpPr txBox="1"/>
          <p:nvPr/>
        </p:nvSpPr>
        <p:spPr>
          <a:xfrm>
            <a:off x="838200" y="1463527"/>
            <a:ext cx="9980023"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J. A. B. </a:t>
            </a:r>
            <a:r>
              <a:rPr lang="en-US" sz="2400" dirty="0" err="1" smtClean="0">
                <a:latin typeface="Times New Roman" pitchFamily="18" charset="0"/>
                <a:cs typeface="Times New Roman" pitchFamily="18" charset="0"/>
              </a:rPr>
              <a:t>Faria</a:t>
            </a:r>
            <a:r>
              <a:rPr lang="en-US" sz="2400" dirty="0" smtClean="0">
                <a:latin typeface="Times New Roman" pitchFamily="18" charset="0"/>
                <a:cs typeface="Times New Roman" pitchFamily="18" charset="0"/>
              </a:rPr>
              <a:t> and M.P. </a:t>
            </a:r>
            <a:r>
              <a:rPr lang="en-US" sz="2400" dirty="0" err="1" smtClean="0">
                <a:latin typeface="Times New Roman" pitchFamily="18" charset="0"/>
                <a:cs typeface="Times New Roman" pitchFamily="18" charset="0"/>
              </a:rPr>
              <a:t>Pires</a:t>
            </a:r>
            <a:r>
              <a:rPr lang="en-US" sz="2400" dirty="0" smtClean="0">
                <a:latin typeface="Times New Roman" pitchFamily="18" charset="0"/>
                <a:cs typeface="Times New Roman" pitchFamily="18" charset="0"/>
              </a:rPr>
              <a:t> presented Magnetic Transmission Line Model (2012) based on Electric Transmission Line </a:t>
            </a:r>
            <a:r>
              <a:rPr lang="en-US" sz="2400" dirty="0">
                <a:latin typeface="Times New Roman" pitchFamily="18" charset="0"/>
                <a:cs typeface="Times New Roman" pitchFamily="18" charset="0"/>
              </a:rPr>
              <a:t>Model in terms of per unit length </a:t>
            </a:r>
            <a:r>
              <a:rPr lang="en-US" sz="2400" dirty="0" smtClean="0">
                <a:latin typeface="Times New Roman" pitchFamily="18" charset="0"/>
                <a:cs typeface="Times New Roman" pitchFamily="18" charset="0"/>
              </a:rPr>
              <a:t>Transverse </a:t>
            </a:r>
            <a:r>
              <a:rPr lang="en-US" sz="2400" dirty="0">
                <a:latin typeface="Times New Roman" pitchFamily="18" charset="0"/>
                <a:cs typeface="Times New Roman" pitchFamily="18" charset="0"/>
              </a:rPr>
              <a:t>Impedance and per unit length Longitudinal Admittance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620583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Components in Transmission Line Model</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486275"/>
              </a:xfrm>
            </p:spPr>
            <p:txBody>
              <a:bodyPr>
                <a:normAutofit lnSpcReduction="10000"/>
              </a:bodyPr>
              <a:lstStyle/>
              <a:p>
                <a:pPr marL="0" indent="0">
                  <a:buNone/>
                </a:pPr>
                <a:r>
                  <a:rPr lang="en-US" sz="2400" dirty="0" smtClean="0">
                    <a:latin typeface="Times New Roman" pitchFamily="18" charset="0"/>
                    <a:cs typeface="Times New Roman" pitchFamily="18" charset="0"/>
                  </a:rPr>
                  <a:t>Per unit length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Conductance, </a:t>
                </a:r>
                <a:r>
                  <a:rPr lang="en-US" sz="2400" dirty="0">
                    <a:latin typeface="Times New Roman" pitchFamily="18" charset="0"/>
                    <a:cs typeface="Times New Roman" pitchFamily="18" charset="0"/>
                  </a:rPr>
                  <a:t>Magnetic </a:t>
                </a:r>
                <a:r>
                  <a:rPr lang="en-US" sz="2400" dirty="0" smtClean="0">
                    <a:latin typeface="Times New Roman" pitchFamily="18" charset="0"/>
                    <a:cs typeface="Times New Roman" pitchFamily="18" charset="0"/>
                  </a:rPr>
                  <a:t>Inductance </a:t>
                </a:r>
                <a:r>
                  <a:rPr lang="en-US" sz="2400" dirty="0">
                    <a:latin typeface="Times New Roman" pitchFamily="18" charset="0"/>
                    <a:cs typeface="Times New Roman" pitchFamily="18" charset="0"/>
                  </a:rPr>
                  <a:t>and Magnetic </a:t>
                </a:r>
                <a:r>
                  <a:rPr lang="en-US" sz="2400" dirty="0" smtClean="0">
                    <a:latin typeface="Times New Roman" pitchFamily="18" charset="0"/>
                    <a:cs typeface="Times New Roman" pitchFamily="18" charset="0"/>
                  </a:rPr>
                  <a:t>Capacitance </a:t>
                </a:r>
                <a:r>
                  <a:rPr lang="en-US" sz="2400" dirty="0">
                    <a:latin typeface="Times New Roman" pitchFamily="18" charset="0"/>
                    <a:cs typeface="Times New Roman" pitchFamily="18" charset="0"/>
                  </a:rPr>
                  <a:t>are defined as</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smtClean="0">
                                  <a:latin typeface="Cambria Math" panose="02040503050406030204" pitchFamily="18" charset="0"/>
                                </a:rPr>
                                <m:t>𝑯</m:t>
                              </m:r>
                              <m:r>
                                <a:rPr lang="en-US" sz="2400" b="0" i="1">
                                  <a:latin typeface="Cambria Math" panose="02040503050406030204" pitchFamily="18" charset="0"/>
                                </a:rPr>
                                <m:t>.</m:t>
                              </m:r>
                              <m:r>
                                <a:rPr lang="en-US" sz="2400" b="0" i="1">
                                  <a:latin typeface="Cambria Math" panose="02040503050406030204" pitchFamily="18" charset="0"/>
                                </a:rPr>
                                <m:t>𝑑𝑙</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smtClean="0">
                          <a:latin typeface="Cambria Math" panose="02040503050406030204" pitchFamily="18" charset="0"/>
                        </a:rPr>
                        <m:t>        [</m:t>
                      </m:r>
                      <m:r>
                        <a:rPr lang="en-US" sz="2400" b="0" i="1" smtClean="0">
                          <a:latin typeface="Cambria Math" panose="02040503050406030204" pitchFamily="18" charset="0"/>
                        </a:rPr>
                        <m:t>𝑂h𝑚</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300" i="1">
                              <a:latin typeface="Cambria Math" panose="02040503050406030204" pitchFamily="18" charset="0"/>
                            </a:rPr>
                          </m:ctrlPr>
                        </m:sSubPr>
                        <m:e>
                          <m:r>
                            <a:rPr lang="en-US" sz="2300" b="0" i="1" smtClean="0">
                              <a:latin typeface="Cambria Math" panose="02040503050406030204" pitchFamily="18" charset="0"/>
                            </a:rPr>
                            <m:t>𝐿</m:t>
                          </m:r>
                        </m:e>
                        <m:sub>
                          <m:r>
                            <a:rPr lang="en-US" sz="2300" b="0" i="1">
                              <a:latin typeface="Cambria Math" panose="02040503050406030204" pitchFamily="18" charset="0"/>
                            </a:rPr>
                            <m:t>𝑚</m:t>
                          </m:r>
                        </m:sub>
                      </m:sSub>
                      <m:r>
                        <a:rPr lang="en-US" sz="23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a:latin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b="0" i="1">
                                  <a:latin typeface="Cambria Math" panose="02040503050406030204" pitchFamily="18" charset="0"/>
                                </a:rPr>
                                <m:t>ℱ</m:t>
                              </m:r>
                            </m:e>
                            <m:sub>
                              <m:r>
                                <a:rPr lang="en-US" sz="2400" b="0" i="1">
                                  <a:latin typeface="Cambria Math" panose="02040503050406030204" pitchFamily="18" charset="0"/>
                                </a:rPr>
                                <m:t>𝑚</m:t>
                              </m:r>
                            </m:sub>
                          </m:sSub>
                        </m:den>
                      </m:f>
                      <m:r>
                        <a:rPr lang="en-US" sz="2300" b="0" i="0" smtClean="0">
                          <a:latin typeface="Cambria Math" panose="02040503050406030204" pitchFamily="18" charset="0"/>
                        </a:rPr>
                        <m:t>=</m:t>
                      </m:r>
                      <m:f>
                        <m:fPr>
                          <m:ctrlPr>
                            <a:rPr lang="en-US" sz="2300" i="1" dirty="0">
                              <a:latin typeface="Cambria Math" panose="02040503050406030204" pitchFamily="18" charset="0"/>
                            </a:rPr>
                          </m:ctrlPr>
                        </m:fPr>
                        <m:num>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𝑩</m:t>
                              </m:r>
                              <m:r>
                                <a:rPr lang="en-US" sz="2300" b="0" i="1">
                                  <a:latin typeface="Cambria Math" panose="02040503050406030204" pitchFamily="18" charset="0"/>
                                </a:rPr>
                                <m:t>.</m:t>
                              </m:r>
                              <m:r>
                                <a:rPr lang="en-US" sz="2300" b="0" i="1">
                                  <a:latin typeface="Cambria Math" panose="02040503050406030204" pitchFamily="18" charset="0"/>
                                </a:rPr>
                                <m:t>𝑑𝑆</m:t>
                              </m:r>
                            </m:e>
                          </m:nary>
                        </m:num>
                        <m:den>
                          <m:nary>
                            <m:naryPr>
                              <m:chr m:val="∮"/>
                              <m:limLoc m:val="undOvr"/>
                              <m:subHide m:val="on"/>
                              <m:supHide m:val="on"/>
                              <m:ctrlPr>
                                <a:rPr lang="en-US" sz="2300" i="1">
                                  <a:latin typeface="Cambria Math" panose="02040503050406030204" pitchFamily="18" charset="0"/>
                                </a:rPr>
                              </m:ctrlPr>
                            </m:naryPr>
                            <m:sub/>
                            <m:sup/>
                            <m:e>
                              <m:r>
                                <a:rPr lang="en-US" sz="2300" b="1" i="1">
                                  <a:latin typeface="Cambria Math" panose="02040503050406030204" pitchFamily="18" charset="0"/>
                                </a:rPr>
                                <m:t>𝑯</m:t>
                              </m:r>
                              <m:r>
                                <a:rPr lang="en-US" sz="2300" b="0" i="1">
                                  <a:latin typeface="Cambria Math" panose="02040503050406030204" pitchFamily="18" charset="0"/>
                                </a:rPr>
                                <m:t>.</m:t>
                              </m:r>
                              <m:r>
                                <a:rPr lang="en-US" sz="2300" b="0" i="1">
                                  <a:latin typeface="Cambria Math" panose="02040503050406030204" pitchFamily="18" charset="0"/>
                                </a:rPr>
                                <m:t>𝑑𝑙</m:t>
                              </m:r>
                            </m:e>
                          </m:nary>
                        </m:den>
                      </m:f>
                      <m:r>
                        <a:rPr lang="en-US" sz="2300" b="0" i="1" smtClean="0">
                          <a:latin typeface="Cambria Math" panose="02040503050406030204" pitchFamily="18" charset="0"/>
                        </a:rPr>
                        <m:t>      [</m:t>
                      </m:r>
                      <m:r>
                        <a:rPr lang="en-US" sz="2300" b="0" i="1" smtClean="0">
                          <a:latin typeface="Cambria Math" panose="02040503050406030204" pitchFamily="18" charset="0"/>
                        </a:rPr>
                        <m:t>𝐻𝑒𝑛𝑟𝑦</m:t>
                      </m:r>
                      <m:r>
                        <a:rPr lang="en-US" sz="2300" b="0" i="1" smtClean="0">
                          <a:latin typeface="Cambria Math" panose="02040503050406030204" pitchFamily="18" charset="0"/>
                        </a:rPr>
                        <m:t>/</m:t>
                      </m:r>
                      <m:r>
                        <a:rPr lang="en-US" sz="2300" b="0" i="1" smtClean="0">
                          <a:latin typeface="Cambria Math" panose="02040503050406030204" pitchFamily="18" charset="0"/>
                        </a:rPr>
                        <m:t>𝑚</m:t>
                      </m:r>
                      <m:r>
                        <a:rPr lang="en-US" sz="2300" b="0" i="1" smtClean="0">
                          <a:latin typeface="Cambria Math" panose="02040503050406030204" pitchFamily="18" charset="0"/>
                        </a:rPr>
                        <m:t>]</m:t>
                      </m:r>
                    </m:oMath>
                  </m:oMathPara>
                </a14:m>
                <a:endParaRPr lang="en-US" sz="2600" dirty="0" smtClean="0">
                  <a:latin typeface="Times New Roman" pitchFamily="18" charset="0"/>
                  <a:cs typeface="Times New Roman" pitchFamily="18" charset="0"/>
                </a:endParaRPr>
              </a:p>
              <a:p>
                <a:pPr marL="0" indent="0" algn="ctr">
                  <a:buNone/>
                </a:pPr>
                <a:endParaRPr lang="en-US" sz="2600" dirty="0" smtClean="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𝐶</m:t>
                          </m:r>
                        </m:e>
                        <m:sub>
                          <m:r>
                            <a:rPr lang="en-US" sz="2400" b="0" i="1">
                              <a:latin typeface="Cambria Math" panose="02040503050406030204" pitchFamily="18" charset="0"/>
                            </a:rPr>
                            <m:t>𝑚</m:t>
                          </m:r>
                        </m:sub>
                      </m:sSub>
                      <m:r>
                        <a:rPr lang="en-US" sz="2400" b="0" i="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𝟇</m:t>
                              </m:r>
                            </m:e>
                            <m:sub>
                              <m:r>
                                <a:rPr lang="en-US" sz="2400" b="0" i="1" smtClean="0">
                                  <a:latin typeface="Cambria Math" panose="02040503050406030204" pitchFamily="18" charset="0"/>
                                  <a:ea typeface="Cambria Math" panose="02040503050406030204" pitchFamily="18" charset="0"/>
                                </a:rPr>
                                <m:t>𝑒</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b="0" i="1">
                                  <a:latin typeface="Cambria Math" panose="02040503050406030204" pitchFamily="18" charset="0"/>
                                </a:rPr>
                                <m:t>𝑚</m:t>
                              </m:r>
                            </m:sub>
                          </m:sSub>
                        </m:den>
                      </m:f>
                      <m:r>
                        <a:rPr lang="en-US" sz="2400" b="0" i="0" smtClean="0">
                          <a:latin typeface="Cambria Math" panose="02040503050406030204" pitchFamily="18" charset="0"/>
                        </a:rPr>
                        <m:t>=</m:t>
                      </m:r>
                      <m:f>
                        <m:fPr>
                          <m:ctrlPr>
                            <a:rPr lang="en-US" sz="2400" i="1" dirty="0">
                              <a:latin typeface="Cambria Math" panose="02040503050406030204" pitchFamily="18" charset="0"/>
                            </a:rPr>
                          </m:ctrlPr>
                        </m:fPr>
                        <m:num>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𝑫</m:t>
                              </m:r>
                              <m:r>
                                <a:rPr lang="en-US" sz="2400" b="0" i="1">
                                  <a:latin typeface="Cambria Math" panose="02040503050406030204" pitchFamily="18" charset="0"/>
                                </a:rPr>
                                <m:t>.</m:t>
                              </m:r>
                              <m:r>
                                <a:rPr lang="en-US" sz="2400" b="0" i="1">
                                  <a:latin typeface="Cambria Math" panose="02040503050406030204" pitchFamily="18" charset="0"/>
                                </a:rPr>
                                <m:t>𝑑𝑆</m:t>
                              </m:r>
                            </m:e>
                          </m:nary>
                        </m:num>
                        <m:den>
                          <m:nary>
                            <m:naryPr>
                              <m:chr m:val="∮"/>
                              <m:limLoc m:val="undOvr"/>
                              <m:subHide m:val="on"/>
                              <m:supHide m:val="on"/>
                              <m:ctrlPr>
                                <a:rPr lang="en-US" sz="2400" i="1">
                                  <a:latin typeface="Cambria Math" panose="02040503050406030204" pitchFamily="18" charset="0"/>
                                </a:rPr>
                              </m:ctrlPr>
                            </m:naryPr>
                            <m:sub/>
                            <m:sup/>
                            <m:e>
                              <m:r>
                                <a:rPr lang="en-US" sz="2400" b="1" i="1">
                                  <a:latin typeface="Cambria Math" panose="02040503050406030204" pitchFamily="18" charset="0"/>
                                </a:rPr>
                                <m:t>𝑬</m:t>
                              </m:r>
                              <m:r>
                                <a:rPr lang="en-US" sz="2400" b="0" i="1">
                                  <a:latin typeface="Cambria Math" panose="02040503050406030204" pitchFamily="18" charset="0"/>
                                </a:rPr>
                                <m:t>.</m:t>
                              </m:r>
                              <m:r>
                                <a:rPr lang="en-US" sz="2400" b="0" i="1">
                                  <a:latin typeface="Cambria Math" panose="02040503050406030204" pitchFamily="18" charset="0"/>
                                </a:rPr>
                                <m:t>𝑑𝑙</m:t>
                              </m:r>
                            </m:e>
                          </m:nary>
                        </m:den>
                      </m:f>
                      <m:r>
                        <a:rPr lang="en-US" sz="2400" b="0" i="1">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𝐹𝑎𝑟𝑎𝑑</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oMath>
                  </m:oMathPara>
                </a14:m>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rotWithShape="1">
                <a:blip r:embed="rId2"/>
                <a:stretch>
                  <a:fillRect l="-928" t="-271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22860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2.3. Energy </a:t>
            </a:r>
            <a:r>
              <a:rPr lang="en-US" dirty="0">
                <a:latin typeface="Times New Roman" pitchFamily="18" charset="0"/>
                <a:cs typeface="Times New Roman" pitchFamily="18" charset="0"/>
              </a:rPr>
              <a:t>Loss and Energy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Times New Roman" pitchFamily="18" charset="0"/>
                    <a:cs typeface="Times New Roman" pitchFamily="18" charset="0"/>
                  </a:rPr>
                  <a:t>1. Energy is dissipated in Magnetic Conductance due to skin effect.</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𝑙𝑜𝑠𝑠</m:t>
                          </m:r>
                        </m:sub>
                      </m:sSub>
                      <m:r>
                        <a:rPr lang="en-US" sz="3200" i="1">
                          <a:latin typeface="Cambria Math" panose="02040503050406030204" pitchFamily="18" charset="0"/>
                        </a:rPr>
                        <m:t>=</m:t>
                      </m:r>
                      <m:sSubSup>
                        <m:sSubSupPr>
                          <m:ctrlPr>
                            <a:rPr lang="en-US" sz="3200" i="1">
                              <a:latin typeface="Cambria Math" panose="02040503050406030204" pitchFamily="18" charset="0"/>
                            </a:rPr>
                          </m:ctrlPr>
                        </m:sSubSupPr>
                        <m:e>
                          <m:r>
                            <a:rPr lang="en-US" sz="3200" b="0" i="1" smtClean="0">
                              <a:latin typeface="Cambria Math" panose="02040503050406030204" pitchFamily="18" charset="0"/>
                            </a:rPr>
                            <m:t>𝐼</m:t>
                          </m:r>
                        </m:e>
                        <m:sub>
                          <m:r>
                            <a:rPr lang="en-US" sz="3200" i="1">
                              <a:latin typeface="Cambria Math" panose="02040503050406030204" pitchFamily="18" charset="0"/>
                            </a:rPr>
                            <m:t>𝑚</m:t>
                          </m:r>
                        </m:sub>
                        <m:sup>
                          <m:r>
                            <a:rPr lang="en-US" sz="3200" i="1">
                              <a:latin typeface="Cambria Math" panose="02040503050406030204" pitchFamily="18" charset="0"/>
                            </a:rPr>
                            <m:t>2</m:t>
                          </m:r>
                        </m:sup>
                      </m:sSubSup>
                      <m:sSub>
                        <m:sSubPr>
                          <m:ctrlPr>
                            <a:rPr lang="en-US" sz="3200" i="1">
                              <a:latin typeface="Cambria Math" panose="02040503050406030204" pitchFamily="18" charset="0"/>
                            </a:rPr>
                          </m:ctrlPr>
                        </m:sSubPr>
                        <m:e>
                          <m:r>
                            <a:rPr lang="en-US" sz="3200" i="1">
                              <a:latin typeface="Cambria Math" panose="02040503050406030204" pitchFamily="18" charset="0"/>
                            </a:rPr>
                            <m:t>𝐺</m:t>
                          </m:r>
                        </m:e>
                        <m:sub>
                          <m:r>
                            <a:rPr lang="en-US" sz="3200"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Electrical </a:t>
                </a:r>
                <a:r>
                  <a:rPr lang="en-US" dirty="0">
                    <a:latin typeface="Times New Roman" pitchFamily="18" charset="0"/>
                    <a:cs typeface="Times New Roman" pitchFamily="18" charset="0"/>
                  </a:rPr>
                  <a:t>Energy is stored in Magnetic </a:t>
                </a:r>
                <a:r>
                  <a:rPr lang="en-US" dirty="0" smtClean="0">
                    <a:latin typeface="Times New Roman" pitchFamily="18" charset="0"/>
                    <a:cs typeface="Times New Roman" pitchFamily="18" charset="0"/>
                  </a:rPr>
                  <a:t>Capacitance;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Magnetic </a:t>
                </a:r>
                <a:r>
                  <a:rPr lang="en-US" dirty="0">
                    <a:latin typeface="Times New Roman" pitchFamily="18" charset="0"/>
                    <a:cs typeface="Times New Roman" pitchFamily="18" charset="0"/>
                  </a:rPr>
                  <a:t>Energy is stored in Magnetic Inductance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r>
                            <a:rPr lang="en-US" i="1">
                              <a:latin typeface="Cambria Math" panose="02040503050406030204" pitchFamily="18" charset="0"/>
                            </a:rPr>
                            <m:t>𝑉</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𝑩</m:t>
                          </m:r>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i="1"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r>
                            <a:rPr lang="en-US" i="1">
                              <a:latin typeface="Cambria Math" panose="02040503050406030204" pitchFamily="18" charset="0"/>
                            </a:rPr>
                            <m:t>𝐼</m:t>
                          </m:r>
                        </m:e>
                        <m:sub>
                          <m:r>
                            <a:rPr lang="en-US" i="1">
                              <a:latin typeface="Cambria Math" panose="02040503050406030204" pitchFamily="18" charset="0"/>
                            </a:rPr>
                            <m:t>𝑚</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limLoc m:val="undOvr"/>
                          <m:subHide m:val="on"/>
                          <m:supHide m:val="on"/>
                          <m:ctrlPr>
                            <a:rPr lang="en-US" i="1">
                              <a:latin typeface="Cambria Math" panose="02040503050406030204" pitchFamily="18" charset="0"/>
                            </a:rPr>
                          </m:ctrlPr>
                        </m:naryPr>
                        <m:sub/>
                        <m:sup/>
                        <m:e>
                          <m:r>
                            <a:rPr lang="en-US" b="1" i="1">
                              <a:latin typeface="Cambria Math" panose="02040503050406030204" pitchFamily="18" charset="0"/>
                            </a:rPr>
                            <m:t>𝑫</m:t>
                          </m:r>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 </m:t>
                          </m:r>
                          <m:r>
                            <a:rPr lang="en-US" i="1">
                              <a:latin typeface="Cambria Math" panose="02040503050406030204" pitchFamily="18" charset="0"/>
                            </a:rPr>
                            <m:t>𝑑𝑉</m:t>
                          </m:r>
                        </m:e>
                      </m:nary>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3.The Magnetic Transmission Line Equations can be solved just like Electric Transmission Line Equations.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54" t="-29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266862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Transmission Lines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160746"/>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val="3581561559"/>
                        </a:ext>
                      </a:extLst>
                    </a:gridCol>
                    <a:gridCol w="4132130">
                      <a:extLst>
                        <a:ext uri="{9D8B030D-6E8A-4147-A177-3AD203B41FA5}">
                          <a16:colId xmlns:a16="http://schemas.microsoft.com/office/drawing/2014/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3544196432"/>
                      </a:ext>
                    </a:extLst>
                  </a:tr>
                  <a:tr h="675847">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smtClean="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G</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𝐶</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r>
                                  <m:rPr>
                                    <m:sty m:val="p"/>
                                  </m:rPr>
                                  <a:rPr lang="en-US" sz="1800" b="0" i="0" smtClean="0">
                                    <a:effectLst/>
                                    <a:latin typeface="Cambria Math" panose="02040503050406030204" pitchFamily="18" charset="0"/>
                                  </a:rPr>
                                  <m:t>R</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r>
                                  <a:rPr lang="en-US" sz="1800" b="0">
                                    <a:effectLst/>
                                    <a:latin typeface="Cambria Math" panose="02040503050406030204" pitchFamily="18" charset="0"/>
                                  </a:rPr>
                                  <m:t>−</m:t>
                                </m:r>
                                <m:r>
                                  <a:rPr lang="en-US" sz="1800" b="0" i="1">
                                    <a:effectLst/>
                                    <a:latin typeface="Cambria Math" panose="02040503050406030204" pitchFamily="18" charset="0"/>
                                  </a:rPr>
                                  <m:t>𝐿</m:t>
                                </m:r>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𝑑𝑡</m:t>
                                    </m:r>
                                  </m:den>
                                </m:f>
                              </m:oMath>
                            </m:oMathPara>
                          </a14:m>
                          <a:endParaRPr lang="en-US" sz="1800" b="0" dirty="0" smtClean="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800" b="0" dirty="0">
                            <a:effectLst/>
                            <a:latin typeface="Times New Roman" pitchFamily="18"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𝑑𝑧</m:t>
                                    </m:r>
                                  </m:den>
                                </m:f>
                                <m:r>
                                  <a:rPr lang="en-US" sz="1800" b="0">
                                    <a:effectLst/>
                                    <a:latin typeface="Cambria Math" panose="02040503050406030204" pitchFamily="18" charset="0"/>
                                  </a:rPr>
                                  <m:t>=</m:t>
                                </m:r>
                                <m:r>
                                  <a:rPr lang="en-US" sz="1800" b="0" i="0" smtClean="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r>
                                  <a:rPr lang="en-US" sz="1800" b="0">
                                    <a:effectLst/>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f>
                                  <m:fPr>
                                    <m:ctrlPr>
                                      <a:rPr lang="en-US" sz="1800" b="0" i="1">
                                        <a:effectLst/>
                                        <a:latin typeface="Cambria Math" panose="02040503050406030204" pitchFamily="18" charset="0"/>
                                      </a:rPr>
                                    </m:ctrlPr>
                                  </m:fPr>
                                  <m:num>
                                    <m:r>
                                      <a:rPr lang="en-US" sz="1800" b="0" i="1">
                                        <a:effectLst/>
                                        <a:latin typeface="Cambria Math" panose="02040503050406030204" pitchFamily="18" charset="0"/>
                                      </a:rPr>
                                      <m:t>𝑑</m:t>
                                    </m:r>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𝑑𝑡</m:t>
                                    </m:r>
                                  </m:den>
                                </m:f>
                              </m:oMath>
                            </m:oMathPara>
                          </a14:m>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29884245"/>
                      </a:ext>
                    </a:extLst>
                  </a:tr>
                  <a:tr h="564513">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b="0" i="1" smtClean="0">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𝑧</m:t>
                                        </m:r>
                                      </m:e>
                                      <m:sup>
                                        <m:r>
                                          <a:rPr lang="en-US" sz="1800" b="0" i="1">
                                            <a:effectLst/>
                                            <a:latin typeface="Cambria Math" panose="02040503050406030204" pitchFamily="18" charset="0"/>
                                          </a:rPr>
                                          <m:t>2</m:t>
                                        </m:r>
                                      </m:sup>
                                    </m:sSup>
                                  </m:den>
                                </m:f>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𝛾</m:t>
                                    </m:r>
                                  </m:e>
                                  <m:sup>
                                    <m:r>
                                      <a:rPr lang="en-US" sz="1800" b="0" i="1">
                                        <a:effectLst/>
                                        <a:latin typeface="Cambria Math" panose="02040503050406030204" pitchFamily="18" charset="0"/>
                                      </a:rPr>
                                      <m:t>2</m:t>
                                    </m:r>
                                  </m:sup>
                                </m:sSup>
                                <m:f>
                                  <m:fPr>
                                    <m:ctrlPr>
                                      <a:rPr lang="en-US" sz="1800" b="0" i="1">
                                        <a:effectLst/>
                                        <a:latin typeface="Cambria Math" panose="02040503050406030204" pitchFamily="18" charset="0"/>
                                      </a:rPr>
                                    </m:ctrlPr>
                                  </m:fPr>
                                  <m:num>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𝑑</m:t>
                                        </m:r>
                                      </m:e>
                                      <m:sup>
                                        <m:r>
                                          <a:rPr lang="en-US" sz="1800" b="0" i="1">
                                            <a:effectLst/>
                                            <a:latin typeface="Cambria Math" panose="02040503050406030204" pitchFamily="18" charset="0"/>
                                          </a:rPr>
                                          <m:t>2</m:t>
                                        </m:r>
                                      </m:sup>
                                    </m:sSup>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num>
                                  <m:den>
                                    <m:r>
                                      <a:rPr lang="en-US" sz="1800" b="0" i="1">
                                        <a:effectLst/>
                                        <a:latin typeface="Cambria Math" panose="02040503050406030204" pitchFamily="18" charset="0"/>
                                      </a:rPr>
                                      <m:t>𝑑</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𝑡</m:t>
                                        </m:r>
                                      </m:e>
                                      <m:sup>
                                        <m:r>
                                          <a:rPr lang="en-US" sz="1800" b="0" i="1">
                                            <a:effectLst/>
                                            <a:latin typeface="Cambria Math" panose="02040503050406030204" pitchFamily="18" charset="0"/>
                                          </a:rPr>
                                          <m:t>2</m:t>
                                        </m:r>
                                      </m:sup>
                                    </m:sSup>
                                  </m:den>
                                </m:f>
                              </m:oMath>
                            </m:oMathPara>
                          </a14:m>
                          <a:endParaRPr lang="en-US" sz="1800" b="0" dirty="0" smtClean="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4161218915"/>
                      </a:ext>
                    </a:extLst>
                  </a:tr>
                  <a:tr h="115091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smtClean="0">
                                            <a:latin typeface="Cambria Math" panose="02040503050406030204" pitchFamily="18" charset="0"/>
                                          </a:rPr>
                                          <m:t>𝑒</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𝑧</m:t>
                                    </m:r>
                                  </m:e>
                                </m:d>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𝑖</m:t>
                                    </m:r>
                                  </m:sub>
                                </m:sSub>
                                <m:d>
                                  <m:dPr>
                                    <m:ctrlPr>
                                      <a:rPr lang="en-US" sz="1800" b="0" i="1">
                                        <a:effectLst/>
                                        <a:latin typeface="Cambria Math" panose="02040503050406030204" pitchFamily="18" charset="0"/>
                                      </a:rPr>
                                    </m:ctrlPr>
                                  </m:dPr>
                                  <m:e>
                                    <m:r>
                                      <a:rPr lang="en-US" sz="1800" b="0" i="1">
                                        <a:effectLst/>
                                        <a:latin typeface="Cambria Math" panose="02040503050406030204" pitchFamily="18" charset="0"/>
                                      </a:rPr>
                                      <m:t>0</m:t>
                                    </m:r>
                                  </m:e>
                                </m:d>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r>
                                  <a:rPr lang="en-US" sz="1800" b="0">
                                    <a:effectLst/>
                                    <a:latin typeface="Cambria Math" panose="02040503050406030204" pitchFamily="18" charset="0"/>
                                  </a:rPr>
                                  <m:t>−</m:t>
                                </m:r>
                                <m:sSub>
                                  <m:sSubPr>
                                    <m:ctrlPr>
                                      <a:rPr lang="en-US" sz="1800" b="0" i="1">
                                        <a:effectLst/>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a:latin typeface="Cambria Math" panose="02040503050406030204" pitchFamily="18" charset="0"/>
                                          </a:rPr>
                                          <m:t>𝐼</m:t>
                                        </m:r>
                                      </m:e>
                                      <m:sub>
                                        <m:r>
                                          <a:rPr lang="en-US" sz="1800" b="0" i="1">
                                            <a:latin typeface="Cambria Math" panose="02040503050406030204" pitchFamily="18" charset="0"/>
                                          </a:rPr>
                                          <m:t>𝑚</m:t>
                                        </m:r>
                                      </m:sub>
                                    </m:sSub>
                                  </m:e>
                                  <m:sub>
                                    <m:r>
                                      <a:rPr lang="en-US" sz="1800" b="0" i="1">
                                        <a:effectLst/>
                                        <a:latin typeface="Cambria Math" panose="02040503050406030204" pitchFamily="18" charset="0"/>
                                      </a:rPr>
                                      <m:t>𝑟</m:t>
                                    </m:r>
                                  </m:sub>
                                </m:sSub>
                                <m:r>
                                  <a:rPr lang="en-US" sz="1800" b="0">
                                    <a:effectLst/>
                                    <a:latin typeface="Cambria Math" panose="02040503050406030204" pitchFamily="18" charset="0"/>
                                  </a:rPr>
                                  <m:t>(</m:t>
                                </m:r>
                                <m:r>
                                  <a:rPr lang="en-US" sz="1800" b="0" i="1">
                                    <a:effectLst/>
                                    <a:latin typeface="Cambria Math" panose="02040503050406030204" pitchFamily="18" charset="0"/>
                                  </a:rPr>
                                  <m:t>0</m:t>
                                </m:r>
                                <m:r>
                                  <a:rPr lang="en-US" sz="1800" b="0">
                                    <a:effectLst/>
                                    <a:latin typeface="Cambria Math" panose="02040503050406030204" pitchFamily="18" charset="0"/>
                                  </a:rPr>
                                  <m:t>)</m:t>
                                </m:r>
                                <m:sSup>
                                  <m:sSupPr>
                                    <m:ctrlPr>
                                      <a:rPr lang="en-US" sz="1800" b="0" i="1">
                                        <a:effectLst/>
                                        <a:latin typeface="Cambria Math" panose="02040503050406030204" pitchFamily="18" charset="0"/>
                                      </a:rPr>
                                    </m:ctrlPr>
                                  </m:sSupPr>
                                  <m:e>
                                    <m:r>
                                      <a:rPr lang="en-US" sz="1800" b="0" i="1">
                                        <a:effectLst/>
                                        <a:latin typeface="Cambria Math" panose="02040503050406030204" pitchFamily="18" charset="0"/>
                                      </a:rPr>
                                      <m:t>𝑒</m:t>
                                    </m:r>
                                  </m:e>
                                  <m:sup>
                                    <m:r>
                                      <a:rPr lang="en-US" sz="1800" b="0">
                                        <a:effectLst/>
                                        <a:latin typeface="Cambria Math" panose="02040503050406030204" pitchFamily="18" charset="0"/>
                                      </a:rPr>
                                      <m:t>+</m:t>
                                    </m:r>
                                    <m:r>
                                      <a:rPr lang="en-US" sz="1800" b="0" i="1">
                                        <a:effectLst/>
                                        <a:latin typeface="Cambria Math" panose="02040503050406030204" pitchFamily="18" charset="0"/>
                                      </a:rPr>
                                      <m:t>𝛾</m:t>
                                    </m:r>
                                    <m:r>
                                      <a:rPr lang="en-US" sz="1800" b="0" i="1">
                                        <a:effectLst/>
                                        <a:latin typeface="Cambria Math" panose="02040503050406030204" pitchFamily="18" charset="0"/>
                                      </a:rPr>
                                      <m:t>𝑧</m:t>
                                    </m:r>
                                  </m:sup>
                                </m:sSup>
                              </m:oMath>
                            </m:oMathPara>
                          </a14:m>
                          <a:endParaRPr lang="en-US" sz="1800" b="0" dirty="0">
                            <a:effectLst/>
                            <a:latin typeface="Times New Roman" pitchFamily="18" charset="0"/>
                            <a:cs typeface="Times New Roman" pitchFamily="18" charset="0"/>
                          </a:endParaRPr>
                        </a:p>
                        <a:p>
                          <a:pPr marL="0" marR="0">
                            <a:lnSpc>
                              <a:spcPct val="107000"/>
                            </a:lnSpc>
                            <a:spcBef>
                              <a:spcPts val="0"/>
                            </a:spcBef>
                            <a:spcAft>
                              <a:spcPts val="0"/>
                            </a:spcAft>
                          </a:pPr>
                          <a:endParaRPr lang="en-US" sz="1800" b="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3955219018"/>
                      </a:ext>
                    </a:extLst>
                  </a:tr>
                  <a:tr h="3853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𝑟</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𝑙</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𝑔</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r>
                                      <a:rPr lang="en-US" sz="1800" b="0" i="1" kern="1200">
                                        <a:solidFill>
                                          <a:schemeClr val="tx1"/>
                                        </a:solidFill>
                                        <a:effectLst/>
                                        <a:latin typeface="Cambria Math" panose="02040503050406030204" pitchFamily="18" charset="0"/>
                                        <a:ea typeface="+mn-ea"/>
                                        <a:cs typeface="+mn-cs"/>
                                      </a:rPr>
                                      <m:t>𝑐</m:t>
                                    </m:r>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𝜌</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kern="1200" smtClean="0">
                                    <a:solidFill>
                                      <a:schemeClr val="tx1"/>
                                    </a:solidFill>
                                    <a:effectLst/>
                                    <a:latin typeface="Cambria Math" panose="02040503050406030204" pitchFamily="18" charset="0"/>
                                    <a:ea typeface="+mn-ea"/>
                                    <a:cs typeface="+mn-cs"/>
                                  </a:rPr>
                                  <m:t>𝛾</m:t>
                                </m:r>
                                <m:r>
                                  <a:rPr lang="en-US" sz="1800" b="0" i="1" kern="1200" smtClean="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a:latin typeface="Cambria Math" panose="02040503050406030204" pitchFamily="18" charset="0"/>
                                          </a:rPr>
                                          <m:t>𝑚</m:t>
                                        </m:r>
                                      </m:sub>
                                    </m:sSub>
                                    <m:r>
                                      <a:rPr lang="en-US" sz="1800" b="0" i="1" kern="1200">
                                        <a:solidFill>
                                          <a:schemeClr val="tx1"/>
                                        </a:solidFill>
                                        <a:effectLst/>
                                        <a:latin typeface="Cambria Math" panose="02040503050406030204" pitchFamily="18" charset="0"/>
                                        <a:ea typeface="+mn-ea"/>
                                        <a:cs typeface="+mn-cs"/>
                                      </a:rPr>
                                      <m:t>)</m:t>
                                    </m:r>
                                  </m:e>
                                </m:rad>
                                <m:r>
                                  <a:rPr lang="en-US" sz="1800" b="0" i="1" kern="1200">
                                    <a:solidFill>
                                      <a:schemeClr val="tx1"/>
                                    </a:solidFill>
                                    <a:effectLst/>
                                    <a:latin typeface="Cambria Math" panose="02040503050406030204" pitchFamily="18" charset="0"/>
                                    <a:ea typeface="+mn-ea"/>
                                    <a:cs typeface="+mn-cs"/>
                                  </a:rPr>
                                  <m:t>=</m:t>
                                </m:r>
                                <m:rad>
                                  <m:radPr>
                                    <m:degHide m:val="on"/>
                                    <m:ctrlPr>
                                      <a:rPr lang="en-US" sz="1800" b="0" i="1" kern="1200">
                                        <a:solidFill>
                                          <a:schemeClr val="tx1"/>
                                        </a:solidFill>
                                        <a:effectLst/>
                                        <a:latin typeface="Cambria Math" panose="02040503050406030204" pitchFamily="18" charset="0"/>
                                        <a:ea typeface="+mn-ea"/>
                                        <a:cs typeface="+mn-cs"/>
                                      </a:rPr>
                                    </m:ctrlPr>
                                  </m:radPr>
                                  <m:deg/>
                                  <m:e>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𝜔𝜇</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𝜎</m:t>
                                    </m:r>
                                    <m:r>
                                      <a:rPr lang="en-US" sz="1800" b="0" i="1" kern="1200">
                                        <a:solidFill>
                                          <a:schemeClr val="tx1"/>
                                        </a:solidFill>
                                        <a:effectLst/>
                                        <a:latin typeface="Cambria Math" panose="02040503050406030204" pitchFamily="18" charset="0"/>
                                        <a:ea typeface="+mn-ea"/>
                                        <a:cs typeface="+mn-cs"/>
                                      </a:rPr>
                                      <m:t>+</m:t>
                                    </m:r>
                                    <m:r>
                                      <a:rPr lang="en-US" sz="1800" b="0" i="1" kern="1200">
                                        <a:solidFill>
                                          <a:schemeClr val="tx1"/>
                                        </a:solidFill>
                                        <a:effectLst/>
                                        <a:latin typeface="Cambria Math" panose="02040503050406030204" pitchFamily="18" charset="0"/>
                                        <a:ea typeface="+mn-ea"/>
                                        <a:cs typeface="+mn-cs"/>
                                      </a:rPr>
                                      <m:t>𝑗</m:t>
                                    </m:r>
                                    <m:r>
                                      <a:rPr lang="en-US" sz="1800" b="0" i="1" kern="1200">
                                        <a:solidFill>
                                          <a:schemeClr val="tx1"/>
                                        </a:solidFill>
                                        <a:effectLst/>
                                        <a:latin typeface="Cambria Math" panose="02040503050406030204" pitchFamily="18" charset="0"/>
                                        <a:ea typeface="+mn-ea"/>
                                        <a:cs typeface="+mn-cs"/>
                                      </a:rPr>
                                      <m:t>𝜔𝜀</m:t>
                                    </m:r>
                                    <m:r>
                                      <a:rPr lang="en-US" sz="1800" b="0" i="1" kern="1200">
                                        <a:solidFill>
                                          <a:schemeClr val="tx1"/>
                                        </a:solidFill>
                                        <a:effectLst/>
                                        <a:latin typeface="Cambria Math" panose="02040503050406030204" pitchFamily="18" charset="0"/>
                                        <a:ea typeface="+mn-ea"/>
                                        <a:cs typeface="+mn-cs"/>
                                      </a:rPr>
                                      <m:t>)</m:t>
                                    </m:r>
                                  </m:e>
                                </m:rad>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𝛼</m:t>
                                </m:r>
                                <m:r>
                                  <a:rPr lang="en-US" sz="1800" b="0" i="1" kern="1200" smtClean="0">
                                    <a:solidFill>
                                      <a:schemeClr val="tx1"/>
                                    </a:solidFill>
                                    <a:effectLst/>
                                    <a:latin typeface="Cambria Math" panose="02040503050406030204" pitchFamily="18" charset="0"/>
                                    <a:ea typeface="+mn-ea"/>
                                    <a:cs typeface="+mn-cs"/>
                                  </a:rPr>
                                  <m:t>+</m:t>
                                </m:r>
                                <m:r>
                                  <a:rPr lang="en-US" sz="1800" b="0" i="1" kern="1200" smtClean="0">
                                    <a:solidFill>
                                      <a:schemeClr val="tx1"/>
                                    </a:solidFill>
                                    <a:effectLst/>
                                    <a:latin typeface="Cambria Math" panose="02040503050406030204" pitchFamily="18" charset="0"/>
                                    <a:ea typeface="+mn-ea"/>
                                    <a:cs typeface="+mn-cs"/>
                                  </a:rPr>
                                  <m:t>𝑗</m:t>
                                </m:r>
                                <m:r>
                                  <a:rPr lang="en-US" sz="1800" b="0" i="1" kern="1200" smtClean="0">
                                    <a:solidFill>
                                      <a:schemeClr val="tx1"/>
                                    </a:solidFill>
                                    <a:effectLst/>
                                    <a:latin typeface="Cambria Math" panose="02040503050406030204" pitchFamily="18" charset="0"/>
                                    <a:ea typeface="+mn-ea"/>
                                    <a:cs typeface="+mn-cs"/>
                                  </a:rPr>
                                  <m:t>𝛽</m:t>
                                </m:r>
                              </m:oMath>
                            </m:oMathPara>
                          </a14:m>
                          <a:endParaRPr lang="en-US" sz="18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213677742"/>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20559509"/>
                  </p:ext>
                </p:extLst>
              </p:nvPr>
            </p:nvGraphicFramePr>
            <p:xfrm>
              <a:off x="1943713" y="1341759"/>
              <a:ext cx="8304574" cy="5394999"/>
            </p:xfrm>
            <a:graphic>
              <a:graphicData uri="http://schemas.openxmlformats.org/drawingml/2006/table">
                <a:tbl>
                  <a:tblPr firstRow="1" firstCol="1" bandRow="1">
                    <a:tableStyleId>{5940675A-B579-460E-94D1-54222C63F5DA}</a:tableStyleId>
                  </a:tblPr>
                  <a:tblGrid>
                    <a:gridCol w="4172444">
                      <a:extLst>
                        <a:ext uri="{9D8B030D-6E8A-4147-A177-3AD203B41FA5}">
                          <a16:colId xmlns:a16="http://schemas.microsoft.com/office/drawing/2014/main" xmlns="" xmlns:a14="http://schemas.microsoft.com/office/drawing/2010/main" val="3581561559"/>
                        </a:ext>
                      </a:extLst>
                    </a:gridCol>
                    <a:gridCol w="4132130">
                      <a:extLst>
                        <a:ext uri="{9D8B030D-6E8A-4147-A177-3AD203B41FA5}">
                          <a16:colId xmlns:a16="http://schemas.microsoft.com/office/drawing/2014/main" xmlns="" xmlns:a14="http://schemas.microsoft.com/office/drawing/2010/main" val="3382901946"/>
                        </a:ext>
                      </a:extLst>
                    </a:gridCol>
                  </a:tblGrid>
                  <a:tr h="335762">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Electric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2000" b="0" dirty="0" smtClean="0">
                              <a:effectLst/>
                              <a:latin typeface="Times New Roman" pitchFamily="18" charset="0"/>
                              <a:cs typeface="Times New Roman" pitchFamily="18" charset="0"/>
                            </a:rPr>
                            <a:t>Magnetic Transmission Line</a:t>
                          </a:r>
                          <a:endParaRPr lang="en-US" sz="2000" b="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xmlns="" xmlns:a14="http://schemas.microsoft.com/office/drawing/2010/main" val="3544196432"/>
                      </a:ext>
                    </a:extLst>
                  </a:tr>
                  <a:tr h="1388301">
                    <a:tc>
                      <a:txBody>
                        <a:bodyPr/>
                        <a:lstStyle/>
                        <a:p>
                          <a:endParaRPr lang="en-US"/>
                        </a:p>
                      </a:txBody>
                      <a:tcPr marL="68580" marR="68580" marT="0" marB="0">
                        <a:blipFill rotWithShape="1">
                          <a:blip r:embed="rId2"/>
                          <a:stretch>
                            <a:fillRect l="-146" t="-29386" r="-99269" b="-270175"/>
                          </a:stretch>
                        </a:blipFill>
                      </a:tcPr>
                    </a:tc>
                    <a:tc>
                      <a:txBody>
                        <a:bodyPr/>
                        <a:lstStyle/>
                        <a:p>
                          <a:endParaRPr lang="en-US"/>
                        </a:p>
                      </a:txBody>
                      <a:tcPr marL="68580" marR="68580" marT="0" marB="0">
                        <a:blipFill rotWithShape="1">
                          <a:blip r:embed="rId2"/>
                          <a:stretch>
                            <a:fillRect l="-101032" t="-29386" r="-147" b="-270175"/>
                          </a:stretch>
                        </a:blipFill>
                      </a:tcPr>
                    </a:tc>
                    <a:extLst>
                      <a:ext uri="{0D108BD9-81ED-4DB2-BD59-A6C34878D82A}">
                        <a16:rowId xmlns:a16="http://schemas.microsoft.com/office/drawing/2014/main" xmlns="" xmlns:a14="http://schemas.microsoft.com/office/drawing/2010/main" val="129884245"/>
                      </a:ext>
                    </a:extLst>
                  </a:tr>
                  <a:tr h="1451674">
                    <a:tc>
                      <a:txBody>
                        <a:bodyPr/>
                        <a:lstStyle/>
                        <a:p>
                          <a:endParaRPr lang="en-US"/>
                        </a:p>
                      </a:txBody>
                      <a:tcPr marL="68580" marR="68580" marT="0" marB="0">
                        <a:blipFill rotWithShape="1">
                          <a:blip r:embed="rId2"/>
                          <a:stretch>
                            <a:fillRect l="-146" t="-123950" r="-99269" b="-158824"/>
                          </a:stretch>
                        </a:blipFill>
                      </a:tcPr>
                    </a:tc>
                    <a:tc>
                      <a:txBody>
                        <a:bodyPr/>
                        <a:lstStyle/>
                        <a:p>
                          <a:endParaRPr lang="en-US"/>
                        </a:p>
                      </a:txBody>
                      <a:tcPr marL="68580" marR="68580" marT="0" marB="0">
                        <a:blipFill rotWithShape="1">
                          <a:blip r:embed="rId2"/>
                          <a:stretch>
                            <a:fillRect l="-101032" t="-123950" r="-147" b="-158824"/>
                          </a:stretch>
                        </a:blipFill>
                      </a:tcPr>
                    </a:tc>
                    <a:extLst>
                      <a:ext uri="{0D108BD9-81ED-4DB2-BD59-A6C34878D82A}">
                        <a16:rowId xmlns:a16="http://schemas.microsoft.com/office/drawing/2014/main" xmlns="" xmlns:a14="http://schemas.microsoft.com/office/drawing/2010/main" val="4161218915"/>
                      </a:ext>
                    </a:extLst>
                  </a:tr>
                  <a:tr h="1214946">
                    <a:tc>
                      <a:txBody>
                        <a:bodyPr/>
                        <a:lstStyle/>
                        <a:p>
                          <a:endParaRPr lang="en-US"/>
                        </a:p>
                      </a:txBody>
                      <a:tcPr marL="68580" marR="68580" marT="0" marB="0">
                        <a:blipFill rotWithShape="1">
                          <a:blip r:embed="rId2"/>
                          <a:stretch>
                            <a:fillRect l="-146" t="-267839" r="-99269" b="-89950"/>
                          </a:stretch>
                        </a:blipFill>
                      </a:tcPr>
                    </a:tc>
                    <a:tc>
                      <a:txBody>
                        <a:bodyPr/>
                        <a:lstStyle/>
                        <a:p>
                          <a:endParaRPr lang="en-US"/>
                        </a:p>
                      </a:txBody>
                      <a:tcPr marL="68580" marR="68580" marT="0" marB="0">
                        <a:blipFill rotWithShape="1">
                          <a:blip r:embed="rId2"/>
                          <a:stretch>
                            <a:fillRect l="-101032" t="-267839" r="-147" b="-89950"/>
                          </a:stretch>
                        </a:blipFill>
                      </a:tcPr>
                    </a:tc>
                    <a:extLst>
                      <a:ext uri="{0D108BD9-81ED-4DB2-BD59-A6C34878D82A}">
                        <a16:rowId xmlns:a16="http://schemas.microsoft.com/office/drawing/2014/main" xmlns="" xmlns:a14="http://schemas.microsoft.com/office/drawing/2010/main" val="3955219018"/>
                      </a:ext>
                    </a:extLst>
                  </a:tr>
                  <a:tr h="1004316">
                    <a:tc>
                      <a:txBody>
                        <a:bodyPr/>
                        <a:lstStyle/>
                        <a:p>
                          <a:endParaRPr lang="en-US"/>
                        </a:p>
                      </a:txBody>
                      <a:tcPr marL="68580" marR="68580" marT="0" marB="0">
                        <a:blipFill rotWithShape="1">
                          <a:blip r:embed="rId2"/>
                          <a:stretch>
                            <a:fillRect l="-146" t="-443636" r="-99269" b="-8485"/>
                          </a:stretch>
                        </a:blipFill>
                      </a:tcPr>
                    </a:tc>
                    <a:tc>
                      <a:txBody>
                        <a:bodyPr/>
                        <a:lstStyle/>
                        <a:p>
                          <a:endParaRPr lang="en-US"/>
                        </a:p>
                      </a:txBody>
                      <a:tcPr marL="68580" marR="68580" marT="0" marB="0">
                        <a:blipFill rotWithShape="1">
                          <a:blip r:embed="rId2"/>
                          <a:stretch>
                            <a:fillRect l="-101032" t="-443636" r="-147" b="-8485"/>
                          </a:stretch>
                        </a:blipFill>
                      </a:tcPr>
                    </a:tc>
                    <a:extLst>
                      <a:ext uri="{0D108BD9-81ED-4DB2-BD59-A6C34878D82A}">
                        <a16:rowId xmlns:a16="http://schemas.microsoft.com/office/drawing/2014/main" xmlns="" xmlns:a14="http://schemas.microsoft.com/office/drawing/2010/main" val="213677742"/>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555304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2.4. Summary of Three Magnetic Circuit Models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9754293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2.4. Comparison of Different Models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37084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37084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37084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37084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Reluctance [</a:t>
                          </a:r>
                          <a14:m>
                            <m:oMath xmlns:m="http://schemas.openxmlformats.org/officeDocument/2006/math">
                              <m:sSup>
                                <m:sSupPr>
                                  <m:ctrlPr>
                                    <a:rPr lang="en-US" sz="1800" i="1" dirty="0" smtClean="0">
                                      <a:effectLst/>
                                      <a:latin typeface="Cambria Math" panose="02040503050406030204" pitchFamily="18" charset="0"/>
                                    </a:rPr>
                                  </m:ctrlPr>
                                </m:sSupPr>
                                <m:e>
                                  <m:r>
                                    <m:rPr>
                                      <m:nor/>
                                    </m:rPr>
                                    <a:rPr lang="en-US" sz="1800" dirty="0" smtClean="0">
                                      <a:latin typeface="Times New Roman" pitchFamily="18" charset="0"/>
                                      <a:cs typeface="Times New Roman" pitchFamily="18" charset="0"/>
                                    </a:rPr>
                                    <m:t>Henry</m:t>
                                  </m:r>
                                </m:e>
                                <m:sup>
                                  <m:r>
                                    <a:rPr lang="en-US" sz="1800" i="1" dirty="0" smtClean="0">
                                      <a:effectLst/>
                                      <a:latin typeface="Cambria Math" panose="02040503050406030204" pitchFamily="18" charset="0"/>
                                    </a:rPr>
                                    <m:t>−1</m:t>
                                  </m:r>
                                </m:sup>
                              </m:sSup>
                            </m:oMath>
                          </a14:m>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37084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37084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064615110"/>
                  </p:ext>
                </p:extLst>
              </p:nvPr>
            </p:nvGraphicFramePr>
            <p:xfrm>
              <a:off x="535578" y="1825625"/>
              <a:ext cx="11254640" cy="4211320"/>
            </p:xfrm>
            <a:graphic>
              <a:graphicData uri="http://schemas.openxmlformats.org/drawingml/2006/table">
                <a:tbl>
                  <a:tblPr firstRow="1" bandRow="1">
                    <a:tableStyleId>{5940675A-B579-460E-94D1-54222C63F5DA}</a:tableStyleId>
                  </a:tblPr>
                  <a:tblGrid>
                    <a:gridCol w="2089491">
                      <a:extLst>
                        <a:ext uri="{9D8B030D-6E8A-4147-A177-3AD203B41FA5}">
                          <a16:colId xmlns:a16="http://schemas.microsoft.com/office/drawing/2014/main" val="4172966311"/>
                        </a:ext>
                      </a:extLst>
                    </a:gridCol>
                    <a:gridCol w="2499214">
                      <a:extLst>
                        <a:ext uri="{9D8B030D-6E8A-4147-A177-3AD203B41FA5}">
                          <a16:colId xmlns:a16="http://schemas.microsoft.com/office/drawing/2014/main" val="1255871291"/>
                        </a:ext>
                      </a:extLst>
                    </a:gridCol>
                    <a:gridCol w="3488275">
                      <a:extLst>
                        <a:ext uri="{9D8B030D-6E8A-4147-A177-3AD203B41FA5}">
                          <a16:colId xmlns:a16="http://schemas.microsoft.com/office/drawing/2014/main" val="3298123944"/>
                        </a:ext>
                      </a:extLst>
                    </a:gridCol>
                    <a:gridCol w="3177660">
                      <a:extLst>
                        <a:ext uri="{9D8B030D-6E8A-4147-A177-3AD203B41FA5}">
                          <a16:colId xmlns:a16="http://schemas.microsoft.com/office/drawing/2014/main" val="148908771"/>
                        </a:ext>
                      </a:extLst>
                    </a:gridCol>
                  </a:tblGrid>
                  <a:tr h="370840">
                    <a:tc>
                      <a:txBody>
                        <a:bodyPr/>
                        <a:lstStyle/>
                        <a:p>
                          <a:pPr algn="ct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Reluctance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Permeance-Capacitance</a:t>
                          </a:r>
                          <a:r>
                            <a:rPr lang="en-US" sz="1800" b="1" baseline="0" dirty="0" smtClean="0">
                              <a:latin typeface="Times New Roman" pitchFamily="18" charset="0"/>
                              <a:cs typeface="Times New Roman" pitchFamily="18" charset="0"/>
                            </a:rPr>
                            <a:t> Model</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Transmission Line Model</a:t>
                          </a:r>
                          <a:endParaRPr lang="en-US" sz="1800" b="1" dirty="0">
                            <a:latin typeface="Times New Roman" pitchFamily="18" charset="0"/>
                            <a:cs typeface="Times New Roman" pitchFamily="18" charset="0"/>
                          </a:endParaRPr>
                        </a:p>
                      </a:txBody>
                      <a:tcPr/>
                    </a:tc>
                    <a:extLst>
                      <a:ext uri="{0D108BD9-81ED-4DB2-BD59-A6C34878D82A}">
                        <a16:rowId xmlns:a16="http://schemas.microsoft.com/office/drawing/2014/main" val="1558632924"/>
                      </a:ext>
                    </a:extLst>
                  </a:tr>
                  <a:tr h="640080">
                    <a:tc>
                      <a:txBody>
                        <a:bodyPr/>
                        <a:lstStyle/>
                        <a:p>
                          <a:pPr algn="ctr"/>
                          <a:r>
                            <a:rPr lang="en-US" sz="1800" b="1" dirty="0" smtClean="0">
                              <a:latin typeface="Times New Roman" pitchFamily="18" charset="0"/>
                              <a:cs typeface="Times New Roman" pitchFamily="18" charset="0"/>
                            </a:rPr>
                            <a:t>Conserved Quantity</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 </a:t>
                          </a:r>
                        </a:p>
                        <a:p>
                          <a:pPr algn="ctr"/>
                          <a:r>
                            <a:rPr lang="en-US" sz="1800" dirty="0" smtClean="0">
                              <a:latin typeface="Times New Roman" pitchFamily="18" charset="0"/>
                              <a:cs typeface="Times New Roman" pitchFamily="18" charset="0"/>
                            </a:rPr>
                            <a:t>[Volt-Second]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88719644"/>
                      </a:ext>
                    </a:extLst>
                  </a:tr>
                  <a:tr h="640080">
                    <a:tc>
                      <a:txBody>
                        <a:bodyPr/>
                        <a:lstStyle/>
                        <a:p>
                          <a:pPr algn="ctr"/>
                          <a:r>
                            <a:rPr lang="en-US" sz="1800" b="1" dirty="0" smtClean="0">
                              <a:latin typeface="Times New Roman" pitchFamily="18" charset="0"/>
                              <a:cs typeface="Times New Roman" pitchFamily="18" charset="0"/>
                            </a:rPr>
                            <a:t>Flow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Flux</a:t>
                          </a:r>
                        </a:p>
                        <a:p>
                          <a:pPr algn="ctr"/>
                          <a:r>
                            <a:rPr lang="en-US" sz="1800" dirty="0" smtClean="0">
                              <a:latin typeface="Times New Roman" pitchFamily="18" charset="0"/>
                              <a:cs typeface="Times New Roman" pitchFamily="18" charset="0"/>
                            </a:rPr>
                            <a:t> [Volt-Second]</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[Volt]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Rate of change of Magnetic Flux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Volt]</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59782943"/>
                      </a:ext>
                    </a:extLst>
                  </a:tr>
                  <a:tr h="640080">
                    <a:tc>
                      <a:txBody>
                        <a:bodyPr/>
                        <a:lstStyle/>
                        <a:p>
                          <a:pPr algn="ctr"/>
                          <a:r>
                            <a:rPr lang="en-US" sz="1800" b="1" dirty="0" smtClean="0">
                              <a:latin typeface="Times New Roman" pitchFamily="18" charset="0"/>
                              <a:cs typeface="Times New Roman" pitchFamily="18" charset="0"/>
                            </a:rPr>
                            <a:t>Effort Variable</a:t>
                          </a:r>
                          <a:endParaRPr lang="en-US" sz="1800" b="1"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 </a:t>
                          </a:r>
                        </a:p>
                        <a:p>
                          <a:pPr algn="ctr"/>
                          <a:r>
                            <a:rPr lang="en-US" sz="1800" dirty="0" smtClean="0">
                              <a:latin typeface="Times New Roman" pitchFamily="18" charset="0"/>
                              <a:cs typeface="Times New Roman" pitchFamily="18" charset="0"/>
                            </a:rPr>
                            <a:t>[Ampere]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Magnetomotive Force</a:t>
                          </a:r>
                        </a:p>
                        <a:p>
                          <a:pPr algn="ctr"/>
                          <a:r>
                            <a:rPr lang="en-US" sz="1800" dirty="0" smtClean="0">
                              <a:latin typeface="Times New Roman" pitchFamily="18" charset="0"/>
                              <a:cs typeface="Times New Roman" pitchFamily="18" charset="0"/>
                            </a:rPr>
                            <a:t> [Ampere]</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3590960478"/>
                      </a:ext>
                    </a:extLst>
                  </a:tr>
                  <a:tr h="640080">
                    <a:tc>
                      <a:txBody>
                        <a:bodyPr/>
                        <a:lstStyle/>
                        <a:p>
                          <a:pPr algn="ctr"/>
                          <a:r>
                            <a:rPr lang="en-US" sz="1800" b="1" dirty="0" smtClean="0">
                              <a:latin typeface="Times New Roman" pitchFamily="18" charset="0"/>
                              <a:cs typeface="Times New Roman" pitchFamily="18" charset="0"/>
                            </a:rPr>
                            <a:t>Energy Dissipation Element</a:t>
                          </a:r>
                          <a:endParaRPr lang="en-US" sz="1800" b="1" dirty="0">
                            <a:latin typeface="Times New Roman" pitchFamily="18" charset="0"/>
                            <a:cs typeface="Times New Roman" pitchFamily="18" charset="0"/>
                          </a:endParaRPr>
                        </a:p>
                      </a:txBody>
                      <a:tcPr/>
                    </a:tc>
                    <a:tc>
                      <a:txBody>
                        <a:bodyPr/>
                        <a:lstStyle/>
                        <a:p>
                          <a:endParaRPr lang="en-US"/>
                        </a:p>
                      </a:txBody>
                      <a:tcPr>
                        <a:blipFill>
                          <a:blip r:embed="rId2"/>
                          <a:stretch>
                            <a:fillRect l="-83902" t="-359434" r="-267561" b="-212264"/>
                          </a:stretch>
                        </a:blipFill>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Conductance </a:t>
                          </a:r>
                        </a:p>
                        <a:p>
                          <a:pPr algn="ctr"/>
                          <a:r>
                            <a:rPr lang="en-US" sz="1800" dirty="0" smtClean="0">
                              <a:latin typeface="Times New Roman" pitchFamily="18" charset="0"/>
                              <a:cs typeface="Times New Roman" pitchFamily="18" charset="0"/>
                            </a:rPr>
                            <a:t>[Ohm]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275593643"/>
                      </a:ext>
                    </a:extLst>
                  </a:tr>
                  <a:tr h="640080">
                    <a:tc>
                      <a:txBody>
                        <a:bodyPr/>
                        <a:lstStyle/>
                        <a:p>
                          <a:pPr algn="ctr"/>
                          <a:r>
                            <a:rPr lang="en-US" sz="1800" b="1" dirty="0" smtClean="0">
                              <a:latin typeface="Times New Roman" pitchFamily="18" charset="0"/>
                              <a:cs typeface="Times New Roman" pitchFamily="18" charset="0"/>
                            </a:rPr>
                            <a:t>Electrical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Capacitance </a:t>
                          </a:r>
                        </a:p>
                        <a:p>
                          <a:pPr algn="ctr"/>
                          <a:r>
                            <a:rPr lang="en-US" sz="1800" dirty="0" smtClean="0">
                              <a:latin typeface="Times New Roman" pitchFamily="18" charset="0"/>
                              <a:cs typeface="Times New Roman" pitchFamily="18" charset="0"/>
                            </a:rPr>
                            <a:t>[Farad]</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687365440"/>
                      </a:ext>
                    </a:extLst>
                  </a:tr>
                  <a:tr h="640080">
                    <a:tc>
                      <a:txBody>
                        <a:bodyPr/>
                        <a:lstStyle/>
                        <a:p>
                          <a:pPr algn="ctr"/>
                          <a:r>
                            <a:rPr lang="en-US" sz="1800" b="1" dirty="0" smtClean="0">
                              <a:latin typeface="Times New Roman" pitchFamily="18" charset="0"/>
                              <a:cs typeface="Times New Roman" pitchFamily="18" charset="0"/>
                            </a:rPr>
                            <a:t>Magnetic Energy Storage Element</a:t>
                          </a:r>
                          <a:endParaRPr lang="en-US" sz="18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t>
                          </a:r>
                        </a:p>
                        <a:p>
                          <a:pPr algn="ct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Permeance </a:t>
                          </a:r>
                        </a:p>
                        <a:p>
                          <a:pPr algn="ctr"/>
                          <a:r>
                            <a:rPr lang="en-US" sz="1800" dirty="0" smtClean="0">
                              <a:latin typeface="Times New Roman" pitchFamily="18" charset="0"/>
                              <a:cs typeface="Times New Roman" pitchFamily="18" charset="0"/>
                            </a:rPr>
                            <a:t>[Henry]</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Magnetic Inductance</a:t>
                          </a:r>
                        </a:p>
                        <a:p>
                          <a:pPr algn="ctr"/>
                          <a:r>
                            <a:rPr lang="en-US" sz="1800" dirty="0" smtClean="0">
                              <a:latin typeface="Times New Roman" pitchFamily="18" charset="0"/>
                              <a:cs typeface="Times New Roman" pitchFamily="18" charset="0"/>
                            </a:rPr>
                            <a:t> [Henry]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53819349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994529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3. Electromagnetic Simulations and MEEP Simulator</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49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85953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Magnetization and Permeability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Magnetic Fields originate from movement of bound charges </a:t>
                </a:r>
                <a:r>
                  <a:rPr lang="en-US" dirty="0">
                    <a:latin typeface="Times New Roman" pitchFamily="18" charset="0"/>
                    <a:ea typeface="Cambria Math" panose="02040503050406030204" pitchFamily="18" charset="0"/>
                    <a:cs typeface="Times New Roman" pitchFamily="18" charset="0"/>
                  </a:rPr>
                  <a:t>(orbital electrons, electron spin and nuclear spin</a:t>
                </a:r>
                <a:r>
                  <a:rPr lang="en-US" dirty="0" smtClean="0">
                    <a:latin typeface="Times New Roman" pitchFamily="18" charset="0"/>
                    <a:ea typeface="Cambria Math" panose="02040503050406030204" pitchFamily="18" charset="0"/>
                    <a:cs typeface="Times New Roman" pitchFamily="18" charset="0"/>
                  </a:rPr>
                  <a:t>). This movement results in a bound current. </a:t>
                </a:r>
              </a:p>
              <a:p>
                <a:pPr marL="514350" indent="-514350">
                  <a:buFont typeface="+mj-lt"/>
                  <a:buAutoNum type="arabicPeriod"/>
                </a:pPr>
                <a:r>
                  <a:rPr lang="en-US" dirty="0" smtClean="0">
                    <a:latin typeface="Times New Roman" pitchFamily="18" charset="0"/>
                    <a:ea typeface="Cambria Math" panose="02040503050406030204" pitchFamily="18" charset="0"/>
                    <a:cs typeface="Times New Roman" pitchFamily="18" charset="0"/>
                  </a:rPr>
                  <a:t>Every Magnetic Dipole produces a Magnetic Moment (spin moment and orbital moment). </a:t>
                </a:r>
                <a:r>
                  <a:rPr lang="en-US" dirty="0">
                    <a:latin typeface="Times New Roman" pitchFamily="18" charset="0"/>
                    <a:ea typeface="Cambria Math" panose="02040503050406030204" pitchFamily="18" charset="0"/>
                    <a:cs typeface="Times New Roman" pitchFamily="18" charset="0"/>
                  </a:rPr>
                  <a:t>The total magnetic dipole moment per unit volume is </a:t>
                </a:r>
                <a:r>
                  <a:rPr lang="en-US" dirty="0" smtClean="0">
                    <a:latin typeface="Times New Roman" pitchFamily="18" charset="0"/>
                    <a:ea typeface="Cambria Math" panose="02040503050406030204" pitchFamily="18" charset="0"/>
                    <a:cs typeface="Times New Roman" pitchFamily="18" charset="0"/>
                  </a:rPr>
                  <a:t>responsible for the </a:t>
                </a:r>
                <a:r>
                  <a:rPr lang="en-US" dirty="0">
                    <a:latin typeface="Times New Roman" pitchFamily="18" charset="0"/>
                    <a:ea typeface="Cambria Math" panose="02040503050406030204" pitchFamily="18" charset="0"/>
                    <a:cs typeface="Times New Roman" pitchFamily="18" charset="0"/>
                  </a:rPr>
                  <a:t>Magnetization </a:t>
                </a:r>
                <a:r>
                  <a:rPr lang="en-US" b="1" dirty="0" smtClean="0">
                    <a:latin typeface="Times New Roman" pitchFamily="18" charset="0"/>
                    <a:ea typeface="Cambria Math" panose="02040503050406030204" pitchFamily="18" charset="0"/>
                    <a:cs typeface="Times New Roman" pitchFamily="18" charset="0"/>
                  </a:rPr>
                  <a:t>M</a:t>
                </a:r>
                <a:r>
                  <a:rPr lang="en-US" dirty="0" smtClean="0">
                    <a:latin typeface="Times New Roman" pitchFamily="18" charset="0"/>
                    <a:ea typeface="Cambria Math" panose="02040503050406030204" pitchFamily="18" charset="0"/>
                    <a:cs typeface="Times New Roman" pitchFamily="18" charset="0"/>
                  </a:rPr>
                  <a:t>.</a:t>
                </a:r>
                <a:r>
                  <a:rPr lang="en-US" b="1" dirty="0" smtClean="0">
                    <a:latin typeface="Times New Roman" pitchFamily="18" charset="0"/>
                    <a:ea typeface="Cambria Math" panose="02040503050406030204" pitchFamily="18" charset="0"/>
                    <a:cs typeface="Times New Roman" pitchFamily="18" charset="0"/>
                  </a:rPr>
                  <a:t> </a:t>
                </a:r>
              </a:p>
              <a:p>
                <a:pPr marL="514350" indent="-514350">
                  <a:buFont typeface="+mj-lt"/>
                  <a:buAutoNum type="arabicPeriod"/>
                </a:pPr>
                <a:endParaRPr lang="en-US" b="1" dirty="0">
                  <a:latin typeface="Times New Roman" pitchFamily="18" charset="0"/>
                  <a:ea typeface="Cambria Math" panose="02040503050406030204" pitchFamily="18" charset="0"/>
                  <a:cs typeface="Times New Roman" pitchFamily="18" charset="0"/>
                </a:endParaRPr>
              </a:p>
              <a:p>
                <a:pPr marL="0" indent="0" algn="ctr">
                  <a:buNone/>
                </a:pPr>
                <a14:m>
                  <m:oMath xmlns:m="http://schemas.openxmlformats.org/officeDocument/2006/math">
                    <m:r>
                      <a:rPr lang="en-US" b="1">
                        <a:latin typeface="Cambria Math" panose="02040503050406030204" pitchFamily="18" charset="0"/>
                        <a:ea typeface="Cambria Math" panose="02040503050406030204" pitchFamily="18" charset="0"/>
                      </a:rPr>
                      <m:t>𝐁</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1" i="0" smtClean="0">
                        <a:latin typeface="Cambria Math" panose="02040503050406030204" pitchFamily="18" charset="0"/>
                        <a:ea typeface="Cambria Math" panose="02040503050406030204" pitchFamily="18" charset="0"/>
                      </a:rPr>
                      <m:t>𝐇</m:t>
                    </m:r>
                    <m:r>
                      <a:rPr lang="en-US" b="0" i="0"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𝑴</m:t>
                        </m:r>
                      </m:e>
                    </m:d>
                  </m:oMath>
                </a14:m>
                <a:r>
                  <a:rPr lang="en-US" dirty="0" smtClean="0">
                    <a:latin typeface="Times New Roman" pitchFamily="18" charset="0"/>
                    <a:cs typeface="Times New Roman"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𝜒</m:t>
                        </m:r>
                      </m:e>
                      <m:sub>
                        <m:r>
                          <a:rPr lang="en-US" i="1">
                            <a:latin typeface="Cambria Math" panose="02040503050406030204" pitchFamily="18" charset="0"/>
                          </a:rPr>
                          <m:t>𝑚</m:t>
                        </m:r>
                      </m:sub>
                    </m:sSub>
                    <m:r>
                      <a:rPr lang="en-US" b="1" i="1" smtClean="0">
                        <a:latin typeface="Cambria Math" panose="02040503050406030204" pitchFamily="18" charset="0"/>
                      </a:rPr>
                      <m:t>)</m:t>
                    </m:r>
                    <m:r>
                      <a:rPr lang="en-US" b="1" i="1">
                        <a:latin typeface="Cambria Math" panose="02040503050406030204" pitchFamily="18" charset="0"/>
                      </a:rPr>
                      <m:t>𝑯</m:t>
                    </m:r>
                  </m:oMath>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r="-11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3858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174788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Finite Difference Time Domain Method</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672157"/>
              </a:xfrm>
            </p:spPr>
            <p:txBody>
              <a:bodyPr>
                <a:normAutofit fontScale="92500" lnSpcReduction="20000"/>
              </a:bodyPr>
              <a:lstStyle/>
              <a:p>
                <a:r>
                  <a:rPr lang="en-US" dirty="0" smtClean="0">
                    <a:latin typeface="Times New Roman" pitchFamily="18" charset="0"/>
                    <a:cs typeface="Times New Roman" pitchFamily="18" charset="0"/>
                  </a:rPr>
                  <a:t>K. S. Yee’s Method (1966) or Finite Difference Time Domain Method is a differential numerical modeling technique for computational electrodynamics.</a:t>
                </a:r>
              </a:p>
              <a:p>
                <a:r>
                  <a:rPr lang="en-US" dirty="0" smtClean="0">
                    <a:latin typeface="Times New Roman" pitchFamily="18" charset="0"/>
                    <a:cs typeface="Times New Roman" pitchFamily="18" charset="0"/>
                  </a:rPr>
                  <a:t>J. C. Maxwell’s Equations (1861) are discretized using central difference approximations to the space and time partial derivatives. For example,</a:t>
                </a:r>
              </a:p>
              <a:p>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𝑥</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𝑧</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𝑧</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𝑦</m:t>
                          </m:r>
                        </m:sub>
                      </m:sSub>
                      <m:r>
                        <a:rPr lang="en-US" sz="2600" i="1">
                          <a:latin typeface="Cambria Math" panose="02040503050406030204" pitchFamily="18" charset="0"/>
                          <a:ea typeface="Cambria Math" panose="02040503050406030204" pitchFamily="18" charset="0"/>
                        </a:rPr>
                        <m:t>+</m:t>
                      </m:r>
                      <m:d>
                        <m:dPr>
                          <m:ctrlPr>
                            <a:rPr lang="en-US" sz="2600" i="1">
                              <a:latin typeface="Cambria Math" panose="02040503050406030204" pitchFamily="18" charset="0"/>
                              <a:ea typeface="Cambria Math" panose="02040503050406030204" pitchFamily="18" charset="0"/>
                            </a:rPr>
                          </m:ctrlPr>
                        </m:dPr>
                        <m:e>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𝑦</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𝑥</m:t>
                              </m:r>
                            </m:den>
                          </m:f>
                          <m:r>
                            <a:rPr lang="en-US" sz="2600" i="1">
                              <a:latin typeface="Cambria Math" panose="02040503050406030204" pitchFamily="18" charset="0"/>
                              <a:ea typeface="Cambria Math" panose="02040503050406030204" pitchFamily="18" charset="0"/>
                            </a:rPr>
                            <m:t>−</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𝐻</m:t>
                                  </m:r>
                                </m:e>
                                <m:sub>
                                  <m:r>
                                    <a:rPr lang="en-US" sz="2600" i="1">
                                      <a:latin typeface="Cambria Math" panose="02040503050406030204" pitchFamily="18" charset="0"/>
                                      <a:ea typeface="Cambria Math" panose="02040503050406030204" pitchFamily="18" charset="0"/>
                                    </a:rPr>
                                    <m:t>𝑥</m:t>
                                  </m:r>
                                </m:sub>
                              </m:sSub>
                            </m:num>
                            <m:den>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𝑦</m:t>
                              </m:r>
                            </m:den>
                          </m:f>
                        </m:e>
                      </m:d>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𝑧</m:t>
                          </m:r>
                        </m:sub>
                      </m:sSub>
                    </m:oMath>
                  </m:oMathPara>
                </a14:m>
                <a:endParaRPr lang="en-US" sz="2600" dirty="0" smtClean="0">
                  <a:latin typeface="Times New Roman" pitchFamily="18" charset="0"/>
                  <a:ea typeface="Cambria Math" panose="02040503050406030204"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Sub>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𝑧</m:t>
                              </m:r>
                            </m:sub>
                            <m:sup>
                              <m:r>
                                <a:rPr lang="en-US" b="0" i="1" smtClean="0">
                                  <a:latin typeface="Cambria Math" panose="02040503050406030204" pitchFamily="18" charset="0"/>
                                  <a:ea typeface="Cambria Math" panose="02040503050406030204" pitchFamily="18" charset="0"/>
                                </a:rPr>
                                <m:t>𝑛</m:t>
                              </m:r>
                            </m:sup>
                          </m:sSub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𝐻</m:t>
                              </m:r>
                            </m:e>
                            <m:sub>
                              <m:r>
                                <a:rPr lang="en-US" i="1">
                                  <a:latin typeface="Cambria Math" panose="02040503050406030204" pitchFamily="18" charset="0"/>
                                  <a:ea typeface="Cambria Math" panose="02040503050406030204" pitchFamily="18" charset="0"/>
                                </a:rPr>
                                <m:t>𝑧</m:t>
                              </m:r>
                            </m:sub>
                            <m:sup>
                              <m:r>
                                <a:rPr lang="en-US" i="1">
                                  <a:latin typeface="Cambria Math" panose="02040503050406030204" pitchFamily="18" charset="0"/>
                                  <a:ea typeface="Cambria Math" panose="02040503050406030204" pitchFamily="18" charset="0"/>
                                </a:rPr>
                                <m:t>𝑛</m:t>
                              </m:r>
                            </m:sup>
                          </m:sSub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m:oMathPara>
                </a14:m>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n represents the discrete time step.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72157"/>
              </a:xfrm>
              <a:blipFill rotWithShape="1">
                <a:blip r:embed="rId2"/>
                <a:stretch>
                  <a:fillRect l="-1043" t="-3520" b="-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9503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3.1. Yee Lattice</a:t>
            </a:r>
            <a:endParaRPr lang="en-US" dirty="0">
              <a:latin typeface="Times New Roman" pitchFamily="18" charset="0"/>
              <a:cs typeface="Times New Roman" pitchFamily="18" charset="0"/>
            </a:endParaRPr>
          </a:p>
        </p:txBody>
      </p:sp>
      <p:sp>
        <p:nvSpPr>
          <p:cNvPr id="5" name="TextBox 4"/>
          <p:cNvSpPr txBox="1"/>
          <p:nvPr/>
        </p:nvSpPr>
        <p:spPr>
          <a:xfrm>
            <a:off x="838199" y="1690688"/>
            <a:ext cx="1092431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Times New Roman" pitchFamily="18" charset="0"/>
                <a:cs typeface="Times New Roman" pitchFamily="18" charset="0"/>
              </a:rPr>
              <a:t>Finite Difference Time Domain Method discretizes </a:t>
            </a:r>
            <a:r>
              <a:rPr lang="en-US" sz="2400" dirty="0">
                <a:latin typeface="Times New Roman" pitchFamily="18" charset="0"/>
                <a:cs typeface="Times New Roman" pitchFamily="18" charset="0"/>
              </a:rPr>
              <a:t>space into a grid of small </a:t>
            </a:r>
            <a:r>
              <a:rPr lang="en-US" sz="2400" dirty="0" smtClean="0">
                <a:latin typeface="Times New Roman" pitchFamily="18" charset="0"/>
                <a:cs typeface="Times New Roman" pitchFamily="18" charset="0"/>
              </a:rPr>
              <a:t>elements </a:t>
            </a:r>
            <a:r>
              <a:rPr lang="en-US" sz="2400" dirty="0">
                <a:latin typeface="Times New Roman" pitchFamily="18" charset="0"/>
                <a:cs typeface="Times New Roman" pitchFamily="18" charset="0"/>
              </a:rPr>
              <a:t>called </a:t>
            </a:r>
            <a:r>
              <a:rPr lang="en-US" sz="2400" dirty="0" smtClean="0">
                <a:latin typeface="Times New Roman" pitchFamily="18" charset="0"/>
                <a:cs typeface="Times New Roman" pitchFamily="18" charset="0"/>
              </a:rPr>
              <a:t>Yee Lattice (1966). </a:t>
            </a:r>
            <a:r>
              <a:rPr lang="en-US" sz="2400" dirty="0">
                <a:latin typeface="Times New Roman" pitchFamily="18" charset="0"/>
                <a:cs typeface="Times New Roman" pitchFamily="18" charset="0"/>
              </a:rPr>
              <a:t>The different field components at a grid location are stored in the edges and faces of a cubic element</a:t>
            </a:r>
            <a:r>
              <a:rPr lang="en-US" sz="2400" dirty="0" smtClean="0">
                <a:latin typeface="Times New Roman" pitchFamily="18" charset="0"/>
                <a:cs typeface="Times New Roman" pitchFamily="18" charset="0"/>
              </a:rPr>
              <a:t>. They are evolved in discrete time steps.</a:t>
            </a: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52</a:t>
            </a:fld>
            <a:endParaRPr lang="en-US">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3597184" y="3260348"/>
            <a:ext cx="4762500" cy="2919730"/>
          </a:xfrm>
          <a:prstGeom prst="rect">
            <a:avLst/>
          </a:prstGeom>
          <a:ln>
            <a:solidFill>
              <a:schemeClr val="tx1"/>
            </a:solidFill>
          </a:ln>
        </p:spPr>
      </p:pic>
    </p:spTree>
    <p:extLst>
      <p:ext uri="{BB962C8B-B14F-4D97-AF65-F5344CB8AC3E}">
        <p14:creationId xmlns:p14="http://schemas.microsoft.com/office/powerpoint/2010/main" val="4140485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3.2. Introduction to MEEP Simulator</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87107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Introduction to MEEP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758055" cy="4561322"/>
          </a:xfrm>
        </p:spPr>
        <p:txBody>
          <a:bodyPr>
            <a:noAutofit/>
          </a:bodyPr>
          <a:lstStyle/>
          <a:p>
            <a:pPr marL="0" indent="0">
              <a:buNone/>
            </a:pPr>
            <a:r>
              <a:rPr lang="en-US" sz="2200" dirty="0" smtClean="0">
                <a:latin typeface="Times New Roman" pitchFamily="18" charset="0"/>
                <a:cs typeface="Times New Roman" pitchFamily="18" charset="0"/>
              </a:rPr>
              <a:t>MEEP (2006) is </a:t>
            </a:r>
            <a:r>
              <a:rPr lang="en-US" sz="2200" dirty="0">
                <a:latin typeface="Times New Roman" pitchFamily="18" charset="0"/>
                <a:cs typeface="Times New Roman" pitchFamily="18" charset="0"/>
              </a:rPr>
              <a:t>a script based Simulator </a:t>
            </a:r>
            <a:r>
              <a:rPr lang="en-US" sz="2200" dirty="0" smtClean="0">
                <a:latin typeface="Times New Roman" pitchFamily="18" charset="0"/>
                <a:cs typeface="Times New Roman" pitchFamily="18" charset="0"/>
              </a:rPr>
              <a:t>for modeling </a:t>
            </a:r>
            <a:r>
              <a:rPr lang="en-US" sz="2200" dirty="0">
                <a:latin typeface="Times New Roman" pitchFamily="18" charset="0"/>
                <a:cs typeface="Times New Roman" pitchFamily="18" charset="0"/>
              </a:rPr>
              <a:t>the time domain and frequency domain behavior of a variety of arbitrary materials including anisotropic, dispersive, non-linear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gyrotropic media.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interface: Features </a:t>
            </a:r>
            <a:r>
              <a:rPr lang="en-US" sz="2200" dirty="0">
                <a:latin typeface="Times New Roman" pitchFamily="18" charset="0"/>
                <a:cs typeface="Times New Roman" pitchFamily="18" charset="0"/>
              </a:rPr>
              <a:t>variable resolution and normalized units.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Material Library: Sample </a:t>
            </a:r>
            <a:r>
              <a:rPr lang="en-US" sz="2200" dirty="0">
                <a:latin typeface="Times New Roman" pitchFamily="18" charset="0"/>
                <a:cs typeface="Times New Roman" pitchFamily="18" charset="0"/>
              </a:rPr>
              <a:t>data for several materials is provided in libraries for building accurate test structures.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Current Sources: A </a:t>
            </a:r>
            <a:r>
              <a:rPr lang="en-US" sz="2200" dirty="0">
                <a:latin typeface="Times New Roman" pitchFamily="18" charset="0"/>
                <a:cs typeface="Times New Roman" pitchFamily="18" charset="0"/>
              </a:rPr>
              <a:t>wide variety of electric or magnetic current sources can be simulated.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Derived components: Electric/ Magnetic/ Thermal Energy Density, </a:t>
            </a:r>
            <a:r>
              <a:rPr lang="en-US" sz="2200" dirty="0">
                <a:latin typeface="Times New Roman" pitchFamily="18" charset="0"/>
                <a:cs typeface="Times New Roman" pitchFamily="18" charset="0"/>
              </a:rPr>
              <a:t>Poynting </a:t>
            </a:r>
            <a:r>
              <a:rPr lang="en-US" sz="2200" dirty="0" smtClean="0">
                <a:latin typeface="Times New Roman" pitchFamily="18" charset="0"/>
                <a:cs typeface="Times New Roman" pitchFamily="18" charset="0"/>
              </a:rPr>
              <a:t>Flux etc. can </a:t>
            </a:r>
            <a:r>
              <a:rPr lang="en-US" sz="2200" dirty="0">
                <a:latin typeface="Times New Roman" pitchFamily="18" charset="0"/>
                <a:cs typeface="Times New Roman" pitchFamily="18" charset="0"/>
              </a:rPr>
              <a:t>be evaluated.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Mathematical operations: Averaging</a:t>
            </a:r>
            <a:r>
              <a:rPr lang="en-US" sz="2200" dirty="0">
                <a:latin typeface="Times New Roman" pitchFamily="18" charset="0"/>
                <a:cs typeface="Times New Roman" pitchFamily="18" charset="0"/>
              </a:rPr>
              <a:t>, symmetry and integration </a:t>
            </a:r>
            <a:r>
              <a:rPr lang="en-US" sz="2200" dirty="0" smtClean="0">
                <a:latin typeface="Times New Roman" pitchFamily="18" charset="0"/>
                <a:cs typeface="Times New Roman" pitchFamily="18" charset="0"/>
              </a:rPr>
              <a:t>are </a:t>
            </a:r>
            <a:r>
              <a:rPr lang="en-US" sz="2200" dirty="0">
                <a:latin typeface="Times New Roman" pitchFamily="18" charset="0"/>
                <a:cs typeface="Times New Roman" pitchFamily="18" charset="0"/>
              </a:rPr>
              <a:t>allowed in cylindrical and rectangular coordinates. </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Data Visualization: The </a:t>
            </a:r>
            <a:r>
              <a:rPr lang="en-US" sz="2200" dirty="0">
                <a:latin typeface="Times New Roman" pitchFamily="18" charset="0"/>
                <a:cs typeface="Times New Roman" pitchFamily="18" charset="0"/>
              </a:rPr>
              <a:t>fields can be printed as image or video </a:t>
            </a:r>
            <a:r>
              <a:rPr lang="en-US" sz="2200" dirty="0" smtClean="0">
                <a:latin typeface="Times New Roman" pitchFamily="18" charset="0"/>
                <a:cs typeface="Times New Roman" pitchFamily="18" charset="0"/>
              </a:rPr>
              <a:t>files. </a:t>
            </a:r>
          </a:p>
          <a:p>
            <a:pPr marL="457200" indent="-457200">
              <a:buFont typeface="+mj-lt"/>
              <a:buAutoNum type="arabicPeriod"/>
            </a:pPr>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010478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8182" cy="1325563"/>
          </a:xfrm>
        </p:spPr>
        <p:txBody>
          <a:bodyPr>
            <a:normAutofit/>
          </a:bodyPr>
          <a:lstStyle/>
          <a:p>
            <a:r>
              <a:rPr lang="en-US" dirty="0" smtClean="0">
                <a:latin typeface="Times New Roman" pitchFamily="18" charset="0"/>
                <a:cs typeface="Times New Roman" pitchFamily="18" charset="0"/>
              </a:rPr>
              <a:t>3.2. MEEP: Fully Symmetric Maxwell’s Equations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 Ampere’s Law (1861)</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𝑯</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𝑫</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1" i="1">
                          <a:latin typeface="Cambria Math" panose="02040503050406030204" pitchFamily="18" charset="0"/>
                        </a:rPr>
                        <m:t>𝑫</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𝑫</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 Faraday’s Law (1831)</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𝑬</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𝑱</m:t>
                          </m:r>
                        </m:e>
                        <m:sub>
                          <m:r>
                            <a:rPr lang="en-US" b="1" i="1">
                              <a:latin typeface="Cambria Math" panose="02040503050406030204" pitchFamily="18" charset="0"/>
                            </a:rPr>
                            <m:t>𝑩</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𝐵</m:t>
                          </m:r>
                        </m:sub>
                      </m:sSub>
                      <m:r>
                        <a:rPr lang="en-US" b="1" i="1">
                          <a:latin typeface="Cambria Math" panose="02040503050406030204" pitchFamily="18" charset="0"/>
                        </a:rPr>
                        <m:t>𝑩</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r>
                            <a:rPr lang="en-US" b="1" i="1">
                              <a:latin typeface="Cambria Math" panose="02040503050406030204" pitchFamily="18" charset="0"/>
                            </a:rPr>
                            <m:t>𝑩</m:t>
                          </m:r>
                        </m:num>
                        <m:den>
                          <m:r>
                            <a:rPr lang="en-US" i="1">
                              <a:latin typeface="Cambria Math" panose="02040503050406030204" pitchFamily="18" charset="0"/>
                            </a:rPr>
                            <m:t>𝑑𝑡</m:t>
                          </m:r>
                        </m:den>
                      </m:f>
                    </m:oMath>
                  </m:oMathPara>
                </a14:m>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J. C. F. Gauss’s Law for Electricity (1813)</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𝑒</m:t>
                          </m:r>
                        </m:sub>
                      </m:sSub>
                    </m:oMath>
                  </m:oMathPara>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J. C. F. Gauss’s </a:t>
                </a:r>
                <a:r>
                  <a:rPr lang="en-US" dirty="0" smtClean="0">
                    <a:latin typeface="Times New Roman" pitchFamily="18" charset="0"/>
                    <a:cs typeface="Times New Roman" pitchFamily="18" charset="0"/>
                  </a:rPr>
                  <a:t>Law for Magnetism (1813)</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𝑚</m:t>
                          </m:r>
                        </m:sub>
                      </m:sSub>
                    </m:oMath>
                  </m:oMathPara>
                </a14:m>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88835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Boundary Conditions </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The finite region of space must always be terminated with some boundary conditions. Three types of terminations are supported:</a:t>
                </a:r>
              </a:p>
              <a:p>
                <a:pPr marL="514350" indent="-514350">
                  <a:buAutoNum type="arabicPeriod"/>
                </a:pPr>
                <a:r>
                  <a:rPr lang="en-US" dirty="0" smtClean="0">
                    <a:latin typeface="Times New Roman" pitchFamily="18" charset="0"/>
                    <a:cs typeface="Times New Roman" pitchFamily="18" charset="0"/>
                  </a:rPr>
                  <a:t>Bloch-periodic Boundaries: These are used for simulation of periodic structures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𝑗𝑘𝐿</m:t>
                        </m:r>
                      </m:sup>
                    </m:sSup>
                  </m:oMath>
                </a14:m>
                <a:r>
                  <a:rPr lang="en-US" dirty="0" smtClean="0">
                    <a:latin typeface="Times New Roman" pitchFamily="18" charset="0"/>
                    <a:cs typeface="Times New Roman" pitchFamily="18" charset="0"/>
                  </a:rPr>
                  <a:t>. Periodic Bloch Boundaries copy the field component at one cell’s edge and reinject them at a neighboring cell’s edge. </a:t>
                </a:r>
              </a:p>
              <a:p>
                <a:pPr marL="514350" indent="-514350">
                  <a:buAutoNum type="arabicPeriod"/>
                </a:pPr>
                <a:r>
                  <a:rPr lang="en-US" dirty="0" smtClean="0">
                    <a:latin typeface="Times New Roman" pitchFamily="18" charset="0"/>
                    <a:cs typeface="Times New Roman" pitchFamily="18" charset="0"/>
                  </a:rPr>
                  <a:t>Metallic Walls: All fields are forced to be zero at the boundaries (perfect reflector has zero absorption and zero skin depth). </a:t>
                </a:r>
              </a:p>
              <a:p>
                <a:pPr marL="514350" indent="-514350">
                  <a:buAutoNum type="arabicPeriod"/>
                </a:pPr>
                <a:r>
                  <a:rPr lang="en-US" dirty="0" smtClean="0">
                    <a:latin typeface="Times New Roman" pitchFamily="18" charset="0"/>
                    <a:cs typeface="Times New Roman" pitchFamily="18" charset="0"/>
                  </a:rPr>
                  <a:t>Perfectly Matched Layers: All the fields pass through the open boundary with no reflection. These absorbing boundary layers (ABC) absorb all incident fields.</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3361" r="-116" b="-140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58233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Inhomogeneity</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latin typeface="Times New Roman" pitchFamily="18" charset="0"/>
                    <a:cs typeface="Times New Roman" pitchFamily="18" charset="0"/>
                  </a:rPr>
                  <a:t> can vary with position inside a material. They can be declared at each individual point </a:t>
                </a:r>
                <a14:m>
                  <m:oMath xmlns:m="http://schemas.openxmlformats.org/officeDocument/2006/math">
                    <m:r>
                      <a:rPr lang="en-US" i="1">
                        <a:latin typeface="Cambria Math" panose="02040503050406030204" pitchFamily="18" charset="0"/>
                      </a:rPr>
                      <m:t>𝑥</m:t>
                    </m:r>
                  </m:oMath>
                </a14:m>
                <a:r>
                  <a:rPr lang="en-US" dirty="0" smtClean="0">
                    <a:latin typeface="Times New Roman" pitchFamily="18" charset="0"/>
                    <a:cs typeface="Times New Roman" pitchFamily="18" charset="0"/>
                  </a:rPr>
                  <a:t> in space using a function.</a:t>
                </a:r>
              </a:p>
              <a:p>
                <a:r>
                  <a:rPr lang="en-US" dirty="0" smtClean="0">
                    <a:latin typeface="Times New Roman" pitchFamily="18" charset="0"/>
                    <a:cs typeface="Times New Roman" pitchFamily="18" charset="0"/>
                  </a:rPr>
                  <a:t>1-D, 2-D and 3-D simulation is possible. Hence every space vector can have up to three spatial coordinates.   </a:t>
                </a:r>
              </a:p>
              <a:p>
                <a:r>
                  <a:rPr lang="en-US" dirty="0" smtClean="0">
                    <a:latin typeface="Times New Roman" pitchFamily="18" charset="0"/>
                    <a:cs typeface="Times New Roman" pitchFamily="18" charset="0"/>
                  </a:rPr>
                  <a:t>The simulation can be carried out in rectangular or cylindrical coordinates. Hence different homogeneous/inhomogeneous structures can be built inside the space. </a:t>
                </a:r>
              </a:p>
              <a:p>
                <a:r>
                  <a:rPr lang="en-US" dirty="0" smtClean="0">
                    <a:latin typeface="Times New Roman" pitchFamily="18" charset="0"/>
                    <a:cs typeface="Times New Roman" pitchFamily="18" charset="0"/>
                  </a:rPr>
                  <a:t>Symmetry can be used to create complex geometries as well.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381" r="-191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0670804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fontScale="85000" lnSpcReduction="10000"/>
              </a:bodyPr>
              <a:lstStyle/>
              <a:p>
                <a:r>
                  <a:rPr lang="en-US" dirty="0" err="1" smtClean="0">
                    <a:latin typeface="Times New Roman" pitchFamily="18" charset="0"/>
                    <a:cs typeface="Times New Roman" pitchFamily="18" charset="0"/>
                  </a:rPr>
                  <a:t>Drude</a:t>
                </a:r>
                <a:r>
                  <a:rPr lang="en-US" dirty="0" smtClean="0">
                    <a:latin typeface="Times New Roman" pitchFamily="18" charset="0"/>
                    <a:cs typeface="Times New Roman" pitchFamily="18" charset="0"/>
                  </a:rPr>
                  <a:t>-Lorentzian Model (1900) models frequency dependent permittivity and permeability. Flux Densities contain terms </a:t>
                </a:r>
                <a:r>
                  <a:rPr lang="en-US" dirty="0">
                    <a:latin typeface="Times New Roman" pitchFamily="18" charset="0"/>
                    <a:cs typeface="Times New Roman" pitchFamily="18" charset="0"/>
                  </a:rPr>
                  <a:t>for infinite frequency response </a:t>
                </a:r>
                <a:r>
                  <a:rPr lang="en-US" dirty="0" smtClean="0">
                    <a:latin typeface="Times New Roman" pitchFamily="18" charset="0"/>
                    <a:cs typeface="Times New Roman" pitchFamily="18" charset="0"/>
                  </a:rPr>
                  <a:t>and frequency dependent Polarization vector.</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smtClean="0">
                  <a:latin typeface="Times New Roman" pitchFamily="18" charset="0"/>
                  <a:cs typeface="Times New Roman" pitchFamily="18" charset="0"/>
                </a:endParaRPr>
              </a:p>
              <a:p>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represented as a sum of harmonic resonances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a term </a:t>
                </a: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frequency independent electric conductivity.</a:t>
                </a:r>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b="0" i="1" smtClean="0">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den>
                          </m:f>
                        </m:e>
                      </m:nary>
                      <m:r>
                        <a:rPr lang="en-US" b="0" i="1" smtClean="0">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𝑗</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num>
                        <m:den>
                          <m:r>
                            <a:rPr lang="en-US" i="1">
                              <a:latin typeface="Cambria Math" panose="02040503050406030204" pitchFamily="18" charset="0"/>
                            </a:rPr>
                            <m:t>𝜔</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𝑁</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b="1" i="1">
                                      <a:latin typeface="Cambria Math" panose="02040503050406030204" pitchFamily="18" charset="0"/>
                                    </a:rPr>
                                    <m:t>𝒙</m:t>
                                  </m:r>
                                </m:e>
                              </m:d>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𝜔</m:t>
                                  </m:r>
                                </m:e>
                                <m:sub>
                                  <m:r>
                                    <a:rPr lang="en-US" i="1">
                                      <a:latin typeface="Cambria Math" panose="02040503050406030204" pitchFamily="18" charset="0"/>
                                    </a:rPr>
                                    <m:t>𝑛</m:t>
                                  </m:r>
                                </m:sub>
                                <m:sup>
                                  <m:r>
                                    <a:rPr lang="en-US" i="1">
                                      <a:latin typeface="Cambria Math" panose="02040503050406030204" pitchFamily="18" charset="0"/>
                                    </a:rPr>
                                    <m:t>2</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𝑛</m:t>
                                  </m:r>
                                </m:sub>
                              </m:sSub>
                            </m:den>
                          </m:f>
                        </m:e>
                      </m:nary>
                      <m:r>
                        <a:rPr lang="en-US" i="1">
                          <a:latin typeface="Cambria Math" panose="02040503050406030204" pitchFamily="18" charset="0"/>
                        </a:rPr>
                        <m:t>)</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𝐷</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𝐵</m:t>
                        </m:r>
                      </m:sub>
                    </m:sSub>
                  </m:oMath>
                </a14:m>
                <a:r>
                  <a:rPr lang="en-US" dirty="0" smtClean="0">
                    <a:latin typeface="Times New Roman" pitchFamily="18" charset="0"/>
                    <a:cs typeface="Times New Roman" pitchFamily="18" charset="0"/>
                  </a:rPr>
                  <a:t>is the electrical/magnetic conductivity.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𝑁</m:t>
                        </m:r>
                      </m:sub>
                    </m:sSub>
                  </m:oMath>
                </a14:m>
                <a:r>
                  <a:rPr lang="en-US" dirty="0">
                    <a:latin typeface="Times New Roman" pitchFamily="18" charset="0"/>
                    <a:cs typeface="Times New Roman" pitchFamily="18" charset="0"/>
                  </a:rPr>
                  <a:t> is a damping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1">
                <a:blip r:embed="rId2"/>
                <a:stretch>
                  <a:fillRect l="-928" t="-2421" r="-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8755258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Dispersion </a:t>
            </a:r>
            <a:r>
              <a:rPr lang="en-US" dirty="0" err="1">
                <a:latin typeface="Times New Roman" pitchFamily="18" charset="0"/>
                <a:cs typeface="Times New Roman" pitchFamily="18" charset="0"/>
              </a:rPr>
              <a:t>Drude-Lorentzian</a:t>
            </a:r>
            <a:r>
              <a:rPr lang="en-US" dirty="0">
                <a:latin typeface="Times New Roman" pitchFamily="18" charset="0"/>
                <a:cs typeface="Times New Roman" pitchFamily="18" charset="0"/>
              </a:rPr>
              <a:t> Model (1900</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2052" name="Picture 4" descr="Image result for drude lorentz susceptibility"/>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43000"/>
                    </a14:imgEffect>
                    <a14:imgEffect>
                      <a14:colorTemperature colorTemp="6409"/>
                    </a14:imgEffect>
                    <a14:imgEffect>
                      <a14:saturation sat="0"/>
                    </a14:imgEffect>
                  </a14:imgLayer>
                </a14:imgProps>
              </a:ext>
              <a:ext uri="{28A0092B-C50C-407E-A947-70E740481C1C}">
                <a14:useLocalDpi xmlns:a14="http://schemas.microsoft.com/office/drawing/2010/main" val="0"/>
              </a:ext>
            </a:extLst>
          </a:blip>
          <a:srcRect l="10853" t="22703" r="9889" b="3262"/>
          <a:stretch/>
        </p:blipFill>
        <p:spPr bwMode="auto">
          <a:xfrm>
            <a:off x="5529775" y="1690688"/>
            <a:ext cx="5824025" cy="48675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74320" y="1690688"/>
            <a:ext cx="5255455" cy="4154984"/>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Dispersion </a:t>
            </a:r>
            <a:r>
              <a:rPr lang="en-US" sz="2400" dirty="0" err="1">
                <a:latin typeface="Times New Roman" pitchFamily="18" charset="0"/>
                <a:cs typeface="Times New Roman" pitchFamily="18" charset="0"/>
              </a:rPr>
              <a:t>Drude</a:t>
            </a:r>
            <a:r>
              <a:rPr lang="en-US" sz="2400" dirty="0">
                <a:latin typeface="Times New Roman" pitchFamily="18" charset="0"/>
                <a:cs typeface="Times New Roman" pitchFamily="18" charset="0"/>
              </a:rPr>
              <a:t>-Lorentzian Model (1900) </a:t>
            </a:r>
            <a:r>
              <a:rPr lang="en-US" sz="2400" dirty="0" smtClean="0">
                <a:latin typeface="Times New Roman" pitchFamily="18" charset="0"/>
                <a:cs typeface="Times New Roman" pitchFamily="18" charset="0"/>
              </a:rPr>
              <a:t>explains the electrodynamic properties of metals by regarding conduction band electrons as non-interacting electron gas. </a:t>
            </a:r>
          </a:p>
          <a:p>
            <a:pPr marL="457200" indent="-457200">
              <a:buFont typeface="+mj-lt"/>
              <a:buAutoNum type="arabicPeriod"/>
            </a:pPr>
            <a:r>
              <a:rPr lang="en-US" sz="2400" dirty="0" smtClean="0">
                <a:latin typeface="Times New Roman" pitchFamily="18" charset="0"/>
                <a:cs typeface="Times New Roman" pitchFamily="18" charset="0"/>
              </a:rPr>
              <a:t>When the material is excited by an external source of resonant frequency, the material absorption loss increases greatly. Electromagnetic Energy is converted into other forms of energy. </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59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5099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Properties of Magnetic Materials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37084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Susceptibility </a:t>
                          </a:r>
                          <a14:m>
                            <m:oMath xmlns:m="http://schemas.openxmlformats.org/officeDocument/2006/math">
                              <m:sSub>
                                <m:sSubPr>
                                  <m:ctrlPr>
                                    <a:rPr lang="en-US" sz="2400" b="1" i="1" smtClean="0">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𝝌</m:t>
                                  </m:r>
                                </m:e>
                                <m:sub>
                                  <m:r>
                                    <a:rPr lang="en-US" sz="2400" b="1" i="1" smtClean="0">
                                      <a:latin typeface="Cambria Math" panose="02040503050406030204" pitchFamily="18" charset="0"/>
                                      <a:ea typeface="Cambria Math" panose="02040503050406030204" pitchFamily="18" charset="0"/>
                                    </a:rPr>
                                    <m:t>𝒎</m:t>
                                  </m:r>
                                </m:sub>
                              </m:sSub>
                            </m:oMath>
                          </a14:m>
                          <a:endParaRPr lang="en-US" sz="2400" b="1" dirty="0">
                            <a:latin typeface="Times New Roman" pitchFamily="18" charset="0"/>
                            <a:cs typeface="Times New Roman" pitchFamily="18" charset="0"/>
                          </a:endParaRPr>
                        </a:p>
                      </a:txBody>
                      <a:tcPr/>
                    </a:tc>
                    <a:extLst>
                      <a:ext uri="{0D108BD9-81ED-4DB2-BD59-A6C34878D82A}">
                        <a16:rowId xmlns:a16="http://schemas.microsoft.com/office/drawing/2014/main" val="354886027"/>
                      </a:ext>
                    </a:extLst>
                  </a:tr>
                  <a:tr h="370840">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no magnetic moment</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=0</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negative, </a:t>
                          </a:r>
                        </a:p>
                        <a:p>
                          <a:pPr algn="ctr"/>
                          <a:r>
                            <a:rPr lang="en-US" sz="2400" dirty="0" smtClean="0">
                              <a:latin typeface="Times New Roman" pitchFamily="18" charset="0"/>
                              <a:cs typeface="Times New Roman" pitchFamily="18" charset="0"/>
                            </a:rPr>
                            <a:t>-</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595765727"/>
                      </a:ext>
                    </a:extLst>
                  </a:tr>
                  <a:tr h="370840">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randomly oriented</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𝑠𝑚𝑎𝑙𝑙</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432441828"/>
                      </a:ext>
                    </a:extLst>
                  </a:tr>
                  <a:tr h="370840">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antiparallel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Small &amp; positive, </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−5</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2881254074"/>
                      </a:ext>
                    </a:extLst>
                  </a:tr>
                  <a:tr h="370840">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mixed parallel and antiparallel aligned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 </a:t>
                          </a:r>
                          <a14:m>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821211482"/>
                      </a:ext>
                    </a:extLst>
                  </a:tr>
                  <a:tr h="370840">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parallel aligned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𝑜𝑟𝑏</m:t>
                                    </m:r>
                                  </m:sub>
                                </m:sSub>
                                <m:r>
                                  <a:rPr lang="en-US" sz="2400" b="0" i="1" smtClean="0">
                                    <a:latin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𝑠𝑝𝑖𝑛</m:t>
                                    </m:r>
                                  </m:sub>
                                </m:sSub>
                                <m:r>
                                  <a:rPr lang="en-US" sz="2400" b="0" i="1" smtClean="0">
                                    <a:latin typeface="Cambria Math" panose="02040503050406030204" pitchFamily="18" charset="0"/>
                                  </a:rPr>
                                  <m:t>|</m:t>
                                </m:r>
                              </m:oMath>
                            </m:oMathPara>
                          </a14:m>
                          <a:endParaRPr lang="en-US" sz="2400" dirty="0" smtClean="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large (below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𝐶𝑢𝑟𝑖𝑒</m:t>
                                  </m:r>
                                </m:sub>
                              </m:sSub>
                            </m:oMath>
                          </a14:m>
                          <a:r>
                            <a:rPr lang="en-US" sz="2400" dirty="0" smtClean="0">
                              <a:latin typeface="Times New Roman" pitchFamily="18" charset="0"/>
                              <a:cs typeface="Times New Roman" pitchFamily="18" charset="0"/>
                            </a:rPr>
                            <a:t>),</a:t>
                          </a:r>
                        </a:p>
                        <a:p>
                          <a:pPr algn="ct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m:t>
                                  </m:r>
                                </m:sup>
                              </m:sSup>
                            </m:oMath>
                          </a14:m>
                          <a:r>
                            <a:rPr lang="en-US" sz="2400" dirty="0" smtClean="0">
                              <a:latin typeface="Times New Roman" pitchFamily="18" charset="0"/>
                              <a:cs typeface="Times New Roman" pitchFamily="18" charset="0"/>
                            </a:rPr>
                            <a:t> to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3615896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266534656"/>
                  </p:ext>
                </p:extLst>
              </p:nvPr>
            </p:nvGraphicFramePr>
            <p:xfrm>
              <a:off x="803562" y="1552142"/>
              <a:ext cx="10550238" cy="5079050"/>
            </p:xfrm>
            <a:graphic>
              <a:graphicData uri="http://schemas.openxmlformats.org/drawingml/2006/table">
                <a:tbl>
                  <a:tblPr firstRow="1" bandRow="1">
                    <a:tableStyleId>{5940675A-B579-460E-94D1-54222C63F5DA}</a:tableStyleId>
                  </a:tblPr>
                  <a:tblGrid>
                    <a:gridCol w="2932415">
                      <a:extLst>
                        <a:ext uri="{9D8B030D-6E8A-4147-A177-3AD203B41FA5}">
                          <a16:colId xmlns:a16="http://schemas.microsoft.com/office/drawing/2014/main" val="3036728287"/>
                        </a:ext>
                      </a:extLst>
                    </a:gridCol>
                    <a:gridCol w="4114800">
                      <a:extLst>
                        <a:ext uri="{9D8B030D-6E8A-4147-A177-3AD203B41FA5}">
                          <a16:colId xmlns:a16="http://schemas.microsoft.com/office/drawing/2014/main" val="789189037"/>
                        </a:ext>
                      </a:extLst>
                    </a:gridCol>
                    <a:gridCol w="3503023">
                      <a:extLst>
                        <a:ext uri="{9D8B030D-6E8A-4147-A177-3AD203B41FA5}">
                          <a16:colId xmlns:a16="http://schemas.microsoft.com/office/drawing/2014/main" val="3659488661"/>
                        </a:ext>
                      </a:extLst>
                    </a:gridCol>
                  </a:tblGrid>
                  <a:tr h="457200">
                    <a:tc>
                      <a:txBody>
                        <a:bodyPr/>
                        <a:lstStyle/>
                        <a:p>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Magnetic Moments</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201391" t="-9333" r="-348" b="-1036000"/>
                          </a:stretch>
                        </a:blipFill>
                      </a:tcPr>
                    </a:tc>
                    <a:extLst>
                      <a:ext uri="{0D108BD9-81ED-4DB2-BD59-A6C34878D82A}">
                        <a16:rowId xmlns:a16="http://schemas.microsoft.com/office/drawing/2014/main" val="354886027"/>
                      </a:ext>
                    </a:extLst>
                  </a:tr>
                  <a:tr h="851218">
                    <a:tc>
                      <a:txBody>
                        <a:bodyPr/>
                        <a:lstStyle/>
                        <a:p>
                          <a:r>
                            <a:rPr lang="en-US" sz="2400" b="1" dirty="0" smtClean="0">
                              <a:latin typeface="Times New Roman" pitchFamily="18" charset="0"/>
                              <a:cs typeface="Times New Roman" pitchFamily="18" charset="0"/>
                            </a:rPr>
                            <a:t>Diamagnetism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8571" r="-85355" b="-455000"/>
                          </a:stretch>
                        </a:blipFill>
                      </a:tcPr>
                    </a:tc>
                    <a:tc>
                      <a:txBody>
                        <a:bodyPr/>
                        <a:lstStyle/>
                        <a:p>
                          <a:endParaRPr lang="en-US"/>
                        </a:p>
                      </a:txBody>
                      <a:tcPr>
                        <a:blipFill>
                          <a:blip r:embed="rId3"/>
                          <a:stretch>
                            <a:fillRect l="-201391" t="-58571" r="-348" b="-455000"/>
                          </a:stretch>
                        </a:blipFill>
                      </a:tcPr>
                    </a:tc>
                    <a:extLst>
                      <a:ext uri="{0D108BD9-81ED-4DB2-BD59-A6C34878D82A}">
                        <a16:rowId xmlns:a16="http://schemas.microsoft.com/office/drawing/2014/main" val="3595765727"/>
                      </a:ext>
                    </a:extLst>
                  </a:tr>
                  <a:tr h="851218">
                    <a:tc>
                      <a:txBody>
                        <a:bodyPr/>
                        <a:lstStyle/>
                        <a:p>
                          <a:r>
                            <a:rPr lang="en-US" sz="2400" b="1" dirty="0" err="1" smtClean="0">
                              <a:latin typeface="Times New Roman" pitchFamily="18" charset="0"/>
                              <a:cs typeface="Times New Roman" pitchFamily="18" charset="0"/>
                            </a:rPr>
                            <a:t>Paramagnetism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158571" r="-85355" b="-355000"/>
                          </a:stretch>
                        </a:blipFill>
                      </a:tcPr>
                    </a:tc>
                    <a:tc>
                      <a:txBody>
                        <a:bodyPr/>
                        <a:lstStyle/>
                        <a:p>
                          <a:endParaRPr lang="en-US"/>
                        </a:p>
                      </a:txBody>
                      <a:tcPr>
                        <a:blipFill>
                          <a:blip r:embed="rId3"/>
                          <a:stretch>
                            <a:fillRect l="-201391" t="-158571" r="-348" b="-355000"/>
                          </a:stretch>
                        </a:blipFill>
                      </a:tcPr>
                    </a:tc>
                    <a:extLst>
                      <a:ext uri="{0D108BD9-81ED-4DB2-BD59-A6C34878D82A}">
                        <a16:rowId xmlns:a16="http://schemas.microsoft.com/office/drawing/2014/main" val="2432441828"/>
                      </a:ext>
                    </a:extLst>
                  </a:tr>
                  <a:tr h="851218">
                    <a:tc>
                      <a:txBody>
                        <a:bodyPr/>
                        <a:lstStyle/>
                        <a:p>
                          <a:r>
                            <a:rPr lang="en-US" sz="2400" b="1" dirty="0" err="1" smtClean="0">
                              <a:latin typeface="Times New Roman" pitchFamily="18" charset="0"/>
                              <a:cs typeface="Times New Roman" pitchFamily="18" charset="0"/>
                            </a:rPr>
                            <a:t>Antiferromagnetism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60432" r="-85355" b="-257554"/>
                          </a:stretch>
                        </a:blipFill>
                      </a:tcPr>
                    </a:tc>
                    <a:tc>
                      <a:txBody>
                        <a:bodyPr/>
                        <a:lstStyle/>
                        <a:p>
                          <a:endParaRPr lang="en-US"/>
                        </a:p>
                      </a:txBody>
                      <a:tcPr>
                        <a:blipFill>
                          <a:blip r:embed="rId3"/>
                          <a:stretch>
                            <a:fillRect l="-201391" t="-260432" r="-348" b="-257554"/>
                          </a:stretch>
                        </a:blipFill>
                      </a:tcPr>
                    </a:tc>
                    <a:extLst>
                      <a:ext uri="{0D108BD9-81ED-4DB2-BD59-A6C34878D82A}">
                        <a16:rowId xmlns:a16="http://schemas.microsoft.com/office/drawing/2014/main" val="2881254074"/>
                      </a:ext>
                    </a:extLst>
                  </a:tr>
                  <a:tr h="1216978">
                    <a:tc>
                      <a:txBody>
                        <a:bodyPr/>
                        <a:lstStyle/>
                        <a:p>
                          <a:r>
                            <a:rPr lang="en-US" sz="2400" b="1" dirty="0" smtClean="0">
                              <a:latin typeface="Times New Roman" pitchFamily="18" charset="0"/>
                              <a:cs typeface="Times New Roman" pitchFamily="18" charset="0"/>
                            </a:rPr>
                            <a:t>Ferrimagnetism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250500" r="-85355" b="-79000"/>
                          </a:stretch>
                        </a:blipFill>
                      </a:tcPr>
                    </a:tc>
                    <a:tc>
                      <a:txBody>
                        <a:bodyPr/>
                        <a:lstStyle/>
                        <a:p>
                          <a:endParaRPr lang="en-US"/>
                        </a:p>
                      </a:txBody>
                      <a:tcPr>
                        <a:blipFill>
                          <a:blip r:embed="rId3"/>
                          <a:stretch>
                            <a:fillRect l="-201391" t="-250500" r="-348" b="-79000"/>
                          </a:stretch>
                        </a:blipFill>
                      </a:tcPr>
                    </a:tc>
                    <a:extLst>
                      <a:ext uri="{0D108BD9-81ED-4DB2-BD59-A6C34878D82A}">
                        <a16:rowId xmlns:a16="http://schemas.microsoft.com/office/drawing/2014/main" val="1821211482"/>
                      </a:ext>
                    </a:extLst>
                  </a:tr>
                  <a:tr h="851218">
                    <a:tc>
                      <a:txBody>
                        <a:bodyPr/>
                        <a:lstStyle/>
                        <a:p>
                          <a:r>
                            <a:rPr lang="en-US" sz="2400" b="1" dirty="0" smtClean="0">
                              <a:latin typeface="Times New Roman" pitchFamily="18" charset="0"/>
                              <a:cs typeface="Times New Roman" pitchFamily="18" charset="0"/>
                            </a:rPr>
                            <a:t>Ferromagnetism</a:t>
                          </a:r>
                          <a:endParaRPr lang="en-US" sz="2400" b="1" dirty="0">
                            <a:latin typeface="Times New Roman" pitchFamily="18" charset="0"/>
                            <a:cs typeface="Times New Roman" pitchFamily="18" charset="0"/>
                          </a:endParaRPr>
                        </a:p>
                      </a:txBody>
                      <a:tcPr/>
                    </a:tc>
                    <a:tc>
                      <a:txBody>
                        <a:bodyPr/>
                        <a:lstStyle/>
                        <a:p>
                          <a:endParaRPr lang="en-US"/>
                        </a:p>
                      </a:txBody>
                      <a:tcPr>
                        <a:blipFill>
                          <a:blip r:embed="rId3"/>
                          <a:stretch>
                            <a:fillRect l="-71302" t="-500714" r="-85355" b="-12857"/>
                          </a:stretch>
                        </a:blipFill>
                      </a:tcPr>
                    </a:tc>
                    <a:tc>
                      <a:txBody>
                        <a:bodyPr/>
                        <a:lstStyle/>
                        <a:p>
                          <a:endParaRPr lang="en-US"/>
                        </a:p>
                      </a:txBody>
                      <a:tcPr>
                        <a:blipFill>
                          <a:blip r:embed="rId3"/>
                          <a:stretch>
                            <a:fillRect l="-201391" t="-500714" r="-348" b="-12857"/>
                          </a:stretch>
                        </a:blipFill>
                      </a:tcPr>
                    </a:tc>
                    <a:extLst>
                      <a:ext uri="{0D108BD9-81ED-4DB2-BD59-A6C34878D82A}">
                        <a16:rowId xmlns:a16="http://schemas.microsoft.com/office/drawing/2014/main" val="3615896284"/>
                      </a:ext>
                    </a:extLst>
                  </a:tr>
                </a:tbl>
              </a:graphicData>
            </a:graphic>
          </p:graphicFrame>
        </mc:Fallback>
      </mc:AlternateContent>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342322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Material </a:t>
            </a:r>
            <a:r>
              <a:rPr lang="en-US" dirty="0">
                <a:latin typeface="Times New Roman" pitchFamily="18" charset="0"/>
                <a:cs typeface="Times New Roman" pitchFamily="18" charset="0"/>
              </a:rPr>
              <a:t>Non-Linearity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Pockels and Kerr Non-linearity </a:t>
                </a:r>
                <a:r>
                  <a:rPr lang="en-US" dirty="0" smtClean="0">
                    <a:latin typeface="Times New Roman" pitchFamily="18" charset="0"/>
                    <a:cs typeface="Times New Roman" pitchFamily="18" charset="0"/>
                  </a:rPr>
                  <a:t>model (1875), </a:t>
                </a:r>
                <a14:m>
                  <m:oMath xmlns:m="http://schemas.openxmlformats.org/officeDocument/2006/math">
                    <m:r>
                      <a:rPr lang="en-US" i="1">
                        <a:latin typeface="Cambria Math" panose="02040503050406030204" pitchFamily="18" charset="0"/>
                      </a:rPr>
                      <m:t>𝜀</m:t>
                    </m:r>
                  </m:oMath>
                </a14:m>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and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m:t>
                    </m:r>
                  </m:oMath>
                </a14:m>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be changed by </a:t>
                </a:r>
                <a:r>
                  <a:rPr lang="en-US" dirty="0" smtClean="0">
                    <a:latin typeface="Times New Roman" pitchFamily="18" charset="0"/>
                    <a:cs typeface="Times New Roman" pitchFamily="18" charset="0"/>
                  </a:rPr>
                  <a:t>the field intensity. </a:t>
                </a:r>
                <a:endParaRPr lang="en-US" dirty="0">
                  <a:latin typeface="Times New Roman" pitchFamily="18" charset="0"/>
                  <a:cs typeface="Times New Roman" pitchFamily="18" charset="0"/>
                </a:endParaRPr>
              </a:p>
              <a:p>
                <a:pPr marL="0" indent="0">
                  <a:buNone/>
                </a:pPr>
                <a:endParaRPr lang="en-US" b="1" i="1"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𝑫</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𝑬</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𝑬</m:t>
                      </m:r>
                      <m:r>
                        <a:rPr lang="en-US" i="1">
                          <a:latin typeface="Cambria Math" panose="02040503050406030204" pitchFamily="18" charset="0"/>
                        </a:rPr>
                        <m:t>+</m:t>
                      </m:r>
                      <m:r>
                        <a:rPr lang="en-US" b="1" i="1">
                          <a:latin typeface="Cambria Math" panose="02040503050406030204" pitchFamily="18" charset="0"/>
                        </a:rPr>
                        <m:t>𝑷</m:t>
                      </m:r>
                    </m:oMath>
                  </m:oMathPara>
                </a14:m>
                <a:endParaRPr lang="en-US" dirty="0" smtClean="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𝑑𝑖𝑎𝑔</m:t>
                      </m:r>
                      <m:d>
                        <m:dPr>
                          <m:ctrlPr>
                            <a:rPr lang="en-US" i="1">
                              <a:latin typeface="Cambria Math" panose="02040503050406030204" pitchFamily="18" charset="0"/>
                            </a:rPr>
                          </m:ctrlPr>
                        </m:dPr>
                        <m:e>
                          <m:r>
                            <a:rPr lang="en-US" b="1" i="1">
                              <a:latin typeface="Cambria Math" panose="02040503050406030204" pitchFamily="18" charset="0"/>
                            </a:rPr>
                            <m:t>𝑯</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b="1" i="1">
                          <a:latin typeface="Cambria Math" panose="02040503050406030204" pitchFamily="18" charset="0"/>
                        </a:rPr>
                        <m:t>𝑯</m:t>
                      </m:r>
                      <m:r>
                        <a:rPr lang="en-US" i="1">
                          <a:latin typeface="Cambria Math" panose="02040503050406030204" pitchFamily="18" charset="0"/>
                        </a:rPr>
                        <m:t>+</m:t>
                      </m:r>
                      <m:r>
                        <a:rPr lang="en-US" b="1" i="1">
                          <a:latin typeface="Cambria Math" panose="02040503050406030204" pitchFamily="18" charset="0"/>
                        </a:rPr>
                        <m:t>𝑴</m:t>
                      </m:r>
                    </m:oMath>
                  </m:oMathPara>
                </a14:m>
                <a:endParaRPr lang="en-US" dirty="0">
                  <a:latin typeface="Times New Roman" pitchFamily="18" charset="0"/>
                  <a:cs typeface="Times New Roman" pitchFamily="18" charset="0"/>
                </a:endParaRPr>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2</m:t>
                            </m:r>
                          </m:e>
                        </m:d>
                      </m:sup>
                    </m:sSup>
                  </m:oMath>
                </a14:m>
                <a:r>
                  <a:rPr lang="en-US" dirty="0">
                    <a:latin typeface="Times New Roman" pitchFamily="18" charset="0"/>
                    <a:cs typeface="Times New Roman" pitchFamily="18" charset="0"/>
                  </a:rPr>
                  <a:t> sum is the Pockels effect; whereas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𝜒</m:t>
                        </m:r>
                      </m:e>
                      <m:sup>
                        <m:d>
                          <m:dPr>
                            <m:ctrlPr>
                              <a:rPr lang="en-US" i="1">
                                <a:latin typeface="Cambria Math" panose="02040503050406030204" pitchFamily="18" charset="0"/>
                              </a:rPr>
                            </m:ctrlPr>
                          </m:dPr>
                          <m:e>
                            <m:r>
                              <a:rPr lang="en-US" i="1">
                                <a:latin typeface="Cambria Math" panose="02040503050406030204" pitchFamily="18" charset="0"/>
                              </a:rPr>
                              <m:t>3</m:t>
                            </m:r>
                          </m:e>
                        </m:d>
                      </m:sup>
                    </m:sSup>
                  </m:oMath>
                </a14:m>
                <a:r>
                  <a:rPr lang="en-US" dirty="0">
                    <a:latin typeface="Times New Roman" pitchFamily="18" charset="0"/>
                    <a:cs typeface="Times New Roman" pitchFamily="18" charset="0"/>
                  </a:rPr>
                  <a:t> sum is the Kerr effect</a:t>
                </a:r>
                <a:r>
                  <a:rPr lang="en-US" dirty="0" smtClean="0">
                    <a:latin typeface="Times New Roman" pitchFamily="18" charset="0"/>
                    <a:cs typeface="Times New Roman" pitchFamily="18" charset="0"/>
                  </a:rPr>
                  <a:t>.</a:t>
                </a:r>
              </a:p>
              <a:p>
                <a:pPr marL="285750" indent="-285750"/>
                <a:r>
                  <a:rPr lang="en-US" dirty="0">
                    <a:latin typeface="Times New Roman" pitchFamily="18" charset="0"/>
                    <a:cs typeface="Times New Roman" pitchFamily="18" charset="0"/>
                  </a:rPr>
                  <a:t>Ferromagnetic materials are non-linear as their permeability varies with the strength of applied field intensity.</a:t>
                </a:r>
              </a:p>
              <a:p>
                <a:pPr marL="285750" indent="-285750"/>
                <a:r>
                  <a:rPr lang="en-US" dirty="0">
                    <a:latin typeface="Times New Roman" pitchFamily="18" charset="0"/>
                    <a:cs typeface="Times New Roman" pitchFamily="18" charset="0"/>
                  </a:rPr>
                  <a:t>At high magnetic field intensity, the material saturates, limiting further increase of Magnetic Flux. Hence, the susceptibility decreases rapidly.  </a:t>
                </a:r>
              </a:p>
              <a:p>
                <a:pPr marL="0" indent="0">
                  <a:buNone/>
                </a:pPr>
                <a:endParaRPr lang="en-US"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8" t="-2101" r="-1159" b="-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055939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a:t>
            </a:r>
            <a:r>
              <a:rPr lang="en-US" dirty="0" err="1" smtClean="0">
                <a:latin typeface="Times New Roman" pitchFamily="18" charset="0"/>
                <a:cs typeface="Times New Roman" pitchFamily="18" charset="0"/>
              </a:rPr>
              <a:t>Gyromagnetism</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755284"/>
              </a:xfrm>
            </p:spPr>
            <p:txBody>
              <a:bodyPr>
                <a:normAutofit fontScale="85000" lnSpcReduction="10000"/>
              </a:bodyPr>
              <a:lstStyle/>
              <a:p>
                <a:r>
                  <a:rPr lang="en-US" dirty="0" smtClean="0">
                    <a:latin typeface="Times New Roman" pitchFamily="18" charset="0"/>
                    <a:cs typeface="Times New Roman" pitchFamily="18" charset="0"/>
                  </a:rPr>
                  <a:t>Landau-</a:t>
                </a:r>
                <a:r>
                  <a:rPr lang="en-US" dirty="0" err="1">
                    <a:latin typeface="Times New Roman" pitchFamily="18" charset="0"/>
                    <a:cs typeface="Times New Roman" pitchFamily="18" charset="0"/>
                  </a:rPr>
                  <a:t>Lifshitz</a:t>
                </a:r>
                <a:r>
                  <a:rPr lang="en-US" dirty="0">
                    <a:latin typeface="Times New Roman" pitchFamily="18" charset="0"/>
                    <a:cs typeface="Times New Roman" pitchFamily="18" charset="0"/>
                  </a:rPr>
                  <a:t>-Gilbert model (1955) </a:t>
                </a:r>
                <a:r>
                  <a:rPr lang="en-US" dirty="0" smtClean="0">
                    <a:latin typeface="Times New Roman" pitchFamily="18" charset="0"/>
                    <a:cs typeface="Times New Roman" pitchFamily="18" charset="0"/>
                  </a:rPr>
                  <a:t>describes the precessional motion of saturated magnetic dipoles in a magnetic field. </a:t>
                </a:r>
                <a:endParaRPr lang="en-US"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b="0" i="1" smtClean="0">
                              <a:latin typeface="Cambria Math" panose="02040503050406030204" pitchFamily="18" charset="0"/>
                            </a:rPr>
                            <m:t>𝑛</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r>
                            <a:rPr lang="en-US" b="1" i="1" smtClean="0">
                              <a:latin typeface="Cambria Math" panose="02040503050406030204" pitchFamily="18" charset="0"/>
                            </a:rPr>
                            <m:t>𝑯</m:t>
                          </m:r>
                          <m:r>
                            <a:rPr lang="en-US" i="1">
                              <a:latin typeface="Cambria Math" panose="02040503050406030204" pitchFamily="18" charset="0"/>
                            </a:rPr>
                            <m:t>+</m:t>
                          </m:r>
                          <m:sSub>
                            <m:sSubPr>
                              <m:ctrlPr>
                                <a:rPr lang="en-US" b="1"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1"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num>
                            <m:den>
                              <m:r>
                                <a:rPr lang="en-US" i="1">
                                  <a:latin typeface="Cambria Math" panose="02040503050406030204" pitchFamily="18" charset="0"/>
                                </a:rPr>
                                <m:t>𝑑𝑡</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oMath>
                  </m:oMathPara>
                </a14:m>
                <a:endParaRPr lang="en-US" dirty="0" smtClean="0">
                  <a:latin typeface="Times New Roman" pitchFamily="18" charset="0"/>
                  <a:cs typeface="Times New Roman" pitchFamily="18" charset="0"/>
                </a:endParaRPr>
              </a:p>
              <a:p>
                <a:pPr marL="0" indent="0">
                  <a:buNone/>
                </a:pP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describes the linear deviation of magnetization from its static equilibrium value. Precession </a:t>
                </a:r>
                <a:r>
                  <a:rPr lang="en-US" dirty="0">
                    <a:latin typeface="Times New Roman" pitchFamily="18" charset="0"/>
                    <a:cs typeface="Times New Roman" pitchFamily="18" charset="0"/>
                  </a:rPr>
                  <a:t>occurs around this unit bias </a:t>
                </a:r>
                <a:r>
                  <a:rPr lang="en-US" dirty="0" smtClean="0">
                    <a:latin typeface="Times New Roman" pitchFamily="18" charset="0"/>
                    <a:cs typeface="Times New Roman" pitchFamily="18" charset="0"/>
                  </a:rPr>
                  <a:t>vector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𝒃</m:t>
                        </m:r>
                      </m:e>
                      <m:sub>
                        <m:r>
                          <a:rPr lang="en-US" i="1">
                            <a:latin typeface="Cambria Math" panose="02040503050406030204" pitchFamily="18" charset="0"/>
                          </a:rPr>
                          <m:t>𝑛</m:t>
                        </m:r>
                      </m:sub>
                    </m:sSub>
                  </m:oMath>
                </a14:m>
                <a:r>
                  <a:rPr lang="en-US" dirty="0" smtClean="0">
                    <a:latin typeface="Times New Roman" pitchFamily="18" charset="0"/>
                    <a:cs typeface="Times New Roman"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couples the polarization to the driving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the angular resonance frequency,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𝑛</m:t>
                        </m:r>
                      </m:sub>
                    </m:sSub>
                  </m:oMath>
                </a14:m>
                <a:r>
                  <a:rPr lang="en-US" dirty="0">
                    <a:latin typeface="Times New Roman" pitchFamily="18" charset="0"/>
                    <a:cs typeface="Times New Roman" pitchFamily="18" charset="0"/>
                  </a:rPr>
                  <a:t> is a damping factor.</a:t>
                </a:r>
              </a:p>
              <a:p>
                <a:r>
                  <a:rPr lang="en-US" dirty="0" smtClean="0">
                    <a:latin typeface="Times New Roman" pitchFamily="18" charset="0"/>
                    <a:cs typeface="Times New Roman" pitchFamily="18" charset="0"/>
                  </a:rPr>
                  <a:t>For such anisotropic media, non-diagonal susceptibility </a:t>
                </a:r>
                <a:r>
                  <a:rPr lang="en-US" dirty="0">
                    <a:latin typeface="Times New Roman" pitchFamily="18" charset="0"/>
                    <a:cs typeface="Times New Roman" pitchFamily="18" charset="0"/>
                  </a:rPr>
                  <a:t>tensor </a:t>
                </a:r>
                <a:r>
                  <a:rPr lang="en-US" dirty="0" smtClean="0">
                    <a:latin typeface="Times New Roman" pitchFamily="18" charset="0"/>
                    <a:cs typeface="Times New Roman" pitchFamily="18" charset="0"/>
                  </a:rPr>
                  <a:t>is used to </a:t>
                </a:r>
                <a:r>
                  <a:rPr lang="en-US" smtClean="0">
                    <a:latin typeface="Times New Roman" pitchFamily="18" charset="0"/>
                    <a:cs typeface="Times New Roman" pitchFamily="18" charset="0"/>
                  </a:rPr>
                  <a:t>relate Magnetization </a:t>
                </a:r>
                <a:r>
                  <a:rPr lang="en-US" dirty="0" smtClean="0">
                    <a:latin typeface="Times New Roman" pitchFamily="18" charset="0"/>
                    <a:cs typeface="Times New Roman" pitchFamily="18" charset="0"/>
                  </a:rPr>
                  <a:t>and Field intensity. </a:t>
                </a:r>
              </a:p>
              <a:p>
                <a:endParaRPr lang="en-US"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𝑴</m:t>
                          </m:r>
                        </m:e>
                        <m:sub>
                          <m:r>
                            <a:rPr lang="en-US" b="0" i="1" smtClean="0">
                              <a:latin typeface="Cambria Math" panose="02040503050406030204" pitchFamily="18" charset="0"/>
                            </a:rPr>
                            <m:t>𝑛</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𝜂</m:t>
                                </m:r>
                              </m:e>
                              <m:e>
                                <m:r>
                                  <a:rPr lang="en-US" i="1">
                                    <a:latin typeface="Cambria Math" panose="02040503050406030204" pitchFamily="18" charset="0"/>
                                  </a:rPr>
                                  <m:t>0</m:t>
                                </m:r>
                              </m:e>
                            </m:mr>
                            <m:mr>
                              <m:e>
                                <m:r>
                                  <a:rPr lang="en-US" i="1">
                                    <a:latin typeface="Cambria Math" panose="02040503050406030204" pitchFamily="18" charset="0"/>
                                  </a:rPr>
                                  <m:t>𝑗</m:t>
                                </m:r>
                                <m:r>
                                  <a:rPr lang="en-US" i="1">
                                    <a:latin typeface="Cambria Math" panose="02040503050406030204" pitchFamily="18" charset="0"/>
                                  </a:rPr>
                                  <m:t>𝜂</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i="1">
                                        <a:latin typeface="Cambria Math" panose="02040503050406030204" pitchFamily="18" charset="0"/>
                                      </a:rPr>
                                      <m:t>⊥</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𝜒</m:t>
                                    </m:r>
                                  </m:e>
                                  <m:sub>
                                    <m:r>
                                      <a:rPr lang="en-US" b="0" i="1" smtClean="0">
                                        <a:latin typeface="Cambria Math" panose="02040503050406030204" pitchFamily="18" charset="0"/>
                                      </a:rPr>
                                      <m:t>||</m:t>
                                    </m:r>
                                  </m:sub>
                                </m:sSub>
                              </m:e>
                            </m:mr>
                          </m:m>
                        </m:e>
                      </m:d>
                      <m:r>
                        <a:rPr lang="en-US" b="1" i="1" smtClean="0">
                          <a:latin typeface="Cambria Math" panose="02040503050406030204" pitchFamily="18" charset="0"/>
                        </a:rPr>
                        <m:t>𝑯</m:t>
                      </m:r>
                    </m:oMath>
                  </m:oMathPara>
                </a14:m>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755284"/>
              </a:xfrm>
              <a:blipFill rotWithShape="1">
                <a:blip r:embed="rId2"/>
                <a:stretch>
                  <a:fillRect l="-928" t="-2561" r="-3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61</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39112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Field Patterns and Green’s Functions</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 Green’s Functions (1835) give the Field Patterns from a localized point source at a particular frequency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smtClean="0">
                    <a:latin typeface="Times New Roman" pitchFamily="18" charset="0"/>
                    <a:cs typeface="Times New Roman" pitchFamily="18"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point current source </a:t>
                </a:r>
                <a14:m>
                  <m:oMath xmlns:m="http://schemas.openxmlformats.org/officeDocument/2006/math">
                    <m:r>
                      <a:rPr lang="en-US" b="0" i="1" smtClean="0">
                        <a:latin typeface="Cambria Math" panose="02040503050406030204" pitchFamily="18" charset="0"/>
                      </a:rPr>
                      <m:t>𝑗</m:t>
                    </m:r>
                  </m:oMath>
                </a14:m>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placed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Times New Roman" pitchFamily="18" charset="0"/>
                    <a:cs typeface="Times New Roman" pitchFamily="18" charset="0"/>
                  </a:rPr>
                  <a:t> field component is observed.</a:t>
                </a:r>
              </a:p>
              <a:p>
                <a:pPr marL="0" indent="0" algn="ctr">
                  <a:buNone/>
                </a:pP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frequency domain solver is also provided for </a:t>
                </a:r>
                <a:r>
                  <a:rPr lang="en-US" dirty="0" smtClean="0">
                    <a:latin typeface="Times New Roman" pitchFamily="18" charset="0"/>
                    <a:cs typeface="Times New Roman" pitchFamily="18" charset="0"/>
                  </a:rPr>
                  <a:t>multidimensional Fourier </a:t>
                </a:r>
                <a:r>
                  <a:rPr lang="en-US" dirty="0">
                    <a:latin typeface="Times New Roman" pitchFamily="18" charset="0"/>
                    <a:cs typeface="Times New Roman" pitchFamily="18" charset="0"/>
                  </a:rPr>
                  <a:t>transformation </a:t>
                </a:r>
                <a:r>
                  <a:rPr lang="en-US" dirty="0" smtClean="0">
                    <a:latin typeface="Times New Roman" pitchFamily="18" charset="0"/>
                    <a:cs typeface="Times New Roman" pitchFamily="18" charset="0"/>
                  </a:rPr>
                  <a:t>(1822) and </a:t>
                </a:r>
                <a:r>
                  <a:rPr lang="en-US" dirty="0">
                    <a:latin typeface="Times New Roman" pitchFamily="18" charset="0"/>
                    <a:cs typeface="Times New Roman" pitchFamily="18" charset="0"/>
                  </a:rPr>
                  <a:t>the decomposition of fields into travelling modes.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8141988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3.2. MEEP: Transmittance Spectra</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Broadband response: The 3 Dimensional Discrete Fourier transform </a:t>
                </a:r>
                <a:r>
                  <a:rPr lang="en-US" dirty="0">
                    <a:latin typeface="Times New Roman" pitchFamily="18" charset="0"/>
                    <a:cs typeface="Times New Roman" pitchFamily="18" charset="0"/>
                  </a:rPr>
                  <a:t>(1822) of </a:t>
                </a:r>
                <a:r>
                  <a:rPr lang="en-US" dirty="0" smtClean="0">
                    <a:latin typeface="Times New Roman" pitchFamily="18" charset="0"/>
                    <a:cs typeface="Times New Roman" pitchFamily="18" charset="0"/>
                  </a:rPr>
                  <a:t>the response to a short impulse can give useful information about the transmitted power and losses. </a:t>
                </a:r>
              </a:p>
              <a:p>
                <a:r>
                  <a:rPr lang="en-US" dirty="0" smtClean="0">
                    <a:latin typeface="Times New Roman" pitchFamily="18" charset="0"/>
                    <a:cs typeface="Times New Roman" pitchFamily="18" charset="0"/>
                  </a:rPr>
                  <a:t>The Transmitted Power can be computed using the integral of Poynting Vector (1884); over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surface on the far end of the transmission line.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𝐻</m:t>
                              </m:r>
                            </m:e>
                            <m:sub>
                              <m:r>
                                <a:rPr lang="en-US" i="1">
                                  <a:latin typeface="Cambria Math" panose="02040503050406030204" pitchFamily="18" charset="0"/>
                                  <a:ea typeface="Cambria Math" panose="02040503050406030204" pitchFamily="18" charset="0"/>
                                </a:rPr>
                                <m:t>𝜔</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𝑥</m:t>
                              </m:r>
                            </m:e>
                          </m:d>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Transmitted power and incident power can be used to find power losses in transmission line.</a:t>
                </a: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33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63</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5984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latin typeface="Times New Roman" pitchFamily="18" charset="0"/>
                <a:cs typeface="Times New Roman" pitchFamily="18" charset="0"/>
              </a:rPr>
              <a:t>4. Simulation of Magnetic Transmission Lines</a:t>
            </a:r>
            <a:endParaRPr lang="en-US"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64</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7162715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4.1. MEEP Simulation of Non-linear Dispersive, Gyromagnetic Magnetic Transmission Line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8961509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4.1. MEEP Simulations for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5"/>
            <a:ext cx="10515600" cy="4866120"/>
          </a:xfrm>
        </p:spPr>
        <p:txBody>
          <a:bodyPr>
            <a:norm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Magnetic 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constructed </a:t>
            </a:r>
            <a:r>
              <a:rPr lang="en-US" dirty="0" smtClean="0">
                <a:latin typeface="Times New Roman" pitchFamily="18" charset="0"/>
                <a:cs typeface="Times New Roman" pitchFamily="18" charset="0"/>
              </a:rPr>
              <a:t>for inhomogeneous, dispersive, non-linear </a:t>
            </a:r>
            <a:r>
              <a:rPr lang="en-US" dirty="0">
                <a:latin typeface="Times New Roman" pitchFamily="18" charset="0"/>
                <a:cs typeface="Times New Roman" pitchFamily="18" charset="0"/>
              </a:rPr>
              <a:t>ferromagnetic conductors like </a:t>
            </a:r>
            <a:r>
              <a:rPr lang="en-US" dirty="0" smtClean="0">
                <a:latin typeface="Times New Roman" pitchFamily="18" charset="0"/>
                <a:cs typeface="Times New Roman" pitchFamily="18" charset="0"/>
              </a:rPr>
              <a:t>Manganese, Zinc and </a:t>
            </a:r>
            <a:r>
              <a:rPr lang="en-US" dirty="0">
                <a:latin typeface="Times New Roman" pitchFamily="18" charset="0"/>
                <a:cs typeface="Times New Roman" pitchFamily="18" charset="0"/>
              </a:rPr>
              <a:t>Cobalt alloys.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Transmission Lines </a:t>
            </a:r>
            <a:r>
              <a:rPr lang="en-US" dirty="0" smtClean="0">
                <a:latin typeface="Times New Roman" pitchFamily="18" charset="0"/>
                <a:cs typeface="Times New Roman" pitchFamily="18" charset="0"/>
              </a:rPr>
              <a:t>were </a:t>
            </a:r>
            <a:r>
              <a:rPr lang="en-US" dirty="0">
                <a:latin typeface="Times New Roman" pitchFamily="18" charset="0"/>
                <a:cs typeface="Times New Roman" pitchFamily="18" charset="0"/>
              </a:rPr>
              <a:t>excited using continuous </a:t>
            </a:r>
            <a:r>
              <a:rPr lang="en-US" dirty="0" smtClean="0">
                <a:latin typeface="Times New Roman" pitchFamily="18" charset="0"/>
                <a:cs typeface="Times New Roman" pitchFamily="18" charset="0"/>
              </a:rPr>
              <a:t>soft electric current </a:t>
            </a:r>
            <a:r>
              <a:rPr lang="en-US" dirty="0">
                <a:latin typeface="Times New Roman" pitchFamily="18" charset="0"/>
                <a:cs typeface="Times New Roman" pitchFamily="18" charset="0"/>
              </a:rPr>
              <a:t>sources.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multi-dimensional </a:t>
            </a:r>
            <a:r>
              <a:rPr lang="en-US" dirty="0" smtClean="0">
                <a:latin typeface="Times New Roman" pitchFamily="18" charset="0"/>
                <a:cs typeface="Times New Roman" pitchFamily="18" charset="0"/>
              </a:rPr>
              <a:t>discrete Fourier </a:t>
            </a:r>
            <a:r>
              <a:rPr lang="en-US" dirty="0">
                <a:latin typeface="Times New Roman" pitchFamily="18" charset="0"/>
                <a:cs typeface="Times New Roman" pitchFamily="18" charset="0"/>
              </a:rPr>
              <a:t>transform </a:t>
            </a:r>
            <a:r>
              <a:rPr lang="en-US" dirty="0" smtClean="0">
                <a:latin typeface="Times New Roman" pitchFamily="18" charset="0"/>
                <a:cs typeface="Times New Roman" pitchFamily="18" charset="0"/>
              </a:rPr>
              <a:t>(1822</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was </a:t>
            </a:r>
            <a:r>
              <a:rPr lang="en-US" dirty="0">
                <a:latin typeface="Times New Roman" pitchFamily="18" charset="0"/>
                <a:cs typeface="Times New Roman" pitchFamily="18" charset="0"/>
              </a:rPr>
              <a:t>used </a:t>
            </a:r>
            <a:r>
              <a:rPr lang="en-US" dirty="0" smtClean="0">
                <a:latin typeface="Times New Roman" pitchFamily="18" charset="0"/>
                <a:cs typeface="Times New Roman" pitchFamily="18" charset="0"/>
              </a:rPr>
              <a:t>to determine the </a:t>
            </a:r>
            <a:r>
              <a:rPr lang="en-US" dirty="0" smtClean="0">
                <a:latin typeface="Times New Roman" pitchFamily="18" charset="0"/>
                <a:cs typeface="Times New Roman" pitchFamily="18" charset="0"/>
              </a:rPr>
              <a:t>Broadband </a:t>
            </a:r>
            <a:r>
              <a:rPr lang="en-US" dirty="0" smtClean="0">
                <a:latin typeface="Times New Roman" pitchFamily="18" charset="0"/>
                <a:cs typeface="Times New Roman" pitchFamily="18" charset="0"/>
              </a:rPr>
              <a:t>Response.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1966055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MEEP Algorithm for simulating Magnetic Transmission Lines</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67</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1458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4925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4.1. MEEP Simulations for Magnetic Transmission Lines</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68</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stretch>
            <a:fillRect/>
          </a:stretch>
        </p:blipFill>
        <p:spPr>
          <a:xfrm>
            <a:off x="6732498" y="2503464"/>
            <a:ext cx="4677428" cy="2886478"/>
          </a:xfrm>
          <a:prstGeom prst="rect">
            <a:avLst/>
          </a:prstGeom>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313900" y="2169994"/>
                <a:ext cx="6387152" cy="3656707"/>
              </a:xfrm>
              <a:prstGeom prst="rect">
                <a:avLst/>
              </a:prstGeom>
              <a:noFill/>
            </p:spPr>
            <p:txBody>
              <a:bodyPr wrap="square" rtlCol="0">
                <a:spAutoFit/>
              </a:bodyPr>
              <a:lstStyle/>
              <a:p>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Magnetic Transmission Line was </a:t>
                </a:r>
                <a:r>
                  <a:rPr lang="en-US" sz="2400" dirty="0">
                    <a:latin typeface="Times New Roman" pitchFamily="18" charset="0"/>
                    <a:cs typeface="Times New Roman" pitchFamily="18" charset="0"/>
                  </a:rPr>
                  <a:t>excited by a small pulse to examine the Frequency Response. The </a:t>
                </a:r>
                <a:r>
                  <a:rPr lang="en-US" sz="2400" dirty="0" smtClean="0">
                    <a:latin typeface="Times New Roman" pitchFamily="18" charset="0"/>
                    <a:cs typeface="Times New Roman" pitchFamily="18" charset="0"/>
                  </a:rPr>
                  <a:t>Fields will be used to determine its intrinsic impedance, propagation constant, transverse impedance and longitudinal admittance.</a:t>
                </a:r>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e>
                          </m:d>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oMath>
                  </m:oMathPara>
                </a14:m>
                <a:endParaRPr lang="en-US"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𝐿</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=0</m:t>
                                      </m:r>
                                    </m:e>
                                  </m:d>
                                </m:den>
                              </m:f>
                            </m:e>
                          </m:d>
                        </m:e>
                      </m:func>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𝛽</m:t>
                      </m:r>
                    </m:oMath>
                  </m:oMathPara>
                </a14:m>
                <a:endParaRPr lang="en-US" dirty="0">
                  <a:latin typeface="Times New Roman" pitchFamily="18" charset="0"/>
                  <a:cs typeface="Times New Roman" pitchFamily="18" charset="0"/>
                </a:endParaRPr>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13900" y="2169994"/>
                <a:ext cx="6387152" cy="3656707"/>
              </a:xfrm>
              <a:prstGeom prst="rect">
                <a:avLst/>
              </a:prstGeom>
              <a:blipFill>
                <a:blip r:embed="rId3"/>
                <a:stretch>
                  <a:fillRect l="-1431" t="-1333"/>
                </a:stretch>
              </a:blipFill>
            </p:spPr>
            <p:txBody>
              <a:bodyPr/>
              <a:lstStyle/>
              <a:p>
                <a:r>
                  <a:rPr lang="en-US">
                    <a:noFill/>
                  </a:rPr>
                  <a:t> </a:t>
                </a:r>
              </a:p>
            </p:txBody>
          </p:sp>
        </mc:Fallback>
      </mc:AlternateContent>
    </p:spTree>
    <p:extLst>
      <p:ext uri="{BB962C8B-B14F-4D97-AF65-F5344CB8AC3E}">
        <p14:creationId xmlns:p14="http://schemas.microsoft.com/office/powerpoint/2010/main" val="6586011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Longitudinal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8053771"/>
              </p:ext>
            </p:extLst>
          </p:nvPr>
        </p:nvGraphicFramePr>
        <p:xfrm>
          <a:off x="838200" y="1825623"/>
          <a:ext cx="10515600" cy="45903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44203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3328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69</a:t>
            </a:fld>
            <a:endParaRPr lang="en-US">
              <a:latin typeface="Times New Roman" panose="02020603050405020304" pitchFamily="18" charset="0"/>
              <a:cs typeface="Times New Roman" panose="02020603050405020304" pitchFamily="18" charset="0"/>
            </a:endParaRPr>
          </a:p>
        </p:txBody>
      </p:sp>
      <p:pic>
        <p:nvPicPr>
          <p:cNvPr id="20" name="Picture 19" descr="D:\New folder\MGTL\Thesis\Codes\Code43\Logitudinal\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3740226" y="2415878"/>
            <a:ext cx="1991834" cy="709457"/>
          </a:xfrm>
          <a:prstGeom prst="rect">
            <a:avLst/>
          </a:prstGeom>
          <a:noFill/>
          <a:ln>
            <a:solidFill>
              <a:schemeClr val="tx1"/>
            </a:solidFill>
          </a:ln>
        </p:spPr>
      </p:pic>
      <p:pic>
        <p:nvPicPr>
          <p:cNvPr id="21" name="Picture 20" descr="D:\New folder\MGTL\Thesis\Codes\Code43\Logitudinal\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6434408" y="2415878"/>
            <a:ext cx="1904374" cy="709457"/>
          </a:xfrm>
          <a:prstGeom prst="rect">
            <a:avLst/>
          </a:prstGeom>
          <a:noFill/>
          <a:ln>
            <a:solidFill>
              <a:schemeClr val="tx1"/>
            </a:solidFill>
          </a:ln>
        </p:spPr>
      </p:pic>
      <p:pic>
        <p:nvPicPr>
          <p:cNvPr id="22" name="Picture 21" descr="D:\New folder\MGTL\Thesis\Codes\Code43\Logitudinal\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8969080" y="2402231"/>
            <a:ext cx="2017367" cy="723105"/>
          </a:xfrm>
          <a:prstGeom prst="rect">
            <a:avLst/>
          </a:prstGeom>
          <a:noFill/>
          <a:ln>
            <a:solidFill>
              <a:schemeClr val="tx1"/>
            </a:solidFill>
          </a:ln>
        </p:spPr>
      </p:pic>
      <p:pic>
        <p:nvPicPr>
          <p:cNvPr id="23" name="Picture 22" descr="D:\New folder\MGTL\Thesis\Codes\Code43\Logitudinal\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3740226" y="3459479"/>
            <a:ext cx="1991834" cy="703088"/>
          </a:xfrm>
          <a:prstGeom prst="rect">
            <a:avLst/>
          </a:prstGeom>
          <a:noFill/>
          <a:ln>
            <a:solidFill>
              <a:schemeClr val="tx1"/>
            </a:solidFill>
          </a:ln>
        </p:spPr>
      </p:pic>
      <p:pic>
        <p:nvPicPr>
          <p:cNvPr id="24" name="Picture 23" descr="D:\New folder\MGTL\Thesis\Codes\Code43\Logitudinal\bx-000050.25.png"/>
          <p:cNvPicPr/>
          <p:nvPr/>
        </p:nvPicPr>
        <p:blipFill>
          <a:blip r:embed="rId6">
            <a:extLst>
              <a:ext uri="{28A0092B-C50C-407E-A947-70E740481C1C}">
                <a14:useLocalDpi xmlns:a14="http://schemas.microsoft.com/office/drawing/2010/main" val="0"/>
              </a:ext>
            </a:extLst>
          </a:blip>
          <a:srcRect/>
          <a:stretch>
            <a:fillRect/>
          </a:stretch>
        </p:blipFill>
        <p:spPr bwMode="auto">
          <a:xfrm>
            <a:off x="6434408" y="3445753"/>
            <a:ext cx="1904374" cy="716813"/>
          </a:xfrm>
          <a:prstGeom prst="rect">
            <a:avLst/>
          </a:prstGeom>
          <a:noFill/>
          <a:ln>
            <a:solidFill>
              <a:schemeClr val="tx1"/>
            </a:solidFill>
          </a:ln>
        </p:spPr>
      </p:pic>
      <p:pic>
        <p:nvPicPr>
          <p:cNvPr id="25" name="Picture 24" descr="D:\New folder\MGTL\Thesis\Codes\Code43\Logitudinal\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8969081" y="3459479"/>
            <a:ext cx="2017366" cy="703088"/>
          </a:xfrm>
          <a:prstGeom prst="rect">
            <a:avLst/>
          </a:prstGeom>
          <a:noFill/>
          <a:ln>
            <a:solidFill>
              <a:schemeClr val="tx1"/>
            </a:solidFill>
          </a:ln>
        </p:spPr>
      </p:pic>
      <p:pic>
        <p:nvPicPr>
          <p:cNvPr id="26" name="Picture 25" descr="D:\MuhammadShamaas\MGTL_Github\Thesis\Codes\Code43\Logitudinal\ez-000004.25.png"/>
          <p:cNvPicPr/>
          <p:nvPr/>
        </p:nvPicPr>
        <p:blipFill>
          <a:blip r:embed="rId8">
            <a:extLst>
              <a:ext uri="{28A0092B-C50C-407E-A947-70E740481C1C}">
                <a14:useLocalDpi xmlns:a14="http://schemas.microsoft.com/office/drawing/2010/main" val="0"/>
              </a:ext>
            </a:extLst>
          </a:blip>
          <a:srcRect/>
          <a:stretch>
            <a:fillRect/>
          </a:stretch>
        </p:blipFill>
        <p:spPr bwMode="auto">
          <a:xfrm>
            <a:off x="3740226" y="4531691"/>
            <a:ext cx="1991834" cy="627162"/>
          </a:xfrm>
          <a:prstGeom prst="rect">
            <a:avLst/>
          </a:prstGeom>
          <a:noFill/>
          <a:ln>
            <a:solidFill>
              <a:schemeClr val="tx1"/>
            </a:solidFill>
          </a:ln>
        </p:spPr>
      </p:pic>
      <p:pic>
        <p:nvPicPr>
          <p:cNvPr id="27" name="Picture 26" descr="D:\MuhammadShamaas\MGTL_Github\Thesis\Codes\Code43\Logitudinal\ex-000025.25.png"/>
          <p:cNvPicPr/>
          <p:nvPr/>
        </p:nvPicPr>
        <p:blipFill>
          <a:blip r:embed="rId9">
            <a:extLst>
              <a:ext uri="{28A0092B-C50C-407E-A947-70E740481C1C}">
                <a14:useLocalDpi xmlns:a14="http://schemas.microsoft.com/office/drawing/2010/main" val="0"/>
              </a:ext>
            </a:extLst>
          </a:blip>
          <a:srcRect/>
          <a:stretch>
            <a:fillRect/>
          </a:stretch>
        </p:blipFill>
        <p:spPr bwMode="auto">
          <a:xfrm>
            <a:off x="6434408" y="4531691"/>
            <a:ext cx="1904374" cy="627162"/>
          </a:xfrm>
          <a:prstGeom prst="rect">
            <a:avLst/>
          </a:prstGeom>
          <a:noFill/>
          <a:ln>
            <a:solidFill>
              <a:schemeClr val="tx1"/>
            </a:solidFill>
          </a:ln>
        </p:spPr>
      </p:pic>
      <p:pic>
        <p:nvPicPr>
          <p:cNvPr id="28" name="Picture 27" descr="D:\MuhammadShamaas\MGTL_Github\Thesis\Codes\Code43\Logitudinal\ey-000026.25.png"/>
          <p:cNvPicPr/>
          <p:nvPr/>
        </p:nvPicPr>
        <p:blipFill>
          <a:blip r:embed="rId10">
            <a:extLst>
              <a:ext uri="{28A0092B-C50C-407E-A947-70E740481C1C}">
                <a14:useLocalDpi xmlns:a14="http://schemas.microsoft.com/office/drawing/2010/main" val="0"/>
              </a:ext>
            </a:extLst>
          </a:blip>
          <a:srcRect/>
          <a:stretch>
            <a:fillRect/>
          </a:stretch>
        </p:blipFill>
        <p:spPr bwMode="auto">
          <a:xfrm>
            <a:off x="8969081" y="4497494"/>
            <a:ext cx="2017366" cy="661359"/>
          </a:xfrm>
          <a:prstGeom prst="rect">
            <a:avLst/>
          </a:prstGeom>
          <a:noFill/>
          <a:ln>
            <a:solidFill>
              <a:schemeClr val="tx1"/>
            </a:solidFill>
          </a:ln>
        </p:spPr>
      </p:pic>
      <p:pic>
        <p:nvPicPr>
          <p:cNvPr id="29" name="Picture 28" descr="D:\MuhammadShamaas\MGTL_Github\Thesis\Codes\Code43\Logitudinal\dz-000004.25.png"/>
          <p:cNvPicPr/>
          <p:nvPr/>
        </p:nvPicPr>
        <p:blipFill>
          <a:blip r:embed="rId11">
            <a:extLst>
              <a:ext uri="{28A0092B-C50C-407E-A947-70E740481C1C}">
                <a14:useLocalDpi xmlns:a14="http://schemas.microsoft.com/office/drawing/2010/main" val="0"/>
              </a:ext>
            </a:extLst>
          </a:blip>
          <a:srcRect/>
          <a:stretch>
            <a:fillRect/>
          </a:stretch>
        </p:blipFill>
        <p:spPr bwMode="auto">
          <a:xfrm>
            <a:off x="3740226" y="5500757"/>
            <a:ext cx="1991834" cy="708971"/>
          </a:xfrm>
          <a:prstGeom prst="rect">
            <a:avLst/>
          </a:prstGeom>
          <a:noFill/>
          <a:ln>
            <a:solidFill>
              <a:schemeClr val="tx1"/>
            </a:solidFill>
          </a:ln>
        </p:spPr>
      </p:pic>
      <p:pic>
        <p:nvPicPr>
          <p:cNvPr id="30" name="Picture 29" descr="D:\MuhammadShamaas\MGTL_Github\Thesis\Codes\Code43\Logitudinal\dx-000025.25.png"/>
          <p:cNvPicPr/>
          <p:nvPr/>
        </p:nvPicPr>
        <p:blipFill>
          <a:blip r:embed="rId12">
            <a:extLst>
              <a:ext uri="{28A0092B-C50C-407E-A947-70E740481C1C}">
                <a14:useLocalDpi xmlns:a14="http://schemas.microsoft.com/office/drawing/2010/main" val="0"/>
              </a:ext>
            </a:extLst>
          </a:blip>
          <a:srcRect/>
          <a:stretch>
            <a:fillRect/>
          </a:stretch>
        </p:blipFill>
        <p:spPr bwMode="auto">
          <a:xfrm>
            <a:off x="6434408" y="5531464"/>
            <a:ext cx="1904374" cy="678265"/>
          </a:xfrm>
          <a:prstGeom prst="rect">
            <a:avLst/>
          </a:prstGeom>
          <a:noFill/>
          <a:ln>
            <a:solidFill>
              <a:schemeClr val="tx1"/>
            </a:solidFill>
          </a:ln>
        </p:spPr>
      </p:pic>
      <p:pic>
        <p:nvPicPr>
          <p:cNvPr id="31" name="Picture 30" descr="D:\MuhammadShamaas\MGTL_Github\Thesis\Codes\Code43\Logitudinal\dy-000026.25.png"/>
          <p:cNvPicPr/>
          <p:nvPr/>
        </p:nvPicPr>
        <p:blipFill>
          <a:blip r:embed="rId13">
            <a:extLst>
              <a:ext uri="{28A0092B-C50C-407E-A947-70E740481C1C}">
                <a14:useLocalDpi xmlns:a14="http://schemas.microsoft.com/office/drawing/2010/main" val="0"/>
              </a:ext>
            </a:extLst>
          </a:blip>
          <a:srcRect/>
          <a:stretch>
            <a:fillRect/>
          </a:stretch>
        </p:blipFill>
        <p:spPr bwMode="auto">
          <a:xfrm>
            <a:off x="9064615" y="5500757"/>
            <a:ext cx="1921831" cy="708973"/>
          </a:xfrm>
          <a:prstGeom prst="rect">
            <a:avLst/>
          </a:prstGeom>
          <a:noFill/>
          <a:ln>
            <a:solidFill>
              <a:schemeClr val="tx1"/>
            </a:solidFill>
          </a:ln>
        </p:spPr>
      </p:pic>
    </p:spTree>
    <p:extLst>
      <p:ext uri="{BB962C8B-B14F-4D97-AF65-F5344CB8AC3E}">
        <p14:creationId xmlns:p14="http://schemas.microsoft.com/office/powerpoint/2010/main" val="1315638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Susceptibility</a:t>
            </a:r>
            <a:endParaRPr lang="en-US"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a:t>
            </a:fld>
            <a:endParaRPr lang="en-US">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870361" y="1972121"/>
            <a:ext cx="5337175" cy="4005580"/>
          </a:xfrm>
          <a:prstGeom prst="rect">
            <a:avLst/>
          </a:prstGeom>
          <a:noFill/>
          <a:ln>
            <a:solidFill>
              <a:schemeClr val="tx1"/>
            </a:solidFill>
          </a:ln>
        </p:spPr>
      </p:pic>
      <p:sp>
        <p:nvSpPr>
          <p:cNvPr id="8" name="TextBox 7"/>
          <p:cNvSpPr txBox="1"/>
          <p:nvPr/>
        </p:nvSpPr>
        <p:spPr>
          <a:xfrm>
            <a:off x="941696" y="1787857"/>
            <a:ext cx="4722125" cy="4524315"/>
          </a:xfrm>
          <a:prstGeom prst="rect">
            <a:avLst/>
          </a:prstGeom>
          <a:noFill/>
        </p:spPr>
        <p:txBody>
          <a:bodyPr wrap="square" rtlCol="0">
            <a:spAutoFit/>
          </a:bodyPr>
          <a:lstStyle/>
          <a:p>
            <a:pPr marL="457200" indent="-457200">
              <a:buFont typeface="+mj-lt"/>
              <a:buAutoNum type="arabicPeriod"/>
            </a:pPr>
            <a:r>
              <a:rPr lang="en-US" sz="2400" dirty="0">
                <a:latin typeface="Times New Roman" pitchFamily="18" charset="0"/>
                <a:cs typeface="Times New Roman" pitchFamily="18" charset="0"/>
              </a:rPr>
              <a:t>When a ferromagnetic material is </a:t>
            </a:r>
            <a:r>
              <a:rPr lang="en-US" sz="2400" dirty="0" smtClean="0">
                <a:latin typeface="Times New Roman" pitchFamily="18" charset="0"/>
                <a:cs typeface="Times New Roman" pitchFamily="18" charset="0"/>
              </a:rPr>
              <a:t>magnetized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susceptibility </a:t>
            </a:r>
            <a:r>
              <a:rPr lang="en-US" sz="2400" dirty="0">
                <a:latin typeface="Times New Roman" pitchFamily="18" charset="0"/>
                <a:cs typeface="Times New Roman" pitchFamily="18" charset="0"/>
              </a:rPr>
              <a:t>follows the </a:t>
            </a:r>
            <a:r>
              <a:rPr lang="en-US" sz="2400" dirty="0" smtClean="0">
                <a:latin typeface="Times New Roman" pitchFamily="18" charset="0"/>
                <a:cs typeface="Times New Roman" pitchFamily="18" charset="0"/>
              </a:rPr>
              <a:t>a non-linear curve.</a:t>
            </a:r>
          </a:p>
          <a:p>
            <a:pPr marL="457200" indent="-457200">
              <a:buFont typeface="+mj-lt"/>
              <a:buAutoNum type="arabicPeriod"/>
            </a:pPr>
            <a:r>
              <a:rPr lang="en-US" sz="2400" dirty="0">
                <a:latin typeface="Times New Roman" pitchFamily="18" charset="0"/>
                <a:cs typeface="Times New Roman" pitchFamily="18" charset="0"/>
              </a:rPr>
              <a:t>When the material is saturated, the magnetic susceptibility becomes zero.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Besides </a:t>
            </a:r>
            <a:r>
              <a:rPr lang="en-US" sz="2400" dirty="0">
                <a:latin typeface="Times New Roman" pitchFamily="18" charset="0"/>
                <a:cs typeface="Times New Roman" pitchFamily="18" charset="0"/>
              </a:rPr>
              <a:t>Magnetic Field Intensity, permeability is strongly dependent on chemical composition, crystal structure, stress, temperature and time after magnetization</a:t>
            </a:r>
          </a:p>
        </p:txBody>
      </p:sp>
    </p:spTree>
    <p:extLst>
      <p:ext uri="{BB962C8B-B14F-4D97-AF65-F5344CB8AC3E}">
        <p14:creationId xmlns:p14="http://schemas.microsoft.com/office/powerpoint/2010/main" val="20596645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Transverse Fields</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06987935"/>
              </p:ext>
            </p:extLst>
          </p:nvPr>
        </p:nvGraphicFramePr>
        <p:xfrm>
          <a:off x="824553" y="1641869"/>
          <a:ext cx="10515600" cy="471356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25517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X</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Z</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54302">
                <a:tc>
                  <a:txBody>
                    <a:bodyPr/>
                    <a:lstStyle/>
                    <a:p>
                      <a:pPr algn="ctr"/>
                      <a:r>
                        <a:rPr lang="en-US" sz="2800" dirty="0" smtClean="0">
                          <a:latin typeface="Times New Roman" panose="02020603050405020304" pitchFamily="18" charset="0"/>
                          <a:cs typeface="Times New Roman" panose="02020603050405020304" pitchFamily="18" charset="0"/>
                        </a:rPr>
                        <a:t>H</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76881">
                <a:tc>
                  <a:txBody>
                    <a:bodyPr/>
                    <a:lstStyle/>
                    <a:p>
                      <a:pPr algn="ctr"/>
                      <a:r>
                        <a:rPr lang="en-US" sz="2800" dirty="0" smtClean="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47337">
                <a:tc>
                  <a:txBody>
                    <a:bodyPr/>
                    <a:lstStyle/>
                    <a:p>
                      <a:pPr algn="ctr"/>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38805">
                <a:tc>
                  <a:txBody>
                    <a:bodyPr/>
                    <a:lstStyle/>
                    <a:p>
                      <a:pPr algn="ctr"/>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70</a:t>
            </a:fld>
            <a:endParaRPr lang="en-US"/>
          </a:p>
        </p:txBody>
      </p:sp>
      <p:pic>
        <p:nvPicPr>
          <p:cNvPr id="7" name="Picture 6" descr="D:\New folder\MGTL\Thesis\Codes\Code43\Transverse\hz-000050.25.png"/>
          <p:cNvPicPr/>
          <p:nvPr/>
        </p:nvPicPr>
        <p:blipFill>
          <a:blip r:embed="rId2">
            <a:extLst>
              <a:ext uri="{28A0092B-C50C-407E-A947-70E740481C1C}">
                <a14:useLocalDpi xmlns:a14="http://schemas.microsoft.com/office/drawing/2010/main" val="0"/>
              </a:ext>
            </a:extLst>
          </a:blip>
          <a:srcRect/>
          <a:stretch>
            <a:fillRect/>
          </a:stretch>
        </p:blipFill>
        <p:spPr bwMode="auto">
          <a:xfrm>
            <a:off x="4415192" y="2112060"/>
            <a:ext cx="742950" cy="742950"/>
          </a:xfrm>
          <a:prstGeom prst="rect">
            <a:avLst/>
          </a:prstGeom>
          <a:noFill/>
          <a:ln>
            <a:solidFill>
              <a:schemeClr val="tx1"/>
            </a:solidFill>
          </a:ln>
        </p:spPr>
      </p:pic>
      <p:pic>
        <p:nvPicPr>
          <p:cNvPr id="8" name="Picture 7" descr="D:\New folder\MGTL\Thesis\Codes\Code43\Transverse\hx-000050.25.png"/>
          <p:cNvPicPr/>
          <p:nvPr/>
        </p:nvPicPr>
        <p:blipFill>
          <a:blip r:embed="rId3">
            <a:extLst>
              <a:ext uri="{28A0092B-C50C-407E-A947-70E740481C1C}">
                <a14:useLocalDpi xmlns:a14="http://schemas.microsoft.com/office/drawing/2010/main" val="0"/>
              </a:ext>
            </a:extLst>
          </a:blip>
          <a:srcRect/>
          <a:stretch>
            <a:fillRect/>
          </a:stretch>
        </p:blipFill>
        <p:spPr bwMode="auto">
          <a:xfrm>
            <a:off x="7080415" y="2165300"/>
            <a:ext cx="733425" cy="733425"/>
          </a:xfrm>
          <a:prstGeom prst="rect">
            <a:avLst/>
          </a:prstGeom>
          <a:noFill/>
          <a:ln>
            <a:solidFill>
              <a:schemeClr val="tx1"/>
            </a:solidFill>
          </a:ln>
        </p:spPr>
      </p:pic>
      <p:pic>
        <p:nvPicPr>
          <p:cNvPr id="9" name="Picture 8" descr="D:\New folder\MGTL\Thesis\Codes\Code43\Transverse\hy-000050.25.png"/>
          <p:cNvPicPr/>
          <p:nvPr/>
        </p:nvPicPr>
        <p:blipFill>
          <a:blip r:embed="rId4">
            <a:extLst>
              <a:ext uri="{28A0092B-C50C-407E-A947-70E740481C1C}">
                <a14:useLocalDpi xmlns:a14="http://schemas.microsoft.com/office/drawing/2010/main" val="0"/>
              </a:ext>
            </a:extLst>
          </a:blip>
          <a:srcRect/>
          <a:stretch>
            <a:fillRect/>
          </a:stretch>
        </p:blipFill>
        <p:spPr bwMode="auto">
          <a:xfrm>
            <a:off x="9755376" y="2165300"/>
            <a:ext cx="733425" cy="733425"/>
          </a:xfrm>
          <a:prstGeom prst="rect">
            <a:avLst/>
          </a:prstGeom>
          <a:noFill/>
          <a:ln>
            <a:solidFill>
              <a:schemeClr val="tx1"/>
            </a:solidFill>
          </a:ln>
        </p:spPr>
      </p:pic>
      <p:pic>
        <p:nvPicPr>
          <p:cNvPr id="10" name="Picture 9" descr="D:\MuhammadShamaas\MGTL_Github\Thesis\Codes\Code43\Transverse\bz-000050.25.png"/>
          <p:cNvPicPr/>
          <p:nvPr/>
        </p:nvPicPr>
        <p:blipFill>
          <a:blip r:embed="rId5">
            <a:extLst>
              <a:ext uri="{28A0092B-C50C-407E-A947-70E740481C1C}">
                <a14:useLocalDpi xmlns:a14="http://schemas.microsoft.com/office/drawing/2010/main" val="0"/>
              </a:ext>
            </a:extLst>
          </a:blip>
          <a:srcRect/>
          <a:stretch>
            <a:fillRect/>
          </a:stretch>
        </p:blipFill>
        <p:spPr bwMode="auto">
          <a:xfrm>
            <a:off x="4424717" y="3146520"/>
            <a:ext cx="733425" cy="733425"/>
          </a:xfrm>
          <a:prstGeom prst="rect">
            <a:avLst/>
          </a:prstGeom>
          <a:noFill/>
          <a:ln>
            <a:solidFill>
              <a:schemeClr val="tx1"/>
            </a:solidFill>
          </a:ln>
        </p:spPr>
      </p:pic>
      <p:pic>
        <p:nvPicPr>
          <p:cNvPr id="11" name="Picture 10" descr="D:\MuhammadShamaas\MGTL_Github\Thesis\Codes\Code43\Transverse\bx-000038.25.png"/>
          <p:cNvPicPr/>
          <p:nvPr/>
        </p:nvPicPr>
        <p:blipFill>
          <a:blip r:embed="rId6">
            <a:extLst>
              <a:ext uri="{28A0092B-C50C-407E-A947-70E740481C1C}">
                <a14:useLocalDpi xmlns:a14="http://schemas.microsoft.com/office/drawing/2010/main" val="0"/>
              </a:ext>
            </a:extLst>
          </a:blip>
          <a:srcRect/>
          <a:stretch>
            <a:fillRect/>
          </a:stretch>
        </p:blipFill>
        <p:spPr bwMode="auto">
          <a:xfrm>
            <a:off x="7089940" y="3156045"/>
            <a:ext cx="723900" cy="723900"/>
          </a:xfrm>
          <a:prstGeom prst="rect">
            <a:avLst/>
          </a:prstGeom>
          <a:noFill/>
          <a:ln>
            <a:solidFill>
              <a:schemeClr val="tx1"/>
            </a:solidFill>
          </a:ln>
        </p:spPr>
      </p:pic>
      <p:pic>
        <p:nvPicPr>
          <p:cNvPr id="12" name="Picture 11" descr="D:\New folder\MGTL\Thesis\Codes\Code43\Transverse\by-000050.25.png"/>
          <p:cNvPicPr/>
          <p:nvPr/>
        </p:nvPicPr>
        <p:blipFill>
          <a:blip r:embed="rId7">
            <a:extLst>
              <a:ext uri="{28A0092B-C50C-407E-A947-70E740481C1C}">
                <a14:useLocalDpi xmlns:a14="http://schemas.microsoft.com/office/drawing/2010/main" val="0"/>
              </a:ext>
            </a:extLst>
          </a:blip>
          <a:srcRect/>
          <a:stretch>
            <a:fillRect/>
          </a:stretch>
        </p:blipFill>
        <p:spPr bwMode="auto">
          <a:xfrm>
            <a:off x="9783952" y="3146520"/>
            <a:ext cx="704850" cy="704850"/>
          </a:xfrm>
          <a:prstGeom prst="rect">
            <a:avLst/>
          </a:prstGeom>
          <a:noFill/>
          <a:ln>
            <a:solidFill>
              <a:schemeClr val="tx1"/>
            </a:solidFill>
          </a:ln>
        </p:spPr>
      </p:pic>
      <p:pic>
        <p:nvPicPr>
          <p:cNvPr id="13" name="Picture 12" descr="D:\MuhammadShamaas\MGTL_Github\Thesis\Codes\Code43\Transverse\ez-000020.25.png"/>
          <p:cNvPicPr/>
          <p:nvPr/>
        </p:nvPicPr>
        <p:blipFill>
          <a:blip r:embed="rId8">
            <a:extLst>
              <a:ext uri="{28A0092B-C50C-407E-A947-70E740481C1C}">
                <a14:useLocalDpi xmlns:a14="http://schemas.microsoft.com/office/drawing/2010/main" val="0"/>
              </a:ext>
            </a:extLst>
          </a:blip>
          <a:srcRect/>
          <a:stretch>
            <a:fillRect/>
          </a:stretch>
        </p:blipFill>
        <p:spPr bwMode="auto">
          <a:xfrm>
            <a:off x="4419954" y="4232298"/>
            <a:ext cx="733425" cy="733425"/>
          </a:xfrm>
          <a:prstGeom prst="rect">
            <a:avLst/>
          </a:prstGeom>
          <a:noFill/>
          <a:ln>
            <a:solidFill>
              <a:schemeClr val="tx1"/>
            </a:solidFill>
          </a:ln>
        </p:spPr>
      </p:pic>
      <p:pic>
        <p:nvPicPr>
          <p:cNvPr id="14" name="Picture 13" descr="D:\MuhammadShamaas\MGTL_Github\Thesis\Codes\Code43\Transverse\ex-000019.25.png"/>
          <p:cNvPicPr/>
          <p:nvPr/>
        </p:nvPicPr>
        <p:blipFill>
          <a:blip r:embed="rId9">
            <a:extLst>
              <a:ext uri="{28A0092B-C50C-407E-A947-70E740481C1C}">
                <a14:useLocalDpi xmlns:a14="http://schemas.microsoft.com/office/drawing/2010/main" val="0"/>
              </a:ext>
            </a:extLst>
          </a:blip>
          <a:srcRect/>
          <a:stretch>
            <a:fillRect/>
          </a:stretch>
        </p:blipFill>
        <p:spPr bwMode="auto">
          <a:xfrm>
            <a:off x="7075652" y="4237519"/>
            <a:ext cx="733425" cy="733425"/>
          </a:xfrm>
          <a:prstGeom prst="rect">
            <a:avLst/>
          </a:prstGeom>
          <a:noFill/>
          <a:ln>
            <a:solidFill>
              <a:schemeClr val="tx1"/>
            </a:solidFill>
          </a:ln>
        </p:spPr>
      </p:pic>
      <p:pic>
        <p:nvPicPr>
          <p:cNvPr id="15" name="Picture 14" descr="D:\New folder\MGTL\Thesis\Codes\Code43\Transverse\ey-000050.25.png"/>
          <p:cNvPicPr/>
          <p:nvPr/>
        </p:nvPicPr>
        <p:blipFill>
          <a:blip r:embed="rId10">
            <a:extLst>
              <a:ext uri="{28A0092B-C50C-407E-A947-70E740481C1C}">
                <a14:useLocalDpi xmlns:a14="http://schemas.microsoft.com/office/drawing/2010/main" val="0"/>
              </a:ext>
            </a:extLst>
          </a:blip>
          <a:srcRect/>
          <a:stretch>
            <a:fillRect/>
          </a:stretch>
        </p:blipFill>
        <p:spPr bwMode="auto">
          <a:xfrm>
            <a:off x="9755376" y="4230236"/>
            <a:ext cx="723900" cy="723900"/>
          </a:xfrm>
          <a:prstGeom prst="rect">
            <a:avLst/>
          </a:prstGeom>
          <a:noFill/>
          <a:ln>
            <a:solidFill>
              <a:schemeClr val="tx1"/>
            </a:solidFill>
          </a:ln>
        </p:spPr>
      </p:pic>
      <p:pic>
        <p:nvPicPr>
          <p:cNvPr id="16" name="Picture 15" descr="D:\MuhammadShamaas\MGTL_Github\Thesis\Codes\Code43\Transverse\dz-000045.25.png"/>
          <p:cNvPicPr/>
          <p:nvPr/>
        </p:nvPicPr>
        <p:blipFill>
          <a:blip r:embed="rId11">
            <a:extLst>
              <a:ext uri="{28A0092B-C50C-407E-A947-70E740481C1C}">
                <a14:useLocalDpi xmlns:a14="http://schemas.microsoft.com/office/drawing/2010/main" val="0"/>
              </a:ext>
            </a:extLst>
          </a:blip>
          <a:srcRect/>
          <a:stretch>
            <a:fillRect/>
          </a:stretch>
        </p:blipFill>
        <p:spPr bwMode="auto">
          <a:xfrm>
            <a:off x="4410428" y="5328518"/>
            <a:ext cx="752475" cy="752475"/>
          </a:xfrm>
          <a:prstGeom prst="rect">
            <a:avLst/>
          </a:prstGeom>
          <a:noFill/>
          <a:ln>
            <a:solidFill>
              <a:schemeClr val="tx1"/>
            </a:solidFill>
          </a:ln>
        </p:spPr>
      </p:pic>
      <p:pic>
        <p:nvPicPr>
          <p:cNvPr id="17" name="Picture 16" descr="D:\MuhammadShamaas\MGTL_Github\Thesis\Codes\Code43\Transverse\dx-000040.25.png"/>
          <p:cNvPicPr/>
          <p:nvPr/>
        </p:nvPicPr>
        <p:blipFill>
          <a:blip r:embed="rId12">
            <a:extLst>
              <a:ext uri="{28A0092B-C50C-407E-A947-70E740481C1C}">
                <a14:useLocalDpi xmlns:a14="http://schemas.microsoft.com/office/drawing/2010/main" val="0"/>
              </a:ext>
            </a:extLst>
          </a:blip>
          <a:srcRect/>
          <a:stretch>
            <a:fillRect/>
          </a:stretch>
        </p:blipFill>
        <p:spPr bwMode="auto">
          <a:xfrm>
            <a:off x="7075652" y="5328518"/>
            <a:ext cx="742950" cy="742950"/>
          </a:xfrm>
          <a:prstGeom prst="rect">
            <a:avLst/>
          </a:prstGeom>
          <a:noFill/>
          <a:ln>
            <a:solidFill>
              <a:schemeClr val="tx1"/>
            </a:solidFill>
          </a:ln>
        </p:spPr>
      </p:pic>
      <p:pic>
        <p:nvPicPr>
          <p:cNvPr id="18" name="Picture 17" descr="D:\New folder\MGTL\Thesis\Codes\Code43\Transverse\dy-000050.25.png"/>
          <p:cNvPicPr/>
          <p:nvPr/>
        </p:nvPicPr>
        <p:blipFill>
          <a:blip r:embed="rId13">
            <a:extLst>
              <a:ext uri="{28A0092B-C50C-407E-A947-70E740481C1C}">
                <a14:useLocalDpi xmlns:a14="http://schemas.microsoft.com/office/drawing/2010/main" val="0"/>
              </a:ext>
            </a:extLst>
          </a:blip>
          <a:srcRect/>
          <a:stretch>
            <a:fillRect/>
          </a:stretch>
        </p:blipFill>
        <p:spPr bwMode="auto">
          <a:xfrm>
            <a:off x="9755376" y="5377289"/>
            <a:ext cx="714375" cy="714375"/>
          </a:xfrm>
          <a:prstGeom prst="rect">
            <a:avLst/>
          </a:prstGeom>
          <a:noFill/>
          <a:ln>
            <a:solidFill>
              <a:schemeClr val="tx1"/>
            </a:solidFill>
          </a:ln>
        </p:spPr>
      </p:pic>
    </p:spTree>
    <p:extLst>
      <p:ext uri="{BB962C8B-B14F-4D97-AF65-F5344CB8AC3E}">
        <p14:creationId xmlns:p14="http://schemas.microsoft.com/office/powerpoint/2010/main" val="22358606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Field Map for Magnetic Transmission Line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l="17258" r="20836"/>
          <a:stretch/>
        </p:blipFill>
        <p:spPr>
          <a:xfrm>
            <a:off x="5995851" y="1847850"/>
            <a:ext cx="5499463" cy="4351338"/>
          </a:xfrm>
          <a:prstGeom prst="rect">
            <a:avLst/>
          </a:prstGeom>
          <a:ln>
            <a:solidFill>
              <a:schemeClr val="tx1"/>
            </a:solidFill>
          </a:ln>
        </p:spPr>
      </p:pic>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38200" y="1847850"/>
                <a:ext cx="4661263" cy="4476418"/>
              </a:xfrm>
              <a:prstGeom prst="rect">
                <a:avLst/>
              </a:prstGeom>
              <a:noFill/>
            </p:spPr>
            <p:txBody>
              <a:bodyPr wrap="square" rtlCol="0">
                <a:spAutoFit/>
              </a:bodyPr>
              <a:lstStyle/>
              <a:p>
                <a:r>
                  <a:rPr lang="en-US" b="0" dirty="0" smtClean="0">
                    <a:latin typeface="Times New Roman" panose="02020603050405020304" pitchFamily="18" charset="0"/>
                    <a:cs typeface="Times New Roman" panose="02020603050405020304" pitchFamily="18" charset="0"/>
                  </a:rPr>
                  <a:t>1. Magnetic Displacement Current</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dΦ</m:t>
                          </m:r>
                        </m:num>
                        <m:den>
                          <m:r>
                            <m:rPr>
                              <m:sty m:val="p"/>
                            </m:rPr>
                            <a:rPr lang="en-US" b="0" i="0" smtClean="0">
                              <a:latin typeface="Cambria Math" panose="02040503050406030204" pitchFamily="18" charset="0"/>
                            </a:rPr>
                            <m:t>dt</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2. External Electric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num>
                        <m:den>
                          <m:r>
                            <a:rPr lang="en-US" b="0" i="0" smtClean="0">
                              <a:latin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πr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3. External Magnetic Field</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r>
                            <m:rPr>
                              <m:sty m:val="p"/>
                            </m:rPr>
                            <a:rPr lang="en-US" b="0" i="0" smtClean="0">
                              <a:latin typeface="Cambria Math" panose="02040503050406030204" pitchFamily="18" charset="0"/>
                            </a:rPr>
                            <m:t>r</m:t>
                          </m:r>
                        </m:den>
                      </m:f>
                    </m:oMath>
                  </m:oMathPara>
                </a14:m>
                <a:endParaRPr lang="en-US" b="0" dirty="0" smtClean="0">
                  <a:latin typeface="Times New Roman" panose="02020603050405020304" pitchFamily="18" charset="0"/>
                  <a:cs typeface="Times New Roman" panose="02020603050405020304" pitchFamily="18" charset="0"/>
                </a:endParaRPr>
              </a:p>
              <a:p>
                <a:r>
                  <a:rPr lang="en-US" b="0" dirty="0" smtClean="0">
                    <a:latin typeface="Times New Roman" panose="02020603050405020304" pitchFamily="18" charset="0"/>
                    <a:cs typeface="Times New Roman" panose="02020603050405020304" pitchFamily="18" charset="0"/>
                  </a:rPr>
                  <a:t>4. Propagation Constant</a:t>
                </a:r>
              </a:p>
              <a:p>
                <a:pPr/>
                <a14:m>
                  <m:oMathPara xmlns:m="http://schemas.openxmlformats.org/officeDocument/2006/math">
                    <m:oMathParaPr>
                      <m:jc m:val="centerGroup"/>
                    </m:oMathParaPr>
                    <m:oMath xmlns:m="http://schemas.openxmlformats.org/officeDocument/2006/math">
                      <m:r>
                        <m:rPr>
                          <m:sty m:val="p"/>
                        </m:rPr>
                        <a:rPr lang="en-US" i="0">
                          <a:latin typeface="Cambria Math" panose="02040503050406030204" pitchFamily="18" charset="0"/>
                        </a:rPr>
                        <m:t>γ</m:t>
                      </m:r>
                      <m:r>
                        <a:rPr lang="en-US" i="0">
                          <a:latin typeface="Cambria Math" panose="02040503050406030204" pitchFamily="18" charset="0"/>
                        </a:rPr>
                        <m:t>=</m:t>
                      </m:r>
                      <m:rad>
                        <m:radPr>
                          <m:degHide m:val="on"/>
                          <m:ctrlPr>
                            <a:rPr lang="en-US" i="1">
                              <a:latin typeface="Cambria Math" panose="02040503050406030204" pitchFamily="18" charset="0"/>
                            </a:rPr>
                          </m:ctrlPr>
                        </m:radPr>
                        <m:deg/>
                        <m:e>
                          <m:r>
                            <a:rPr lang="en-US" i="0">
                              <a:latin typeface="Cambria Math" panose="02040503050406030204" pitchFamily="18" charset="0"/>
                            </a:rPr>
                            <m:t>(</m:t>
                          </m:r>
                          <m:r>
                            <m:rPr>
                              <m:sty m:val="p"/>
                            </m:rPr>
                            <a:rPr lang="en-US" i="0">
                              <a:latin typeface="Cambria Math" panose="02040503050406030204" pitchFamily="18" charset="0"/>
                            </a:rPr>
                            <m:t>jωμ</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r>
                            <a:rPr lang="en-US" i="0">
                              <a:latin typeface="Cambria Math" panose="02040503050406030204" pitchFamily="18" charset="0"/>
                            </a:rPr>
                            <m:t>)</m:t>
                          </m:r>
                        </m:e>
                      </m:rad>
                      <m:r>
                        <a:rPr lang="en-US" i="0">
                          <a:latin typeface="Cambria Math" panose="02040503050406030204" pitchFamily="18" charset="0"/>
                        </a:rPr>
                        <m:t>=</m:t>
                      </m:r>
                      <m:r>
                        <m:rPr>
                          <m:sty m:val="p"/>
                        </m:rPr>
                        <a:rPr lang="en-US" i="0">
                          <a:latin typeface="Cambria Math" panose="02040503050406030204" pitchFamily="18" charset="0"/>
                        </a:rPr>
                        <m:t>α</m:t>
                      </m:r>
                      <m:r>
                        <a:rPr lang="en-US" i="0">
                          <a:latin typeface="Cambria Math" panose="02040503050406030204" pitchFamily="18" charset="0"/>
                        </a:rPr>
                        <m:t>+</m:t>
                      </m:r>
                      <m:r>
                        <m:rPr>
                          <m:sty m:val="p"/>
                        </m:rPr>
                        <a:rPr lang="en-US" i="0">
                          <a:latin typeface="Cambria Math" panose="02040503050406030204" pitchFamily="18" charset="0"/>
                        </a:rPr>
                        <m:t>jβ</m:t>
                      </m:r>
                    </m:oMath>
                  </m:oMathPara>
                </a14:m>
                <a:endParaRPr lang="en-US" dirty="0" smtClean="0">
                  <a:latin typeface="Times New Roman" pitchFamily="18" charset="0"/>
                  <a:ea typeface="Calibri" panose="020F0502020204030204" pitchFamily="34" charset="0"/>
                  <a:cs typeface="Times New Roman" pitchFamily="18" charset="0"/>
                </a:endParaRPr>
              </a:p>
              <a:p>
                <a:r>
                  <a:rPr lang="en-US" dirty="0" smtClean="0">
                    <a:latin typeface="Times New Roman" pitchFamily="18" charset="0"/>
                    <a:ea typeface="Calibri" panose="020F0502020204030204" pitchFamily="34" charset="0"/>
                    <a:cs typeface="Times New Roman" pitchFamily="18" charset="0"/>
                  </a:rPr>
                  <a:t>5. Intrinsic wave impedance</a:t>
                </a:r>
                <a:endParaRPr lang="en-US" dirty="0">
                  <a:latin typeface="Times New Roman" pitchFamily="18" charset="0"/>
                  <a:ea typeface="Calibri" panose="020F0502020204030204" pitchFamily="34" charset="0"/>
                  <a:cs typeface="Times New Roman"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b="0" i="0" smtClean="0">
                                  <a:latin typeface="Cambria Math" panose="02040503050406030204" pitchFamily="18" charset="0"/>
                                </a:rPr>
                                <m:t>m</m:t>
                              </m:r>
                            </m:sub>
                          </m:sSub>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disp</m:t>
                              </m:r>
                            </m:sub>
                          </m:sSub>
                        </m:den>
                      </m:f>
                      <m:r>
                        <a:rPr lang="en-US" b="0" i="0"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m:rPr>
                                  <m:sty m:val="p"/>
                                </m:rPr>
                                <a:rPr lang="en-US" i="0">
                                  <a:latin typeface="Cambria Math" panose="02040503050406030204" pitchFamily="18" charset="0"/>
                                </a:rPr>
                                <m:t>jωμ</m:t>
                              </m:r>
                            </m:num>
                            <m:den>
                              <m:sSub>
                                <m:sSubPr>
                                  <m:ctrlPr>
                                    <a:rPr lang="en-US" i="1">
                                      <a:latin typeface="Cambria Math" panose="02040503050406030204" pitchFamily="18" charset="0"/>
                                    </a:rPr>
                                  </m:ctrlPr>
                                </m:sSubPr>
                                <m:e>
                                  <m:r>
                                    <m:rPr>
                                      <m:sty m:val="p"/>
                                    </m:rPr>
                                    <a:rPr lang="en-US" i="0">
                                      <a:latin typeface="Cambria Math" panose="02040503050406030204" pitchFamily="18" charset="0"/>
                                    </a:rPr>
                                    <m:t>σ</m:t>
                                  </m:r>
                                </m:e>
                                <m:sub>
                                  <m:r>
                                    <m:rPr>
                                      <m:sty m:val="p"/>
                                    </m:rPr>
                                    <a:rPr lang="en-US" i="0">
                                      <a:latin typeface="Cambria Math" panose="02040503050406030204" pitchFamily="18" charset="0"/>
                                    </a:rPr>
                                    <m:t>e</m:t>
                                  </m:r>
                                </m:sub>
                              </m:sSub>
                              <m:r>
                                <a:rPr lang="en-US" i="0">
                                  <a:latin typeface="Cambria Math" panose="02040503050406030204" pitchFamily="18" charset="0"/>
                                </a:rPr>
                                <m:t>+</m:t>
                              </m:r>
                              <m:r>
                                <m:rPr>
                                  <m:sty m:val="p"/>
                                </m:rPr>
                                <a:rPr lang="en-US" i="0">
                                  <a:latin typeface="Cambria Math" panose="02040503050406030204" pitchFamily="18" charset="0"/>
                                </a:rPr>
                                <m:t>jωε</m:t>
                              </m:r>
                            </m:den>
                          </m:f>
                        </m:e>
                      </m:rad>
                    </m:oMath>
                  </m:oMathPara>
                </a14:m>
                <a:endParaRPr lang="en-US" b="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38200" y="1847850"/>
                <a:ext cx="4661263" cy="4476418"/>
              </a:xfrm>
              <a:prstGeom prst="rect">
                <a:avLst/>
              </a:prstGeom>
              <a:blipFill>
                <a:blip r:embed="rId3"/>
                <a:stretch>
                  <a:fillRect l="-1178" t="-681"/>
                </a:stretch>
              </a:blipFill>
            </p:spPr>
            <p:txBody>
              <a:bodyPr/>
              <a:lstStyle/>
              <a:p>
                <a:r>
                  <a:rPr lang="en-US">
                    <a:noFill/>
                  </a:rPr>
                  <a:t> </a:t>
                </a:r>
              </a:p>
            </p:txBody>
          </p:sp>
        </mc:Fallback>
      </mc:AlternateContent>
    </p:spTree>
    <p:extLst>
      <p:ext uri="{BB962C8B-B14F-4D97-AF65-F5344CB8AC3E}">
        <p14:creationId xmlns:p14="http://schemas.microsoft.com/office/powerpoint/2010/main" val="464961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Dispersion and Skin Effect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72</a:t>
            </a:fld>
            <a:endParaRPr lang="en-US">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017" y="2168946"/>
            <a:ext cx="5100747" cy="3828469"/>
          </a:xfrm>
          <a:prstGeom prst="rect">
            <a:avLst/>
          </a:prstGeom>
          <a:noFill/>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6493" y="2170206"/>
            <a:ext cx="5067300" cy="3800475"/>
          </a:xfrm>
          <a:prstGeom prst="rect">
            <a:avLst/>
          </a:prstGeom>
          <a:noFill/>
          <a:ln>
            <a:solidFill>
              <a:schemeClr val="tx1"/>
            </a:solidFill>
          </a:ln>
        </p:spPr>
      </p:pic>
    </p:spTree>
    <p:extLst>
      <p:ext uri="{BB962C8B-B14F-4D97-AF65-F5344CB8AC3E}">
        <p14:creationId xmlns:p14="http://schemas.microsoft.com/office/powerpoint/2010/main" val="3979786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4.1. Evolution of Gaussian Pulse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73</a:t>
            </a:fld>
            <a:endParaRPr lang="en-US"/>
          </a:p>
        </p:txBody>
      </p:sp>
      <p:pic>
        <p:nvPicPr>
          <p:cNvPr id="6" name="Content Placeholder 5"/>
          <p:cNvPicPr>
            <a:picLocks noGrp="1"/>
          </p:cNvPicPr>
          <p:nvPr>
            <p:ph idx="1"/>
          </p:nvPr>
        </p:nvPicPr>
        <p:blipFill>
          <a:blip r:embed="rId2"/>
          <a:stretch>
            <a:fillRect/>
          </a:stretch>
        </p:blipFill>
        <p:spPr>
          <a:xfrm>
            <a:off x="587055" y="2035019"/>
            <a:ext cx="5258534" cy="3934374"/>
          </a:xfrm>
          <a:prstGeom prst="rect">
            <a:avLst/>
          </a:prstGeom>
          <a:ln>
            <a:solidFill>
              <a:schemeClr val="tx1"/>
            </a:solid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8378" y="2003226"/>
            <a:ext cx="5330825" cy="3997960"/>
          </a:xfrm>
          <a:prstGeom prst="rect">
            <a:avLst/>
          </a:prstGeom>
          <a:noFill/>
          <a:ln>
            <a:solidFill>
              <a:schemeClr val="tx1"/>
            </a:solidFill>
          </a:ln>
        </p:spPr>
      </p:pic>
    </p:spTree>
    <p:extLst>
      <p:ext uri="{BB962C8B-B14F-4D97-AF65-F5344CB8AC3E}">
        <p14:creationId xmlns:p14="http://schemas.microsoft.com/office/powerpoint/2010/main" val="37291365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3468" y="1881050"/>
            <a:ext cx="5962532" cy="4475299"/>
          </a:xfrm>
          <a:prstGeom prst="rect">
            <a:avLst/>
          </a:prstGeom>
          <a:ln>
            <a:solidFill>
              <a:schemeClr val="tx1"/>
            </a:solidFill>
          </a:ln>
        </p:spPr>
      </p:pic>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4.1. Intrinsic </a:t>
            </a:r>
            <a:r>
              <a:rPr lang="en-US" dirty="0">
                <a:latin typeface="Times New Roman" pitchFamily="18" charset="0"/>
                <a:cs typeface="Times New Roman" pitchFamily="18" charset="0"/>
              </a:rPr>
              <a:t>Wave Impedance </a:t>
            </a:r>
            <a:r>
              <a:rPr lang="en-US" dirty="0" smtClean="0">
                <a:latin typeface="Times New Roman" pitchFamily="18" charset="0"/>
                <a:cs typeface="Times New Roman" pitchFamily="18" charset="0"/>
              </a:rPr>
              <a:t>and Propagation Constant of </a:t>
            </a:r>
            <a:r>
              <a:rPr lang="en-US" dirty="0">
                <a:latin typeface="Times New Roman" pitchFamily="18" charset="0"/>
                <a:cs typeface="Times New Roman" pitchFamily="18" charset="0"/>
              </a:rPr>
              <a:t>Magnetic Transmission Line</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74</a:t>
            </a:fld>
            <a:endParaRPr lang="en-US">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6130968" y="1881050"/>
            <a:ext cx="5962533" cy="4475300"/>
          </a:xfrm>
          <a:prstGeom prst="rect">
            <a:avLst/>
          </a:prstGeom>
          <a:ln>
            <a:solidFill>
              <a:schemeClr val="tx1"/>
            </a:solidFill>
          </a:ln>
        </p:spPr>
      </p:pic>
    </p:spTree>
    <p:extLst>
      <p:ext uri="{BB962C8B-B14F-4D97-AF65-F5344CB8AC3E}">
        <p14:creationId xmlns:p14="http://schemas.microsoft.com/office/powerpoint/2010/main" val="24371033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4.1. </a:t>
            </a:r>
            <a:r>
              <a:rPr lang="en-US" dirty="0" smtClean="0">
                <a:latin typeface="Times New Roman" pitchFamily="18" charset="0"/>
                <a:cs typeface="Times New Roman" pitchFamily="18" charset="0"/>
              </a:rPr>
              <a:t>Longitudinal </a:t>
            </a:r>
            <a:r>
              <a:rPr lang="en-US" dirty="0">
                <a:latin typeface="Times New Roman" pitchFamily="18" charset="0"/>
                <a:cs typeface="Times New Roman" pitchFamily="18" charset="0"/>
              </a:rPr>
              <a:t>Admittance</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75</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597891" y="1690688"/>
                <a:ext cx="4848497" cy="3325141"/>
              </a:xfrm>
              <a:prstGeom prst="rect">
                <a:avLst/>
              </a:prstGeom>
              <a:noFill/>
            </p:spPr>
            <p:txBody>
              <a:bodyPr wrap="square" rtlCol="0">
                <a:spAutoFit/>
              </a:bodyPr>
              <a:lstStyle/>
              <a:p>
                <a:r>
                  <a:rPr lang="en-US" sz="3200" dirty="0" smtClean="0"/>
                  <a:t>The Longitudinal Admittance was calculated using the relation:</a:t>
                </a:r>
              </a:p>
              <a:p>
                <a:endParaRPr lang="en-US" sz="2400" dirty="0" smtClean="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𝛾</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m:t>
                          </m:r>
                        </m:den>
                      </m:f>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num>
                            <m:den>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den>
                          </m:f>
                        </m:e>
                      </m:ra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ℛ</m:t>
                              </m:r>
                            </m:e>
                            <m:sub>
                              <m:r>
                                <a:rPr lang="en-US" i="1">
                                  <a:latin typeface="Cambria Math" panose="02040503050406030204" pitchFamily="18" charset="0"/>
                                </a:rPr>
                                <m:t>𝑚</m:t>
                              </m:r>
                            </m:sub>
                          </m:sSub>
                        </m:num>
                        <m:den>
                          <m:r>
                            <a:rPr lang="en-US" i="1">
                              <a:latin typeface="Cambria Math" panose="02040503050406030204" pitchFamily="18" charset="0"/>
                            </a:rPr>
                            <m:t>𝑗</m:t>
                          </m:r>
                          <m:r>
                            <a:rPr lang="en-US" i="1">
                              <a:latin typeface="Cambria Math" panose="02040503050406030204" pitchFamily="18" charset="0"/>
                            </a:rPr>
                            <m:t>𝜔</m:t>
                          </m:r>
                        </m:den>
                      </m:f>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7891" y="1690688"/>
                <a:ext cx="4848497" cy="3325141"/>
              </a:xfrm>
              <a:prstGeom prst="rect">
                <a:avLst/>
              </a:prstGeom>
              <a:blipFill>
                <a:blip r:embed="rId3"/>
                <a:stretch>
                  <a:fillRect l="-3145" t="-2381"/>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5446388" y="1436914"/>
            <a:ext cx="6606408" cy="5101998"/>
          </a:xfrm>
          <a:prstGeom prst="rect">
            <a:avLst/>
          </a:prstGeom>
          <a:ln>
            <a:solidFill>
              <a:schemeClr val="tx1"/>
            </a:solidFill>
          </a:ln>
        </p:spPr>
      </p:pic>
    </p:spTree>
    <p:extLst>
      <p:ext uri="{BB962C8B-B14F-4D97-AF65-F5344CB8AC3E}">
        <p14:creationId xmlns:p14="http://schemas.microsoft.com/office/powerpoint/2010/main" val="28600340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4.1. Transverse Impedance</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76</a:t>
            </a:fld>
            <a:endParaRPr lang="en-US">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300446" y="2116183"/>
                <a:ext cx="5564777" cy="241245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Transverse Impedance was calculated using the relation:</a:t>
                </a:r>
              </a:p>
              <a:p>
                <a:endParaRPr lang="en-US" sz="24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𝛾</m:t>
                      </m:r>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e>
                      </m:rad>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num>
                            <m:den>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𝐿</m:t>
                                  </m:r>
                                </m:sub>
                              </m:s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den>
                          </m:f>
                        </m:e>
                      </m:rad>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𝜔</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𝑇</m:t>
                          </m:r>
                        </m:sub>
                      </m:sSub>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0446" y="2116183"/>
                <a:ext cx="5564777" cy="2412455"/>
              </a:xfrm>
              <a:prstGeom prst="rect">
                <a:avLst/>
              </a:prstGeom>
              <a:blipFill>
                <a:blip r:embed="rId3"/>
                <a:stretch>
                  <a:fillRect l="-2191" t="-2525" b="-17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5865223" y="1690688"/>
            <a:ext cx="6216157" cy="4665662"/>
          </a:xfrm>
          <a:prstGeom prst="rect">
            <a:avLst/>
          </a:prstGeom>
          <a:ln>
            <a:solidFill>
              <a:schemeClr val="tx1"/>
            </a:solidFill>
          </a:ln>
        </p:spPr>
      </p:pic>
    </p:spTree>
    <p:extLst>
      <p:ext uri="{BB962C8B-B14F-4D97-AF65-F5344CB8AC3E}">
        <p14:creationId xmlns:p14="http://schemas.microsoft.com/office/powerpoint/2010/main" val="7755175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latin typeface="Times New Roman" pitchFamily="18" charset="0"/>
                <a:cs typeface="Times New Roman" pitchFamily="18" charset="0"/>
              </a:rPr>
              <a:t>4.2. Wideband Transformer Simulation in MEEP</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3842506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Introduction to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78</a:t>
            </a:fld>
            <a:endParaRPr lang="en-US"/>
          </a:p>
        </p:txBody>
      </p:sp>
      <p:sp>
        <p:nvSpPr>
          <p:cNvPr id="9" name="Content Placeholder 8"/>
          <p:cNvSpPr>
            <a:spLocks noGrp="1"/>
          </p:cNvSpPr>
          <p:nvPr>
            <p:ph idx="1"/>
          </p:nvPr>
        </p:nvSpPr>
        <p:spPr>
          <a:xfrm>
            <a:off x="887104" y="1965278"/>
            <a:ext cx="10194878" cy="4351338"/>
          </a:xfrm>
        </p:spPr>
        <p:txBody>
          <a:bodyPr/>
          <a:lstStyle/>
          <a:p>
            <a:pPr algn="just"/>
            <a:r>
              <a:rPr lang="en-US" dirty="0">
                <a:latin typeface="Times New Roman" pitchFamily="18" charset="0"/>
                <a:cs typeface="Times New Roman" pitchFamily="18" charset="0"/>
              </a:rPr>
              <a:t>A wideband transformer passes a frequency band of several decades </a:t>
            </a:r>
            <a:r>
              <a:rPr lang="en-US" dirty="0" smtClean="0">
                <a:latin typeface="Times New Roman" pitchFamily="18" charset="0"/>
                <a:cs typeface="Times New Roman" pitchFamily="18" charset="0"/>
              </a:rPr>
              <a:t>and is designed </a:t>
            </a:r>
            <a:r>
              <a:rPr lang="en-US" dirty="0">
                <a:latin typeface="Times New Roman" pitchFamily="18" charset="0"/>
                <a:cs typeface="Times New Roman" pitchFamily="18" charset="0"/>
              </a:rPr>
              <a:t>to handle complex waveforms like rectangular pulses. </a:t>
            </a: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impedance matching, voltage/ current </a:t>
            </a:r>
            <a:r>
              <a:rPr lang="en-US" dirty="0" smtClean="0">
                <a:latin typeface="Times New Roman" pitchFamily="18" charset="0"/>
                <a:cs typeface="Times New Roman" pitchFamily="18" charset="0"/>
              </a:rPr>
              <a:t>transformation</a:t>
            </a:r>
            <a:r>
              <a:rPr lang="en-US" dirty="0">
                <a:latin typeface="Times New Roman" pitchFamily="18" charset="0"/>
                <a:cs typeface="Times New Roman" pitchFamily="18" charset="0"/>
              </a:rPr>
              <a:t>, DC isolation, mixing, power splitting, coupling and signal inversion</a:t>
            </a:r>
            <a:r>
              <a:rPr lang="en-US" dirty="0" smtClean="0">
                <a:latin typeface="Times New Roman" pitchFamily="18" charset="0"/>
                <a:cs typeface="Times New Roman" pitchFamily="18" charset="0"/>
              </a:rPr>
              <a:t>.</a:t>
            </a:r>
          </a:p>
          <a:p>
            <a:pPr marL="0" indent="0" algn="just">
              <a:buNone/>
            </a:pPr>
            <a:endParaRPr lang="en-US" dirty="0"/>
          </a:p>
          <a:p>
            <a:pPr algn="just"/>
            <a:endParaRPr lang="en-US" dirty="0"/>
          </a:p>
        </p:txBody>
      </p:sp>
      <p:pic>
        <p:nvPicPr>
          <p:cNvPr id="6" name="Picture 5"/>
          <p:cNvPicPr/>
          <p:nvPr/>
        </p:nvPicPr>
        <p:blipFill>
          <a:blip r:embed="rId2"/>
          <a:stretch>
            <a:fillRect/>
          </a:stretch>
        </p:blipFill>
        <p:spPr>
          <a:xfrm>
            <a:off x="3176225" y="4300537"/>
            <a:ext cx="5536701" cy="2420938"/>
          </a:xfrm>
          <a:prstGeom prst="rect">
            <a:avLst/>
          </a:prstGeom>
          <a:ln>
            <a:solidFill>
              <a:schemeClr val="tx1"/>
            </a:solidFill>
          </a:ln>
        </p:spPr>
      </p:pic>
    </p:spTree>
    <p:extLst>
      <p:ext uri="{BB962C8B-B14F-4D97-AF65-F5344CB8AC3E}">
        <p14:creationId xmlns:p14="http://schemas.microsoft.com/office/powerpoint/2010/main" val="4420233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Magnetic Transmission Line Model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439774"/>
            <a:ext cx="4090938" cy="4823369"/>
          </a:xfrm>
        </p:spPr>
        <p:txBody>
          <a:bodyPr>
            <a:normAutofit/>
          </a:bodyPr>
          <a:lstStyle/>
          <a:p>
            <a:pPr marL="0" indent="0">
              <a:buNone/>
            </a:pPr>
            <a:r>
              <a:rPr lang="en-US" dirty="0" smtClean="0">
                <a:latin typeface="Times New Roman" pitchFamily="18" charset="0"/>
                <a:cs typeface="Times New Roman" pitchFamily="18" charset="0"/>
              </a:rPr>
              <a:t>The wideband Transformer is made from ferromagnetic material hence its behavior can be predicted by using Magnetic Transmission Line model.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79</a:t>
            </a:fld>
            <a:endParaRPr lang="en-US">
              <a:latin typeface="Times New Roman" pitchFamily="18" charset="0"/>
              <a:cs typeface="Times New Roman" pitchFamily="18" charset="0"/>
            </a:endParaRPr>
          </a:p>
        </p:txBody>
      </p:sp>
      <p:pic>
        <p:nvPicPr>
          <p:cNvPr id="7" name="Content Placeholder 5"/>
          <p:cNvPicPr>
            <a:picLocks/>
          </p:cNvPicPr>
          <p:nvPr/>
        </p:nvPicPr>
        <p:blipFill>
          <a:blip r:embed="rId2"/>
          <a:stretch>
            <a:fillRect/>
          </a:stretch>
        </p:blipFill>
        <p:spPr>
          <a:xfrm>
            <a:off x="4929138" y="2673286"/>
            <a:ext cx="7080891" cy="2656015"/>
          </a:xfrm>
          <a:prstGeom prst="rect">
            <a:avLst/>
          </a:prstGeom>
          <a:ln>
            <a:solidFill>
              <a:schemeClr val="tx1"/>
            </a:solidFill>
          </a:ln>
        </p:spPr>
      </p:pic>
    </p:spTree>
    <p:extLst>
      <p:ext uri="{BB962C8B-B14F-4D97-AF65-F5344CB8AC3E}">
        <p14:creationId xmlns:p14="http://schemas.microsoft.com/office/powerpoint/2010/main" val="2191522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Magnetic Hysteresis</a:t>
            </a:r>
            <a:endParaRPr lang="en-US" dirty="0">
              <a:latin typeface="Times New Roman" pitchFamily="18" charset="0"/>
              <a:cs typeface="Times New Roman" pitchFamily="18" charset="0"/>
            </a:endParaRPr>
          </a:p>
        </p:txBody>
      </p:sp>
      <p:sp>
        <p:nvSpPr>
          <p:cNvPr id="3" name="TextBox 2"/>
          <p:cNvSpPr txBox="1"/>
          <p:nvPr/>
        </p:nvSpPr>
        <p:spPr>
          <a:xfrm>
            <a:off x="838200" y="1861849"/>
            <a:ext cx="5202382"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Ferromagnetic materials are non-linear as their permeability varies with the strength of applied field intensity.</a:t>
            </a:r>
          </a:p>
          <a:p>
            <a:pPr marL="457200" indent="-457200" algn="just">
              <a:buFont typeface="+mj-lt"/>
              <a:buAutoNum type="arabicPeriod"/>
            </a:pPr>
            <a:r>
              <a:rPr lang="en-US" sz="2400" dirty="0" smtClean="0">
                <a:latin typeface="Times New Roman" pitchFamily="18" charset="0"/>
                <a:cs typeface="Times New Roman" pitchFamily="18" charset="0"/>
              </a:rPr>
              <a:t>The flux in a ferromagnetic material depends on the instantaneous Magnetomotive force and its history. </a:t>
            </a:r>
          </a:p>
          <a:p>
            <a:pPr marL="457200" indent="-457200" algn="just">
              <a:buFont typeface="+mj-lt"/>
              <a:buAutoNum type="arabicPeriod"/>
            </a:pPr>
            <a:r>
              <a:rPr lang="en-US" sz="2400" dirty="0" smtClean="0">
                <a:latin typeface="Times New Roman" pitchFamily="18" charset="0"/>
                <a:cs typeface="Times New Roman" pitchFamily="18" charset="0"/>
              </a:rPr>
              <a:t>At high magnetic field intensity, the material saturates, limiting further increase of Magnetic Flux.</a:t>
            </a:r>
          </a:p>
        </p:txBody>
      </p:sp>
      <p:sp>
        <p:nvSpPr>
          <p:cNvPr id="7" name="Footer Placeholder 6"/>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a:t>
            </a:fld>
            <a:endParaRPr lang="en-US">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205181" y="1753790"/>
            <a:ext cx="5332095" cy="4001770"/>
          </a:xfrm>
          <a:prstGeom prst="rect">
            <a:avLst/>
          </a:prstGeom>
          <a:noFill/>
          <a:ln>
            <a:solidFill>
              <a:schemeClr val="tx1"/>
            </a:solidFill>
          </a:ln>
        </p:spPr>
      </p:pic>
    </p:spTree>
    <p:extLst>
      <p:ext uri="{BB962C8B-B14F-4D97-AF65-F5344CB8AC3E}">
        <p14:creationId xmlns:p14="http://schemas.microsoft.com/office/powerpoint/2010/main" val="21808687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Simulation in </a:t>
            </a:r>
            <a:r>
              <a:rPr lang="en-US" dirty="0" smtClean="0">
                <a:latin typeface="Times New Roman" pitchFamily="18" charset="0"/>
                <a:cs typeface="Times New Roman" pitchFamily="18" charset="0"/>
              </a:rPr>
              <a:t>MEEP</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912644"/>
              </p:ext>
            </p:extLst>
          </p:nvPr>
        </p:nvGraphicFramePr>
        <p:xfrm>
          <a:off x="947138" y="2506662"/>
          <a:ext cx="107452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80</a:t>
            </a:fld>
            <a:endParaRPr lang="en-US">
              <a:latin typeface="Times New Roman" pitchFamily="18" charset="0"/>
              <a:cs typeface="Times New Roman" pitchFamily="18" charset="0"/>
            </a:endParaRPr>
          </a:p>
        </p:txBody>
      </p:sp>
      <p:sp>
        <p:nvSpPr>
          <p:cNvPr id="6" name="TextBox 5"/>
          <p:cNvSpPr txBox="1"/>
          <p:nvPr/>
        </p:nvSpPr>
        <p:spPr>
          <a:xfrm>
            <a:off x="846161" y="2074460"/>
            <a:ext cx="10385946" cy="1015663"/>
          </a:xfrm>
          <a:prstGeom prst="rect">
            <a:avLst/>
          </a:prstGeom>
          <a:noFill/>
        </p:spPr>
        <p:txBody>
          <a:bodyPr wrap="square" rtlCol="0">
            <a:spAutoFit/>
          </a:bodyPr>
          <a:lstStyle/>
          <a:p>
            <a:r>
              <a:rPr lang="en-US" sz="2000" dirty="0">
                <a:latin typeface="Times New Roman" pitchFamily="18" charset="0"/>
                <a:cs typeface="Times New Roman" pitchFamily="18" charset="0"/>
              </a:rPr>
              <a:t>A wideband transformer </a:t>
            </a:r>
            <a:r>
              <a:rPr lang="en-US" sz="2000" dirty="0" smtClean="0">
                <a:latin typeface="Times New Roman" pitchFamily="18" charset="0"/>
                <a:cs typeface="Times New Roman" pitchFamily="18" charset="0"/>
              </a:rPr>
              <a:t>will be </a:t>
            </a:r>
            <a:r>
              <a:rPr lang="en-US" sz="2000" dirty="0">
                <a:latin typeface="Times New Roman" pitchFamily="18" charset="0"/>
                <a:cs typeface="Times New Roman" pitchFamily="18" charset="0"/>
              </a:rPr>
              <a:t>excited by a small pulse to examine the Frequency Response. The 3 dimensional discrete Fourier Transform </a:t>
            </a:r>
            <a:r>
              <a:rPr lang="en-US" sz="2000" dirty="0" smtClean="0">
                <a:latin typeface="Times New Roman" pitchFamily="18" charset="0"/>
                <a:cs typeface="Times New Roman" pitchFamily="18" charset="0"/>
              </a:rPr>
              <a:t>was </a:t>
            </a:r>
            <a:r>
              <a:rPr lang="en-US" sz="2000" dirty="0">
                <a:latin typeface="Times New Roman" pitchFamily="18" charset="0"/>
                <a:cs typeface="Times New Roman" pitchFamily="18" charset="0"/>
              </a:rPr>
              <a:t>used to </a:t>
            </a:r>
            <a:r>
              <a:rPr lang="en-US" sz="2000" dirty="0" smtClean="0">
                <a:latin typeface="Times New Roman" pitchFamily="18" charset="0"/>
                <a:cs typeface="Times New Roman" pitchFamily="18" charset="0"/>
              </a:rPr>
              <a:t>determine Broadband </a:t>
            </a:r>
            <a:r>
              <a:rPr lang="en-US" sz="2000" dirty="0">
                <a:latin typeface="Times New Roman" pitchFamily="18" charset="0"/>
                <a:cs typeface="Times New Roman" pitchFamily="18" charset="0"/>
              </a:rPr>
              <a:t>Response. </a:t>
            </a:r>
          </a:p>
          <a:p>
            <a:endParaRPr lang="en-US" sz="2000" dirty="0"/>
          </a:p>
        </p:txBody>
      </p:sp>
    </p:spTree>
    <p:extLst>
      <p:ext uri="{BB962C8B-B14F-4D97-AF65-F5344CB8AC3E}">
        <p14:creationId xmlns:p14="http://schemas.microsoft.com/office/powerpoint/2010/main" val="16718851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a:t>
            </a:r>
            <a:r>
              <a:rPr lang="en-US" dirty="0" smtClean="0">
                <a:latin typeface="Times New Roman" pitchFamily="18" charset="0"/>
                <a:cs typeface="Times New Roman" pitchFamily="18" charset="0"/>
              </a:rPr>
              <a:t>Geometry of Wideband Transformer</a:t>
            </a:r>
            <a:endParaRPr lang="en-US" dirty="0"/>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81</a:t>
            </a:fld>
            <a:endParaRPr lang="en-US"/>
          </a:p>
        </p:txBody>
      </p:sp>
      <p:pic>
        <p:nvPicPr>
          <p:cNvPr id="6" name="Content Placeholder 5"/>
          <p:cNvPicPr>
            <a:picLocks noGrp="1"/>
          </p:cNvPicPr>
          <p:nvPr>
            <p:ph idx="1"/>
          </p:nvPr>
        </p:nvPicPr>
        <p:blipFill>
          <a:blip r:embed="rId2"/>
          <a:stretch>
            <a:fillRect/>
          </a:stretch>
        </p:blipFill>
        <p:spPr>
          <a:xfrm>
            <a:off x="4495894" y="2146832"/>
            <a:ext cx="6439799" cy="3753374"/>
          </a:xfrm>
          <a:prstGeom prst="rect">
            <a:avLst/>
          </a:prstGeom>
          <a:ln>
            <a:solidFill>
              <a:schemeClr val="tx1"/>
            </a:solidFill>
          </a:ln>
        </p:spPr>
      </p:pic>
      <p:sp>
        <p:nvSpPr>
          <p:cNvPr id="3" name="TextBox 2"/>
          <p:cNvSpPr txBox="1"/>
          <p:nvPr/>
        </p:nvSpPr>
        <p:spPr>
          <a:xfrm>
            <a:off x="522514" y="2146832"/>
            <a:ext cx="3840479"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300 MHz – 3 GHz wideband transformer </a:t>
            </a:r>
            <a:r>
              <a:rPr lang="en-US" sz="2400" dirty="0" smtClean="0">
                <a:latin typeface="Times New Roman" panose="02020603050405020304" pitchFamily="18" charset="0"/>
                <a:cs typeface="Times New Roman" panose="02020603050405020304" pitchFamily="18" charset="0"/>
              </a:rPr>
              <a:t>was </a:t>
            </a:r>
            <a:r>
              <a:rPr lang="en-US" sz="2400" dirty="0">
                <a:latin typeface="Times New Roman" panose="02020603050405020304" pitchFamily="18" charset="0"/>
                <a:cs typeface="Times New Roman" panose="02020603050405020304" pitchFamily="18" charset="0"/>
              </a:rPr>
              <a:t>be simulated to study the effects of Magnetic Transmission Lines parameters on its frequency response.</a:t>
            </a:r>
          </a:p>
        </p:txBody>
      </p:sp>
    </p:spTree>
    <p:extLst>
      <p:ext uri="{BB962C8B-B14F-4D97-AF65-F5344CB8AC3E}">
        <p14:creationId xmlns:p14="http://schemas.microsoft.com/office/powerpoint/2010/main" val="37121444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4.2. Visualization of Electromagnetic Fields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8873083"/>
              </p:ext>
            </p:extLst>
          </p:nvPr>
        </p:nvGraphicFramePr>
        <p:xfrm>
          <a:off x="838200" y="1690688"/>
          <a:ext cx="10515600" cy="47736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4225808712"/>
                    </a:ext>
                  </a:extLst>
                </a:gridCol>
                <a:gridCol w="2628900">
                  <a:extLst>
                    <a:ext uri="{9D8B030D-6E8A-4147-A177-3AD203B41FA5}">
                      <a16:colId xmlns:a16="http://schemas.microsoft.com/office/drawing/2014/main" val="587607080"/>
                    </a:ext>
                  </a:extLst>
                </a:gridCol>
                <a:gridCol w="2628900">
                  <a:extLst>
                    <a:ext uri="{9D8B030D-6E8A-4147-A177-3AD203B41FA5}">
                      <a16:colId xmlns:a16="http://schemas.microsoft.com/office/drawing/2014/main" val="1797366625"/>
                    </a:ext>
                  </a:extLst>
                </a:gridCol>
                <a:gridCol w="2628900">
                  <a:extLst>
                    <a:ext uri="{9D8B030D-6E8A-4147-A177-3AD203B41FA5}">
                      <a16:colId xmlns:a16="http://schemas.microsoft.com/office/drawing/2014/main" val="3065672298"/>
                    </a:ext>
                  </a:extLst>
                </a:gridCol>
              </a:tblGrid>
              <a:tr h="355874">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X</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Z</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290561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767001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0248821"/>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79337"/>
                  </a:ext>
                </a:extLst>
              </a:tr>
              <a:tr h="1079120">
                <a:tc>
                  <a:txBody>
                    <a:bodyPr/>
                    <a:lstStyle/>
                    <a:p>
                      <a:pPr algn="ctr"/>
                      <a:r>
                        <a:rPr lang="en-US" sz="2400" dirty="0" smtClean="0">
                          <a:latin typeface="Times New Roman" panose="02020603050405020304" pitchFamily="18" charset="0"/>
                          <a:cs typeface="Times New Roman" panose="02020603050405020304" pitchFamily="18" charset="0"/>
                        </a:rPr>
                        <a:t>D</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1209233"/>
                  </a:ext>
                </a:extLst>
              </a:tr>
            </a:tbl>
          </a:graphicData>
        </a:graphic>
      </p:graphicFrame>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Modeling and Simulation of Magnetic Transmission Lines</a:t>
            </a:r>
            <a:endParaRPr 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anose="02020603050405020304" pitchFamily="18" charset="0"/>
              </a:rPr>
              <a:t>82</a:t>
            </a:fld>
            <a:endParaRPr lang="en-US">
              <a:latin typeface="Times New Roman" panose="02020603050405020304" pitchFamily="18" charset="0"/>
              <a:cs typeface="Times New Roman" panose="02020603050405020304" pitchFamily="18" charset="0"/>
            </a:endParaRPr>
          </a:p>
        </p:txBody>
      </p:sp>
      <p:pic>
        <p:nvPicPr>
          <p:cNvPr id="8" name="Picture 7" descr="D:\MuhammadShamaas\MGTL_Github\Thesis\Codes\Code46\MMTL-out\hx-001351.25.png"/>
          <p:cNvPicPr/>
          <p:nvPr/>
        </p:nvPicPr>
        <p:blipFill>
          <a:blip r:embed="rId2">
            <a:extLst>
              <a:ext uri="{28A0092B-C50C-407E-A947-70E740481C1C}">
                <a14:useLocalDpi xmlns:a14="http://schemas.microsoft.com/office/drawing/2010/main" val="0"/>
              </a:ext>
            </a:extLst>
          </a:blip>
          <a:srcRect/>
          <a:stretch>
            <a:fillRect/>
          </a:stretch>
        </p:blipFill>
        <p:spPr bwMode="auto">
          <a:xfrm>
            <a:off x="4208643" y="2221825"/>
            <a:ext cx="953135" cy="953135"/>
          </a:xfrm>
          <a:prstGeom prst="rect">
            <a:avLst/>
          </a:prstGeom>
          <a:noFill/>
          <a:ln>
            <a:solidFill>
              <a:schemeClr val="tx1"/>
            </a:solidFill>
          </a:ln>
        </p:spPr>
      </p:pic>
      <p:pic>
        <p:nvPicPr>
          <p:cNvPr id="9" name="Picture 8" descr="D:\MuhammadShamaas\MGTL_Github\Thesis\Codes\Code46\MMTL-out\hy-001801.25.png"/>
          <p:cNvPicPr/>
          <p:nvPr/>
        </p:nvPicPr>
        <p:blipFill>
          <a:blip r:embed="rId3">
            <a:extLst>
              <a:ext uri="{28A0092B-C50C-407E-A947-70E740481C1C}">
                <a14:useLocalDpi xmlns:a14="http://schemas.microsoft.com/office/drawing/2010/main" val="0"/>
              </a:ext>
            </a:extLst>
          </a:blip>
          <a:srcRect/>
          <a:stretch>
            <a:fillRect/>
          </a:stretch>
        </p:blipFill>
        <p:spPr bwMode="auto">
          <a:xfrm>
            <a:off x="6886189" y="2208755"/>
            <a:ext cx="914400" cy="914400"/>
          </a:xfrm>
          <a:prstGeom prst="rect">
            <a:avLst/>
          </a:prstGeom>
          <a:noFill/>
          <a:ln>
            <a:solidFill>
              <a:schemeClr val="tx1"/>
            </a:solidFill>
          </a:ln>
        </p:spPr>
      </p:pic>
      <p:pic>
        <p:nvPicPr>
          <p:cNvPr id="10" name="Picture 9" descr="D:\MuhammadShamaas\MGTL_Github\Thesis\Codes\Code46\MMTL-out\hz-002251.25.png"/>
          <p:cNvPicPr/>
          <p:nvPr/>
        </p:nvPicPr>
        <p:blipFill>
          <a:blip r:embed="rId4">
            <a:extLst>
              <a:ext uri="{28A0092B-C50C-407E-A947-70E740481C1C}">
                <a14:useLocalDpi xmlns:a14="http://schemas.microsoft.com/office/drawing/2010/main" val="0"/>
              </a:ext>
            </a:extLst>
          </a:blip>
          <a:srcRect/>
          <a:stretch>
            <a:fillRect/>
          </a:stretch>
        </p:blipFill>
        <p:spPr bwMode="auto">
          <a:xfrm>
            <a:off x="9525000" y="2233311"/>
            <a:ext cx="914400" cy="914400"/>
          </a:xfrm>
          <a:prstGeom prst="rect">
            <a:avLst/>
          </a:prstGeom>
          <a:noFill/>
          <a:ln>
            <a:solidFill>
              <a:schemeClr val="tx1"/>
            </a:solidFill>
          </a:ln>
        </p:spPr>
      </p:pic>
      <p:pic>
        <p:nvPicPr>
          <p:cNvPr id="11" name="Picture 10" descr="D:\New folder\MGTL\Thesis\Codes\Code46\MMTL-out\bx-005001.25.png"/>
          <p:cNvPicPr/>
          <p:nvPr/>
        </p:nvPicPr>
        <p:blipFill>
          <a:blip r:embed="rId5">
            <a:extLst>
              <a:ext uri="{28A0092B-C50C-407E-A947-70E740481C1C}">
                <a14:useLocalDpi xmlns:a14="http://schemas.microsoft.com/office/drawing/2010/main" val="0"/>
              </a:ext>
            </a:extLst>
          </a:blip>
          <a:srcRect/>
          <a:stretch>
            <a:fillRect/>
          </a:stretch>
        </p:blipFill>
        <p:spPr bwMode="auto">
          <a:xfrm>
            <a:off x="4208643" y="3331884"/>
            <a:ext cx="954405" cy="954405"/>
          </a:xfrm>
          <a:prstGeom prst="rect">
            <a:avLst/>
          </a:prstGeom>
          <a:noFill/>
          <a:ln>
            <a:solidFill>
              <a:schemeClr val="tx1"/>
            </a:solidFill>
          </a:ln>
        </p:spPr>
      </p:pic>
      <p:pic>
        <p:nvPicPr>
          <p:cNvPr id="12" name="Picture 11" descr="D:\New folder\MGTL\Thesis\Codes\Code46\MMTL-out\by-005001.25.png"/>
          <p:cNvPicPr/>
          <p:nvPr/>
        </p:nvPicPr>
        <p:blipFill>
          <a:blip r:embed="rId6">
            <a:extLst>
              <a:ext uri="{28A0092B-C50C-407E-A947-70E740481C1C}">
                <a14:useLocalDpi xmlns:a14="http://schemas.microsoft.com/office/drawing/2010/main" val="0"/>
              </a:ext>
            </a:extLst>
          </a:blip>
          <a:srcRect/>
          <a:stretch>
            <a:fillRect/>
          </a:stretch>
        </p:blipFill>
        <p:spPr bwMode="auto">
          <a:xfrm>
            <a:off x="6866186" y="3306271"/>
            <a:ext cx="954405" cy="954405"/>
          </a:xfrm>
          <a:prstGeom prst="rect">
            <a:avLst/>
          </a:prstGeom>
          <a:noFill/>
          <a:ln>
            <a:solidFill>
              <a:schemeClr val="tx1"/>
            </a:solidFill>
          </a:ln>
        </p:spPr>
      </p:pic>
      <p:pic>
        <p:nvPicPr>
          <p:cNvPr id="13" name="Picture 12" descr="D:\New folder\MGTL\Thesis\Codes\Code46\MMTL-out\bz-005001.25.png"/>
          <p:cNvPicPr/>
          <p:nvPr/>
        </p:nvPicPr>
        <p:blipFill>
          <a:blip r:embed="rId7">
            <a:extLst>
              <a:ext uri="{28A0092B-C50C-407E-A947-70E740481C1C}">
                <a14:useLocalDpi xmlns:a14="http://schemas.microsoft.com/office/drawing/2010/main" val="0"/>
              </a:ext>
            </a:extLst>
          </a:blip>
          <a:srcRect/>
          <a:stretch>
            <a:fillRect/>
          </a:stretch>
        </p:blipFill>
        <p:spPr bwMode="auto">
          <a:xfrm>
            <a:off x="9504362" y="3306270"/>
            <a:ext cx="954405" cy="954405"/>
          </a:xfrm>
          <a:prstGeom prst="rect">
            <a:avLst/>
          </a:prstGeom>
          <a:noFill/>
          <a:ln>
            <a:solidFill>
              <a:schemeClr val="tx1"/>
            </a:solidFill>
          </a:ln>
        </p:spPr>
      </p:pic>
      <p:pic>
        <p:nvPicPr>
          <p:cNvPr id="14" name="Picture 13" descr="D:\MuhammadShamaas\MGTL_Github\Thesis\Codes\Code46\MMTL-out\ex-002726.25.png"/>
          <p:cNvPicPr/>
          <p:nvPr/>
        </p:nvPicPr>
        <p:blipFill>
          <a:blip r:embed="rId8">
            <a:extLst>
              <a:ext uri="{28A0092B-C50C-407E-A947-70E740481C1C}">
                <a14:useLocalDpi xmlns:a14="http://schemas.microsoft.com/office/drawing/2010/main" val="0"/>
              </a:ext>
            </a:extLst>
          </a:blip>
          <a:srcRect/>
          <a:stretch>
            <a:fillRect/>
          </a:stretch>
        </p:blipFill>
        <p:spPr bwMode="auto">
          <a:xfrm>
            <a:off x="4208643" y="4388387"/>
            <a:ext cx="953135" cy="953135"/>
          </a:xfrm>
          <a:prstGeom prst="rect">
            <a:avLst/>
          </a:prstGeom>
          <a:noFill/>
          <a:ln>
            <a:solidFill>
              <a:schemeClr val="tx1"/>
            </a:solidFill>
          </a:ln>
        </p:spPr>
      </p:pic>
      <p:pic>
        <p:nvPicPr>
          <p:cNvPr id="15" name="Picture 14" descr="D:\MuhammadShamaas\MGTL_Github\Thesis\Codes\Code46\MMTL-out\ey-002726.25.png"/>
          <p:cNvPicPr/>
          <p:nvPr/>
        </p:nvPicPr>
        <p:blipFill>
          <a:blip r:embed="rId9">
            <a:extLst>
              <a:ext uri="{28A0092B-C50C-407E-A947-70E740481C1C}">
                <a14:useLocalDpi xmlns:a14="http://schemas.microsoft.com/office/drawing/2010/main" val="0"/>
              </a:ext>
            </a:extLst>
          </a:blip>
          <a:srcRect/>
          <a:stretch>
            <a:fillRect/>
          </a:stretch>
        </p:blipFill>
        <p:spPr bwMode="auto">
          <a:xfrm>
            <a:off x="6867456" y="4419234"/>
            <a:ext cx="953135" cy="953135"/>
          </a:xfrm>
          <a:prstGeom prst="rect">
            <a:avLst/>
          </a:prstGeom>
          <a:noFill/>
          <a:ln>
            <a:solidFill>
              <a:schemeClr val="tx1"/>
            </a:solidFill>
          </a:ln>
        </p:spPr>
      </p:pic>
      <p:pic>
        <p:nvPicPr>
          <p:cNvPr id="16" name="Picture 15" descr="D:\MuhammadShamaas\MGTL_Github\Thesis\Codes\Code46\MMTL-out\ez-002726.25.png"/>
          <p:cNvPicPr/>
          <p:nvPr/>
        </p:nvPicPr>
        <p:blipFill>
          <a:blip r:embed="rId10">
            <a:extLst>
              <a:ext uri="{28A0092B-C50C-407E-A947-70E740481C1C}">
                <a14:useLocalDpi xmlns:a14="http://schemas.microsoft.com/office/drawing/2010/main" val="0"/>
              </a:ext>
            </a:extLst>
          </a:blip>
          <a:srcRect/>
          <a:stretch>
            <a:fillRect/>
          </a:stretch>
        </p:blipFill>
        <p:spPr bwMode="auto">
          <a:xfrm>
            <a:off x="9505632" y="4382859"/>
            <a:ext cx="953135" cy="953135"/>
          </a:xfrm>
          <a:prstGeom prst="rect">
            <a:avLst/>
          </a:prstGeom>
          <a:noFill/>
          <a:ln>
            <a:solidFill>
              <a:schemeClr val="tx1"/>
            </a:solidFill>
          </a:ln>
        </p:spPr>
      </p:pic>
      <p:pic>
        <p:nvPicPr>
          <p:cNvPr id="17" name="Picture 16" descr="D:\MuhammadShamaas\MGTL_Github\Thesis\Codes\Code46\MMTL-out\dx-002726.25.png"/>
          <p:cNvPicPr/>
          <p:nvPr/>
        </p:nvPicPr>
        <p:blipFill>
          <a:blip r:embed="rId11">
            <a:extLst>
              <a:ext uri="{28A0092B-C50C-407E-A947-70E740481C1C}">
                <a14:useLocalDpi xmlns:a14="http://schemas.microsoft.com/office/drawing/2010/main" val="0"/>
              </a:ext>
            </a:extLst>
          </a:blip>
          <a:srcRect/>
          <a:stretch>
            <a:fillRect/>
          </a:stretch>
        </p:blipFill>
        <p:spPr bwMode="auto">
          <a:xfrm>
            <a:off x="4208643" y="5476457"/>
            <a:ext cx="953135" cy="953135"/>
          </a:xfrm>
          <a:prstGeom prst="rect">
            <a:avLst/>
          </a:prstGeom>
          <a:noFill/>
          <a:ln>
            <a:solidFill>
              <a:schemeClr val="tx1"/>
            </a:solidFill>
          </a:ln>
        </p:spPr>
      </p:pic>
      <p:pic>
        <p:nvPicPr>
          <p:cNvPr id="18" name="Picture 17" descr="D:\MuhammadShamaas\MGTL_Github\Thesis\Codes\Code46\MMTL-out\dy-002726.25.png"/>
          <p:cNvPicPr/>
          <p:nvPr/>
        </p:nvPicPr>
        <p:blipFill>
          <a:blip r:embed="rId12">
            <a:extLst>
              <a:ext uri="{28A0092B-C50C-407E-A947-70E740481C1C}">
                <a14:useLocalDpi xmlns:a14="http://schemas.microsoft.com/office/drawing/2010/main" val="0"/>
              </a:ext>
            </a:extLst>
          </a:blip>
          <a:srcRect/>
          <a:stretch>
            <a:fillRect/>
          </a:stretch>
        </p:blipFill>
        <p:spPr bwMode="auto">
          <a:xfrm>
            <a:off x="6867456" y="5476456"/>
            <a:ext cx="953135" cy="953135"/>
          </a:xfrm>
          <a:prstGeom prst="rect">
            <a:avLst/>
          </a:prstGeom>
          <a:noFill/>
          <a:ln>
            <a:solidFill>
              <a:schemeClr val="tx1"/>
            </a:solidFill>
          </a:ln>
        </p:spPr>
      </p:pic>
      <p:pic>
        <p:nvPicPr>
          <p:cNvPr id="19" name="Picture 18" descr="D:\MuhammadShamaas\MGTL_Github\Thesis\Codes\Code46\MMTL-out\dz-002726.25.png"/>
          <p:cNvPicPr/>
          <p:nvPr/>
        </p:nvPicPr>
        <p:blipFill>
          <a:blip r:embed="rId13">
            <a:extLst>
              <a:ext uri="{28A0092B-C50C-407E-A947-70E740481C1C}">
                <a14:useLocalDpi xmlns:a14="http://schemas.microsoft.com/office/drawing/2010/main" val="0"/>
              </a:ext>
            </a:extLst>
          </a:blip>
          <a:srcRect/>
          <a:stretch>
            <a:fillRect/>
          </a:stretch>
        </p:blipFill>
        <p:spPr bwMode="auto">
          <a:xfrm>
            <a:off x="9525000" y="5495823"/>
            <a:ext cx="914400" cy="914400"/>
          </a:xfrm>
          <a:prstGeom prst="rect">
            <a:avLst/>
          </a:prstGeom>
          <a:noFill/>
          <a:ln>
            <a:solidFill>
              <a:schemeClr val="tx1"/>
            </a:solidFill>
          </a:ln>
        </p:spPr>
      </p:pic>
    </p:spTree>
    <p:extLst>
      <p:ext uri="{BB962C8B-B14F-4D97-AF65-F5344CB8AC3E}">
        <p14:creationId xmlns:p14="http://schemas.microsoft.com/office/powerpoint/2010/main" val="36072173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4.2. Wideband Transformer </a:t>
            </a:r>
            <a:r>
              <a:rPr lang="en-US" dirty="0" smtClean="0">
                <a:latin typeface="Times New Roman" pitchFamily="18" charset="0"/>
                <a:cs typeface="Times New Roman" pitchFamily="18" charset="0"/>
              </a:rPr>
              <a:t>Insertion Loss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83</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8451" y="1895991"/>
            <a:ext cx="5898624" cy="4272797"/>
          </a:xfrm>
          <a:prstGeom prst="rect">
            <a:avLst/>
          </a:prstGeom>
          <a:noFill/>
          <a:ln>
            <a:solidFill>
              <a:schemeClr val="tx1"/>
            </a:solidFill>
          </a:ln>
        </p:spPr>
      </p:pic>
      <p:sp>
        <p:nvSpPr>
          <p:cNvPr id="7" name="TextBox 6"/>
          <p:cNvSpPr txBox="1"/>
          <p:nvPr/>
        </p:nvSpPr>
        <p:spPr>
          <a:xfrm>
            <a:off x="818866" y="1774209"/>
            <a:ext cx="4708477" cy="4093428"/>
          </a:xfrm>
          <a:prstGeom prst="rect">
            <a:avLst/>
          </a:prstGeom>
          <a:noFill/>
        </p:spPr>
        <p:txBody>
          <a:bodyPr wrap="square" rtlCol="0">
            <a:spAutoFit/>
          </a:bodyPr>
          <a:lstStyle/>
          <a:p>
            <a:pPr marL="342900" indent="-342900" algn="just">
              <a:buFont typeface="+mj-lt"/>
              <a:buAutoNum type="arabicPeriod"/>
            </a:pPr>
            <a:r>
              <a:rPr lang="en-US" sz="2000" dirty="0">
                <a:latin typeface="Times New Roman" pitchFamily="18" charset="0"/>
                <a:cs typeface="Times New Roman" pitchFamily="18" charset="0"/>
              </a:rPr>
              <a:t>The low frequency droop below 300 MHz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attributed to the diminishing shunt magnetizing reactance and high series capacitive reactance.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mid-band insertion loss is attributed to loss across the magnetic conductance.</a:t>
            </a:r>
          </a:p>
          <a:p>
            <a:pPr marL="342900" indent="-342900" algn="just">
              <a:buFont typeface="+mj-lt"/>
              <a:buAutoNum type="arabicPeriod"/>
            </a:pPr>
            <a:endParaRPr lang="en-US" sz="2000" dirty="0" smtClean="0">
              <a:latin typeface="Times New Roman" pitchFamily="18" charset="0"/>
              <a:cs typeface="Times New Roman" pitchFamily="18" charset="0"/>
            </a:endParaRPr>
          </a:p>
          <a:p>
            <a:pPr marL="342900" indent="-342900" algn="just">
              <a:buFont typeface="+mj-lt"/>
              <a:buAutoNum type="arabicPeriod"/>
            </a:pPr>
            <a:r>
              <a:rPr lang="en-US" sz="2000" dirty="0" smtClean="0">
                <a:latin typeface="Times New Roman" pitchFamily="18" charset="0"/>
                <a:cs typeface="Times New Roman" pitchFamily="18" charset="0"/>
              </a:rPr>
              <a:t>Above </a:t>
            </a:r>
            <a:r>
              <a:rPr lang="en-US" sz="2000" dirty="0">
                <a:latin typeface="Times New Roman" pitchFamily="18" charset="0"/>
                <a:cs typeface="Times New Roman" pitchFamily="18" charset="0"/>
              </a:rPr>
              <a:t>3.5 </a:t>
            </a:r>
            <a:r>
              <a:rPr lang="en-US" sz="2000" dirty="0" smtClean="0">
                <a:latin typeface="Times New Roman" pitchFamily="18" charset="0"/>
                <a:cs typeface="Times New Roman" pitchFamily="18" charset="0"/>
              </a:rPr>
              <a:t>GHz, the </a:t>
            </a:r>
            <a:r>
              <a:rPr lang="en-US" sz="2000" dirty="0">
                <a:latin typeface="Times New Roman" pitchFamily="18" charset="0"/>
                <a:cs typeface="Times New Roman" pitchFamily="18" charset="0"/>
              </a:rPr>
              <a:t>attenuation constant </a:t>
            </a:r>
            <a:r>
              <a:rPr lang="en-US" sz="2000" dirty="0" smtClean="0">
                <a:latin typeface="Times New Roman" pitchFamily="18" charset="0"/>
                <a:cs typeface="Times New Roman" pitchFamily="18" charset="0"/>
              </a:rPr>
              <a:t>increases, </a:t>
            </a:r>
            <a:r>
              <a:rPr lang="en-US" sz="2000" dirty="0">
                <a:latin typeface="Times New Roman" pitchFamily="18" charset="0"/>
                <a:cs typeface="Times New Roman" pitchFamily="18" charset="0"/>
              </a:rPr>
              <a:t>the magnetic </a:t>
            </a:r>
            <a:r>
              <a:rPr lang="en-US" sz="2000" dirty="0" smtClean="0">
                <a:latin typeface="Times New Roman" pitchFamily="18" charset="0"/>
                <a:cs typeface="Times New Roman" pitchFamily="18" charset="0"/>
              </a:rPr>
              <a:t>reluctance increases, the </a:t>
            </a:r>
            <a:r>
              <a:rPr lang="en-US" sz="2000" dirty="0">
                <a:latin typeface="Times New Roman" pitchFamily="18" charset="0"/>
                <a:cs typeface="Times New Roman" pitchFamily="18" charset="0"/>
              </a:rPr>
              <a:t>permeability decreases and the shunt magnetic reactance drops. </a:t>
            </a:r>
            <a:r>
              <a:rPr lang="en-US" sz="2000" dirty="0" smtClean="0">
                <a:latin typeface="Times New Roman" pitchFamily="18" charset="0"/>
                <a:cs typeface="Times New Roman" pitchFamily="18" charset="0"/>
              </a:rPr>
              <a:t>Hence </a:t>
            </a:r>
            <a:r>
              <a:rPr lang="en-US" sz="2000" dirty="0">
                <a:latin typeface="Times New Roman" pitchFamily="18" charset="0"/>
                <a:cs typeface="Times New Roman" pitchFamily="18" charset="0"/>
              </a:rPr>
              <a:t>magnetic losses increase as well. </a:t>
            </a:r>
          </a:p>
        </p:txBody>
      </p:sp>
    </p:spTree>
    <p:extLst>
      <p:ext uri="{BB962C8B-B14F-4D97-AF65-F5344CB8AC3E}">
        <p14:creationId xmlns:p14="http://schemas.microsoft.com/office/powerpoint/2010/main" val="24060996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442755"/>
            <a:ext cx="10515600" cy="1061629"/>
          </a:xfrm>
        </p:spPr>
        <p:txBody>
          <a:bodyPr/>
          <a:lstStyle/>
          <a:p>
            <a:pPr algn="ctr"/>
            <a:r>
              <a:rPr lang="en-US" dirty="0" smtClean="0">
                <a:latin typeface="Times New Roman" panose="02020603050405020304" pitchFamily="18" charset="0"/>
                <a:cs typeface="Times New Roman" panose="02020603050405020304" pitchFamily="18" charset="0"/>
              </a:rPr>
              <a:t>5. Conclusion</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Modeling and Simulation of Magnetic Transmission Lines</a:t>
            </a:r>
            <a:endParaRPr lang="en-US"/>
          </a:p>
        </p:txBody>
      </p:sp>
      <p:sp>
        <p:nvSpPr>
          <p:cNvPr id="5" name="Slide Number Placeholder 4"/>
          <p:cNvSpPr>
            <a:spLocks noGrp="1"/>
          </p:cNvSpPr>
          <p:nvPr>
            <p:ph type="sldNum" sz="quarter" idx="12"/>
          </p:nvPr>
        </p:nvSpPr>
        <p:spPr/>
        <p:txBody>
          <a:bodyPr/>
          <a:lstStyle/>
          <a:p>
            <a:fld id="{EE41BDBF-CF61-41E7-A287-A81E5C0F23FA}" type="slidenum">
              <a:rPr lang="en-US" smtClean="0"/>
              <a:t>84</a:t>
            </a:fld>
            <a:endParaRPr lang="en-US"/>
          </a:p>
        </p:txBody>
      </p:sp>
    </p:spTree>
    <p:extLst>
      <p:ext uri="{BB962C8B-B14F-4D97-AF65-F5344CB8AC3E}">
        <p14:creationId xmlns:p14="http://schemas.microsoft.com/office/powerpoint/2010/main" val="135912208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Simulation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Magnetic Transmission Lines in MEEP</a:t>
            </a: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6"/>
              </a:xfrm>
            </p:spPr>
            <p:txBody>
              <a:bodyPr>
                <a:normAutofit/>
              </a:bodyPr>
              <a:lstStyle/>
              <a:p>
                <a:pPr marL="0" indent="0">
                  <a:buNone/>
                </a:pPr>
                <a:r>
                  <a:rPr lang="en-US" dirty="0" smtClean="0">
                    <a:latin typeface="Times New Roman" pitchFamily="18" charset="0"/>
                    <a:cs typeface="Times New Roman" pitchFamily="18" charset="0"/>
                  </a:rPr>
                  <a:t>The Magnetic Transmission Line incorporates the following losses:</a:t>
                </a:r>
              </a:p>
              <a:p>
                <a:r>
                  <a:rPr lang="en-US" dirty="0" smtClean="0">
                    <a:latin typeface="Times New Roman" pitchFamily="18" charset="0"/>
                    <a:cs typeface="Times New Roman" pitchFamily="18" charset="0"/>
                  </a:rPr>
                  <a:t>DC Resistance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𝑑𝑐</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Skin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𝑠𝑒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Proximity Effect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𝑝𝑒</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Self </a:t>
                </a:r>
                <a:r>
                  <a:rPr lang="en-US" dirty="0">
                    <a:latin typeface="Times New Roman" pitchFamily="18" charset="0"/>
                    <a:cs typeface="Times New Roman" pitchFamily="18" charset="0"/>
                  </a:rPr>
                  <a:t>Capacitance Dielectric </a:t>
                </a:r>
                <a:r>
                  <a:rPr lang="en-US" dirty="0" smtClean="0">
                    <a:latin typeface="Times New Roman" pitchFamily="18" charset="0"/>
                    <a:cs typeface="Times New Roman" pitchFamily="18" charset="0"/>
                  </a:rPr>
                  <a:t>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𝑐𝑝</m:t>
                        </m:r>
                      </m:sub>
                    </m:sSub>
                  </m:oMath>
                </a14:m>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Self Capacitance </a:t>
                </a:r>
                <a:r>
                  <a:rPr lang="en-US" dirty="0" smtClean="0">
                    <a:latin typeface="Times New Roman" pitchFamily="18" charset="0"/>
                    <a:cs typeface="Times New Roman" pitchFamily="18" charset="0"/>
                  </a:rPr>
                  <a:t>Circulating Currents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𝑐𝑠</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Residual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𝑟</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Eddy Current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𝑓</m:t>
                        </m:r>
                      </m:sub>
                    </m:sSub>
                  </m:oMath>
                </a14:m>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Core Hysteresis Loss Tangent </a:t>
                </a:r>
                <a14:m>
                  <m:oMath xmlns:m="http://schemas.openxmlformats.org/officeDocument/2006/math">
                    <m:r>
                      <a:rPr lang="en-US" i="1">
                        <a:latin typeface="Cambria Math" panose="02040503050406030204" pitchFamily="18" charset="0"/>
                      </a:rPr>
                      <m:t>𝑡𝑎𝑛</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h</m:t>
                        </m:r>
                      </m:sub>
                    </m:sSub>
                  </m:oMath>
                </a14:m>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217" t="-20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85</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6336615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5. Limitations of MEEP simulator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The MEEP simulator can not be used to model the following magnetic effects:</a:t>
            </a:r>
          </a:p>
          <a:p>
            <a:pPr marL="514350" indent="-514350">
              <a:buAutoNum type="arabicPeriod"/>
            </a:pPr>
            <a:r>
              <a:rPr lang="en-US" dirty="0" smtClean="0">
                <a:latin typeface="Times New Roman" pitchFamily="18" charset="0"/>
                <a:cs typeface="Times New Roman" pitchFamily="18" charset="0"/>
              </a:rPr>
              <a:t>Magnetostriction</a:t>
            </a:r>
          </a:p>
          <a:p>
            <a:pPr marL="514350" indent="-514350">
              <a:buAutoNum type="arabicPeriod"/>
            </a:pPr>
            <a:r>
              <a:rPr lang="en-US" dirty="0" err="1" smtClean="0">
                <a:latin typeface="Times New Roman" pitchFamily="18" charset="0"/>
                <a:cs typeface="Times New Roman" pitchFamily="18" charset="0"/>
              </a:rPr>
              <a:t>Accoustic</a:t>
            </a:r>
            <a:r>
              <a:rPr lang="en-US" dirty="0" smtClean="0">
                <a:latin typeface="Times New Roman" pitchFamily="18" charset="0"/>
                <a:cs typeface="Times New Roman" pitchFamily="18" charset="0"/>
              </a:rPr>
              <a:t> effects</a:t>
            </a:r>
          </a:p>
          <a:p>
            <a:pPr marL="514350" indent="-514350">
              <a:buAutoNum type="arabicPeriod"/>
            </a:pPr>
            <a:r>
              <a:rPr lang="en-US" dirty="0" smtClean="0">
                <a:latin typeface="Times New Roman" pitchFamily="18" charset="0"/>
                <a:cs typeface="Times New Roman" pitchFamily="18" charset="0"/>
              </a:rPr>
              <a:t>Relativistic Effects</a:t>
            </a:r>
          </a:p>
          <a:p>
            <a:pPr marL="514350" indent="-514350">
              <a:buAutoNum type="arabicPeriod"/>
            </a:pPr>
            <a:r>
              <a:rPr lang="en-US" dirty="0" err="1" smtClean="0">
                <a:latin typeface="Times New Roman" pitchFamily="18" charset="0"/>
                <a:cs typeface="Times New Roman" pitchFamily="18" charset="0"/>
              </a:rPr>
              <a:t>Magnetohydrodynamics</a:t>
            </a:r>
            <a:endParaRPr lang="en-US" dirty="0" smtClean="0">
              <a:latin typeface="Times New Roman" pitchFamily="18" charset="0"/>
              <a:cs typeface="Times New Roman" pitchFamily="18" charset="0"/>
            </a:endParaRPr>
          </a:p>
          <a:p>
            <a:pPr marL="514350" indent="-514350">
              <a:buAutoNum type="arabicPeriod"/>
            </a:pPr>
            <a:r>
              <a:rPr lang="en-US" dirty="0" err="1" smtClean="0">
                <a:latin typeface="Times New Roman" pitchFamily="18" charset="0"/>
                <a:cs typeface="Times New Roman" pitchFamily="18" charset="0"/>
              </a:rPr>
              <a:t>Gravitomagnetism</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86</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5589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Cross Talk and Shielding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25624"/>
            <a:ext cx="10515600" cy="4831207"/>
          </a:xfrm>
        </p:spPr>
        <p:txBody>
          <a:bodyPr>
            <a:normAutofit/>
          </a:bodyPr>
          <a:lstStyle/>
          <a:p>
            <a:pPr marL="514350" indent="-514350" algn="just">
              <a:buFont typeface="+mj-lt"/>
              <a:buAutoNum type="arabicPeriod"/>
            </a:pPr>
            <a:r>
              <a:rPr lang="en-US" dirty="0" smtClean="0">
                <a:latin typeface="Times New Roman" pitchFamily="18" charset="0"/>
                <a:cs typeface="Times New Roman" pitchFamily="18" charset="0"/>
              </a:rPr>
              <a:t>Magnetic coupling between magnetic transmission lines results in sharing of electromagnetic energy. This division of power is very useful in design of Radio frequency devices like sensors, antennas and communication systems. It is also very important in the working of DC and AC machines like induction motor, hysteresis motor and Reluctance motor.  </a:t>
            </a:r>
          </a:p>
          <a:p>
            <a:pPr marL="514350" indent="-514350" algn="just">
              <a:buFont typeface="+mj-lt"/>
              <a:buAutoNum type="arabicPeriod"/>
            </a:pPr>
            <a:r>
              <a:rPr lang="en-US" dirty="0">
                <a:latin typeface="Times New Roman" pitchFamily="18" charset="0"/>
                <a:cs typeface="Times New Roman" pitchFamily="18" charset="0"/>
              </a:rPr>
              <a:t>The study of capacitive/ inductive coupling in Multi-Conductor Transmission Lines will provide useful knowledge about the Radiated/ Conducted Emissions and Radiated/ Conducted </a:t>
            </a:r>
            <a:r>
              <a:rPr lang="en-US" dirty="0" smtClean="0">
                <a:latin typeface="Times New Roman" pitchFamily="18" charset="0"/>
                <a:cs typeface="Times New Roman" pitchFamily="18" charset="0"/>
              </a:rPr>
              <a:t>Susceptibility</a:t>
            </a:r>
            <a:r>
              <a:rPr lang="en-US"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87</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7040294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itchFamily="18" charset="0"/>
              </a:rPr>
              <a:t>5. Conclusion and Scope for Further Work</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itchFamily="18" charset="0"/>
              </a:rPr>
              <a:t>Non-linear components must be used for </a:t>
            </a:r>
            <a:r>
              <a:rPr lang="en-US" dirty="0" smtClean="0">
                <a:latin typeface="Times New Roman" pitchFamily="18" charset="0"/>
                <a:cs typeface="Times New Roman" pitchFamily="18" charset="0"/>
              </a:rPr>
              <a:t>simulating complex energy loss effects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Equivalent </a:t>
            </a:r>
            <a:r>
              <a:rPr lang="en-US" dirty="0">
                <a:latin typeface="Times New Roman" pitchFamily="18" charset="0"/>
                <a:cs typeface="Times New Roman" pitchFamily="18" charset="0"/>
              </a:rPr>
              <a:t>Magnetic </a:t>
            </a:r>
            <a:r>
              <a:rPr lang="en-US" dirty="0" smtClean="0">
                <a:latin typeface="Times New Roman" pitchFamily="18" charset="0"/>
                <a:cs typeface="Times New Roman" pitchFamily="18" charset="0"/>
              </a:rPr>
              <a:t>circuits were </a:t>
            </a:r>
            <a:r>
              <a:rPr lang="en-US" dirty="0">
                <a:latin typeface="Times New Roman" pitchFamily="18" charset="0"/>
                <a:cs typeface="Times New Roman" pitchFamily="18" charset="0"/>
              </a:rPr>
              <a:t>used to simplify analysis of the transient and steady state behavior.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power invariant Magnetic </a:t>
            </a:r>
            <a:r>
              <a:rPr lang="en-US" dirty="0">
                <a:latin typeface="Times New Roman" pitchFamily="18" charset="0"/>
                <a:cs typeface="Times New Roman" pitchFamily="18" charset="0"/>
              </a:rPr>
              <a:t>Transmission </a:t>
            </a:r>
            <a:r>
              <a:rPr lang="en-US" dirty="0" smtClean="0">
                <a:latin typeface="Times New Roman" pitchFamily="18" charset="0"/>
                <a:cs typeface="Times New Roman" pitchFamily="18" charset="0"/>
              </a:rPr>
              <a:t>Line model can also be used for accurate modeling of</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AC and DC Machines </a:t>
            </a:r>
          </a:p>
          <a:p>
            <a:r>
              <a:rPr lang="en-US" dirty="0" smtClean="0">
                <a:latin typeface="Times New Roman" pitchFamily="18" charset="0"/>
                <a:cs typeface="Times New Roman" pitchFamily="18" charset="0"/>
              </a:rPr>
              <a:t>Nanomagnetic Logic Devices and Magnetic Transistors </a:t>
            </a:r>
          </a:p>
          <a:p>
            <a:r>
              <a:rPr lang="en-US" dirty="0" smtClean="0">
                <a:latin typeface="Times New Roman" pitchFamily="18" charset="0"/>
                <a:cs typeface="Times New Roman" pitchFamily="18" charset="0"/>
              </a:rPr>
              <a:t>Magnetic Memory Devices and Spintronic </a:t>
            </a:r>
            <a:r>
              <a:rPr lang="en-US" dirty="0">
                <a:latin typeface="Times New Roman" panose="02020603050405020304" pitchFamily="18" charset="0"/>
                <a:cs typeface="Times New Roman" panose="02020603050405020304" pitchFamily="18" charset="0"/>
              </a:rPr>
              <a:t>devices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Circulators, Couplers, Filters, Power Dividers and Waveguides</a:t>
            </a:r>
          </a:p>
          <a:p>
            <a:r>
              <a:rPr lang="en-US" dirty="0" smtClean="0">
                <a:latin typeface="Times New Roman" pitchFamily="18" charset="0"/>
                <a:cs typeface="Times New Roman" pitchFamily="18" charset="0"/>
              </a:rPr>
              <a:t>Gyromagnetic Non-Linear Transmission Lines</a:t>
            </a:r>
          </a:p>
        </p:txBody>
      </p:sp>
      <p:sp>
        <p:nvSpPr>
          <p:cNvPr id="4" name="Footer Placeholder 3"/>
          <p:cNvSpPr>
            <a:spLocks noGrp="1"/>
          </p:cNvSpPr>
          <p:nvPr>
            <p:ph type="ftr" sz="quarter" idx="11"/>
          </p:nvPr>
        </p:nvSpPr>
        <p:spPr/>
        <p:txBody>
          <a:bodyPr/>
          <a:lstStyle/>
          <a:p>
            <a:r>
              <a:rPr lang="en-US" smtClean="0">
                <a:latin typeface="Times New Roman" panose="02020603050405020304"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anose="02020603050405020304" pitchFamily="18" charset="0"/>
                <a:cs typeface="Times New Roman" pitchFamily="18" charset="0"/>
              </a:rPr>
              <a:t>88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8449572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90688"/>
            <a:ext cx="10515600" cy="4921539"/>
          </a:xfrm>
        </p:spPr>
        <p:txBody>
          <a:bodyPr>
            <a:noAutofit/>
          </a:bodyPr>
          <a:lstStyle/>
          <a:p>
            <a:pPr marL="0" indent="0">
              <a:buNone/>
            </a:pPr>
            <a:r>
              <a:rPr lang="en-US" sz="1600" dirty="0">
                <a:latin typeface="Times New Roman" pitchFamily="18" charset="0"/>
                <a:cs typeface="Times New Roman" pitchFamily="18" charset="0"/>
              </a:rPr>
              <a:t>[1]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Multimodal propagation in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a:t>
            </a:r>
            <a:r>
              <a:rPr lang="en-US" sz="1600" dirty="0">
                <a:latin typeface="Times New Roman" pitchFamily="18" charset="0"/>
                <a:cs typeface="Times New Roman" pitchFamily="18" charset="0"/>
              </a:rPr>
              <a:t>. J. </a:t>
            </a:r>
            <a:r>
              <a:rPr lang="en-US" sz="1600" dirty="0" err="1">
                <a:latin typeface="Times New Roman" pitchFamily="18" charset="0"/>
                <a:cs typeface="Times New Roman" pitchFamily="18" charset="0"/>
              </a:rPr>
              <a:t>Electromag</a:t>
            </a:r>
            <a:r>
              <a:rPr lang="en-US" sz="1600" dirty="0">
                <a:latin typeface="Times New Roman" pitchFamily="18" charset="0"/>
                <a:cs typeface="Times New Roman" pitchFamily="18" charset="0"/>
              </a:rPr>
              <a:t>. Waves Appl. 2014, p. 1677–1702</a:t>
            </a:r>
          </a:p>
          <a:p>
            <a:pPr marL="0" indent="0">
              <a:buNone/>
            </a:pPr>
            <a:r>
              <a:rPr lang="en-US" sz="1600" dirty="0">
                <a:latin typeface="Times New Roman" pitchFamily="18" charset="0"/>
                <a:cs typeface="Times New Roman" pitchFamily="18" charset="0"/>
              </a:rPr>
              <a:t>[2]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Formulation of Multiwire Magnetic Transmission-Line Theory</a:t>
            </a:r>
            <a:r>
              <a:rPr lang="en-US" sz="1600" dirty="0">
                <a:latin typeface="Times New Roman" pitchFamily="18" charset="0"/>
                <a:cs typeface="Times New Roman" pitchFamily="18" charset="0"/>
              </a:rPr>
              <a:t>, Progress in Electromagnetics Research B, Vol. 49, 2013, p. 177–195.</a:t>
            </a:r>
          </a:p>
          <a:p>
            <a:pPr marL="0" indent="0">
              <a:buNone/>
            </a:pPr>
            <a:r>
              <a:rPr lang="en-US" sz="1600" dirty="0">
                <a:latin typeface="Times New Roman" pitchFamily="18" charset="0"/>
                <a:cs typeface="Times New Roman" pitchFamily="18" charset="0"/>
              </a:rPr>
              <a:t>[3]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Matrix theory of wave propagation in hybrid electric/magnetic multiwire transmission line systems</a:t>
            </a:r>
            <a:r>
              <a:rPr lang="en-US" sz="1600" dirty="0">
                <a:latin typeface="Times New Roman" pitchFamily="18" charset="0"/>
                <a:cs typeface="Times New Roman" pitchFamily="18" charset="0"/>
              </a:rPr>
              <a:t>, Journal of Electromagnetic Waves and Applications, Vol. 29, No. 7, 2015, p. 925–940.</a:t>
            </a:r>
          </a:p>
          <a:p>
            <a:pPr marL="0" indent="0">
              <a:buNone/>
            </a:pPr>
            <a:r>
              <a:rPr lang="en-US" sz="1600" dirty="0">
                <a:latin typeface="Times New Roman" pitchFamily="18" charset="0"/>
                <a:cs typeface="Times New Roman" pitchFamily="18" charset="0"/>
              </a:rPr>
              <a:t>[4]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A physical model of the ideal transformer based on magnetic transmission line theory</a:t>
            </a:r>
            <a:r>
              <a:rPr lang="en-US" sz="1600" dirty="0">
                <a:latin typeface="Times New Roman" pitchFamily="18" charset="0"/>
                <a:cs typeface="Times New Roman" pitchFamily="18" charset="0"/>
              </a:rPr>
              <a:t>, Journal of Electromagnetic Waves and Applications, Vol. 27, No. 3, 2013, p. 365–373.</a:t>
            </a:r>
          </a:p>
          <a:p>
            <a:pPr marL="0" indent="0">
              <a:buNone/>
            </a:pPr>
            <a:r>
              <a:rPr lang="en-US" sz="1600" dirty="0">
                <a:latin typeface="Times New Roman" pitchFamily="18" charset="0"/>
                <a:cs typeface="Times New Roman" pitchFamily="18" charset="0"/>
              </a:rPr>
              <a:t>[5] J. B. Schneider, </a:t>
            </a:r>
            <a:r>
              <a:rPr lang="en-US" sz="1600" i="1" dirty="0">
                <a:latin typeface="Times New Roman" pitchFamily="18" charset="0"/>
                <a:cs typeface="Times New Roman" pitchFamily="18" charset="0"/>
              </a:rPr>
              <a:t>Understanding the Finite-Difference Time-Domain Method</a:t>
            </a:r>
            <a:r>
              <a:rPr lang="en-US" sz="1600" dirty="0">
                <a:latin typeface="Times New Roman" pitchFamily="18" charset="0"/>
                <a:cs typeface="Times New Roman" pitchFamily="18" charset="0"/>
              </a:rPr>
              <a:t>, 2017, p. 33-74.</a:t>
            </a:r>
          </a:p>
          <a:p>
            <a:pPr marL="0" indent="0">
              <a:buNone/>
            </a:pPr>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Oskooi</a:t>
            </a:r>
            <a:r>
              <a:rPr lang="en-US" sz="1600" dirty="0">
                <a:latin typeface="Times New Roman" pitchFamily="18" charset="0"/>
                <a:cs typeface="Times New Roman" pitchFamily="18" charset="0"/>
              </a:rPr>
              <a:t>, D. Roundy, M. </a:t>
            </a:r>
            <a:r>
              <a:rPr lang="en-US" sz="1600" dirty="0" err="1">
                <a:latin typeface="Times New Roman" pitchFamily="18" charset="0"/>
                <a:cs typeface="Times New Roman" pitchFamily="18" charset="0"/>
              </a:rPr>
              <a:t>Ibanescu</a:t>
            </a:r>
            <a:r>
              <a:rPr lang="en-US" sz="1600" dirty="0">
                <a:latin typeface="Times New Roman" pitchFamily="18" charset="0"/>
                <a:cs typeface="Times New Roman" pitchFamily="18" charset="0"/>
              </a:rPr>
              <a:t>, P. </a:t>
            </a:r>
            <a:r>
              <a:rPr lang="en-US" sz="1600" dirty="0" err="1">
                <a:latin typeface="Times New Roman" pitchFamily="18" charset="0"/>
                <a:cs typeface="Times New Roman" pitchFamily="18" charset="0"/>
              </a:rPr>
              <a:t>Bermel</a:t>
            </a:r>
            <a:r>
              <a:rPr lang="en-US" sz="1600" dirty="0">
                <a:latin typeface="Times New Roman" pitchFamily="18" charset="0"/>
                <a:cs typeface="Times New Roman" pitchFamily="18" charset="0"/>
              </a:rPr>
              <a:t>, J.D. </a:t>
            </a:r>
            <a:r>
              <a:rPr lang="en-US" sz="1600" dirty="0" err="1">
                <a:latin typeface="Times New Roman" pitchFamily="18" charset="0"/>
                <a:cs typeface="Times New Roman" pitchFamily="18" charset="0"/>
              </a:rPr>
              <a:t>Joannopoulos</a:t>
            </a:r>
            <a:r>
              <a:rPr lang="en-US" sz="1600" dirty="0">
                <a:latin typeface="Times New Roman" pitchFamily="18" charset="0"/>
                <a:cs typeface="Times New Roman" pitchFamily="18" charset="0"/>
              </a:rPr>
              <a:t>, and S.G. Johnson, </a:t>
            </a:r>
            <a:r>
              <a:rPr lang="en-US" sz="1600" i="1" dirty="0">
                <a:latin typeface="Times New Roman" pitchFamily="18" charset="0"/>
                <a:cs typeface="Times New Roman" pitchFamily="18" charset="0"/>
              </a:rPr>
              <a:t>MEEP: A flexible free-software package for electromagnetic simulations by the FDTD method</a:t>
            </a:r>
            <a:r>
              <a:rPr lang="en-US" sz="1600" dirty="0">
                <a:latin typeface="Times New Roman" pitchFamily="18" charset="0"/>
                <a:cs typeface="Times New Roman" pitchFamily="18" charset="0"/>
              </a:rPr>
              <a:t>, Computer Physics Communications, Vol. 181, 2010, p. 687-702.</a:t>
            </a:r>
          </a:p>
          <a:p>
            <a:pPr marL="0" indent="0">
              <a:buNone/>
            </a:pPr>
            <a:r>
              <a:rPr lang="en-US" sz="1600" dirty="0">
                <a:latin typeface="Times New Roman" pitchFamily="18" charset="0"/>
                <a:cs typeface="Times New Roman" pitchFamily="18" charset="0"/>
              </a:rPr>
              <a:t>[7] J. B. </a:t>
            </a:r>
            <a:r>
              <a:rPr lang="en-US" sz="1600" dirty="0" err="1">
                <a:latin typeface="Times New Roman" pitchFamily="18" charset="0"/>
                <a:cs typeface="Times New Roman" pitchFamily="18" charset="0"/>
              </a:rPr>
              <a:t>Faria</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Complex reluctance of inhomogeneous Euler-Cauchy tubular ferrites taking into account frequency dependent complex permeability</a:t>
            </a:r>
            <a:r>
              <a:rPr lang="en-US" sz="1600" dirty="0">
                <a:latin typeface="Times New Roman" pitchFamily="18" charset="0"/>
                <a:cs typeface="Times New Roman" pitchFamily="18" charset="0"/>
              </a:rPr>
              <a:t>, Progress In Electromagnetics Research M, Vol. 25, 2012, p. 71–85.</a:t>
            </a:r>
          </a:p>
          <a:p>
            <a:pPr marL="0" indent="0">
              <a:buNone/>
            </a:pPr>
            <a:r>
              <a:rPr lang="en-US" sz="1600" dirty="0">
                <a:latin typeface="Times New Roman" pitchFamily="18" charset="0"/>
                <a:cs typeface="Times New Roman" pitchFamily="18" charset="0"/>
              </a:rPr>
              <a:t>[8] C. Paul, K. Whites and S. </a:t>
            </a:r>
            <a:r>
              <a:rPr lang="en-US" sz="1600" dirty="0" err="1">
                <a:latin typeface="Times New Roman" pitchFamily="18" charset="0"/>
                <a:cs typeface="Times New Roman" pitchFamily="18" charset="0"/>
              </a:rPr>
              <a:t>Nasar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Introduction to electromagnetic fields</a:t>
            </a:r>
            <a:r>
              <a:rPr lang="en-US" sz="1600" dirty="0">
                <a:latin typeface="Times New Roman" pitchFamily="18" charset="0"/>
                <a:cs typeface="Times New Roman" pitchFamily="18" charset="0"/>
              </a:rPr>
              <a:t>, 4th ed. Boston: WCB/McGraw-Hill, 1998, p.586-589.</a:t>
            </a:r>
          </a:p>
          <a:p>
            <a:pPr marL="0" indent="0">
              <a:buNone/>
            </a:pPr>
            <a:r>
              <a:rPr lang="en-US" sz="1600" dirty="0">
                <a:latin typeface="Times New Roman" pitchFamily="18" charset="0"/>
                <a:cs typeface="Times New Roman" pitchFamily="18" charset="0"/>
              </a:rPr>
              <a:t>[9] B. </a:t>
            </a:r>
            <a:r>
              <a:rPr lang="en-US" sz="1600" dirty="0" err="1">
                <a:latin typeface="Times New Roman" pitchFamily="18" charset="0"/>
                <a:cs typeface="Times New Roman" pitchFamily="18" charset="0"/>
              </a:rPr>
              <a:t>Sevcik</a:t>
            </a:r>
            <a:r>
              <a:rPr lang="en-US" sz="1600" dirty="0">
                <a:latin typeface="Times New Roman" pitchFamily="18" charset="0"/>
                <a:cs typeface="Times New Roman" pitchFamily="18" charset="0"/>
              </a:rPr>
              <a:t> and L. </a:t>
            </a:r>
            <a:r>
              <a:rPr lang="en-US" sz="1600" dirty="0" err="1">
                <a:latin typeface="Times New Roman" pitchFamily="18" charset="0"/>
                <a:cs typeface="Times New Roman" pitchFamily="18" charset="0"/>
              </a:rPr>
              <a:t>Brancık</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Time-Domain Simulation of </a:t>
            </a:r>
            <a:r>
              <a:rPr lang="en-US" sz="1600" i="1" dirty="0" err="1">
                <a:latin typeface="Times New Roman" pitchFamily="18" charset="0"/>
                <a:cs typeface="Times New Roman" pitchFamily="18" charset="0"/>
              </a:rPr>
              <a:t>Nonuniform</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Multiconductor</a:t>
            </a:r>
            <a:r>
              <a:rPr lang="en-US" sz="1600" i="1" dirty="0">
                <a:latin typeface="Times New Roman" pitchFamily="18" charset="0"/>
                <a:cs typeface="Times New Roman" pitchFamily="18" charset="0"/>
              </a:rPr>
              <a:t> Transmission Lines in Matlab,</a:t>
            </a:r>
            <a:r>
              <a:rPr lang="en-US" sz="1600" dirty="0">
                <a:latin typeface="Times New Roman" pitchFamily="18" charset="0"/>
                <a:cs typeface="Times New Roman" pitchFamily="18" charset="0"/>
              </a:rPr>
              <a:t> International Journal of </a:t>
            </a:r>
            <a:r>
              <a:rPr lang="en-US" sz="1600" dirty="0" err="1">
                <a:latin typeface="Times New Roman" pitchFamily="18" charset="0"/>
                <a:cs typeface="Times New Roman" pitchFamily="18" charset="0"/>
              </a:rPr>
              <a:t>Mahematics</a:t>
            </a:r>
            <a:r>
              <a:rPr lang="en-US" sz="1600" dirty="0">
                <a:latin typeface="Times New Roman" pitchFamily="18" charset="0"/>
                <a:cs typeface="Times New Roman" pitchFamily="18" charset="0"/>
              </a:rPr>
              <a:t> and Computers in Simulation, Vol.5, No. 2, 2011, p. 1-8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89</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785932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Dielectric and Diamagnetic Losses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a:t>
            </a:fld>
            <a:endParaRPr lang="en-US">
              <a:latin typeface="Times New Roman" pitchFamily="18" charset="0"/>
              <a:cs typeface="Times New Roman" pitchFamily="18" charset="0"/>
            </a:endParaRP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5996" y="2087059"/>
            <a:ext cx="5100747" cy="3828469"/>
          </a:xfrm>
          <a:prstGeom prst="rect">
            <a:avLst/>
          </a:prstGeom>
          <a:noFill/>
          <a:ln>
            <a:solidFill>
              <a:schemeClr val="tx1"/>
            </a:solidFill>
          </a:ln>
        </p:spPr>
      </p:pic>
      <mc:AlternateContent xmlns:mc="http://schemas.openxmlformats.org/markup-compatibility/2006" xmlns:a14="http://schemas.microsoft.com/office/drawing/2010/main">
        <mc:Choice Requires="a14">
          <p:sp>
            <p:nvSpPr>
              <p:cNvPr id="7" name="TextBox 6"/>
              <p:cNvSpPr txBox="1"/>
              <p:nvPr/>
            </p:nvSpPr>
            <p:spPr>
              <a:xfrm>
                <a:off x="579055" y="1690688"/>
                <a:ext cx="4926841" cy="4785028"/>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If a dimension of the magnetic material is equal to a quarter multiple of the electromagnetic wavelength, a standing wave can develop inside it. </a:t>
                </a:r>
                <a:r>
                  <a:rPr lang="en-US" sz="2400" dirty="0" smtClean="0">
                    <a:latin typeface="Times New Roman" pitchFamily="18" charset="0"/>
                    <a:cs typeface="Times New Roman" pitchFamily="18" charset="0"/>
                  </a:rPr>
                  <a:t>During Lorentz resonance, lattice vibrations or electronic resonance, </a:t>
                </a:r>
                <a:r>
                  <a:rPr lang="en-US" sz="2400" dirty="0">
                    <a:latin typeface="Times New Roman" pitchFamily="18" charset="0"/>
                    <a:cs typeface="Times New Roman" pitchFamily="18" charset="0"/>
                  </a:rPr>
                  <a:t>the in-phase flux cancels the anti-phase flux so the observed permittivity and permeability </a:t>
                </a:r>
                <a:r>
                  <a:rPr lang="en-US" sz="2400" dirty="0" smtClean="0">
                    <a:latin typeface="Times New Roman" pitchFamily="18" charset="0"/>
                    <a:cs typeface="Times New Roman" pitchFamily="18" charset="0"/>
                  </a:rPr>
                  <a:t>drops. </a:t>
                </a:r>
              </a:p>
              <a:p>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𝜇</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𝜇</m:t>
                              </m:r>
                            </m:e>
                            <m:sup>
                              <m:r>
                                <a:rPr lang="en-US" sz="2400" i="1">
                                  <a:latin typeface="Cambria Math" panose="02040503050406030204" pitchFamily="18" charset="0"/>
                                </a:rPr>
                                <m:t>′′</m:t>
                              </m:r>
                            </m:sup>
                          </m:sSup>
                        </m:e>
                      </m:d>
                      <m:r>
                        <a:rPr lang="en-US" sz="2400" i="1">
                          <a:latin typeface="Cambria Math" panose="02040503050406030204" pitchFamily="18" charset="0"/>
                        </a:rPr>
                        <m:t> </m:t>
                      </m:r>
                    </m:oMath>
                  </m:oMathPara>
                </a14:m>
                <a:endParaRPr lang="en-US" sz="2400" dirty="0" smtClean="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0</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𝑗</m:t>
                      </m:r>
                      <m:sSup>
                        <m:sSupPr>
                          <m:ctrlPr>
                            <a:rPr lang="en-US" sz="2400" i="1">
                              <a:latin typeface="Cambria Math" panose="02040503050406030204" pitchFamily="18" charset="0"/>
                            </a:rPr>
                          </m:ctrlPr>
                        </m:sSupPr>
                        <m:e>
                          <m:r>
                            <a:rPr lang="en-US" sz="2400" i="1">
                              <a:latin typeface="Cambria Math" panose="02040503050406030204" pitchFamily="18" charset="0"/>
                            </a:rPr>
                            <m:t>(</m:t>
                          </m:r>
                          <m:r>
                            <a:rPr lang="en-US" sz="2400" i="1">
                              <a:latin typeface="Cambria Math" panose="02040503050406030204" pitchFamily="18" charset="0"/>
                            </a:rPr>
                            <m:t>𝜀</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𝜔</m:t>
                          </m:r>
                        </m:den>
                      </m:f>
                      <m:r>
                        <a:rPr lang="en-US" sz="2400" i="1">
                          <a:latin typeface="Cambria Math" panose="02040503050406030204" pitchFamily="18" charset="0"/>
                        </a:rPr>
                        <m:t>))</m:t>
                      </m:r>
                    </m:oMath>
                  </m:oMathPara>
                </a14:m>
                <a:endParaRPr lang="en-US" sz="24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9055" y="1690688"/>
                <a:ext cx="4926841" cy="4785028"/>
              </a:xfrm>
              <a:prstGeom prst="rect">
                <a:avLst/>
              </a:prstGeom>
              <a:blipFill>
                <a:blip r:embed="rId3"/>
                <a:stretch>
                  <a:fillRect l="-1980" t="-1019" r="-1856"/>
                </a:stretch>
              </a:blipFill>
            </p:spPr>
            <p:txBody>
              <a:bodyPr/>
              <a:lstStyle/>
              <a:p>
                <a:r>
                  <a:rPr lang="en-US">
                    <a:noFill/>
                  </a:rPr>
                  <a:t> </a:t>
                </a:r>
              </a:p>
            </p:txBody>
          </p:sp>
        </mc:Fallback>
      </mc:AlternateContent>
    </p:spTree>
    <p:extLst>
      <p:ext uri="{BB962C8B-B14F-4D97-AF65-F5344CB8AC3E}">
        <p14:creationId xmlns:p14="http://schemas.microsoft.com/office/powerpoint/2010/main" val="10707026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7431"/>
            <a:ext cx="10515600" cy="4744992"/>
          </a:xfrm>
        </p:spPr>
        <p:txBody>
          <a:bodyPr>
            <a:noAutofit/>
          </a:bodyPr>
          <a:lstStyle/>
          <a:p>
            <a:pPr marL="0" indent="0">
              <a:buNone/>
            </a:pPr>
            <a:r>
              <a:rPr lang="en-US" sz="1600" dirty="0">
                <a:latin typeface="Times New Roman" pitchFamily="18" charset="0"/>
                <a:cs typeface="Times New Roman" pitchFamily="18" charset="0"/>
              </a:rPr>
              <a:t>[10] G. </a:t>
            </a:r>
            <a:r>
              <a:rPr lang="en-US" sz="1600" dirty="0" err="1">
                <a:latin typeface="Times New Roman" pitchFamily="18" charset="0"/>
                <a:cs typeface="Times New Roman" pitchFamily="18" charset="0"/>
              </a:rPr>
              <a:t>Antonini</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 A general framework for the analysis of metamaterial transmission lines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Electromagn</a:t>
            </a:r>
            <a:r>
              <a:rPr lang="en-US" sz="1600" dirty="0">
                <a:latin typeface="Times New Roman" pitchFamily="18" charset="0"/>
                <a:cs typeface="Times New Roman" pitchFamily="18" charset="0"/>
              </a:rPr>
              <a:t>. Res. B., 2010, p. 353–373</a:t>
            </a:r>
          </a:p>
          <a:p>
            <a:pPr marL="0" indent="0">
              <a:buNone/>
            </a:pPr>
            <a:r>
              <a:rPr lang="en-US" sz="1600" dirty="0">
                <a:latin typeface="Times New Roman" pitchFamily="18" charset="0"/>
                <a:cs typeface="Times New Roman" pitchFamily="18" charset="0"/>
              </a:rPr>
              <a:t>[11] C. Caloz and T. Itoh, </a:t>
            </a:r>
            <a:r>
              <a:rPr lang="en-US" sz="1600" i="1" dirty="0">
                <a:latin typeface="Times New Roman" pitchFamily="18" charset="0"/>
                <a:cs typeface="Times New Roman" pitchFamily="18" charset="0"/>
              </a:rPr>
              <a:t>Electromagnetic Metamaterials: Transmission Line Theory and Microwave Applications</a:t>
            </a:r>
            <a:r>
              <a:rPr lang="en-US" sz="1600" dirty="0">
                <a:latin typeface="Times New Roman" pitchFamily="18" charset="0"/>
                <a:cs typeface="Times New Roman" pitchFamily="18" charset="0"/>
              </a:rPr>
              <a:t>, Wiley-IEEE Press, 2006, p. 27-58.</a:t>
            </a:r>
          </a:p>
          <a:p>
            <a:pPr marL="0" indent="0">
              <a:buNone/>
            </a:pPr>
            <a:r>
              <a:rPr lang="en-US" sz="1600" dirty="0">
                <a:latin typeface="Times New Roman" pitchFamily="18" charset="0"/>
                <a:cs typeface="Times New Roman" pitchFamily="18" charset="0"/>
              </a:rPr>
              <a:t>[12] IEEE, Standard for Validation of Computational Electromagnetic (CEM) Computer Modeling and Simulation, and Recommended Practice, Part I, IEEE, June 2008.</a:t>
            </a:r>
          </a:p>
          <a:p>
            <a:pPr marL="0" indent="0">
              <a:buNone/>
            </a:pPr>
            <a:r>
              <a:rPr lang="en-US" sz="1600" dirty="0">
                <a:latin typeface="Times New Roman" pitchFamily="18" charset="0"/>
                <a:cs typeface="Times New Roman" pitchFamily="18" charset="0"/>
              </a:rPr>
              <a:t>[13] C. Paul, </a:t>
            </a:r>
            <a:r>
              <a:rPr lang="en-US" sz="1600" i="1" dirty="0">
                <a:latin typeface="Times New Roman" pitchFamily="18" charset="0"/>
                <a:cs typeface="Times New Roman" pitchFamily="18" charset="0"/>
              </a:rPr>
              <a:t>Introduction to Electromagnetic Compatibility, </a:t>
            </a:r>
            <a:r>
              <a:rPr lang="en-US" sz="1600" dirty="0">
                <a:latin typeface="Times New Roman" pitchFamily="18" charset="0"/>
                <a:cs typeface="Times New Roman" pitchFamily="18" charset="0"/>
              </a:rPr>
              <a:t>2nd ed. Kentucky: John Wiley and Sons, 2006, p. 559-710.</a:t>
            </a:r>
          </a:p>
          <a:p>
            <a:pPr marL="0" indent="0">
              <a:buNone/>
            </a:pPr>
            <a:r>
              <a:rPr lang="en-US" sz="1600" dirty="0">
                <a:latin typeface="Times New Roman" pitchFamily="18" charset="0"/>
                <a:cs typeface="Times New Roman" pitchFamily="18" charset="0"/>
              </a:rPr>
              <a:t>[14] L. </a:t>
            </a:r>
            <a:r>
              <a:rPr lang="en-US" sz="1600" dirty="0" err="1">
                <a:latin typeface="Times New Roman" pitchFamily="18" charset="0"/>
                <a:cs typeface="Times New Roman" pitchFamily="18" charset="0"/>
              </a:rPr>
              <a:t>Er</a:t>
            </a:r>
            <a:r>
              <a:rPr lang="en-US" sz="1600" dirty="0">
                <a:latin typeface="Times New Roman" pitchFamily="18" charset="0"/>
                <a:cs typeface="Times New Roman" pitchFamily="18" charset="0"/>
              </a:rPr>
              <a:t>-Ping, </a:t>
            </a:r>
            <a:r>
              <a:rPr lang="en-US" sz="1600" i="1" dirty="0">
                <a:latin typeface="Times New Roman" pitchFamily="18" charset="0"/>
                <a:cs typeface="Times New Roman" pitchFamily="18" charset="0"/>
              </a:rPr>
              <a:t>Computational Electromagnetics for Electromagnetic Compatibility/ Signal Integrity Analysis, </a:t>
            </a:r>
            <a:r>
              <a:rPr lang="en-US" sz="1600" dirty="0">
                <a:latin typeface="Times New Roman" pitchFamily="18" charset="0"/>
                <a:cs typeface="Times New Roman" pitchFamily="18" charset="0"/>
              </a:rPr>
              <a:t>IEEE EMC DL Talk, University of Missouri, 2008.</a:t>
            </a:r>
          </a:p>
          <a:p>
            <a:pPr marL="0" indent="0">
              <a:buNone/>
            </a:pPr>
            <a:r>
              <a:rPr lang="en-US" sz="1600" dirty="0">
                <a:latin typeface="Times New Roman" pitchFamily="18" charset="0"/>
                <a:cs typeface="Times New Roman" pitchFamily="18" charset="0"/>
              </a:rPr>
              <a:t>[15] T. C. Edwards and M. B. Steer, </a:t>
            </a:r>
            <a:r>
              <a:rPr lang="en-US" sz="1600" i="1" dirty="0">
                <a:latin typeface="Times New Roman" pitchFamily="18" charset="0"/>
                <a:cs typeface="Times New Roman" pitchFamily="18" charset="0"/>
              </a:rPr>
              <a:t>Foundations for </a:t>
            </a:r>
            <a:r>
              <a:rPr lang="en-US" sz="1600" i="1" dirty="0" err="1">
                <a:latin typeface="Times New Roman" pitchFamily="18" charset="0"/>
                <a:cs typeface="Times New Roman" pitchFamily="18" charset="0"/>
              </a:rPr>
              <a:t>Microstrip</a:t>
            </a:r>
            <a:r>
              <a:rPr lang="en-US" sz="1600" i="1" dirty="0">
                <a:latin typeface="Times New Roman" pitchFamily="18" charset="0"/>
                <a:cs typeface="Times New Roman" pitchFamily="18" charset="0"/>
              </a:rPr>
              <a:t> Circuit Design, </a:t>
            </a:r>
            <a:r>
              <a:rPr lang="en-US" sz="1600" dirty="0">
                <a:latin typeface="Times New Roman" pitchFamily="18" charset="0"/>
                <a:cs typeface="Times New Roman" pitchFamily="18" charset="0"/>
              </a:rPr>
              <a:t>4th ed.</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Wiley-IEEE Press, 2016, p. 576-607.</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[16] J. Dickens and A. Neuber,</a:t>
            </a:r>
            <a:r>
              <a:rPr lang="en-US" sz="1600" i="1" dirty="0">
                <a:latin typeface="Times New Roman" pitchFamily="18" charset="0"/>
                <a:cs typeface="Times New Roman" pitchFamily="18" charset="0"/>
              </a:rPr>
              <a:t> Material selection considerations for coaxial, </a:t>
            </a:r>
            <a:r>
              <a:rPr lang="en-US" sz="1600" i="1" dirty="0" err="1">
                <a:latin typeface="Times New Roman" pitchFamily="18" charset="0"/>
                <a:cs typeface="Times New Roman" pitchFamily="18" charset="0"/>
              </a:rPr>
              <a:t>ferrimagnetic</a:t>
            </a:r>
            <a:r>
              <a:rPr lang="en-US" sz="1600" i="1" dirty="0">
                <a:latin typeface="Times New Roman" pitchFamily="18" charset="0"/>
                <a:cs typeface="Times New Roman" pitchFamily="18" charset="0"/>
              </a:rPr>
              <a:t>-based nonlinear transmission lines, </a:t>
            </a:r>
            <a:r>
              <a:rPr lang="en-US" sz="1600" dirty="0">
                <a:latin typeface="Times New Roman" pitchFamily="18" charset="0"/>
                <a:cs typeface="Times New Roman" pitchFamily="18" charset="0"/>
              </a:rPr>
              <a:t>Journal of Applied Physics, 113, 064904, 2013, p. 1-5.</a:t>
            </a:r>
          </a:p>
          <a:p>
            <a:pPr marL="0" indent="0">
              <a:buNone/>
            </a:pPr>
            <a:r>
              <a:rPr lang="en-US" sz="1600" dirty="0">
                <a:latin typeface="Times New Roman" pitchFamily="18" charset="0"/>
                <a:cs typeface="Times New Roman" pitchFamily="18" charset="0"/>
              </a:rPr>
              <a:t>[17] J. Parson, A. Neuber, J. Dickens and J. </a:t>
            </a:r>
            <a:r>
              <a:rPr lang="en-US" sz="1600" dirty="0" err="1">
                <a:latin typeface="Times New Roman" pitchFamily="18" charset="0"/>
                <a:cs typeface="Times New Roman" pitchFamily="18" charset="0"/>
              </a:rPr>
              <a:t>Mankowski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Investigation of a </a:t>
            </a:r>
            <a:r>
              <a:rPr lang="en-US" sz="1600" i="1" dirty="0" err="1">
                <a:latin typeface="Times New Roman" pitchFamily="18" charset="0"/>
                <a:cs typeface="Times New Roman" pitchFamily="18" charset="0"/>
              </a:rPr>
              <a:t>stripline</a:t>
            </a:r>
            <a:r>
              <a:rPr lang="en-US" sz="1600" i="1" dirty="0">
                <a:latin typeface="Times New Roman" pitchFamily="18" charset="0"/>
                <a:cs typeface="Times New Roman" pitchFamily="18" charset="0"/>
              </a:rPr>
              <a:t> transmission line structure for gyromagnetic nonlinear transmission line high power microwave sources, </a:t>
            </a:r>
            <a:r>
              <a:rPr lang="en-US" sz="1600" dirty="0">
                <a:latin typeface="Times New Roman" pitchFamily="18" charset="0"/>
                <a:cs typeface="Times New Roman" pitchFamily="18" charset="0"/>
              </a:rPr>
              <a:t>Review of Scientific Instruments, 87, 034706, 2016, p. 1-7</a:t>
            </a:r>
            <a:r>
              <a:rPr lang="en-US" sz="1600" dirty="0" smtClean="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18] G. Dominguez, </a:t>
            </a:r>
            <a:r>
              <a:rPr lang="en-US" sz="1600" i="1" dirty="0" smtClean="0">
                <a:latin typeface="Times New Roman" pitchFamily="18" charset="0"/>
                <a:cs typeface="Times New Roman" pitchFamily="18" charset="0"/>
              </a:rPr>
              <a:t>Power-Invariant Magnetic System Modeling, PhD </a:t>
            </a:r>
            <a:r>
              <a:rPr lang="en-US" sz="1600" i="1" dirty="0" err="1" smtClean="0">
                <a:latin typeface="Times New Roman" pitchFamily="18" charset="0"/>
                <a:cs typeface="Times New Roman" pitchFamily="18" charset="0"/>
              </a:rPr>
              <a:t>Disseration</a:t>
            </a:r>
            <a:r>
              <a:rPr lang="en-US" sz="1600"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Texas </a:t>
            </a:r>
            <a:r>
              <a:rPr lang="en-US" sz="1600" dirty="0">
                <a:latin typeface="Times New Roman" pitchFamily="18" charset="0"/>
                <a:cs typeface="Times New Roman" pitchFamily="18" charset="0"/>
              </a:rPr>
              <a:t>A&amp;M </a:t>
            </a:r>
            <a:r>
              <a:rPr lang="en-US" sz="1600" dirty="0" smtClean="0">
                <a:latin typeface="Times New Roman" pitchFamily="18" charset="0"/>
                <a:cs typeface="Times New Roman" pitchFamily="18" charset="0"/>
              </a:rPr>
              <a:t>University, 2011, </a:t>
            </a:r>
            <a:r>
              <a:rPr lang="en-US" sz="1600" dirty="0">
                <a:latin typeface="Times New Roman" pitchFamily="18" charset="0"/>
                <a:cs typeface="Times New Roman" pitchFamily="18" charset="0"/>
              </a:rPr>
              <a:t>p. </a:t>
            </a:r>
            <a:r>
              <a:rPr lang="en-US" sz="1600" dirty="0" smtClean="0">
                <a:latin typeface="Times New Roman" pitchFamily="18" charset="0"/>
                <a:cs typeface="Times New Roman" pitchFamily="18" charset="0"/>
              </a:rPr>
              <a:t>45-64.</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Modeling and Simulation of Magnetic Transmission Lines</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E41BDBF-CF61-41E7-A287-A81E5C0F23FA}" type="slidenum">
              <a:rPr lang="en-US" smtClean="0">
                <a:latin typeface="Times New Roman" pitchFamily="18" charset="0"/>
                <a:cs typeface="Times New Roman" pitchFamily="18" charset="0"/>
              </a:rPr>
              <a:t>90</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652069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2930</TotalTime>
  <Words>4198</Words>
  <Application>Microsoft Office PowerPoint</Application>
  <PresentationFormat>Widescreen</PresentationFormat>
  <Paragraphs>706</Paragraphs>
  <Slides>90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Calibri Light</vt:lpstr>
      <vt:lpstr>Cambria Math</vt:lpstr>
      <vt:lpstr>Times New Roman</vt:lpstr>
      <vt:lpstr>Office Theme</vt:lpstr>
      <vt:lpstr>Modeling and Simulation of Magnetic Transmission Lines</vt:lpstr>
      <vt:lpstr>Research Objectives</vt:lpstr>
      <vt:lpstr>1. Introduction to Magnetic Transmission</vt:lpstr>
      <vt:lpstr>1.1. Introduction to Solid State Magnetism</vt:lpstr>
      <vt:lpstr>1.1. Magnetization and Permeability</vt:lpstr>
      <vt:lpstr>1.1. Properties of Magnetic Materials</vt:lpstr>
      <vt:lpstr>1.1. Magnetic Susceptibility</vt:lpstr>
      <vt:lpstr>1.1. Magnetic Hysteresis</vt:lpstr>
      <vt:lpstr>1.1. Dielectric and Diamagnetic Losses</vt:lpstr>
      <vt:lpstr>1.2. Introduction to Magnetic Transmission Lines</vt:lpstr>
      <vt:lpstr>1.2. Introduction to Magnetic Transmission Lines</vt:lpstr>
      <vt:lpstr>1.2. Applications of Magnetic Transmission Lines</vt:lpstr>
      <vt:lpstr>1.2. Applications of Magnetic Transmission Lines</vt:lpstr>
      <vt:lpstr>2. Magnetic Circuit Modeling</vt:lpstr>
      <vt:lpstr>2. Three Magnetic Circuit Models</vt:lpstr>
      <vt:lpstr>2.1. Magnetic Reluctance Model</vt:lpstr>
      <vt:lpstr>2.1. Complex Magnetic Reluctance Model for Magnetic Circuits</vt:lpstr>
      <vt:lpstr>2.1. Complex Magnetic Reluctance Model for Magnetic Circuits</vt:lpstr>
      <vt:lpstr>2.1. Inconsistency in Complex Magnetic Reluctance Model</vt:lpstr>
      <vt:lpstr>2.1. Reluctance model for a Compounded DC Generator </vt:lpstr>
      <vt:lpstr>2.1. Simulation of Reluctance model for a Compounded DC Generator </vt:lpstr>
      <vt:lpstr>2.1. Simulation of Non-Linear Reluctance</vt:lpstr>
      <vt:lpstr>2.1. Simulation of Non-Linear Reluctance</vt:lpstr>
      <vt:lpstr>2.1. Simulation of Reluctance model for a Compounded DC Generator </vt:lpstr>
      <vt:lpstr>2.2. Permeance-Capacitance Model</vt:lpstr>
      <vt:lpstr>2.2. Tellegen’s Gyrator theory</vt:lpstr>
      <vt:lpstr>2.2. Validation of Gyrator Theory</vt:lpstr>
      <vt:lpstr>2.2. Power Invariant Permeance-Capacitance Model (1969)</vt:lpstr>
      <vt:lpstr>2.2. Nature of Magnetic Permeance</vt:lpstr>
      <vt:lpstr>2.2. Permeance-Capacitance Model for a full bridge Isolated Buck Converter</vt:lpstr>
      <vt:lpstr>2.2. The switching table for the switches and diodes</vt:lpstr>
      <vt:lpstr>2.2. The design parameters</vt:lpstr>
      <vt:lpstr>2.2. The Design Procedure</vt:lpstr>
      <vt:lpstr>2.2. Permeance-Capacitance Model for a full bridge Isolated Buck Converter</vt:lpstr>
      <vt:lpstr>2.2. Model for Primary winding gyrator</vt:lpstr>
      <vt:lpstr>2.2. Model for Secondary winding gyrators</vt:lpstr>
      <vt:lpstr>2.2. Model for non-linear Permeance </vt:lpstr>
      <vt:lpstr>2.2. Sample Response of non-linear Permeance </vt:lpstr>
      <vt:lpstr>2.2. Simulation Model of full bridge Isolated Buck Converter</vt:lpstr>
      <vt:lpstr>2.2. Source and Load waveforms</vt:lpstr>
      <vt:lpstr>2.2. Permeance Magnetic Voltage and Magnetic Displacement Current</vt:lpstr>
      <vt:lpstr>2.3.Magnetic Transmission Line Model</vt:lpstr>
      <vt:lpstr>2.3. Magnetic Transmission Line Model (2012)</vt:lpstr>
      <vt:lpstr>2.3. Components in Transmission Line Model</vt:lpstr>
      <vt:lpstr>2.3. Energy Loss and Energy Storage</vt:lpstr>
      <vt:lpstr>2.3. Lossy Transmission Lines</vt:lpstr>
      <vt:lpstr>2.4. Summary of Three Magnetic Circuit Models</vt:lpstr>
      <vt:lpstr>2.4. Comparison of Different Models </vt:lpstr>
      <vt:lpstr>3. Electromagnetic Simulations and MEEP Simulator</vt:lpstr>
      <vt:lpstr>3.1. Finite Difference Time Domain Method</vt:lpstr>
      <vt:lpstr>3.1. Finite Difference Time Domain Method</vt:lpstr>
      <vt:lpstr>3.1. Yee Lattice</vt:lpstr>
      <vt:lpstr>3.2. Introduction to MEEP Simulator</vt:lpstr>
      <vt:lpstr>3.2. Introduction to MEEP</vt:lpstr>
      <vt:lpstr>3.2. MEEP: Fully Symmetric Maxwell’s Equations</vt:lpstr>
      <vt:lpstr>3.2. MEEP: Boundary Conditions </vt:lpstr>
      <vt:lpstr>3.2. MEEP: Material Inhomogeneity</vt:lpstr>
      <vt:lpstr>3.2. MEEP: Material Dispersion</vt:lpstr>
      <vt:lpstr>3.2. MEEP: Material Dispersion Drude-Lorentzian Model (1900) </vt:lpstr>
      <vt:lpstr>3.2. MEEP: Material Non-Linearity</vt:lpstr>
      <vt:lpstr>3.2. MEEP: Gyromagnetism</vt:lpstr>
      <vt:lpstr>3.2. MEEP: Field Patterns and Green’s Functions</vt:lpstr>
      <vt:lpstr>3.2. MEEP: Transmittance Spectra</vt:lpstr>
      <vt:lpstr>4. Simulation of Magnetic Transmission Lines</vt:lpstr>
      <vt:lpstr>4.1. MEEP Simulation of Non-linear Dispersive, Gyromagnetic Magnetic Transmission Line </vt:lpstr>
      <vt:lpstr>4.1. MEEP Simulations for Magnetic Transmission Lines</vt:lpstr>
      <vt:lpstr>4.1. MEEP Algorithm for simulating Magnetic Transmission Lines</vt:lpstr>
      <vt:lpstr>4.1. MEEP Simulations for Magnetic Transmission Lines</vt:lpstr>
      <vt:lpstr>4.1. Longitudinal Fields</vt:lpstr>
      <vt:lpstr>4.1. Transverse Fields</vt:lpstr>
      <vt:lpstr>4.1. Field Map for Magnetic Transmission Line</vt:lpstr>
      <vt:lpstr>4.1. Dispersion and Skin Effect</vt:lpstr>
      <vt:lpstr>4.1. Evolution of Gaussian Pulse </vt:lpstr>
      <vt:lpstr>4.1. Intrinsic Wave Impedance and Propagation Constant of Magnetic Transmission Line</vt:lpstr>
      <vt:lpstr>4.1. Longitudinal Admittance</vt:lpstr>
      <vt:lpstr>4.1. Transverse Impedance</vt:lpstr>
      <vt:lpstr>4.2. Wideband Transformer Simulation in MEEP</vt:lpstr>
      <vt:lpstr>4.2. Introduction to Wideband Transformer</vt:lpstr>
      <vt:lpstr>4.2. Wideband Transformer Magnetic Transmission Line Model</vt:lpstr>
      <vt:lpstr>4.2. Wideband Transformer Simulation in MEEP</vt:lpstr>
      <vt:lpstr>4.2. Geometry of Wideband Transformer</vt:lpstr>
      <vt:lpstr>4.2. Visualization of Electromagnetic Fields</vt:lpstr>
      <vt:lpstr>4.2. Wideband Transformer Insertion Loss</vt:lpstr>
      <vt:lpstr>5. Conclusion</vt:lpstr>
      <vt:lpstr>5. Simulation for Magnetic Transmission Lines in MEEP</vt:lpstr>
      <vt:lpstr>5. Limitations of MEEP simulator</vt:lpstr>
      <vt:lpstr>5. Cross Talk and Shielding</vt:lpstr>
      <vt:lpstr>5. Conclusion and Scope for Further Work</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of Magnetic Transmission Lines</dc:title>
  <dc:creator>Muhammad Amaar</dc:creator>
  <cp:lastModifiedBy>Muhammad Amaar</cp:lastModifiedBy>
  <cp:revision>765</cp:revision>
  <dcterms:created xsi:type="dcterms:W3CDTF">2019-10-08T20:14:06Z</dcterms:created>
  <dcterms:modified xsi:type="dcterms:W3CDTF">2020-07-09T17:15:57Z</dcterms:modified>
</cp:coreProperties>
</file>