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5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A3BF-C584-4442-96EB-982982DC3A74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BDBF-CF61-41E7-A287-A81E5C0F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and Simulation of Magnetic Transmission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Shamaas</a:t>
            </a:r>
          </a:p>
          <a:p>
            <a:r>
              <a:rPr lang="en-US" dirty="0" smtClean="0"/>
              <a:t>2018-MS-EE-4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7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Magnetic Transmission 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5655611"/>
                  </p:ext>
                </p:extLst>
              </p:nvPr>
            </p:nvGraphicFramePr>
            <p:xfrm>
              <a:off x="1943713" y="1482436"/>
              <a:ext cx="8304574" cy="51607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2444">
                      <a:extLst>
                        <a:ext uri="{9D8B030D-6E8A-4147-A177-3AD203B41FA5}">
                          <a16:colId xmlns:a16="http://schemas.microsoft.com/office/drawing/2014/main" val="3581561559"/>
                        </a:ext>
                      </a:extLst>
                    </a:gridCol>
                    <a:gridCol w="4132130">
                      <a:extLst>
                        <a:ext uri="{9D8B030D-6E8A-4147-A177-3AD203B41FA5}">
                          <a16:colId xmlns:a16="http://schemas.microsoft.com/office/drawing/2014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Electric Transmission Line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Magnetic Transmission Line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4196432"/>
                      </a:ext>
                    </a:extLst>
                  </a:tr>
                  <a:tr h="675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𝑑𝐼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GV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𝑑𝑉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𝑑𝑉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RI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𝑑𝐼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 smtClean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884245"/>
                      </a:ext>
                    </a:extLst>
                  </a:tr>
                  <a:tr h="564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dirty="0" smtClean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dirty="0" smtClean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1218915"/>
                      </a:ext>
                    </a:extLst>
                  </a:tr>
                  <a:tr h="11509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5219018"/>
                      </a:ext>
                    </a:extLst>
                  </a:tr>
                  <a:tr h="3853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𝜔𝜇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𝜔𝜀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𝜌</m:t>
                                    </m:r>
                                    <m:r>
                                      <a:rPr lang="en-US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𝜔𝜇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)(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𝜔𝜀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rad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3677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5655611"/>
                  </p:ext>
                </p:extLst>
              </p:nvPr>
            </p:nvGraphicFramePr>
            <p:xfrm>
              <a:off x="1943713" y="1482436"/>
              <a:ext cx="8304574" cy="516074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2444">
                      <a:extLst>
                        <a:ext uri="{9D8B030D-6E8A-4147-A177-3AD203B41FA5}">
                          <a16:colId xmlns:a16="http://schemas.microsoft.com/office/drawing/2014/main" val="3581561559"/>
                        </a:ext>
                      </a:extLst>
                    </a:gridCol>
                    <a:gridCol w="4132130">
                      <a:extLst>
                        <a:ext uri="{9D8B030D-6E8A-4147-A177-3AD203B41FA5}">
                          <a16:colId xmlns:a16="http://schemas.microsoft.com/office/drawing/2014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Electric Transmission Line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</a:rPr>
                            <a:t>Magnetic Transmission Line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4196432"/>
                      </a:ext>
                    </a:extLst>
                  </a:tr>
                  <a:tr h="1408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29004" r="-99416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29004" r="-295" b="-24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84245"/>
                      </a:ext>
                    </a:extLst>
                  </a:tr>
                  <a:tr h="14714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123140" r="-99416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123140" r="-295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218915"/>
                      </a:ext>
                    </a:extLst>
                  </a:tr>
                  <a:tr h="12346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267327" r="-99416" b="-63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267327" r="-295" b="-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219018"/>
                      </a:ext>
                    </a:extLst>
                  </a:tr>
                  <a:tr h="710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634188" r="-99416" b="-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634188" r="-295" b="-9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77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53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MEEP: Anisotropy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MEEP: Inhomogeneity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Drude</a:t>
                </a:r>
                <a:r>
                  <a:rPr lang="en-US" dirty="0" smtClean="0"/>
                  <a:t>-Lorentzian Model, Flux Densities contain a frequency dependent Polarization vector.</a:t>
                </a:r>
                <a:r>
                  <a:rPr lang="en-US" b="1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𝑫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∞</m:t>
                          </m:r>
                        </m:sub>
                      </m:sSub>
                      <m:r>
                        <a:rPr lang="en-US" b="1" i="1"/>
                        <m:t>𝑬</m:t>
                      </m:r>
                      <m:r>
                        <a:rPr lang="en-US" i="1"/>
                        <m:t>+</m:t>
                      </m:r>
                      <m:r>
                        <a:rPr lang="en-US" b="1" i="1"/>
                        <m:t>𝑷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𝑩</m:t>
                      </m:r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𝜇</m:t>
                          </m:r>
                        </m:e>
                        <m:sub>
                          <m:r>
                            <a:rPr lang="en-US" i="1"/>
                            <m:t>∞</m:t>
                          </m:r>
                        </m:sub>
                      </m:sSub>
                      <m:r>
                        <a:rPr lang="en-US" b="1" i="1"/>
                        <m:t>𝑯</m:t>
                      </m:r>
                      <m:r>
                        <a:rPr lang="en-US" i="1"/>
                        <m:t>+</m:t>
                      </m:r>
                      <m:r>
                        <a:rPr lang="en-US" b="1" i="1"/>
                        <m:t>𝑴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represented as a sum </a:t>
                </a:r>
                <a:r>
                  <a:rPr lang="en-US" dirty="0"/>
                  <a:t>of harmonic resonances plus a term </a:t>
                </a:r>
                <a:r>
                  <a:rPr lang="en-US" dirty="0" smtClean="0"/>
                  <a:t>for </a:t>
                </a:r>
                <a:r>
                  <a:rPr lang="en-US" dirty="0"/>
                  <a:t>frequency independent electric conductivity.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couples the polarization to the driving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the angular frequency of precession,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/>
                  <a:t>damping </a:t>
                </a:r>
                <a:r>
                  <a:rPr lang="en-US" dirty="0"/>
                  <a:t>factor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2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MEEP: Non-Linearity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Pockels and Kerr Non-linearity </a:t>
                </a:r>
                <a:r>
                  <a:rPr lang="en-US" dirty="0" smtClean="0"/>
                  <a:t>model,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can </a:t>
                </a:r>
                <a:r>
                  <a:rPr lang="en-US" dirty="0"/>
                  <a:t>be changed by </a:t>
                </a:r>
                <a:r>
                  <a:rPr lang="en-US" dirty="0" smtClean="0"/>
                  <a:t>the field intensity.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sum is the Pockels </a:t>
                </a:r>
                <a:r>
                  <a:rPr lang="en-US" dirty="0" smtClean="0"/>
                  <a:t>effect; whereas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sum is the Kerr </a:t>
                </a:r>
                <a:r>
                  <a:rPr lang="en-US" dirty="0"/>
                  <a:t>effect.</a:t>
                </a:r>
              </a:p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𝑫</m:t>
                      </m:r>
                      <m:r>
                        <a:rPr lang="en-US" i="1"/>
                        <m:t>=(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𝜀</m:t>
                          </m:r>
                        </m:e>
                        <m:sub>
                          <m:r>
                            <a:rPr lang="en-US" i="1"/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𝒙</m:t>
                          </m:r>
                        </m:e>
                      </m:d>
                      <m:r>
                        <a:rPr lang="en-US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𝒙</m:t>
                          </m:r>
                        </m:e>
                      </m:d>
                      <m:r>
                        <a:rPr lang="en-US" i="1"/>
                        <m:t>.</m:t>
                      </m:r>
                      <m:r>
                        <a:rPr lang="en-US" i="1"/>
                        <m:t>𝑑𝑖𝑎𝑔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𝑬</m:t>
                          </m:r>
                        </m:e>
                      </m:d>
                      <m:r>
                        <a:rPr lang="en-US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b="1" i="1"/>
                            <m:t>𝒙</m:t>
                          </m:r>
                        </m:e>
                      </m:d>
                      <m:r>
                        <a:rPr lang="en-US" i="1"/>
                        <m:t>.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|</m:t>
                          </m:r>
                          <m:r>
                            <a:rPr lang="en-US" b="1" i="1"/>
                            <m:t>𝑬</m:t>
                          </m:r>
                          <m:r>
                            <a:rPr lang="en-US" i="1"/>
                            <m:t>|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)</m:t>
                      </m:r>
                      <m:r>
                        <a:rPr lang="en-US" b="1" i="1"/>
                        <m:t>𝑬</m:t>
                      </m:r>
                      <m:r>
                        <a:rPr lang="en-US" i="1"/>
                        <m:t>+</m:t>
                      </m:r>
                      <m:r>
                        <a:rPr lang="en-US" b="1" i="1"/>
                        <m:t>𝑷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59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MEEP: Gyrotropy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Term </a:t>
                </a:r>
                <a:r>
                  <a:rPr lang="en-US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(bias vector) is responsible for gyrotropy. Precession occurs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unit vector. It represents the angular frequency of precession induced by the external field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ferromagnetic materials, gyromagnetic saturated dipole Landau-</a:t>
                </a:r>
                <a:r>
                  <a:rPr lang="en-US" dirty="0" err="1"/>
                  <a:t>Lifshitz</a:t>
                </a:r>
                <a:r>
                  <a:rPr lang="en-US" dirty="0"/>
                  <a:t>-Gilbert </a:t>
                </a:r>
                <a:r>
                  <a:rPr lang="en-US" dirty="0" smtClean="0"/>
                  <a:t>model Susceptibility </a:t>
                </a:r>
                <a:r>
                  <a:rPr lang="en-US" dirty="0"/>
                  <a:t>tensor </a:t>
                </a:r>
                <a:r>
                  <a:rPr lang="en-US" dirty="0" smtClean="0"/>
                  <a:t>is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b="1" i="1"/>
                            <m:t>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/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 i="1"/>
                                  <m:t>𝑗</m:t>
                                </m:r>
                                <m:r>
                                  <a:rPr lang="en-US" i="1"/>
                                  <m:t>𝜂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𝑗</m:t>
                                </m:r>
                                <m:r>
                                  <a:rPr lang="en-US" i="1"/>
                                  <m:t>𝜂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i="1"/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/>
                        <m:t>𝑬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𝜒</m:t>
                          </m:r>
                        </m:e>
                        <m:sub>
                          <m:r>
                            <a:rPr lang="en-US" i="1"/>
                            <m:t>⊥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𝜔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𝜔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𝜔</m:t>
                              </m:r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/>
                        <m:t>𝜂</m:t>
                      </m:r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/>
                            <m:t>(</m:t>
                          </m:r>
                          <m:r>
                            <a:rPr lang="en-US" i="1"/>
                            <m:t>𝜔</m:t>
                          </m:r>
                          <m:r>
                            <a:rPr lang="en-US" i="1"/>
                            <m:t>+</m:t>
                          </m:r>
                          <m:r>
                            <a:rPr lang="en-US" i="1"/>
                            <m:t>𝑗</m:t>
                          </m:r>
                          <m:r>
                            <a:rPr lang="en-US" i="1"/>
                            <m:t>𝛾</m:t>
                          </m:r>
                          <m:r>
                            <a:rPr lang="en-US" i="1"/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𝑗</m:t>
                              </m:r>
                              <m:r>
                                <a:rPr lang="en-US" i="1"/>
                                <m:t>𝜔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−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(</m:t>
                              </m:r>
                              <m:r>
                                <a:rPr lang="en-US" i="1"/>
                                <m:t>𝜔</m:t>
                              </m:r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𝑗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/>
                                <m:t>)</m:t>
                              </m:r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5284"/>
              </a:xfrm>
              <a:blipFill>
                <a:blip r:embed="rId2"/>
                <a:stretch>
                  <a:fillRect l="-812" t="-2945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1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Magnetic Transmission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Inductors and Magnetic Amplifiers.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Transformers: Power Transformers, Ferro-resonant CVT, Wideband Transformers, Pulse Transformers.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 / </a:t>
            </a:r>
            <a:r>
              <a:rPr lang="en-US" dirty="0"/>
              <a:t>DC </a:t>
            </a:r>
            <a:r>
              <a:rPr lang="en-US" dirty="0" smtClean="0"/>
              <a:t>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Computers and RF Electronics: Noise and skin effect suppression using magnetic thin films, ferrite beads and ribbons.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Directional Couplers and Magnetometers.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Induction Heaters and Magneto-resistive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Gyromagnetic Devices: Microwave generators and Magnetic Resonance Imaging.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Complex Magnetic Reluctance Model for Magnetic Circuits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 smtClean="0"/>
                  <a:t>Hopkinson’s Law is the counterpart of Ohm’s Law for Magnetic circuits. It defines complex reluctance as the ratio of sinusoidal Magnetomotive Force and sinusoidal Magnetic Flux.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𝓕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sz="2600" dirty="0" smtClean="0"/>
                  <a:t>Lossy Complex Magnetic Reluctance is non-linear and varies with the magnetic field. It resists both Magnetic flux and changes in Magnetic flux. </a:t>
                </a:r>
              </a:p>
              <a:p>
                <a:r>
                  <a:rPr lang="en-US" sz="2600" dirty="0"/>
                  <a:t>Reluctance Power Loss </a:t>
                </a:r>
                <a:r>
                  <a:rPr lang="en-US" sz="2600" dirty="0" smtClean="0"/>
                  <a:t>cannot be calculated using Ohm’s </a:t>
                </a:r>
                <a:r>
                  <a:rPr lang="en-US" sz="2600" dirty="0" smtClean="0"/>
                  <a:t>Law Analogy </a:t>
                </a:r>
                <a:r>
                  <a:rPr lang="en-US" sz="2600" dirty="0" smtClean="0"/>
                  <a:t>due </a:t>
                </a:r>
                <a:r>
                  <a:rPr lang="en-US" sz="2600" dirty="0"/>
                  <a:t>to dimensional </a:t>
                </a:r>
                <a:r>
                  <a:rPr lang="en-US" sz="2600" dirty="0" smtClean="0"/>
                  <a:t>inconsistency:</a:t>
                </a:r>
                <a:endParaRPr lang="en-US" sz="2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𝐴𝑚𝑝𝑒𝑟𝑒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𝑆𝑒𝑐𝑜𝑛𝑑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𝐴𝑚𝑝𝑒𝑟𝑒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928" t="-2497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073" cy="1325563"/>
          </a:xfrm>
        </p:spPr>
        <p:txBody>
          <a:bodyPr/>
          <a:lstStyle/>
          <a:p>
            <a:r>
              <a:rPr lang="en-US" dirty="0" smtClean="0"/>
              <a:t>Power Invariant Gyrator-Capacitor </a:t>
            </a:r>
            <a:r>
              <a:rPr lang="en-US" dirty="0" smtClean="0"/>
              <a:t>Model for Magnetic Circuits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1491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600" dirty="0" smtClean="0"/>
                  <a:t>Tellegen’s Gyrator theory describes power invariant transformation of magnetic and electric quantities. The effort and flow quantities are related by the gyration constant. For a magnetic core, the magnetic current and Magnetomotive Force are </a:t>
                </a:r>
                <a:r>
                  <a:rPr lang="en-US" sz="2600" dirty="0" smtClean="0"/>
                  <a:t>given </a:t>
                </a:r>
                <a:r>
                  <a:rPr lang="en-US" sz="2600" dirty="0" smtClean="0"/>
                  <a:t>by: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and </a:t>
                </a:r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𝑁𝐼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sz="2600" dirty="0" smtClean="0"/>
                  <a:t>Magnetic Current is the rate of change of Magnetic </a:t>
                </a:r>
                <a:r>
                  <a:rPr lang="en-US" sz="2600" dirty="0" smtClean="0"/>
                  <a:t>Flux (analogous to electric charge). </a:t>
                </a:r>
                <a:r>
                  <a:rPr lang="en-US" sz="2600" dirty="0" smtClean="0"/>
                  <a:t>It results from the polarization of Magnetic Dipoles hence it </a:t>
                </a:r>
                <a:r>
                  <a:rPr lang="en-US" sz="2600" dirty="0"/>
                  <a:t>can be described as </a:t>
                </a:r>
                <a:r>
                  <a:rPr lang="en-US" sz="2600" dirty="0" smtClean="0"/>
                  <a:t>Maxwell’s displacement </a:t>
                </a:r>
                <a:r>
                  <a:rPr lang="en-US" sz="2600" dirty="0"/>
                  <a:t>current </a:t>
                </a:r>
                <a:r>
                  <a:rPr lang="en-US" sz="2600" dirty="0" smtClean="0"/>
                  <a:t>due to bound magnetic </a:t>
                </a:r>
                <a:r>
                  <a:rPr lang="en-US" sz="2600" dirty="0" smtClean="0"/>
                  <a:t>dipoles. </a:t>
                </a:r>
                <a:r>
                  <a:rPr lang="en-US" sz="2600" dirty="0" smtClean="0"/>
                  <a:t>Magnetic Impedance is defined as: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nary>
                            <m:naryPr>
                              <m:chr m:val="∬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14913"/>
              </a:xfrm>
              <a:blipFill>
                <a:blip r:embed="rId2"/>
                <a:stretch>
                  <a:fillRect l="-812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1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Gyrator-Capacitor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299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100" dirty="0" smtClean="0"/>
                  <a:t>Faraday’s Law: Electric Voltage is responsible for producing </a:t>
                </a:r>
                <a:r>
                  <a:rPr lang="en-US" sz="3100" dirty="0" smtClean="0"/>
                  <a:t>Magnetic Current (rate of change of magnetic flux).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𝒅𝒊𝒔𝒑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sz="3100" dirty="0" smtClean="0"/>
                  <a:t>Ampere’s Law: Magnetic Voltage </a:t>
                </a:r>
                <a:r>
                  <a:rPr lang="en-US" sz="3100" dirty="0"/>
                  <a:t>is </a:t>
                </a:r>
                <a:r>
                  <a:rPr lang="en-US" sz="3100" dirty="0" smtClean="0"/>
                  <a:t>responsible for producing </a:t>
                </a:r>
                <a:r>
                  <a:rPr lang="en-US" sz="3100" dirty="0" smtClean="0"/>
                  <a:t>Electric Current </a:t>
                </a:r>
                <a:r>
                  <a:rPr lang="en-US" sz="3100" dirty="0"/>
                  <a:t>(rate of change of </a:t>
                </a:r>
                <a:r>
                  <a:rPr lang="en-US" sz="3100" dirty="0" smtClean="0"/>
                  <a:t>electric </a:t>
                </a:r>
                <a:r>
                  <a:rPr lang="en-US" sz="3100" dirty="0"/>
                  <a:t>flux)</a:t>
                </a:r>
                <a:r>
                  <a:rPr lang="en-US" sz="31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𝑁𝐼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/>
                <a:r>
                  <a:rPr lang="en-US" sz="3100" dirty="0" smtClean="0"/>
                  <a:t>Magnetic Flux is treated as conserved Magnetic charge.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𝑑𝑖𝑠𝑝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2993"/>
              </a:xfrm>
              <a:blipFill>
                <a:blip r:embed="rId2"/>
                <a:stretch>
                  <a:fillRect l="-812" t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0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Loss and Energy Storage in Gyrator-Capacitor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 smtClean="0"/>
                  <a:t>Magnetic resistance, </a:t>
                </a:r>
                <a:r>
                  <a:rPr lang="en-US" sz="2400" dirty="0"/>
                  <a:t>Magnetic </a:t>
                </a:r>
                <a:r>
                  <a:rPr lang="en-US" sz="2400" dirty="0"/>
                  <a:t>Capacitance </a:t>
                </a:r>
                <a:r>
                  <a:rPr lang="en-US" sz="2400" dirty="0"/>
                  <a:t>and Magnetic </a:t>
                </a:r>
                <a:r>
                  <a:rPr lang="en-US" sz="2400" dirty="0"/>
                  <a:t>Inductance are defined as: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𝒅𝒊𝒔𝒑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𝒅𝒊𝒔𝒑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>
                                    <a:latin typeface="Cambria Math" panose="02040503050406030204" pitchFamily="18" charset="0"/>
                                  </a:rPr>
                                  <m:t>𝒅𝒊𝒔𝒑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sz="2400" dirty="0" smtClean="0"/>
                  <a:t>Analogous to Joule’s Law, Energy is dissipated in Magnetic Conductance and Resistance.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sz="2400" dirty="0" smtClean="0"/>
                  <a:t>Magnetic Energy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stored </a:t>
                </a:r>
                <a:r>
                  <a:rPr lang="en-US" sz="2400" dirty="0"/>
                  <a:t>in </a:t>
                </a:r>
                <a:r>
                  <a:rPr lang="en-US" sz="2400" dirty="0" smtClean="0"/>
                  <a:t>Magnetic Capacitance;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Electric Energy is stored in Magnetic Inductance.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200" y="6311900"/>
            <a:ext cx="10515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R=effort variable/flow variable. G=flow variable/effort variable. C=charge variable/effort variable. L=dual charge variable/flow variable.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28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Complex Reluctance Model and Power Invariant Model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966313"/>
              </p:ext>
            </p:extLst>
          </p:nvPr>
        </p:nvGraphicFramePr>
        <p:xfrm>
          <a:off x="838200" y="18256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72966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58712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98123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Reluctance Model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Gyrator-Capacitor</a:t>
                      </a:r>
                      <a:r>
                        <a:rPr lang="en-US" sz="2400" b="1" baseline="0" dirty="0" smtClean="0"/>
                        <a:t> Model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Conserved Quantity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 Flux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Flow Variable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 Flux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Rate of change of </a:t>
                      </a:r>
                      <a:r>
                        <a:rPr lang="en-US" sz="2400" dirty="0" smtClean="0"/>
                        <a:t>Magnetic Flux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Effort Variable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Magnetomotive Force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Magnetomotive Force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Energy Dissipative Element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Complex Reluctance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 Resistance and Magnetic Conductance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Electrical Energy Storage Element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Complex Reluctance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 Inductance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6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Magnetic Energy Storage Element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Complex Reluctance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Magnetic Capacitance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17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Transmission Line Lumped Circuit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280" y="1898073"/>
            <a:ext cx="8701440" cy="45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Magnetic Transmission 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3805153"/>
                  </p:ext>
                </p:extLst>
              </p:nvPr>
            </p:nvGraphicFramePr>
            <p:xfrm>
              <a:off x="1939637" y="1468582"/>
              <a:ext cx="8312726" cy="527250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6540">
                      <a:extLst>
                        <a:ext uri="{9D8B030D-6E8A-4147-A177-3AD203B41FA5}">
                          <a16:colId xmlns:a16="http://schemas.microsoft.com/office/drawing/2014/main" val="3581561559"/>
                        </a:ext>
                      </a:extLst>
                    </a:gridCol>
                    <a:gridCol w="4136186">
                      <a:extLst>
                        <a:ext uri="{9D8B030D-6E8A-4147-A177-3AD203B41FA5}">
                          <a16:colId xmlns:a16="http://schemas.microsoft.com/office/drawing/2014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Electric Transmission Line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Magnetic Transmission Line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4196432"/>
                      </a:ext>
                    </a:extLst>
                  </a:tr>
                  <a:tr h="67584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𝑑𝐼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𝑑𝑉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𝑑𝑉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𝑑𝐼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 smtClean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𝑑𝑧</m:t>
                                    </m:r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9884245"/>
                      </a:ext>
                    </a:extLst>
                  </a:tr>
                  <a:tr h="564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 smtClean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1218915"/>
                      </a:ext>
                    </a:extLst>
                  </a:tr>
                  <a:tr h="11509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55219018"/>
                      </a:ext>
                    </a:extLst>
                  </a:tr>
                  <a:tr h="38531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lc</m:t>
                                    </m:r>
                                  </m:e>
                                </m:ra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𝜇𝜀</m:t>
                                    </m:r>
                                  </m:e>
                                </m:rad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𝜇𝜀</m:t>
                                    </m:r>
                                  </m:e>
                                </m:rad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3677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3805153"/>
                  </p:ext>
                </p:extLst>
              </p:nvPr>
            </p:nvGraphicFramePr>
            <p:xfrm>
              <a:off x="1939637" y="1468582"/>
              <a:ext cx="8312726" cy="527250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76540">
                      <a:extLst>
                        <a:ext uri="{9D8B030D-6E8A-4147-A177-3AD203B41FA5}">
                          <a16:colId xmlns:a16="http://schemas.microsoft.com/office/drawing/2014/main" val="3581561559"/>
                        </a:ext>
                      </a:extLst>
                    </a:gridCol>
                    <a:gridCol w="4136186">
                      <a:extLst>
                        <a:ext uri="{9D8B030D-6E8A-4147-A177-3AD203B41FA5}">
                          <a16:colId xmlns:a16="http://schemas.microsoft.com/office/drawing/2014/main" val="3382901946"/>
                        </a:ext>
                      </a:extLst>
                    </a:gridCol>
                  </a:tblGrid>
                  <a:tr h="33576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Electric Transmission Line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</a:rPr>
                            <a:t>Magnetic Transmission Line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4196432"/>
                      </a:ext>
                    </a:extLst>
                  </a:tr>
                  <a:tr h="15645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25681" r="-99416" b="-216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25681" r="-295" b="-216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84245"/>
                      </a:ext>
                    </a:extLst>
                  </a:tr>
                  <a:tr h="16203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121429" r="-99416" b="-1090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121429" r="-295" b="-1090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218915"/>
                      </a:ext>
                    </a:extLst>
                  </a:tr>
                  <a:tr h="13568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264126" r="-99416" b="-30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264126" r="-295" b="-30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5219018"/>
                      </a:ext>
                    </a:extLst>
                  </a:tr>
                  <a:tr h="394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46" t="-1249231" r="-99416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1031" t="-1249231" r="-295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77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75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380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Modeling and Simulation of Magnetic Transmission Lines</vt:lpstr>
      <vt:lpstr>Applications of Magnetic Transmission Lines</vt:lpstr>
      <vt:lpstr>Lossy Complex Magnetic Reluctance Model for Magnetic Circuits</vt:lpstr>
      <vt:lpstr>Power Invariant Gyrator-Capacitor Model for Magnetic Circuits</vt:lpstr>
      <vt:lpstr>Implications of Gyrator-Capacitor Model</vt:lpstr>
      <vt:lpstr>Energy Loss and Energy Storage in Gyrator-Capacitor Model</vt:lpstr>
      <vt:lpstr>Comparison of Complex Reluctance Model and Power Invariant Model </vt:lpstr>
      <vt:lpstr>Magnetic Transmission Line Lumped Circuit Model</vt:lpstr>
      <vt:lpstr>Lossless Magnetic Transmission Line</vt:lpstr>
      <vt:lpstr>Lossy Magnetic Transmission Line</vt:lpstr>
      <vt:lpstr>MEEP: Anisotropy</vt:lpstr>
      <vt:lpstr>MEEP: Inhomogeneity</vt:lpstr>
      <vt:lpstr>MEEP: Non-Linearity</vt:lpstr>
      <vt:lpstr>MEEP: Gyrotropy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and Simulation of Magnetic Transmission Lines</dc:title>
  <dc:creator>Muhammad Amaar</dc:creator>
  <cp:lastModifiedBy>Muhammad Amaar</cp:lastModifiedBy>
  <cp:revision>193</cp:revision>
  <dcterms:created xsi:type="dcterms:W3CDTF">2019-10-08T20:14:06Z</dcterms:created>
  <dcterms:modified xsi:type="dcterms:W3CDTF">2019-10-11T18:40:32Z</dcterms:modified>
</cp:coreProperties>
</file>