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304" r:id="rId6"/>
    <p:sldId id="305" r:id="rId7"/>
    <p:sldId id="260" r:id="rId8"/>
    <p:sldId id="261" r:id="rId9"/>
    <p:sldId id="262" r:id="rId10"/>
    <p:sldId id="263" r:id="rId11"/>
    <p:sldId id="264" r:id="rId12"/>
    <p:sldId id="288" r:id="rId13"/>
    <p:sldId id="289" r:id="rId14"/>
    <p:sldId id="265" r:id="rId15"/>
    <p:sldId id="266" r:id="rId16"/>
    <p:sldId id="267" r:id="rId17"/>
    <p:sldId id="269" r:id="rId18"/>
    <p:sldId id="268" r:id="rId19"/>
    <p:sldId id="270" r:id="rId20"/>
    <p:sldId id="271" r:id="rId21"/>
    <p:sldId id="272" r:id="rId22"/>
    <p:sldId id="273" r:id="rId23"/>
    <p:sldId id="274" r:id="rId24"/>
    <p:sldId id="275" r:id="rId25"/>
    <p:sldId id="276" r:id="rId26"/>
    <p:sldId id="285" r:id="rId27"/>
    <p:sldId id="277" r:id="rId28"/>
    <p:sldId id="278" r:id="rId29"/>
    <p:sldId id="280" r:id="rId30"/>
    <p:sldId id="279" r:id="rId31"/>
    <p:sldId id="281" r:id="rId32"/>
    <p:sldId id="282" r:id="rId33"/>
    <p:sldId id="283" r:id="rId34"/>
    <p:sldId id="284" r:id="rId35"/>
    <p:sldId id="286" r:id="rId36"/>
    <p:sldId id="287" r:id="rId37"/>
    <p:sldId id="290" r:id="rId38"/>
    <p:sldId id="291" r:id="rId39"/>
    <p:sldId id="292" r:id="rId40"/>
    <p:sldId id="306" r:id="rId41"/>
    <p:sldId id="307" r:id="rId42"/>
    <p:sldId id="308" r:id="rId43"/>
    <p:sldId id="294" r:id="rId44"/>
    <p:sldId id="293" r:id="rId45"/>
    <p:sldId id="295" r:id="rId46"/>
    <p:sldId id="296" r:id="rId47"/>
    <p:sldId id="297" r:id="rId48"/>
    <p:sldId id="298" r:id="rId49"/>
    <p:sldId id="299" r:id="rId50"/>
    <p:sldId id="301" r:id="rId51"/>
    <p:sldId id="300" r:id="rId52"/>
    <p:sldId id="302" r:id="rId53"/>
    <p:sldId id="309" r:id="rId54"/>
    <p:sldId id="310" r:id="rId55"/>
    <p:sldId id="311" r:id="rId56"/>
    <p:sldId id="312" r:id="rId57"/>
    <p:sldId id="313" r:id="rId58"/>
    <p:sldId id="314" r:id="rId59"/>
    <p:sldId id="315" r:id="rId60"/>
    <p:sldId id="303" r:id="rId6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44" autoAdjust="0"/>
    <p:restoredTop sz="94660"/>
  </p:normalViewPr>
  <p:slideViewPr>
    <p:cSldViewPr snapToGrid="0">
      <p:cViewPr varScale="1">
        <p:scale>
          <a:sx n="69" d="100"/>
          <a:sy n="69" d="100"/>
        </p:scale>
        <p:origin x="77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2391CCF-7C93-4A48-A660-0547CEA637F7}" type="datetimeFigureOut">
              <a:rPr lang="en-US" smtClean="0"/>
              <a:t>10/2/2018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B91CE6-E3F2-49BF-B5BA-58C4CCAF82CD}" type="slidenum">
              <a:rPr lang="en-US" smtClean="0"/>
              <a:t>‹#›</a:t>
            </a:fld>
            <a:endParaRPr lang="en-US"/>
          </a:p>
        </p:txBody>
      </p:sp>
    </p:spTree>
    <p:extLst>
      <p:ext uri="{BB962C8B-B14F-4D97-AF65-F5344CB8AC3E}">
        <p14:creationId xmlns:p14="http://schemas.microsoft.com/office/powerpoint/2010/main" val="25240182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2391CCF-7C93-4A48-A660-0547CEA637F7}" type="datetimeFigureOut">
              <a:rPr lang="en-US" smtClean="0"/>
              <a:t>10/2/2018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B91CE6-E3F2-49BF-B5BA-58C4CCAF82CD}" type="slidenum">
              <a:rPr lang="en-US" smtClean="0"/>
              <a:t>‹#›</a:t>
            </a:fld>
            <a:endParaRPr lang="en-US"/>
          </a:p>
        </p:txBody>
      </p:sp>
    </p:spTree>
    <p:extLst>
      <p:ext uri="{BB962C8B-B14F-4D97-AF65-F5344CB8AC3E}">
        <p14:creationId xmlns:p14="http://schemas.microsoft.com/office/powerpoint/2010/main" val="3723274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2391CCF-7C93-4A48-A660-0547CEA637F7}" type="datetimeFigureOut">
              <a:rPr lang="en-US" smtClean="0"/>
              <a:t>10/2/2018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B91CE6-E3F2-49BF-B5BA-58C4CCAF82CD}" type="slidenum">
              <a:rPr lang="en-US" smtClean="0"/>
              <a:t>‹#›</a:t>
            </a:fld>
            <a:endParaRPr lang="en-US"/>
          </a:p>
        </p:txBody>
      </p:sp>
    </p:spTree>
    <p:extLst>
      <p:ext uri="{BB962C8B-B14F-4D97-AF65-F5344CB8AC3E}">
        <p14:creationId xmlns:p14="http://schemas.microsoft.com/office/powerpoint/2010/main" val="27080601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2391CCF-7C93-4A48-A660-0547CEA637F7}" type="datetimeFigureOut">
              <a:rPr lang="en-US" smtClean="0"/>
              <a:t>10/2/2018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B91CE6-E3F2-49BF-B5BA-58C4CCAF82CD}" type="slidenum">
              <a:rPr lang="en-US" smtClean="0"/>
              <a:t>‹#›</a:t>
            </a:fld>
            <a:endParaRPr lang="en-US"/>
          </a:p>
        </p:txBody>
      </p:sp>
      <p:pic>
        <p:nvPicPr>
          <p:cNvPr id="7" name="Picture 6"/>
          <p:cNvPicPr>
            <a:picLocks noChangeAspect="1"/>
          </p:cNvPicPr>
          <p:nvPr userDrawn="1"/>
        </p:nvPicPr>
        <p:blipFill>
          <a:blip r:embed="rId2"/>
          <a:stretch>
            <a:fillRect/>
          </a:stretch>
        </p:blipFill>
        <p:spPr>
          <a:xfrm>
            <a:off x="838200" y="803163"/>
            <a:ext cx="676715" cy="621846"/>
          </a:xfrm>
          <a:prstGeom prst="rect">
            <a:avLst/>
          </a:prstGeom>
        </p:spPr>
      </p:pic>
    </p:spTree>
    <p:extLst>
      <p:ext uri="{BB962C8B-B14F-4D97-AF65-F5344CB8AC3E}">
        <p14:creationId xmlns:p14="http://schemas.microsoft.com/office/powerpoint/2010/main" val="42654371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2391CCF-7C93-4A48-A660-0547CEA637F7}" type="datetimeFigureOut">
              <a:rPr lang="en-US" smtClean="0"/>
              <a:t>10/2/2018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B91CE6-E3F2-49BF-B5BA-58C4CCAF82CD}" type="slidenum">
              <a:rPr lang="en-US" smtClean="0"/>
              <a:t>‹#›</a:t>
            </a:fld>
            <a:endParaRPr lang="en-US"/>
          </a:p>
        </p:txBody>
      </p:sp>
    </p:spTree>
    <p:extLst>
      <p:ext uri="{BB962C8B-B14F-4D97-AF65-F5344CB8AC3E}">
        <p14:creationId xmlns:p14="http://schemas.microsoft.com/office/powerpoint/2010/main" val="42782434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2391CCF-7C93-4A48-A660-0547CEA637F7}" type="datetimeFigureOut">
              <a:rPr lang="en-US" smtClean="0"/>
              <a:t>10/2/2018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B91CE6-E3F2-49BF-B5BA-58C4CCAF82CD}" type="slidenum">
              <a:rPr lang="en-US" smtClean="0"/>
              <a:t>‹#›</a:t>
            </a:fld>
            <a:endParaRPr lang="en-US"/>
          </a:p>
        </p:txBody>
      </p:sp>
    </p:spTree>
    <p:extLst>
      <p:ext uri="{BB962C8B-B14F-4D97-AF65-F5344CB8AC3E}">
        <p14:creationId xmlns:p14="http://schemas.microsoft.com/office/powerpoint/2010/main" val="1179525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2391CCF-7C93-4A48-A660-0547CEA637F7}" type="datetimeFigureOut">
              <a:rPr lang="en-US" smtClean="0"/>
              <a:t>10/2/2018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7B91CE6-E3F2-49BF-B5BA-58C4CCAF82CD}" type="slidenum">
              <a:rPr lang="en-US" smtClean="0"/>
              <a:t>‹#›</a:t>
            </a:fld>
            <a:endParaRPr lang="en-US"/>
          </a:p>
        </p:txBody>
      </p:sp>
    </p:spTree>
    <p:extLst>
      <p:ext uri="{BB962C8B-B14F-4D97-AF65-F5344CB8AC3E}">
        <p14:creationId xmlns:p14="http://schemas.microsoft.com/office/powerpoint/2010/main" val="10458106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2391CCF-7C93-4A48-A660-0547CEA637F7}" type="datetimeFigureOut">
              <a:rPr lang="en-US" smtClean="0"/>
              <a:t>10/2/2018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7B91CE6-E3F2-49BF-B5BA-58C4CCAF82CD}" type="slidenum">
              <a:rPr lang="en-US" smtClean="0"/>
              <a:t>‹#›</a:t>
            </a:fld>
            <a:endParaRPr lang="en-US"/>
          </a:p>
        </p:txBody>
      </p:sp>
    </p:spTree>
    <p:extLst>
      <p:ext uri="{BB962C8B-B14F-4D97-AF65-F5344CB8AC3E}">
        <p14:creationId xmlns:p14="http://schemas.microsoft.com/office/powerpoint/2010/main" val="36286919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391CCF-7C93-4A48-A660-0547CEA637F7}" type="datetimeFigureOut">
              <a:rPr lang="en-US" smtClean="0"/>
              <a:t>10/2/2018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7B91CE6-E3F2-49BF-B5BA-58C4CCAF82CD}" type="slidenum">
              <a:rPr lang="en-US" smtClean="0"/>
              <a:t>‹#›</a:t>
            </a:fld>
            <a:endParaRPr lang="en-US"/>
          </a:p>
        </p:txBody>
      </p:sp>
    </p:spTree>
    <p:extLst>
      <p:ext uri="{BB962C8B-B14F-4D97-AF65-F5344CB8AC3E}">
        <p14:creationId xmlns:p14="http://schemas.microsoft.com/office/powerpoint/2010/main" val="1309584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391CCF-7C93-4A48-A660-0547CEA637F7}" type="datetimeFigureOut">
              <a:rPr lang="en-US" smtClean="0"/>
              <a:t>10/2/2018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B91CE6-E3F2-49BF-B5BA-58C4CCAF82CD}" type="slidenum">
              <a:rPr lang="en-US" smtClean="0"/>
              <a:t>‹#›</a:t>
            </a:fld>
            <a:endParaRPr lang="en-US"/>
          </a:p>
        </p:txBody>
      </p:sp>
    </p:spTree>
    <p:extLst>
      <p:ext uri="{BB962C8B-B14F-4D97-AF65-F5344CB8AC3E}">
        <p14:creationId xmlns:p14="http://schemas.microsoft.com/office/powerpoint/2010/main" val="40159066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391CCF-7C93-4A48-A660-0547CEA637F7}" type="datetimeFigureOut">
              <a:rPr lang="en-US" smtClean="0"/>
              <a:t>10/2/2018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B91CE6-E3F2-49BF-B5BA-58C4CCAF82CD}" type="slidenum">
              <a:rPr lang="en-US" smtClean="0"/>
              <a:t>‹#›</a:t>
            </a:fld>
            <a:endParaRPr lang="en-US"/>
          </a:p>
        </p:txBody>
      </p:sp>
    </p:spTree>
    <p:extLst>
      <p:ext uri="{BB962C8B-B14F-4D97-AF65-F5344CB8AC3E}">
        <p14:creationId xmlns:p14="http://schemas.microsoft.com/office/powerpoint/2010/main" val="11285048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2391CCF-7C93-4A48-A660-0547CEA637F7}" type="datetimeFigureOut">
              <a:rPr lang="en-US" smtClean="0"/>
              <a:t>10/2/2018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7B91CE6-E3F2-49BF-B5BA-58C4CCAF82CD}" type="slidenum">
              <a:rPr lang="en-US" smtClean="0"/>
              <a:t>‹#›</a:t>
            </a:fld>
            <a:endParaRPr lang="en-US"/>
          </a:p>
        </p:txBody>
      </p:sp>
    </p:spTree>
    <p:extLst>
      <p:ext uri="{BB962C8B-B14F-4D97-AF65-F5344CB8AC3E}">
        <p14:creationId xmlns:p14="http://schemas.microsoft.com/office/powerpoint/2010/main" val="8525434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1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hyperlink" Target="https://en.wikipedia.org/wiki/Kilowatt_hour" TargetMode="External"/><Relationship Id="rId2" Type="http://schemas.openxmlformats.org/officeDocument/2006/relationships/hyperlink" Target="https://en.wikipedia.org/wiki/Kilowatt" TargetMode="External"/><Relationship Id="rId1" Type="http://schemas.openxmlformats.org/officeDocument/2006/relationships/slideLayout" Target="../slideLayouts/slideLayout2.xml"/><Relationship Id="rId4" Type="http://schemas.openxmlformats.org/officeDocument/2006/relationships/hyperlink" Target="https://en.wikipedia.org/wiki/Day" TargetMode="External"/></Relationships>
</file>

<file path=ppt/slides/_rels/slide4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45.emf"/><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46.emf"/><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47.emf"/><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48.emf"/><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49.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Power System Planning</a:t>
            </a:r>
            <a:endParaRPr lang="en-US" dirty="0"/>
          </a:p>
        </p:txBody>
      </p:sp>
      <p:sp>
        <p:nvSpPr>
          <p:cNvPr id="3" name="Subtitle 2"/>
          <p:cNvSpPr>
            <a:spLocks noGrp="1"/>
          </p:cNvSpPr>
          <p:nvPr>
            <p:ph type="subTitle" idx="1"/>
          </p:nvPr>
        </p:nvSpPr>
        <p:spPr/>
        <p:txBody>
          <a:bodyPr/>
          <a:lstStyle/>
          <a:p>
            <a:r>
              <a:rPr lang="en-US" dirty="0" smtClean="0"/>
              <a:t>Lecture No.4</a:t>
            </a:r>
          </a:p>
          <a:p>
            <a:r>
              <a:rPr lang="en-US" dirty="0" smtClean="0"/>
              <a:t>Prof. Dr. Muhammad Kamran</a:t>
            </a:r>
          </a:p>
          <a:p>
            <a:r>
              <a:rPr lang="en-US" dirty="0" smtClean="0"/>
              <a:t>mkamran@uet.edu.pk</a:t>
            </a:r>
          </a:p>
          <a:p>
            <a:endParaRPr lang="en-US" dirty="0"/>
          </a:p>
        </p:txBody>
      </p:sp>
    </p:spTree>
    <p:extLst>
      <p:ext uri="{BB962C8B-B14F-4D97-AF65-F5344CB8AC3E}">
        <p14:creationId xmlns:p14="http://schemas.microsoft.com/office/powerpoint/2010/main" val="87264824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Where T is the time, in days, weeks, months or years</a:t>
            </a:r>
          </a:p>
          <a:p>
            <a:r>
              <a:rPr lang="en-US" dirty="0" smtClean="0"/>
              <a:t>Annual Load Factor=Total annual energy/(annual peak loadX8760)</a:t>
            </a:r>
          </a:p>
          <a:p>
            <a:r>
              <a:rPr lang="en-US" dirty="0" smtClean="0"/>
              <a:t>Diversity factor---is the ratio of the sum of the individual maximum demands of the various subdivisions of a system to the maximum demand of the whole system, therefore Diversity factor is;</a:t>
            </a:r>
          </a:p>
          <a:p>
            <a:endParaRPr lang="en-US" dirty="0"/>
          </a:p>
        </p:txBody>
      </p:sp>
      <p:pic>
        <p:nvPicPr>
          <p:cNvPr id="4" name="Picture 3"/>
          <p:cNvPicPr>
            <a:picLocks noChangeAspect="1"/>
          </p:cNvPicPr>
          <p:nvPr/>
        </p:nvPicPr>
        <p:blipFill>
          <a:blip r:embed="rId2"/>
          <a:stretch>
            <a:fillRect/>
          </a:stretch>
        </p:blipFill>
        <p:spPr>
          <a:xfrm>
            <a:off x="3158837" y="4229100"/>
            <a:ext cx="4181078" cy="2344695"/>
          </a:xfrm>
          <a:prstGeom prst="rect">
            <a:avLst/>
          </a:prstGeom>
        </p:spPr>
      </p:pic>
    </p:spTree>
    <p:extLst>
      <p:ext uri="{BB962C8B-B14F-4D97-AF65-F5344CB8AC3E}">
        <p14:creationId xmlns:p14="http://schemas.microsoft.com/office/powerpoint/2010/main" val="94253306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Coincident Demand</a:t>
            </a:r>
            <a:endParaRPr lang="en-US" dirty="0"/>
          </a:p>
        </p:txBody>
      </p:sp>
      <p:sp>
        <p:nvSpPr>
          <p:cNvPr id="3" name="Content Placeholder 2"/>
          <p:cNvSpPr>
            <a:spLocks noGrp="1"/>
          </p:cNvSpPr>
          <p:nvPr>
            <p:ph idx="1"/>
          </p:nvPr>
        </p:nvSpPr>
        <p:spPr/>
        <p:txBody>
          <a:bodyPr>
            <a:normAutofit/>
          </a:bodyPr>
          <a:lstStyle/>
          <a:p>
            <a:r>
              <a:rPr lang="en-US" dirty="0"/>
              <a:t>Coincident peak demand is the energy demand by that group during periods of peak system demand. </a:t>
            </a:r>
            <a:endParaRPr lang="en-US" dirty="0" smtClean="0"/>
          </a:p>
          <a:p>
            <a:r>
              <a:rPr lang="en-US" dirty="0" smtClean="0"/>
              <a:t>Coincident </a:t>
            </a:r>
            <a:r>
              <a:rPr lang="en-US" dirty="0"/>
              <a:t>peak demand is the energy demand by that group during periods of peak system </a:t>
            </a:r>
            <a:r>
              <a:rPr lang="en-US" dirty="0" smtClean="0"/>
              <a:t>demand</a:t>
            </a:r>
          </a:p>
          <a:p>
            <a:r>
              <a:rPr lang="en-US" dirty="0" smtClean="0"/>
              <a:t>Loosely </a:t>
            </a:r>
            <a:r>
              <a:rPr lang="en-US" dirty="0"/>
              <a:t>speaking, it refers to demand among a group of customers that coincides with total demand on the system at that time</a:t>
            </a:r>
          </a:p>
        </p:txBody>
      </p:sp>
    </p:spTree>
    <p:extLst>
      <p:ext uri="{BB962C8B-B14F-4D97-AF65-F5344CB8AC3E}">
        <p14:creationId xmlns:p14="http://schemas.microsoft.com/office/powerpoint/2010/main" val="331791342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2247899" y="2286000"/>
            <a:ext cx="8310563" cy="1981200"/>
          </a:xfrm>
          <a:prstGeom prst="rect">
            <a:avLst/>
          </a:prstGeom>
        </p:spPr>
      </p:pic>
    </p:spTree>
    <p:extLst>
      <p:ext uri="{BB962C8B-B14F-4D97-AF65-F5344CB8AC3E}">
        <p14:creationId xmlns:p14="http://schemas.microsoft.com/office/powerpoint/2010/main" val="241972836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838200" y="1690689"/>
            <a:ext cx="10515600" cy="3839368"/>
          </a:xfrm>
          <a:prstGeom prst="rect">
            <a:avLst/>
          </a:prstGeom>
        </p:spPr>
      </p:pic>
      <p:pic>
        <p:nvPicPr>
          <p:cNvPr id="5" name="Picture 4"/>
          <p:cNvPicPr>
            <a:picLocks noChangeAspect="1"/>
          </p:cNvPicPr>
          <p:nvPr/>
        </p:nvPicPr>
        <p:blipFill>
          <a:blip r:embed="rId3"/>
          <a:stretch>
            <a:fillRect/>
          </a:stretch>
        </p:blipFill>
        <p:spPr>
          <a:xfrm>
            <a:off x="8284304" y="3595173"/>
            <a:ext cx="1628775" cy="1076325"/>
          </a:xfrm>
          <a:prstGeom prst="rect">
            <a:avLst/>
          </a:prstGeom>
        </p:spPr>
      </p:pic>
    </p:spTree>
    <p:extLst>
      <p:ext uri="{BB962C8B-B14F-4D97-AF65-F5344CB8AC3E}">
        <p14:creationId xmlns:p14="http://schemas.microsoft.com/office/powerpoint/2010/main" val="37465738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Non coincident Demand</a:t>
            </a:r>
            <a:endParaRPr lang="en-US" dirty="0"/>
          </a:p>
        </p:txBody>
      </p:sp>
      <p:sp>
        <p:nvSpPr>
          <p:cNvPr id="3" name="Content Placeholder 2"/>
          <p:cNvSpPr>
            <a:spLocks noGrp="1"/>
          </p:cNvSpPr>
          <p:nvPr>
            <p:ph idx="1"/>
          </p:nvPr>
        </p:nvSpPr>
        <p:spPr/>
        <p:txBody>
          <a:bodyPr/>
          <a:lstStyle/>
          <a:p>
            <a:r>
              <a:rPr lang="en-US" dirty="0" smtClean="0"/>
              <a:t>The sum of demands of a group of loads with no restrictions on the interval demand is applicable </a:t>
            </a:r>
          </a:p>
          <a:p>
            <a:endParaRPr lang="en-US" dirty="0"/>
          </a:p>
        </p:txBody>
      </p:sp>
      <p:pic>
        <p:nvPicPr>
          <p:cNvPr id="4" name="Picture 3"/>
          <p:cNvPicPr>
            <a:picLocks noChangeAspect="1"/>
          </p:cNvPicPr>
          <p:nvPr/>
        </p:nvPicPr>
        <p:blipFill>
          <a:blip r:embed="rId2"/>
          <a:stretch>
            <a:fillRect/>
          </a:stretch>
        </p:blipFill>
        <p:spPr>
          <a:xfrm>
            <a:off x="1047135" y="3300872"/>
            <a:ext cx="10028904" cy="2509991"/>
          </a:xfrm>
          <a:prstGeom prst="rect">
            <a:avLst/>
          </a:prstGeom>
        </p:spPr>
      </p:pic>
    </p:spTree>
    <p:extLst>
      <p:ext uri="{BB962C8B-B14F-4D97-AF65-F5344CB8AC3E}">
        <p14:creationId xmlns:p14="http://schemas.microsoft.com/office/powerpoint/2010/main" val="11073342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Solution</a:t>
            </a:r>
            <a:endParaRPr lang="en-US" dirty="0"/>
          </a:p>
        </p:txBody>
      </p:sp>
      <p:pic>
        <p:nvPicPr>
          <p:cNvPr id="4" name="Content Placeholder 3"/>
          <p:cNvPicPr>
            <a:picLocks noGrp="1" noChangeAspect="1"/>
          </p:cNvPicPr>
          <p:nvPr>
            <p:ph idx="1"/>
          </p:nvPr>
        </p:nvPicPr>
        <p:blipFill>
          <a:blip r:embed="rId2"/>
          <a:stretch>
            <a:fillRect/>
          </a:stretch>
        </p:blipFill>
        <p:spPr>
          <a:xfrm>
            <a:off x="838200" y="1705436"/>
            <a:ext cx="10193594" cy="4031686"/>
          </a:xfrm>
          <a:prstGeom prst="rect">
            <a:avLst/>
          </a:prstGeom>
        </p:spPr>
      </p:pic>
    </p:spTree>
    <p:extLst>
      <p:ext uri="{BB962C8B-B14F-4D97-AF65-F5344CB8AC3E}">
        <p14:creationId xmlns:p14="http://schemas.microsoft.com/office/powerpoint/2010/main" val="88235751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Problem</a:t>
            </a:r>
            <a:endParaRPr lang="en-US" dirty="0"/>
          </a:p>
        </p:txBody>
      </p:sp>
      <p:pic>
        <p:nvPicPr>
          <p:cNvPr id="4" name="Content Placeholder 3"/>
          <p:cNvPicPr>
            <a:picLocks noGrp="1" noChangeAspect="1"/>
          </p:cNvPicPr>
          <p:nvPr>
            <p:ph idx="1"/>
          </p:nvPr>
        </p:nvPicPr>
        <p:blipFill>
          <a:blip r:embed="rId2"/>
          <a:stretch>
            <a:fillRect/>
          </a:stretch>
        </p:blipFill>
        <p:spPr>
          <a:xfrm>
            <a:off x="707924" y="1690689"/>
            <a:ext cx="10486102" cy="3987440"/>
          </a:xfrm>
          <a:prstGeom prst="rect">
            <a:avLst/>
          </a:prstGeom>
        </p:spPr>
      </p:pic>
    </p:spTree>
    <p:extLst>
      <p:ext uri="{BB962C8B-B14F-4D97-AF65-F5344CB8AC3E}">
        <p14:creationId xmlns:p14="http://schemas.microsoft.com/office/powerpoint/2010/main" val="206277532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p:cNvPicPr>
            <a:picLocks noGrp="1" noChangeAspect="1"/>
          </p:cNvPicPr>
          <p:nvPr>
            <p:ph idx="1"/>
          </p:nvPr>
        </p:nvPicPr>
        <p:blipFill>
          <a:blip r:embed="rId2"/>
          <a:stretch>
            <a:fillRect/>
          </a:stretch>
        </p:blipFill>
        <p:spPr>
          <a:xfrm>
            <a:off x="2214562" y="2286794"/>
            <a:ext cx="7762875" cy="3429000"/>
          </a:xfrm>
          <a:prstGeom prst="rect">
            <a:avLst/>
          </a:prstGeom>
        </p:spPr>
      </p:pic>
    </p:spTree>
    <p:extLst>
      <p:ext uri="{BB962C8B-B14F-4D97-AF65-F5344CB8AC3E}">
        <p14:creationId xmlns:p14="http://schemas.microsoft.com/office/powerpoint/2010/main" val="15375084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Solution</a:t>
            </a:r>
            <a:endParaRPr lang="en-US" dirty="0"/>
          </a:p>
        </p:txBody>
      </p:sp>
      <p:pic>
        <p:nvPicPr>
          <p:cNvPr id="4" name="Content Placeholder 3"/>
          <p:cNvPicPr>
            <a:picLocks noGrp="1" noChangeAspect="1"/>
          </p:cNvPicPr>
          <p:nvPr>
            <p:ph idx="1"/>
          </p:nvPr>
        </p:nvPicPr>
        <p:blipFill>
          <a:blip r:embed="rId2"/>
          <a:stretch>
            <a:fillRect/>
          </a:stretch>
        </p:blipFill>
        <p:spPr>
          <a:xfrm>
            <a:off x="4948237" y="1421427"/>
            <a:ext cx="2295525" cy="1057275"/>
          </a:xfrm>
          <a:prstGeom prst="rect">
            <a:avLst/>
          </a:prstGeom>
        </p:spPr>
      </p:pic>
      <p:pic>
        <p:nvPicPr>
          <p:cNvPr id="5" name="Picture 4"/>
          <p:cNvPicPr>
            <a:picLocks noChangeAspect="1"/>
          </p:cNvPicPr>
          <p:nvPr/>
        </p:nvPicPr>
        <p:blipFill>
          <a:blip r:embed="rId3"/>
          <a:stretch>
            <a:fillRect/>
          </a:stretch>
        </p:blipFill>
        <p:spPr>
          <a:xfrm>
            <a:off x="3009899" y="2478702"/>
            <a:ext cx="6172200" cy="3562350"/>
          </a:xfrm>
          <a:prstGeom prst="rect">
            <a:avLst/>
          </a:prstGeom>
        </p:spPr>
      </p:pic>
      <p:sp>
        <p:nvSpPr>
          <p:cNvPr id="3" name="TextBox 2"/>
          <p:cNvSpPr txBox="1"/>
          <p:nvPr/>
        </p:nvSpPr>
        <p:spPr>
          <a:xfrm>
            <a:off x="7933038" y="1062676"/>
            <a:ext cx="3558746" cy="923330"/>
          </a:xfrm>
          <a:prstGeom prst="rect">
            <a:avLst/>
          </a:prstGeom>
          <a:noFill/>
        </p:spPr>
        <p:txBody>
          <a:bodyPr wrap="square" rtlCol="0">
            <a:spAutoFit/>
          </a:bodyPr>
          <a:lstStyle/>
          <a:p>
            <a:r>
              <a:rPr lang="en-US" dirty="0" smtClean="0"/>
              <a:t>TCD=Total Connected Demand</a:t>
            </a:r>
          </a:p>
          <a:p>
            <a:r>
              <a:rPr lang="en-US" dirty="0" smtClean="0"/>
              <a:t>DF= Demand Factor</a:t>
            </a:r>
          </a:p>
          <a:p>
            <a:r>
              <a:rPr lang="en-US" dirty="0" smtClean="0"/>
              <a:t>Dg=Diversified demand</a:t>
            </a:r>
            <a:endParaRPr lang="en-US" dirty="0"/>
          </a:p>
        </p:txBody>
      </p:sp>
    </p:spTree>
    <p:extLst>
      <p:ext uri="{BB962C8B-B14F-4D97-AF65-F5344CB8AC3E}">
        <p14:creationId xmlns:p14="http://schemas.microsoft.com/office/powerpoint/2010/main" val="336324780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p:cNvPicPr>
            <a:picLocks noGrp="1" noChangeAspect="1"/>
          </p:cNvPicPr>
          <p:nvPr>
            <p:ph idx="1"/>
          </p:nvPr>
        </p:nvPicPr>
        <p:blipFill>
          <a:blip r:embed="rId2"/>
          <a:stretch>
            <a:fillRect/>
          </a:stretch>
        </p:blipFill>
        <p:spPr>
          <a:xfrm>
            <a:off x="963827" y="1825625"/>
            <a:ext cx="9996616" cy="4351338"/>
          </a:xfrm>
          <a:prstGeom prst="rect">
            <a:avLst/>
          </a:prstGeom>
        </p:spPr>
      </p:pic>
    </p:spTree>
    <p:extLst>
      <p:ext uri="{BB962C8B-B14F-4D97-AF65-F5344CB8AC3E}">
        <p14:creationId xmlns:p14="http://schemas.microsoft.com/office/powerpoint/2010/main" val="291838813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Lecture contents</a:t>
            </a:r>
            <a:endParaRPr lang="en-US" dirty="0"/>
          </a:p>
        </p:txBody>
      </p:sp>
      <p:sp>
        <p:nvSpPr>
          <p:cNvPr id="3" name="Content Placeholder 2"/>
          <p:cNvSpPr>
            <a:spLocks noGrp="1"/>
          </p:cNvSpPr>
          <p:nvPr>
            <p:ph idx="1"/>
          </p:nvPr>
        </p:nvSpPr>
        <p:spPr/>
        <p:txBody>
          <a:bodyPr/>
          <a:lstStyle/>
          <a:p>
            <a:r>
              <a:rPr lang="en-US" dirty="0" smtClean="0"/>
              <a:t>Electric power distribution system</a:t>
            </a:r>
          </a:p>
          <a:p>
            <a:r>
              <a:rPr lang="en-US" dirty="0" smtClean="0"/>
              <a:t>All concerned definitions and Problems</a:t>
            </a:r>
            <a:endParaRPr lang="en-US" dirty="0"/>
          </a:p>
        </p:txBody>
      </p:sp>
    </p:spTree>
    <p:extLst>
      <p:ext uri="{BB962C8B-B14F-4D97-AF65-F5344CB8AC3E}">
        <p14:creationId xmlns:p14="http://schemas.microsoft.com/office/powerpoint/2010/main" val="281346489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988540" y="2063576"/>
            <a:ext cx="9724767" cy="3865737"/>
          </a:xfrm>
          <a:prstGeom prst="rect">
            <a:avLst/>
          </a:prstGeom>
        </p:spPr>
      </p:pic>
    </p:spTree>
    <p:extLst>
      <p:ext uri="{BB962C8B-B14F-4D97-AF65-F5344CB8AC3E}">
        <p14:creationId xmlns:p14="http://schemas.microsoft.com/office/powerpoint/2010/main" val="220233966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Problem</a:t>
            </a:r>
            <a:endParaRPr lang="en-US" dirty="0"/>
          </a:p>
        </p:txBody>
      </p:sp>
      <p:pic>
        <p:nvPicPr>
          <p:cNvPr id="4" name="Content Placeholder 3"/>
          <p:cNvPicPr>
            <a:picLocks noGrp="1" noChangeAspect="1"/>
          </p:cNvPicPr>
          <p:nvPr>
            <p:ph idx="1"/>
          </p:nvPr>
        </p:nvPicPr>
        <p:blipFill>
          <a:blip r:embed="rId2"/>
          <a:stretch>
            <a:fillRect/>
          </a:stretch>
        </p:blipFill>
        <p:spPr>
          <a:xfrm>
            <a:off x="2833687" y="1886744"/>
            <a:ext cx="6524625" cy="4229100"/>
          </a:xfrm>
          <a:prstGeom prst="rect">
            <a:avLst/>
          </a:prstGeom>
        </p:spPr>
      </p:pic>
    </p:spTree>
    <p:extLst>
      <p:ext uri="{BB962C8B-B14F-4D97-AF65-F5344CB8AC3E}">
        <p14:creationId xmlns:p14="http://schemas.microsoft.com/office/powerpoint/2010/main" val="359479847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Fig. 2.7</a:t>
            </a:r>
            <a:endParaRPr lang="en-US" dirty="0"/>
          </a:p>
        </p:txBody>
      </p:sp>
      <p:pic>
        <p:nvPicPr>
          <p:cNvPr id="4" name="Content Placeholder 3"/>
          <p:cNvPicPr>
            <a:picLocks noGrp="1" noChangeAspect="1"/>
          </p:cNvPicPr>
          <p:nvPr>
            <p:ph idx="1"/>
          </p:nvPr>
        </p:nvPicPr>
        <p:blipFill>
          <a:blip r:embed="rId2"/>
          <a:stretch>
            <a:fillRect/>
          </a:stretch>
        </p:blipFill>
        <p:spPr>
          <a:xfrm>
            <a:off x="2635691" y="1825625"/>
            <a:ext cx="6920617" cy="4351338"/>
          </a:xfrm>
          <a:prstGeom prst="rect">
            <a:avLst/>
          </a:prstGeom>
        </p:spPr>
      </p:pic>
    </p:spTree>
    <p:extLst>
      <p:ext uri="{BB962C8B-B14F-4D97-AF65-F5344CB8AC3E}">
        <p14:creationId xmlns:p14="http://schemas.microsoft.com/office/powerpoint/2010/main" val="263301570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LD-Load Diversity</a:t>
            </a:r>
            <a:endParaRPr lang="en-US" dirty="0"/>
          </a:p>
        </p:txBody>
      </p:sp>
      <p:pic>
        <p:nvPicPr>
          <p:cNvPr id="4" name="Content Placeholder 3"/>
          <p:cNvPicPr>
            <a:picLocks noGrp="1" noChangeAspect="1"/>
          </p:cNvPicPr>
          <p:nvPr>
            <p:ph idx="1"/>
          </p:nvPr>
        </p:nvPicPr>
        <p:blipFill>
          <a:blip r:embed="rId2"/>
          <a:stretch>
            <a:fillRect/>
          </a:stretch>
        </p:blipFill>
        <p:spPr>
          <a:xfrm>
            <a:off x="2446638" y="1825625"/>
            <a:ext cx="6545721" cy="4351338"/>
          </a:xfrm>
          <a:prstGeom prst="rect">
            <a:avLst/>
          </a:prstGeom>
        </p:spPr>
      </p:pic>
      <p:sp>
        <p:nvSpPr>
          <p:cNvPr id="3" name="TextBox 2"/>
          <p:cNvSpPr txBox="1"/>
          <p:nvPr/>
        </p:nvSpPr>
        <p:spPr>
          <a:xfrm>
            <a:off x="8637373" y="3212757"/>
            <a:ext cx="2335427" cy="369332"/>
          </a:xfrm>
          <a:prstGeom prst="rect">
            <a:avLst/>
          </a:prstGeom>
          <a:noFill/>
        </p:spPr>
        <p:txBody>
          <a:bodyPr wrap="square" rtlCol="0">
            <a:spAutoFit/>
          </a:bodyPr>
          <a:lstStyle/>
          <a:p>
            <a:r>
              <a:rPr lang="en-US" dirty="0" err="1" smtClean="0"/>
              <a:t>Fd</a:t>
            </a:r>
            <a:r>
              <a:rPr lang="en-US" dirty="0" smtClean="0"/>
              <a:t>= 2000+2000/3000</a:t>
            </a:r>
            <a:endParaRPr lang="en-US" dirty="0"/>
          </a:p>
        </p:txBody>
      </p:sp>
    </p:spTree>
    <p:extLst>
      <p:ext uri="{BB962C8B-B14F-4D97-AF65-F5344CB8AC3E}">
        <p14:creationId xmlns:p14="http://schemas.microsoft.com/office/powerpoint/2010/main" val="20053116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Coincidence factor; F</a:t>
            </a:r>
            <a:r>
              <a:rPr lang="en-US" baseline="-25000" dirty="0" smtClean="0"/>
              <a:t>c</a:t>
            </a:r>
            <a:r>
              <a:rPr lang="en-US" dirty="0" smtClean="0"/>
              <a:t>= 1/</a:t>
            </a:r>
            <a:r>
              <a:rPr lang="en-US" dirty="0" err="1" smtClean="0"/>
              <a:t>F</a:t>
            </a:r>
            <a:r>
              <a:rPr lang="en-US" baseline="-25000" dirty="0" err="1" smtClean="0"/>
              <a:t>d</a:t>
            </a:r>
            <a:endParaRPr lang="en-US" baseline="-25000" dirty="0" smtClean="0"/>
          </a:p>
          <a:p>
            <a:r>
              <a:rPr lang="en-US" dirty="0" smtClean="0"/>
              <a:t>F</a:t>
            </a:r>
            <a:r>
              <a:rPr lang="en-US" baseline="-25000" dirty="0" smtClean="0"/>
              <a:t>c</a:t>
            </a:r>
            <a:r>
              <a:rPr lang="en-US" dirty="0" smtClean="0"/>
              <a:t>= 1/1.33=0.752;</a:t>
            </a:r>
          </a:p>
          <a:p>
            <a:endParaRPr lang="en-US" dirty="0" smtClean="0"/>
          </a:p>
          <a:p>
            <a:endParaRPr lang="en-US" dirty="0"/>
          </a:p>
        </p:txBody>
      </p:sp>
    </p:spTree>
    <p:extLst>
      <p:ext uri="{BB962C8B-B14F-4D97-AF65-F5344CB8AC3E}">
        <p14:creationId xmlns:p14="http://schemas.microsoft.com/office/powerpoint/2010/main" val="19291321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838200" y="1690688"/>
            <a:ext cx="10515599" cy="4252912"/>
          </a:xfrm>
          <a:prstGeom prst="rect">
            <a:avLst/>
          </a:prstGeom>
        </p:spPr>
      </p:pic>
    </p:spTree>
    <p:extLst>
      <p:ext uri="{BB962C8B-B14F-4D97-AF65-F5344CB8AC3E}">
        <p14:creationId xmlns:p14="http://schemas.microsoft.com/office/powerpoint/2010/main" val="385918738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Content Placeholder 4"/>
          <p:cNvPicPr>
            <a:picLocks noGrp="1" noChangeAspect="1"/>
          </p:cNvPicPr>
          <p:nvPr>
            <p:ph idx="1"/>
          </p:nvPr>
        </p:nvPicPr>
        <p:blipFill>
          <a:blip r:embed="rId2"/>
          <a:stretch>
            <a:fillRect/>
          </a:stretch>
        </p:blipFill>
        <p:spPr>
          <a:xfrm>
            <a:off x="2299855" y="365126"/>
            <a:ext cx="6899563" cy="6492874"/>
          </a:xfrm>
          <a:prstGeom prst="rect">
            <a:avLst/>
          </a:prstGeom>
        </p:spPr>
      </p:pic>
    </p:spTree>
    <p:extLst>
      <p:ext uri="{BB962C8B-B14F-4D97-AF65-F5344CB8AC3E}">
        <p14:creationId xmlns:p14="http://schemas.microsoft.com/office/powerpoint/2010/main" val="413720630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1676401" y="481914"/>
            <a:ext cx="8229600" cy="6054810"/>
          </a:xfrm>
          <a:prstGeom prst="rect">
            <a:avLst/>
          </a:prstGeom>
        </p:spPr>
      </p:pic>
    </p:spTree>
    <p:extLst>
      <p:ext uri="{BB962C8B-B14F-4D97-AF65-F5344CB8AC3E}">
        <p14:creationId xmlns:p14="http://schemas.microsoft.com/office/powerpoint/2010/main" val="219340091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6" name="Content Placeholder 5"/>
          <p:cNvPicPr>
            <a:picLocks noGrp="1" noChangeAspect="1"/>
          </p:cNvPicPr>
          <p:nvPr>
            <p:ph idx="1"/>
          </p:nvPr>
        </p:nvPicPr>
        <p:blipFill>
          <a:blip r:embed="rId2"/>
          <a:stretch>
            <a:fillRect/>
          </a:stretch>
        </p:blipFill>
        <p:spPr>
          <a:xfrm>
            <a:off x="2191532" y="1825625"/>
            <a:ext cx="7808936" cy="4351338"/>
          </a:xfrm>
          <a:prstGeom prst="rect">
            <a:avLst/>
          </a:prstGeom>
        </p:spPr>
      </p:pic>
    </p:spTree>
    <p:extLst>
      <p:ext uri="{BB962C8B-B14F-4D97-AF65-F5344CB8AC3E}">
        <p14:creationId xmlns:p14="http://schemas.microsoft.com/office/powerpoint/2010/main" val="112217897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Maximum Demand=Total connected demand X DF</a:t>
                </a:r>
              </a:p>
              <a:p>
                <a:r>
                  <a:rPr lang="en-US" dirty="0" err="1" smtClean="0"/>
                  <a:t>Fd</a:t>
                </a:r>
                <a:r>
                  <a:rPr lang="en-US" dirty="0" smtClean="0"/>
                  <a:t> = </a:t>
                </a:r>
                <a14:m>
                  <m:oMath xmlns:m="http://schemas.openxmlformats.org/officeDocument/2006/math">
                    <m:f>
                      <m:fPr>
                        <m:ctrlPr>
                          <a:rPr lang="en-US" i="1" smtClean="0">
                            <a:latin typeface="Cambria Math" panose="02040503050406030204" pitchFamily="18" charset="0"/>
                          </a:rPr>
                        </m:ctrlPr>
                      </m:fPr>
                      <m:num>
                        <m:nary>
                          <m:naryPr>
                            <m:chr m:val="∑"/>
                            <m:ctrlPr>
                              <a:rPr lang="en-US"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𝑛</m:t>
                            </m:r>
                          </m:sup>
                          <m:e>
                            <m:r>
                              <a:rPr lang="en-US" b="0" i="1" smtClean="0">
                                <a:latin typeface="Cambria Math" panose="02040503050406030204" pitchFamily="18" charset="0"/>
                              </a:rPr>
                              <m:t>𝑇𝐶𝐷</m:t>
                            </m:r>
                            <m:r>
                              <a:rPr lang="en-US" b="0" i="1" baseline="-25000" smtClean="0">
                                <a:latin typeface="Cambria Math" panose="02040503050406030204" pitchFamily="18" charset="0"/>
                              </a:rPr>
                              <m:t>𝑖</m:t>
                            </m:r>
                            <m:r>
                              <a:rPr lang="en-US" b="0" i="1" smtClean="0">
                                <a:latin typeface="Cambria Math" panose="02040503050406030204" pitchFamily="18" charset="0"/>
                              </a:rPr>
                              <m:t> </m:t>
                            </m:r>
                            <m:r>
                              <a:rPr lang="en-US" b="0" i="1" smtClean="0">
                                <a:latin typeface="Cambria Math" panose="02040503050406030204" pitchFamily="18" charset="0"/>
                              </a:rPr>
                              <m:t>𝑋</m:t>
                            </m:r>
                            <m:r>
                              <a:rPr lang="en-US" b="0" i="1" smtClean="0">
                                <a:latin typeface="Cambria Math" panose="02040503050406030204" pitchFamily="18" charset="0"/>
                              </a:rPr>
                              <m:t> </m:t>
                            </m:r>
                            <m:r>
                              <a:rPr lang="en-US" b="0" i="1" smtClean="0">
                                <a:latin typeface="Cambria Math" panose="02040503050406030204" pitchFamily="18" charset="0"/>
                              </a:rPr>
                              <m:t>𝐷𝐹𝑖</m:t>
                            </m:r>
                          </m:e>
                        </m:nary>
                      </m:num>
                      <m:den>
                        <m:r>
                          <a:rPr lang="en-US" b="0" i="1" smtClean="0">
                            <a:latin typeface="Cambria Math" panose="02040503050406030204" pitchFamily="18" charset="0"/>
                          </a:rPr>
                          <m:t>𝐷𝑔</m:t>
                        </m:r>
                      </m:den>
                    </m:f>
                  </m:oMath>
                </a14:m>
                <a:endParaRPr lang="en-US" dirty="0" smtClean="0"/>
              </a:p>
              <a:p>
                <a:r>
                  <a:rPr lang="en-US" dirty="0" smtClean="0"/>
                  <a:t>Maximum demand= total connected demand X DF</a:t>
                </a:r>
              </a:p>
              <a:p>
                <a:r>
                  <a:rPr lang="en-US" dirty="0" smtClean="0"/>
                  <a:t>Dg = </a:t>
                </a:r>
                <a14:m>
                  <m:oMath xmlns:m="http://schemas.openxmlformats.org/officeDocument/2006/math">
                    <m:f>
                      <m:fPr>
                        <m:ctrlPr>
                          <a:rPr lang="en-US" i="1">
                            <a:latin typeface="Cambria Math" panose="02040503050406030204" pitchFamily="18" charset="0"/>
                          </a:rPr>
                        </m:ctrlPr>
                      </m:fPr>
                      <m:num>
                        <m:nary>
                          <m:naryPr>
                            <m:chr m:val="∑"/>
                            <m:ctrlPr>
                              <a:rPr lang="en-US" i="1" smtClean="0">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𝑛</m:t>
                            </m:r>
                          </m:sup>
                          <m:e>
                            <m:r>
                              <a:rPr lang="en-US" i="1">
                                <a:latin typeface="Cambria Math" panose="02040503050406030204" pitchFamily="18" charset="0"/>
                              </a:rPr>
                              <m:t>𝑇𝐶𝐷</m:t>
                            </m:r>
                            <m:r>
                              <a:rPr lang="en-US" i="1" baseline="-25000">
                                <a:latin typeface="Cambria Math" panose="02040503050406030204" pitchFamily="18" charset="0"/>
                              </a:rPr>
                              <m:t>𝑖</m:t>
                            </m:r>
                            <m:r>
                              <a:rPr lang="en-US" i="1">
                                <a:latin typeface="Cambria Math" panose="02040503050406030204" pitchFamily="18" charset="0"/>
                              </a:rPr>
                              <m:t> </m:t>
                            </m:r>
                            <m:r>
                              <a:rPr lang="en-US" i="1">
                                <a:latin typeface="Cambria Math" panose="02040503050406030204" pitchFamily="18" charset="0"/>
                              </a:rPr>
                              <m:t>𝑋</m:t>
                            </m:r>
                            <m:r>
                              <a:rPr lang="en-US" i="1">
                                <a:latin typeface="Cambria Math" panose="02040503050406030204" pitchFamily="18" charset="0"/>
                              </a:rPr>
                              <m:t> </m:t>
                            </m:r>
                            <m:r>
                              <a:rPr lang="en-US" i="1">
                                <a:latin typeface="Cambria Math" panose="02040503050406030204" pitchFamily="18" charset="0"/>
                              </a:rPr>
                              <m:t>𝐷𝐹𝑖</m:t>
                            </m:r>
                          </m:e>
                        </m:nary>
                      </m:num>
                      <m:den>
                        <m:r>
                          <a:rPr lang="en-US" b="0" i="1" smtClean="0">
                            <a:latin typeface="Cambria Math" panose="02040503050406030204" pitchFamily="18" charset="0"/>
                          </a:rPr>
                          <m:t>𝐹𝑑</m:t>
                        </m:r>
                      </m:den>
                    </m:f>
                  </m:oMath>
                </a14:m>
                <a:endParaRPr lang="en-US" dirty="0" smtClean="0"/>
              </a:p>
              <a:p>
                <a:endParaRPr lang="en-US" dirty="0" smtClean="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043" t="-2241"/>
                </a:stretch>
              </a:blipFill>
            </p:spPr>
            <p:txBody>
              <a:bodyPr/>
              <a:lstStyle/>
              <a:p>
                <a:r>
                  <a:rPr lang="en-US">
                    <a:noFill/>
                  </a:rPr>
                  <a:t> </a:t>
                </a:r>
              </a:p>
            </p:txBody>
          </p:sp>
        </mc:Fallback>
      </mc:AlternateContent>
      <p:pic>
        <p:nvPicPr>
          <p:cNvPr id="4" name="Picture 3"/>
          <p:cNvPicPr>
            <a:picLocks noChangeAspect="1"/>
          </p:cNvPicPr>
          <p:nvPr/>
        </p:nvPicPr>
        <p:blipFill>
          <a:blip r:embed="rId3"/>
          <a:stretch>
            <a:fillRect/>
          </a:stretch>
        </p:blipFill>
        <p:spPr>
          <a:xfrm>
            <a:off x="4345720" y="3604828"/>
            <a:ext cx="5848350" cy="2762250"/>
          </a:xfrm>
          <a:prstGeom prst="rect">
            <a:avLst/>
          </a:prstGeom>
        </p:spPr>
      </p:pic>
    </p:spTree>
    <p:extLst>
      <p:ext uri="{BB962C8B-B14F-4D97-AF65-F5344CB8AC3E}">
        <p14:creationId xmlns:p14="http://schemas.microsoft.com/office/powerpoint/2010/main" val="91484458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Connected Load</a:t>
            </a:r>
            <a:endParaRPr lang="en-US" dirty="0"/>
          </a:p>
        </p:txBody>
      </p:sp>
      <p:sp>
        <p:nvSpPr>
          <p:cNvPr id="3" name="Content Placeholder 2"/>
          <p:cNvSpPr>
            <a:spLocks noGrp="1"/>
          </p:cNvSpPr>
          <p:nvPr>
            <p:ph idx="1"/>
          </p:nvPr>
        </p:nvSpPr>
        <p:spPr/>
        <p:txBody>
          <a:bodyPr/>
          <a:lstStyle/>
          <a:p>
            <a:r>
              <a:rPr lang="en-US" dirty="0" smtClean="0"/>
              <a:t>It is the sum of continuous ratings of the load consuming apparatus connected to the system </a:t>
            </a:r>
          </a:p>
          <a:p>
            <a:r>
              <a:rPr lang="en-US" dirty="0"/>
              <a:t>D</a:t>
            </a:r>
            <a:r>
              <a:rPr lang="en-US" dirty="0" smtClean="0"/>
              <a:t>emand factor DF is the ratio of the maximum demand of the system to the total connected load of the system, Therefore, the demand factor is ;</a:t>
            </a:r>
          </a:p>
          <a:p>
            <a:r>
              <a:rPr lang="en-US" dirty="0" smtClean="0"/>
              <a:t>DF= Maximum demand/ Total connected load</a:t>
            </a:r>
            <a:endParaRPr lang="en-US" dirty="0"/>
          </a:p>
        </p:txBody>
      </p:sp>
    </p:spTree>
    <p:extLst>
      <p:ext uri="{BB962C8B-B14F-4D97-AF65-F5344CB8AC3E}">
        <p14:creationId xmlns:p14="http://schemas.microsoft.com/office/powerpoint/2010/main" val="187573807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2619375" y="2315369"/>
            <a:ext cx="6953250" cy="3371850"/>
          </a:xfrm>
          <a:prstGeom prst="rect">
            <a:avLst/>
          </a:prstGeom>
        </p:spPr>
      </p:pic>
    </p:spTree>
    <p:extLst>
      <p:ext uri="{BB962C8B-B14F-4D97-AF65-F5344CB8AC3E}">
        <p14:creationId xmlns:p14="http://schemas.microsoft.com/office/powerpoint/2010/main" val="8063227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Relation between Load and Loss factor</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In general, the loss factor cannot be determined from the load factor</a:t>
                </a:r>
              </a:p>
              <a:p>
                <a:r>
                  <a:rPr lang="en-US" dirty="0" smtClean="0"/>
                  <a:t>Assume that primary feeder is connected to a variable load</a:t>
                </a:r>
              </a:p>
              <a:p>
                <a:r>
                  <a:rPr lang="en-US" dirty="0" smtClean="0"/>
                  <a:t>Fig in next slide shows an arbitrary and idealized load curve</a:t>
                </a:r>
              </a:p>
              <a:p>
                <a:r>
                  <a:rPr lang="en-US" dirty="0" smtClean="0"/>
                  <a:t>However, it does not represent a daily load curve</a:t>
                </a:r>
              </a:p>
              <a:p>
                <a:r>
                  <a:rPr lang="en-US" dirty="0" smtClean="0"/>
                  <a:t>Assume off peak loss is P</a:t>
                </a:r>
                <a:r>
                  <a:rPr lang="en-US" baseline="-25000" dirty="0" smtClean="0"/>
                  <a:t>LS,1 </a:t>
                </a:r>
                <a:r>
                  <a:rPr lang="en-US" dirty="0" smtClean="0"/>
                  <a:t>at some off-peak load P</a:t>
                </a:r>
                <a:r>
                  <a:rPr lang="en-US" baseline="-25000" dirty="0" smtClean="0"/>
                  <a:t>1</a:t>
                </a:r>
                <a:r>
                  <a:rPr lang="en-US" dirty="0" smtClean="0"/>
                  <a:t> and that the peak loss is P</a:t>
                </a:r>
                <a:r>
                  <a:rPr lang="en-US" baseline="-25000" dirty="0" smtClean="0"/>
                  <a:t>LS,2 </a:t>
                </a:r>
                <a:r>
                  <a:rPr lang="en-US" dirty="0" smtClean="0"/>
                  <a:t>at the peak load P</a:t>
                </a:r>
                <a:r>
                  <a:rPr lang="en-US" baseline="-25000" dirty="0" smtClean="0"/>
                  <a:t>2</a:t>
                </a:r>
                <a:r>
                  <a:rPr lang="en-US" dirty="0" smtClean="0"/>
                  <a:t>, the load factor is;</a:t>
                </a:r>
              </a:p>
              <a:p>
                <a14:m>
                  <m:oMath xmlns:m="http://schemas.openxmlformats.org/officeDocument/2006/math">
                    <m:r>
                      <a:rPr lang="en-US" b="0" i="1" smtClean="0">
                        <a:latin typeface="Cambria Math" panose="02040503050406030204" pitchFamily="18" charset="0"/>
                      </a:rPr>
                      <m:t>𝐹</m:t>
                    </m:r>
                    <m:r>
                      <a:rPr lang="en-US" b="0" i="1" baseline="-25000" smtClean="0">
                        <a:latin typeface="Cambria Math" panose="02040503050406030204" pitchFamily="18" charset="0"/>
                      </a:rPr>
                      <m:t>𝐿𝐷</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𝑃</m:t>
                        </m:r>
                        <m:r>
                          <a:rPr lang="en-US" b="0" i="1" baseline="-25000" smtClean="0">
                            <a:latin typeface="Cambria Math" panose="02040503050406030204" pitchFamily="18" charset="0"/>
                          </a:rPr>
                          <m:t>𝑎𝑣𝑔</m:t>
                        </m:r>
                      </m:num>
                      <m:den>
                        <m:r>
                          <a:rPr lang="en-US" b="0" i="1" smtClean="0">
                            <a:latin typeface="Cambria Math" panose="02040503050406030204" pitchFamily="18" charset="0"/>
                          </a:rPr>
                          <m:t>𝑃</m:t>
                        </m:r>
                        <m:r>
                          <a:rPr lang="en-US" b="0" i="1" baseline="-25000" smtClean="0">
                            <a:latin typeface="Cambria Math" panose="02040503050406030204" pitchFamily="18" charset="0"/>
                          </a:rPr>
                          <m:t>𝑚𝑎𝑥</m:t>
                        </m:r>
                      </m:den>
                    </m:f>
                  </m:oMath>
                </a14:m>
                <a:r>
                  <a:rPr lang="en-US" dirty="0" smtClean="0"/>
                  <a:t>=</a:t>
                </a:r>
                <a:r>
                  <a:rPr lang="en-US" dirty="0" err="1" smtClean="0"/>
                  <a:t>P</a:t>
                </a:r>
                <a:r>
                  <a:rPr lang="en-US" baseline="-25000" dirty="0" err="1" smtClean="0"/>
                  <a:t>avg</a:t>
                </a:r>
                <a:r>
                  <a:rPr lang="en-US" dirty="0" smtClean="0"/>
                  <a:t>/P</a:t>
                </a:r>
                <a:r>
                  <a:rPr lang="en-US" baseline="-25000" dirty="0" smtClean="0"/>
                  <a:t>2</a:t>
                </a:r>
                <a:r>
                  <a:rPr lang="en-US" dirty="0" smtClean="0"/>
                  <a:t> </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180954877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838200" y="247134"/>
            <a:ext cx="9553832" cy="6190735"/>
          </a:xfrm>
          <a:prstGeom prst="rect">
            <a:avLst/>
          </a:prstGeom>
        </p:spPr>
      </p:pic>
    </p:spTree>
    <p:extLst>
      <p:ext uri="{BB962C8B-B14F-4D97-AF65-F5344CB8AC3E}">
        <p14:creationId xmlns:p14="http://schemas.microsoft.com/office/powerpoint/2010/main" val="318264404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3543300" y="2391569"/>
            <a:ext cx="5105400" cy="3219450"/>
          </a:xfrm>
          <a:prstGeom prst="rect">
            <a:avLst/>
          </a:prstGeom>
        </p:spPr>
      </p:pic>
    </p:spTree>
    <p:extLst>
      <p:ext uri="{BB962C8B-B14F-4D97-AF65-F5344CB8AC3E}">
        <p14:creationId xmlns:p14="http://schemas.microsoft.com/office/powerpoint/2010/main" val="243796265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2289715" y="1825625"/>
            <a:ext cx="7612570" cy="4351338"/>
          </a:xfrm>
          <a:prstGeom prst="rect">
            <a:avLst/>
          </a:prstGeom>
        </p:spPr>
      </p:pic>
    </p:spTree>
    <p:extLst>
      <p:ext uri="{BB962C8B-B14F-4D97-AF65-F5344CB8AC3E}">
        <p14:creationId xmlns:p14="http://schemas.microsoft.com/office/powerpoint/2010/main" val="220876533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The copper losses are the function of the associated loads</a:t>
            </a:r>
          </a:p>
          <a:p>
            <a:r>
              <a:rPr lang="en-US" dirty="0" smtClean="0"/>
              <a:t>Therefore, the off peak and peak loads can be expressed, respectively, as;</a:t>
            </a:r>
          </a:p>
          <a:p>
            <a:r>
              <a:rPr lang="en-US" dirty="0" smtClean="0"/>
              <a:t>P</a:t>
            </a:r>
            <a:r>
              <a:rPr lang="en-US" baseline="-25000" dirty="0" smtClean="0"/>
              <a:t>LS,1</a:t>
            </a:r>
            <a:r>
              <a:rPr lang="en-US" dirty="0" smtClean="0"/>
              <a:t>=k X P</a:t>
            </a:r>
            <a:r>
              <a:rPr lang="en-US" baseline="-25000" dirty="0" smtClean="0"/>
              <a:t>1</a:t>
            </a:r>
            <a:r>
              <a:rPr lang="en-US" baseline="30000" dirty="0" smtClean="0"/>
              <a:t>2</a:t>
            </a:r>
          </a:p>
          <a:p>
            <a:r>
              <a:rPr lang="en-US" dirty="0" smtClean="0"/>
              <a:t>P</a:t>
            </a:r>
            <a:r>
              <a:rPr lang="en-US" baseline="-25000" dirty="0" smtClean="0"/>
              <a:t>LS,2</a:t>
            </a:r>
            <a:r>
              <a:rPr lang="en-US" dirty="0" smtClean="0"/>
              <a:t>=k </a:t>
            </a:r>
            <a:r>
              <a:rPr lang="en-US" dirty="0"/>
              <a:t>X </a:t>
            </a:r>
            <a:r>
              <a:rPr lang="en-US" dirty="0" smtClean="0"/>
              <a:t>P</a:t>
            </a:r>
            <a:r>
              <a:rPr lang="en-US" baseline="-25000" dirty="0" smtClean="0"/>
              <a:t>2</a:t>
            </a:r>
            <a:r>
              <a:rPr lang="en-US" baseline="30000" dirty="0" smtClean="0"/>
              <a:t>2</a:t>
            </a:r>
          </a:p>
          <a:p>
            <a:r>
              <a:rPr lang="en-US" dirty="0" smtClean="0"/>
              <a:t>Where k is constant</a:t>
            </a:r>
          </a:p>
          <a:p>
            <a:r>
              <a:rPr lang="en-US" dirty="0" smtClean="0"/>
              <a:t>Substituting equations, F</a:t>
            </a:r>
            <a:r>
              <a:rPr lang="en-US" baseline="-25000" dirty="0" smtClean="0"/>
              <a:t>LS</a:t>
            </a:r>
            <a:r>
              <a:rPr lang="en-US" dirty="0" smtClean="0"/>
              <a:t> will be;</a:t>
            </a:r>
            <a:endParaRPr lang="en-US" dirty="0"/>
          </a:p>
          <a:p>
            <a:endParaRPr lang="en-US" baseline="30000" dirty="0"/>
          </a:p>
        </p:txBody>
      </p:sp>
    </p:spTree>
    <p:extLst>
      <p:ext uri="{BB962C8B-B14F-4D97-AF65-F5344CB8AC3E}">
        <p14:creationId xmlns:p14="http://schemas.microsoft.com/office/powerpoint/2010/main" val="322877000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2886075" y="2571750"/>
            <a:ext cx="6086475" cy="3257550"/>
          </a:xfrm>
          <a:prstGeom prst="rect">
            <a:avLst/>
          </a:prstGeom>
        </p:spPr>
      </p:pic>
    </p:spTree>
    <p:extLst>
      <p:ext uri="{BB962C8B-B14F-4D97-AF65-F5344CB8AC3E}">
        <p14:creationId xmlns:p14="http://schemas.microsoft.com/office/powerpoint/2010/main" val="25617516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838201" y="365125"/>
            <a:ext cx="10515600" cy="5811838"/>
          </a:xfrm>
          <a:prstGeom prst="rect">
            <a:avLst/>
          </a:prstGeom>
        </p:spPr>
      </p:pic>
    </p:spTree>
    <p:extLst>
      <p:ext uri="{BB962C8B-B14F-4D97-AF65-F5344CB8AC3E}">
        <p14:creationId xmlns:p14="http://schemas.microsoft.com/office/powerpoint/2010/main" val="151485113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1551709" y="2143124"/>
            <a:ext cx="8811492" cy="2955349"/>
          </a:xfrm>
          <a:prstGeom prst="rect">
            <a:avLst/>
          </a:prstGeom>
        </p:spPr>
      </p:pic>
    </p:spTree>
    <p:extLst>
      <p:ext uri="{BB962C8B-B14F-4D97-AF65-F5344CB8AC3E}">
        <p14:creationId xmlns:p14="http://schemas.microsoft.com/office/powerpoint/2010/main" val="319593291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6" name="Content Placeholder 5"/>
          <p:cNvPicPr>
            <a:picLocks noGrp="1" noChangeAspect="1"/>
          </p:cNvPicPr>
          <p:nvPr>
            <p:ph idx="1"/>
          </p:nvPr>
        </p:nvPicPr>
        <p:blipFill>
          <a:blip r:embed="rId2"/>
          <a:stretch>
            <a:fillRect/>
          </a:stretch>
        </p:blipFill>
        <p:spPr>
          <a:xfrm>
            <a:off x="899830" y="1825625"/>
            <a:ext cx="10392339" cy="4351338"/>
          </a:xfrm>
          <a:prstGeom prst="rect">
            <a:avLst/>
          </a:prstGeom>
        </p:spPr>
      </p:pic>
    </p:spTree>
    <p:extLst>
      <p:ext uri="{BB962C8B-B14F-4D97-AF65-F5344CB8AC3E}">
        <p14:creationId xmlns:p14="http://schemas.microsoft.com/office/powerpoint/2010/main" val="403178568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Utilization Factor</a:t>
            </a:r>
            <a:endParaRPr lang="en-US" dirty="0"/>
          </a:p>
        </p:txBody>
      </p:sp>
      <p:sp>
        <p:nvSpPr>
          <p:cNvPr id="3" name="Content Placeholder 2"/>
          <p:cNvSpPr>
            <a:spLocks noGrp="1"/>
          </p:cNvSpPr>
          <p:nvPr>
            <p:ph idx="1"/>
          </p:nvPr>
        </p:nvSpPr>
        <p:spPr/>
        <p:txBody>
          <a:bodyPr/>
          <a:lstStyle/>
          <a:p>
            <a:r>
              <a:rPr lang="en-US" dirty="0" smtClean="0"/>
              <a:t>It is the ratio of demand of a system to the rated capacity of system</a:t>
            </a:r>
          </a:p>
          <a:p>
            <a:r>
              <a:rPr lang="en-US" dirty="0" smtClean="0"/>
              <a:t>Utilization factor is ;</a:t>
            </a:r>
          </a:p>
          <a:p>
            <a:r>
              <a:rPr lang="en-US" dirty="0" smtClean="0"/>
              <a:t>Maximum demand/rated system capacity</a:t>
            </a:r>
          </a:p>
          <a:p>
            <a:r>
              <a:rPr lang="en-US" dirty="0" smtClean="0"/>
              <a:t>The utilization factor can also be found for a part of the system</a:t>
            </a:r>
          </a:p>
          <a:p>
            <a:r>
              <a:rPr lang="en-US" dirty="0" smtClean="0"/>
              <a:t>The rated system capacity may be selected to be the smaller of thermal or voltage drop capacity</a:t>
            </a:r>
            <a:endParaRPr lang="en-US" dirty="0"/>
          </a:p>
        </p:txBody>
      </p:sp>
    </p:spTree>
    <p:extLst>
      <p:ext uri="{BB962C8B-B14F-4D97-AF65-F5344CB8AC3E}">
        <p14:creationId xmlns:p14="http://schemas.microsoft.com/office/powerpoint/2010/main" val="76794360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US" b="1" i="1" dirty="0"/>
              <a:t>Load</a:t>
            </a:r>
            <a:r>
              <a:rPr lang="en-US" i="1" dirty="0"/>
              <a:t>-</a:t>
            </a:r>
            <a:r>
              <a:rPr lang="en-US" b="1" i="1" dirty="0"/>
              <a:t>loss </a:t>
            </a:r>
            <a:r>
              <a:rPr lang="en-US" b="1" i="1" dirty="0" smtClean="0"/>
              <a:t>factor</a:t>
            </a:r>
            <a:endParaRPr lang="en-US" i="1" dirty="0"/>
          </a:p>
          <a:p>
            <a:pPr algn="just"/>
            <a:r>
              <a:rPr lang="en-US" b="1" dirty="0" smtClean="0"/>
              <a:t>Load</a:t>
            </a:r>
            <a:r>
              <a:rPr lang="en-US" dirty="0" smtClean="0"/>
              <a:t>-</a:t>
            </a:r>
            <a:r>
              <a:rPr lang="en-US" b="1" dirty="0" smtClean="0"/>
              <a:t>loss </a:t>
            </a:r>
            <a:r>
              <a:rPr lang="en-US" b="1" dirty="0"/>
              <a:t>factor</a:t>
            </a:r>
            <a:r>
              <a:rPr lang="en-US" dirty="0"/>
              <a:t> (LLF) is a </a:t>
            </a:r>
            <a:r>
              <a:rPr lang="en-US" b="1" dirty="0"/>
              <a:t>factor</a:t>
            </a:r>
            <a:r>
              <a:rPr lang="en-US" dirty="0"/>
              <a:t> which when multiplied by energy lost at time of peak and the number of </a:t>
            </a:r>
            <a:r>
              <a:rPr lang="en-US" b="1" dirty="0"/>
              <a:t>load</a:t>
            </a:r>
            <a:r>
              <a:rPr lang="en-US" dirty="0"/>
              <a:t> periods will give overall average energy </a:t>
            </a:r>
            <a:r>
              <a:rPr lang="en-US" dirty="0" smtClean="0"/>
              <a:t>lost</a:t>
            </a:r>
          </a:p>
          <a:p>
            <a:pPr algn="just"/>
            <a:r>
              <a:rPr lang="en-US" dirty="0" smtClean="0"/>
              <a:t>It </a:t>
            </a:r>
            <a:r>
              <a:rPr lang="en-US" dirty="0"/>
              <a:t>is </a:t>
            </a:r>
            <a:r>
              <a:rPr lang="en-US" b="1" dirty="0"/>
              <a:t>calculated</a:t>
            </a:r>
            <a:r>
              <a:rPr lang="en-US" dirty="0"/>
              <a:t> as the ratio of the average </a:t>
            </a:r>
            <a:r>
              <a:rPr lang="en-US" b="1" dirty="0"/>
              <a:t>load loss</a:t>
            </a:r>
            <a:r>
              <a:rPr lang="en-US" dirty="0"/>
              <a:t> to the peak </a:t>
            </a:r>
            <a:r>
              <a:rPr lang="en-US" b="1" dirty="0"/>
              <a:t>load loss</a:t>
            </a:r>
            <a:endParaRPr lang="en-US" dirty="0"/>
          </a:p>
        </p:txBody>
      </p:sp>
    </p:spTree>
    <p:extLst>
      <p:ext uri="{BB962C8B-B14F-4D97-AF65-F5344CB8AC3E}">
        <p14:creationId xmlns:p14="http://schemas.microsoft.com/office/powerpoint/2010/main" val="301218691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Why these calculations are important</a:t>
            </a:r>
            <a:endParaRPr lang="en-US" dirty="0"/>
          </a:p>
        </p:txBody>
      </p:sp>
      <p:sp>
        <p:nvSpPr>
          <p:cNvPr id="3" name="Content Placeholder 2"/>
          <p:cNvSpPr>
            <a:spLocks noGrp="1"/>
          </p:cNvSpPr>
          <p:nvPr>
            <p:ph idx="1"/>
          </p:nvPr>
        </p:nvSpPr>
        <p:spPr/>
        <p:txBody>
          <a:bodyPr/>
          <a:lstStyle/>
          <a:p>
            <a:r>
              <a:rPr lang="en-US" dirty="0" smtClean="0"/>
              <a:t>Electric </a:t>
            </a:r>
            <a:r>
              <a:rPr lang="en-US" dirty="0"/>
              <a:t>distribution utilities observe the considerable increase of the technical and nontechnical losses in their </a:t>
            </a:r>
            <a:r>
              <a:rPr lang="en-US" dirty="0" smtClean="0"/>
              <a:t>network</a:t>
            </a:r>
          </a:p>
          <a:p>
            <a:r>
              <a:rPr lang="en-US" dirty="0" smtClean="0"/>
              <a:t>Thus </a:t>
            </a:r>
            <a:r>
              <a:rPr lang="en-US" dirty="0"/>
              <a:t>utilities need to look for more accurate tools for loss </a:t>
            </a:r>
            <a:r>
              <a:rPr lang="en-US" dirty="0" smtClean="0"/>
              <a:t>calculation</a:t>
            </a:r>
          </a:p>
          <a:p>
            <a:r>
              <a:rPr lang="en-US" dirty="0" smtClean="0"/>
              <a:t>In </a:t>
            </a:r>
            <a:r>
              <a:rPr lang="en-US" dirty="0"/>
              <a:t>order to select the optimal solution for loss reduction, need to have loss estimation or calculation </a:t>
            </a:r>
            <a:r>
              <a:rPr lang="en-US" dirty="0" smtClean="0"/>
              <a:t>models</a:t>
            </a:r>
          </a:p>
          <a:p>
            <a:pPr marL="0" indent="0">
              <a:buNone/>
            </a:pPr>
            <a:endParaRPr lang="en-US" dirty="0"/>
          </a:p>
        </p:txBody>
      </p:sp>
    </p:spTree>
    <p:extLst>
      <p:ext uri="{BB962C8B-B14F-4D97-AF65-F5344CB8AC3E}">
        <p14:creationId xmlns:p14="http://schemas.microsoft.com/office/powerpoint/2010/main" val="39405330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Example</a:t>
            </a:r>
            <a:endParaRPr lang="en-US" dirty="0"/>
          </a:p>
        </p:txBody>
      </p:sp>
      <p:sp>
        <p:nvSpPr>
          <p:cNvPr id="3" name="Content Placeholder 2"/>
          <p:cNvSpPr>
            <a:spLocks noGrp="1"/>
          </p:cNvSpPr>
          <p:nvPr>
            <p:ph idx="1"/>
          </p:nvPr>
        </p:nvSpPr>
        <p:spPr/>
        <p:txBody>
          <a:bodyPr/>
          <a:lstStyle/>
          <a:p>
            <a:r>
              <a:rPr lang="en-US" dirty="0"/>
              <a:t> </a:t>
            </a:r>
            <a:r>
              <a:rPr lang="en-US" dirty="0" smtClean="0"/>
              <a:t>Using </a:t>
            </a:r>
            <a:r>
              <a:rPr lang="en-US" dirty="0"/>
              <a:t>a large commercial electrical bill:</a:t>
            </a:r>
          </a:p>
          <a:p>
            <a:r>
              <a:rPr lang="en-US" dirty="0"/>
              <a:t>peak demand = 436 </a:t>
            </a:r>
            <a:r>
              <a:rPr lang="en-US" dirty="0">
                <a:hlinkClick r:id="rId2" tooltip="Kilowatt"/>
              </a:rPr>
              <a:t>kW</a:t>
            </a:r>
            <a:endParaRPr lang="en-US" dirty="0"/>
          </a:p>
          <a:p>
            <a:r>
              <a:rPr lang="en-US" dirty="0"/>
              <a:t>use = 57200 </a:t>
            </a:r>
            <a:r>
              <a:rPr lang="en-US" dirty="0">
                <a:hlinkClick r:id="rId3" tooltip="Kilowatt hour"/>
              </a:rPr>
              <a:t>kWh</a:t>
            </a:r>
            <a:endParaRPr lang="en-US" dirty="0"/>
          </a:p>
          <a:p>
            <a:r>
              <a:rPr lang="en-US" dirty="0"/>
              <a:t>number of days in billing cycle = 30 </a:t>
            </a:r>
            <a:r>
              <a:rPr lang="en-US" dirty="0" smtClean="0">
                <a:hlinkClick r:id="rId4" tooltip="Day"/>
              </a:rPr>
              <a:t>d</a:t>
            </a:r>
            <a:endParaRPr lang="en-US" dirty="0" smtClean="0"/>
          </a:p>
          <a:p>
            <a:r>
              <a:rPr lang="en-US" dirty="0" smtClean="0"/>
              <a:t>Load </a:t>
            </a:r>
            <a:r>
              <a:rPr lang="en-US" dirty="0"/>
              <a:t>factor = { 57200 kWh / (30 d × 24 hours per day × 436 kW) } × 100% = 18.22%</a:t>
            </a:r>
          </a:p>
          <a:p>
            <a:endParaRPr lang="en-US" dirty="0"/>
          </a:p>
        </p:txBody>
      </p:sp>
    </p:spTree>
    <p:extLst>
      <p:ext uri="{BB962C8B-B14F-4D97-AF65-F5344CB8AC3E}">
        <p14:creationId xmlns:p14="http://schemas.microsoft.com/office/powerpoint/2010/main" val="400245949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838200" y="1957388"/>
            <a:ext cx="10515599" cy="3044031"/>
          </a:xfrm>
          <a:prstGeom prst="rect">
            <a:avLst/>
          </a:prstGeom>
        </p:spPr>
      </p:pic>
    </p:spTree>
    <p:extLst>
      <p:ext uri="{BB962C8B-B14F-4D97-AF65-F5344CB8AC3E}">
        <p14:creationId xmlns:p14="http://schemas.microsoft.com/office/powerpoint/2010/main" val="357007723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6" name="Content Placeholder 5"/>
          <p:cNvPicPr>
            <a:picLocks noGrp="1" noChangeAspect="1"/>
          </p:cNvPicPr>
          <p:nvPr>
            <p:ph idx="1"/>
          </p:nvPr>
        </p:nvPicPr>
        <p:blipFill>
          <a:blip r:embed="rId2"/>
          <a:stretch>
            <a:fillRect/>
          </a:stretch>
        </p:blipFill>
        <p:spPr>
          <a:xfrm>
            <a:off x="838200" y="365124"/>
            <a:ext cx="10515600" cy="5994111"/>
          </a:xfrm>
          <a:prstGeom prst="rect">
            <a:avLst/>
          </a:prstGeom>
        </p:spPr>
      </p:pic>
    </p:spTree>
    <p:extLst>
      <p:ext uri="{BB962C8B-B14F-4D97-AF65-F5344CB8AC3E}">
        <p14:creationId xmlns:p14="http://schemas.microsoft.com/office/powerpoint/2010/main" val="146673393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838200" y="2000249"/>
            <a:ext cx="10515600" cy="3971925"/>
          </a:xfrm>
          <a:prstGeom prst="rect">
            <a:avLst/>
          </a:prstGeom>
        </p:spPr>
      </p:pic>
    </p:spTree>
    <p:extLst>
      <p:ext uri="{BB962C8B-B14F-4D97-AF65-F5344CB8AC3E}">
        <p14:creationId xmlns:p14="http://schemas.microsoft.com/office/powerpoint/2010/main" val="277907794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Example</a:t>
            </a:r>
            <a:endParaRPr lang="en-US" dirty="0"/>
          </a:p>
        </p:txBody>
      </p:sp>
      <p:pic>
        <p:nvPicPr>
          <p:cNvPr id="4" name="Content Placeholder 3"/>
          <p:cNvPicPr>
            <a:picLocks noGrp="1" noChangeAspect="1"/>
          </p:cNvPicPr>
          <p:nvPr>
            <p:ph idx="1"/>
          </p:nvPr>
        </p:nvPicPr>
        <p:blipFill>
          <a:blip r:embed="rId2"/>
          <a:stretch>
            <a:fillRect/>
          </a:stretch>
        </p:blipFill>
        <p:spPr>
          <a:xfrm>
            <a:off x="838200" y="1985962"/>
            <a:ext cx="10515600" cy="3457575"/>
          </a:xfrm>
          <a:prstGeom prst="rect">
            <a:avLst/>
          </a:prstGeom>
        </p:spPr>
      </p:pic>
    </p:spTree>
    <p:extLst>
      <p:ext uri="{BB962C8B-B14F-4D97-AF65-F5344CB8AC3E}">
        <p14:creationId xmlns:p14="http://schemas.microsoft.com/office/powerpoint/2010/main" val="350305862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Solution</a:t>
            </a:r>
            <a:endParaRPr lang="en-US" dirty="0"/>
          </a:p>
        </p:txBody>
      </p:sp>
      <p:pic>
        <p:nvPicPr>
          <p:cNvPr id="7" name="Content Placeholder 6"/>
          <p:cNvPicPr>
            <a:picLocks noGrp="1" noChangeAspect="1"/>
          </p:cNvPicPr>
          <p:nvPr>
            <p:ph idx="1"/>
          </p:nvPr>
        </p:nvPicPr>
        <p:blipFill>
          <a:blip r:embed="rId2"/>
          <a:stretch>
            <a:fillRect/>
          </a:stretch>
        </p:blipFill>
        <p:spPr>
          <a:xfrm>
            <a:off x="2022764" y="1343891"/>
            <a:ext cx="8549985" cy="5371234"/>
          </a:xfrm>
          <a:prstGeom prst="rect">
            <a:avLst/>
          </a:prstGeom>
        </p:spPr>
      </p:pic>
    </p:spTree>
    <p:extLst>
      <p:ext uri="{BB962C8B-B14F-4D97-AF65-F5344CB8AC3E}">
        <p14:creationId xmlns:p14="http://schemas.microsoft.com/office/powerpoint/2010/main" val="290729667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838200" y="365125"/>
            <a:ext cx="10515600" cy="5798344"/>
          </a:xfrm>
          <a:prstGeom prst="rect">
            <a:avLst/>
          </a:prstGeom>
        </p:spPr>
      </p:pic>
    </p:spTree>
    <p:extLst>
      <p:ext uri="{BB962C8B-B14F-4D97-AF65-F5344CB8AC3E}">
        <p14:creationId xmlns:p14="http://schemas.microsoft.com/office/powerpoint/2010/main" val="352244452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Example</a:t>
            </a:r>
            <a:endParaRPr lang="en-US" dirty="0"/>
          </a:p>
        </p:txBody>
      </p:sp>
      <p:pic>
        <p:nvPicPr>
          <p:cNvPr id="8" name="Content Placeholder 7"/>
          <p:cNvPicPr>
            <a:picLocks noGrp="1" noChangeAspect="1"/>
          </p:cNvPicPr>
          <p:nvPr>
            <p:ph idx="1"/>
          </p:nvPr>
        </p:nvPicPr>
        <p:blipFill>
          <a:blip r:embed="rId2"/>
          <a:stretch>
            <a:fillRect/>
          </a:stretch>
        </p:blipFill>
        <p:spPr>
          <a:xfrm>
            <a:off x="1000125" y="1885950"/>
            <a:ext cx="9901238" cy="3114675"/>
          </a:xfrm>
          <a:prstGeom prst="rect">
            <a:avLst/>
          </a:prstGeom>
        </p:spPr>
      </p:pic>
    </p:spTree>
    <p:extLst>
      <p:ext uri="{BB962C8B-B14F-4D97-AF65-F5344CB8AC3E}">
        <p14:creationId xmlns:p14="http://schemas.microsoft.com/office/powerpoint/2010/main" val="183353865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Capacity Factor</a:t>
            </a:r>
            <a:endParaRPr lang="en-US" dirty="0"/>
          </a:p>
        </p:txBody>
      </p:sp>
      <p:sp>
        <p:nvSpPr>
          <p:cNvPr id="3" name="Content Placeholder 2"/>
          <p:cNvSpPr>
            <a:spLocks noGrp="1"/>
          </p:cNvSpPr>
          <p:nvPr>
            <p:ph idx="1"/>
          </p:nvPr>
        </p:nvSpPr>
        <p:spPr/>
        <p:txBody>
          <a:bodyPr/>
          <a:lstStyle/>
          <a:p>
            <a:r>
              <a:rPr lang="en-US" dirty="0"/>
              <a:t>A base load power plant with a capacity of 1,000 megawatts (MW) might produce 648,000 megawatt-hours (</a:t>
            </a:r>
            <a:r>
              <a:rPr lang="en-US" dirty="0" err="1"/>
              <a:t>MW·h</a:t>
            </a:r>
            <a:r>
              <a:rPr lang="en-US" dirty="0"/>
              <a:t>) in a 30-day </a:t>
            </a:r>
            <a:r>
              <a:rPr lang="en-US" dirty="0" smtClean="0"/>
              <a:t>month</a:t>
            </a:r>
          </a:p>
          <a:p>
            <a:r>
              <a:rPr lang="en-US" dirty="0" smtClean="0"/>
              <a:t>The </a:t>
            </a:r>
            <a:r>
              <a:rPr lang="en-US" dirty="0"/>
              <a:t>number of megawatt-hours that would have been produced had the plant been operating at full capacity can be determined by multiplying the plant's maximum capacity by the number of hours in the time period. 1,000 MW × 30 days × 24 hours/day is 720,000 </a:t>
            </a:r>
            <a:r>
              <a:rPr lang="en-US" dirty="0" err="1" smtClean="0"/>
              <a:t>MW·h</a:t>
            </a:r>
            <a:endParaRPr lang="en-US" dirty="0" smtClean="0"/>
          </a:p>
          <a:p>
            <a:r>
              <a:rPr lang="en-US" dirty="0" smtClean="0"/>
              <a:t>The </a:t>
            </a:r>
            <a:r>
              <a:rPr lang="en-US" dirty="0"/>
              <a:t>capacity factor is determined by dividing the actual output with the maximum possible output. In this case, the capacity factor is 0.9</a:t>
            </a:r>
          </a:p>
        </p:txBody>
      </p:sp>
    </p:spTree>
    <p:extLst>
      <p:ext uri="{BB962C8B-B14F-4D97-AF65-F5344CB8AC3E}">
        <p14:creationId xmlns:p14="http://schemas.microsoft.com/office/powerpoint/2010/main" val="420844730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Solution</a:t>
            </a:r>
            <a:endParaRPr lang="en-US" dirty="0"/>
          </a:p>
        </p:txBody>
      </p:sp>
      <p:pic>
        <p:nvPicPr>
          <p:cNvPr id="4" name="Content Placeholder 3"/>
          <p:cNvPicPr>
            <a:picLocks noGrp="1" noChangeAspect="1"/>
          </p:cNvPicPr>
          <p:nvPr>
            <p:ph idx="1"/>
          </p:nvPr>
        </p:nvPicPr>
        <p:blipFill>
          <a:blip r:embed="rId2"/>
          <a:stretch>
            <a:fillRect/>
          </a:stretch>
        </p:blipFill>
        <p:spPr>
          <a:xfrm>
            <a:off x="1149927" y="1690688"/>
            <a:ext cx="9545781" cy="4142076"/>
          </a:xfrm>
          <a:prstGeom prst="rect">
            <a:avLst/>
          </a:prstGeom>
        </p:spPr>
      </p:pic>
    </p:spTree>
    <p:extLst>
      <p:ext uri="{BB962C8B-B14F-4D97-AF65-F5344CB8AC3E}">
        <p14:creationId xmlns:p14="http://schemas.microsoft.com/office/powerpoint/2010/main" val="293513815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1957387" y="1825625"/>
            <a:ext cx="8543925" cy="4351338"/>
          </a:xfrm>
          <a:prstGeom prst="rect">
            <a:avLst/>
          </a:prstGeom>
        </p:spPr>
      </p:pic>
    </p:spTree>
    <p:extLst>
      <p:ext uri="{BB962C8B-B14F-4D97-AF65-F5344CB8AC3E}">
        <p14:creationId xmlns:p14="http://schemas.microsoft.com/office/powerpoint/2010/main" val="273507064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1014412" y="1690689"/>
            <a:ext cx="10339387" cy="4182268"/>
          </a:xfrm>
          <a:prstGeom prst="rect">
            <a:avLst/>
          </a:prstGeom>
        </p:spPr>
      </p:pic>
    </p:spTree>
    <p:extLst>
      <p:ext uri="{BB962C8B-B14F-4D97-AF65-F5344CB8AC3E}">
        <p14:creationId xmlns:p14="http://schemas.microsoft.com/office/powerpoint/2010/main" val="204856711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EXAMPLE</a:t>
            </a:r>
            <a:endParaRPr lang="en-US" dirty="0"/>
          </a:p>
        </p:txBody>
      </p:sp>
      <p:pic>
        <p:nvPicPr>
          <p:cNvPr id="4" name="Content Placeholder 3"/>
          <p:cNvPicPr>
            <a:picLocks noGrp="1" noChangeAspect="1"/>
          </p:cNvPicPr>
          <p:nvPr>
            <p:ph idx="1"/>
          </p:nvPr>
        </p:nvPicPr>
        <p:blipFill>
          <a:blip r:embed="rId2"/>
          <a:stretch>
            <a:fillRect/>
          </a:stretch>
        </p:blipFill>
        <p:spPr>
          <a:xfrm>
            <a:off x="983672" y="2189017"/>
            <a:ext cx="10099963" cy="3214255"/>
          </a:xfrm>
          <a:prstGeom prst="rect">
            <a:avLst/>
          </a:prstGeom>
        </p:spPr>
      </p:pic>
    </p:spTree>
    <p:extLst>
      <p:ext uri="{BB962C8B-B14F-4D97-AF65-F5344CB8AC3E}">
        <p14:creationId xmlns:p14="http://schemas.microsoft.com/office/powerpoint/2010/main" val="208967957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1967345" y="365125"/>
            <a:ext cx="8174182" cy="6021820"/>
          </a:xfrm>
          <a:prstGeom prst="rect">
            <a:avLst/>
          </a:prstGeom>
        </p:spPr>
      </p:pic>
    </p:spTree>
    <p:extLst>
      <p:ext uri="{BB962C8B-B14F-4D97-AF65-F5344CB8AC3E}">
        <p14:creationId xmlns:p14="http://schemas.microsoft.com/office/powerpoint/2010/main" val="328256713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Example</a:t>
            </a:r>
            <a:endParaRPr lang="en-US" dirty="0"/>
          </a:p>
        </p:txBody>
      </p:sp>
      <p:pic>
        <p:nvPicPr>
          <p:cNvPr id="4" name="Content Placeholder 3"/>
          <p:cNvPicPr>
            <a:picLocks noGrp="1" noChangeAspect="1"/>
          </p:cNvPicPr>
          <p:nvPr>
            <p:ph idx="1"/>
          </p:nvPr>
        </p:nvPicPr>
        <p:blipFill>
          <a:blip r:embed="rId2"/>
          <a:stretch>
            <a:fillRect/>
          </a:stretch>
        </p:blipFill>
        <p:spPr>
          <a:xfrm>
            <a:off x="838200" y="1851113"/>
            <a:ext cx="10515600" cy="4300362"/>
          </a:xfrm>
          <a:prstGeom prst="rect">
            <a:avLst/>
          </a:prstGeom>
        </p:spPr>
      </p:pic>
    </p:spTree>
    <p:extLst>
      <p:ext uri="{BB962C8B-B14F-4D97-AF65-F5344CB8AC3E}">
        <p14:creationId xmlns:p14="http://schemas.microsoft.com/office/powerpoint/2010/main" val="20522614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1145093" y="1825625"/>
            <a:ext cx="9901814" cy="4351338"/>
          </a:xfrm>
          <a:prstGeom prst="rect">
            <a:avLst/>
          </a:prstGeom>
        </p:spPr>
      </p:pic>
    </p:spTree>
    <p:extLst>
      <p:ext uri="{BB962C8B-B14F-4D97-AF65-F5344CB8AC3E}">
        <p14:creationId xmlns:p14="http://schemas.microsoft.com/office/powerpoint/2010/main" val="105258324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838200" y="365125"/>
            <a:ext cx="10515600" cy="5811838"/>
          </a:xfrm>
          <a:prstGeom prst="rect">
            <a:avLst/>
          </a:prstGeom>
        </p:spPr>
      </p:pic>
    </p:spTree>
    <p:extLst>
      <p:ext uri="{BB962C8B-B14F-4D97-AF65-F5344CB8AC3E}">
        <p14:creationId xmlns:p14="http://schemas.microsoft.com/office/powerpoint/2010/main" val="265709740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838200" y="2166169"/>
            <a:ext cx="10515600" cy="3670249"/>
          </a:xfrm>
          <a:prstGeom prst="rect">
            <a:avLst/>
          </a:prstGeom>
        </p:spPr>
      </p:pic>
    </p:spTree>
    <p:extLst>
      <p:ext uri="{BB962C8B-B14F-4D97-AF65-F5344CB8AC3E}">
        <p14:creationId xmlns:p14="http://schemas.microsoft.com/office/powerpoint/2010/main" val="67715704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838200" y="365125"/>
            <a:ext cx="10515600" cy="5811838"/>
          </a:xfrm>
          <a:prstGeom prst="rect">
            <a:avLst/>
          </a:prstGeom>
        </p:spPr>
      </p:pic>
    </p:spTree>
    <p:extLst>
      <p:ext uri="{BB962C8B-B14F-4D97-AF65-F5344CB8AC3E}">
        <p14:creationId xmlns:p14="http://schemas.microsoft.com/office/powerpoint/2010/main" val="29018725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2507673" y="3255818"/>
            <a:ext cx="6816436" cy="1045513"/>
          </a:xfrm>
          <a:prstGeom prst="rect">
            <a:avLst/>
          </a:prstGeom>
        </p:spPr>
      </p:pic>
    </p:spTree>
    <p:extLst>
      <p:ext uri="{BB962C8B-B14F-4D97-AF65-F5344CB8AC3E}">
        <p14:creationId xmlns:p14="http://schemas.microsoft.com/office/powerpoint/2010/main" val="356627081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Discussion will be continued…….</a:t>
            </a:r>
            <a:endParaRPr lang="en-US" dirty="0"/>
          </a:p>
        </p:txBody>
      </p:sp>
    </p:spTree>
    <p:extLst>
      <p:ext uri="{BB962C8B-B14F-4D97-AF65-F5344CB8AC3E}">
        <p14:creationId xmlns:p14="http://schemas.microsoft.com/office/powerpoint/2010/main" val="318519270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Plant Factor/ Capacity Factor</a:t>
            </a:r>
            <a:endParaRPr lang="en-US" dirty="0"/>
          </a:p>
        </p:txBody>
      </p:sp>
      <p:sp>
        <p:nvSpPr>
          <p:cNvPr id="3" name="Content Placeholder 2"/>
          <p:cNvSpPr>
            <a:spLocks noGrp="1"/>
          </p:cNvSpPr>
          <p:nvPr>
            <p:ph idx="1"/>
          </p:nvPr>
        </p:nvSpPr>
        <p:spPr/>
        <p:txBody>
          <a:bodyPr/>
          <a:lstStyle/>
          <a:p>
            <a:pPr algn="just"/>
            <a:r>
              <a:rPr lang="en-US" dirty="0" smtClean="0"/>
              <a:t>It is the ratio of the total actual energy produced or served over a designated that period of time to the energy that have been produced or served if the plant had operated continuously at maximum rating</a:t>
            </a:r>
          </a:p>
          <a:p>
            <a:pPr algn="just"/>
            <a:r>
              <a:rPr lang="en-US" dirty="0" smtClean="0"/>
              <a:t>It is also known as the capacity factor or the use factor</a:t>
            </a:r>
          </a:p>
          <a:p>
            <a:pPr algn="just"/>
            <a:r>
              <a:rPr lang="en-US" dirty="0" smtClean="0"/>
              <a:t>Therefore;</a:t>
            </a:r>
          </a:p>
          <a:p>
            <a:endParaRPr lang="en-US" dirty="0"/>
          </a:p>
        </p:txBody>
      </p:sp>
    </p:spTree>
    <p:extLst>
      <p:ext uri="{BB962C8B-B14F-4D97-AF65-F5344CB8AC3E}">
        <p14:creationId xmlns:p14="http://schemas.microsoft.com/office/powerpoint/2010/main" val="275667652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838201" y="1690688"/>
            <a:ext cx="10515600" cy="4195762"/>
          </a:xfrm>
          <a:prstGeom prst="rect">
            <a:avLst/>
          </a:prstGeom>
        </p:spPr>
      </p:pic>
    </p:spTree>
    <p:extLst>
      <p:ext uri="{BB962C8B-B14F-4D97-AF65-F5344CB8AC3E}">
        <p14:creationId xmlns:p14="http://schemas.microsoft.com/office/powerpoint/2010/main" val="163510753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Load Factor is the ratio of the average load over a designated period of time to the peak load occurring on that period</a:t>
            </a:r>
          </a:p>
          <a:p>
            <a:r>
              <a:rPr lang="en-US" dirty="0" smtClean="0"/>
              <a:t>Therefore, load factor F</a:t>
            </a:r>
            <a:r>
              <a:rPr lang="en-US" baseline="-25000" dirty="0" smtClean="0"/>
              <a:t>LD </a:t>
            </a:r>
            <a:r>
              <a:rPr lang="en-US" dirty="0" smtClean="0"/>
              <a:t>is the ratio of the average load to peak load;</a:t>
            </a:r>
          </a:p>
          <a:p>
            <a:endParaRPr lang="en-US" baseline="-25000" dirty="0"/>
          </a:p>
        </p:txBody>
      </p:sp>
      <p:pic>
        <p:nvPicPr>
          <p:cNvPr id="4" name="Picture 3"/>
          <p:cNvPicPr>
            <a:picLocks noChangeAspect="1"/>
          </p:cNvPicPr>
          <p:nvPr/>
        </p:nvPicPr>
        <p:blipFill>
          <a:blip r:embed="rId2"/>
          <a:stretch>
            <a:fillRect/>
          </a:stretch>
        </p:blipFill>
        <p:spPr>
          <a:xfrm>
            <a:off x="3657600" y="3144983"/>
            <a:ext cx="3990975" cy="2909454"/>
          </a:xfrm>
          <a:prstGeom prst="rect">
            <a:avLst/>
          </a:prstGeom>
        </p:spPr>
      </p:pic>
    </p:spTree>
    <p:extLst>
      <p:ext uri="{BB962C8B-B14F-4D97-AF65-F5344CB8AC3E}">
        <p14:creationId xmlns:p14="http://schemas.microsoft.com/office/powerpoint/2010/main" val="123665612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5026</TotalTime>
  <Words>685</Words>
  <Application>Microsoft Office PowerPoint</Application>
  <PresentationFormat>Widescreen</PresentationFormat>
  <Paragraphs>85</Paragraphs>
  <Slides>60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60</vt:i4>
      </vt:variant>
    </vt:vector>
  </HeadingPairs>
  <TitlesOfParts>
    <vt:vector size="65" baseType="lpstr">
      <vt:lpstr>Arial</vt:lpstr>
      <vt:lpstr>Calibri</vt:lpstr>
      <vt:lpstr>Calibri Light</vt:lpstr>
      <vt:lpstr>Cambria Math</vt:lpstr>
      <vt:lpstr>Office Theme</vt:lpstr>
      <vt:lpstr>Power System Planning</vt:lpstr>
      <vt:lpstr>       Lecture contents</vt:lpstr>
      <vt:lpstr>      Connected Load</vt:lpstr>
      <vt:lpstr>      Utilization Factor</vt:lpstr>
      <vt:lpstr>     Capacity Factor</vt:lpstr>
      <vt:lpstr>PowerPoint Presentation</vt:lpstr>
      <vt:lpstr>      Plant Factor/ Capacity Factor</vt:lpstr>
      <vt:lpstr>PowerPoint Presentation</vt:lpstr>
      <vt:lpstr>PowerPoint Presentation</vt:lpstr>
      <vt:lpstr>PowerPoint Presentation</vt:lpstr>
      <vt:lpstr>     Coincident Demand</vt:lpstr>
      <vt:lpstr>PowerPoint Presentation</vt:lpstr>
      <vt:lpstr>PowerPoint Presentation</vt:lpstr>
      <vt:lpstr>      Non coincident Demand</vt:lpstr>
      <vt:lpstr>     Solution</vt:lpstr>
      <vt:lpstr>     Problem</vt:lpstr>
      <vt:lpstr>PowerPoint Presentation</vt:lpstr>
      <vt:lpstr>      Solution</vt:lpstr>
      <vt:lpstr>PowerPoint Presentation</vt:lpstr>
      <vt:lpstr>PowerPoint Presentation</vt:lpstr>
      <vt:lpstr>      Problem</vt:lpstr>
      <vt:lpstr>     Fig. 2.7</vt:lpstr>
      <vt:lpstr>     LD-Load Diversity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Relation between Load and Loss factor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Why these calculations are important</vt:lpstr>
      <vt:lpstr>      Example</vt:lpstr>
      <vt:lpstr>PowerPoint Presentation</vt:lpstr>
      <vt:lpstr>PowerPoint Presentation</vt:lpstr>
      <vt:lpstr>PowerPoint Presentation</vt:lpstr>
      <vt:lpstr>      Example</vt:lpstr>
      <vt:lpstr>       Solution</vt:lpstr>
      <vt:lpstr>PowerPoint Presentation</vt:lpstr>
      <vt:lpstr>     Example</vt:lpstr>
      <vt:lpstr>     Solution</vt:lpstr>
      <vt:lpstr>PowerPoint Presentation</vt:lpstr>
      <vt:lpstr>PowerPoint Presentation</vt:lpstr>
      <vt:lpstr>     EXAMPLE</vt:lpstr>
      <vt:lpstr>PowerPoint Presentation</vt:lpstr>
      <vt:lpstr>     Example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 System Planning</dc:title>
  <dc:creator>kamran</dc:creator>
  <cp:lastModifiedBy>kamran</cp:lastModifiedBy>
  <cp:revision>124</cp:revision>
  <dcterms:created xsi:type="dcterms:W3CDTF">2018-02-02T16:55:03Z</dcterms:created>
  <dcterms:modified xsi:type="dcterms:W3CDTF">2018-10-03T08:21:48Z</dcterms:modified>
</cp:coreProperties>
</file>