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60" r:id="rId10"/>
    <p:sldId id="261" r:id="rId11"/>
    <p:sldId id="263" r:id="rId12"/>
    <p:sldId id="264" r:id="rId13"/>
    <p:sldId id="265" r:id="rId14"/>
    <p:sldId id="268" r:id="rId15"/>
    <p:sldId id="267" r:id="rId16"/>
    <p:sldId id="266" r:id="rId17"/>
    <p:sldId id="273" r:id="rId18"/>
    <p:sldId id="280" r:id="rId19"/>
    <p:sldId id="272" r:id="rId20"/>
    <p:sldId id="274" r:id="rId21"/>
    <p:sldId id="275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ustomXml" Target="../customXml/item3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customXml" Target="../customXml/item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51D20-E46E-48E4-9CF2-3143100D11EB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21ABF-6542-42A3-934A-9AC15549B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19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172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is the last part to be deregulated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134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11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Marginal cost of an additional output unit is the cost of the additional input needed to produce that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07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Marginal cost of an additional output unit is the cost of the additional input needed to produce </a:t>
            </a:r>
            <a:r>
              <a:rPr lang="en-GB"/>
              <a:t>that 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07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Marginal cost of an additional output unit is the cost of the additional input needed to produce </a:t>
            </a:r>
            <a:r>
              <a:rPr lang="en-GB"/>
              <a:t>that 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07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  <a:p>
            <a:r>
              <a:rPr lang="en-GB" dirty="0"/>
              <a:t>Competition only comes about if generation capacity exceeds load demand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access to</a:t>
            </a:r>
            <a:r>
              <a:rPr lang="en-GB" baseline="0" dirty="0"/>
              <a:t> </a:t>
            </a:r>
            <a:r>
              <a:rPr lang="en-GB" dirty="0"/>
              <a:t>Transmission (distribution) network is essential to ensure wholesale (retail) competition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5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is the first part to be liberalised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69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is the first part to be liberalised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1ABF-6542-42A3-934A-9AC15549B27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69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Power System Restructuring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867400"/>
            <a:ext cx="761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</a:rPr>
              <a:t>Courtesy of:</a:t>
            </a:r>
          </a:p>
          <a:p>
            <a:pPr algn="ctr"/>
            <a:r>
              <a:rPr lang="en-GB" sz="2400" dirty="0">
                <a:solidFill>
                  <a:srgbClr val="002060"/>
                </a:solidFill>
              </a:rPr>
              <a:t>Dr Kashif Imran, NUST, Islamabad</a:t>
            </a:r>
          </a:p>
        </p:txBody>
      </p:sp>
    </p:spTree>
    <p:extLst>
      <p:ext uri="{BB962C8B-B14F-4D97-AF65-F5344CB8AC3E}">
        <p14:creationId xmlns:p14="http://schemas.microsoft.com/office/powerpoint/2010/main" val="314719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Structural Changes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Competition</a:t>
            </a:r>
          </a:p>
          <a:p>
            <a:pPr lvl="1"/>
            <a:r>
              <a:rPr lang="en-GB" dirty="0"/>
              <a:t>Traditional links between customers and utilities are removed</a:t>
            </a:r>
          </a:p>
          <a:p>
            <a:pPr lvl="1"/>
            <a:r>
              <a:rPr lang="en-GB" dirty="0"/>
              <a:t>Generators compete to sell at the market</a:t>
            </a:r>
          </a:p>
          <a:p>
            <a:pPr lvl="1"/>
            <a:r>
              <a:rPr lang="en-GB" dirty="0"/>
              <a:t>Customers can choose where and from whom to buy</a:t>
            </a:r>
          </a:p>
          <a:p>
            <a:r>
              <a:rPr lang="en-GB" dirty="0"/>
              <a:t>Privatization</a:t>
            </a:r>
          </a:p>
          <a:p>
            <a:pPr lvl="1"/>
            <a:r>
              <a:rPr lang="en-GB" dirty="0"/>
              <a:t>Government owned companies are sold to private investors, e.g. K-Electric</a:t>
            </a:r>
          </a:p>
          <a:p>
            <a:pPr lvl="1"/>
            <a:r>
              <a:rPr lang="en-GB" dirty="0"/>
              <a:t>Generation facilities built by private investors, e.g. Independent Power Producers (IPPs)</a:t>
            </a:r>
          </a:p>
          <a:p>
            <a:pPr lvl="1"/>
            <a:r>
              <a:rPr lang="en-GB" dirty="0"/>
              <a:t>New arrangements for transmission lines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8360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What are LMPs used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Locational Marginal Price </a:t>
            </a:r>
          </a:p>
          <a:p>
            <a:pPr marL="0" indent="0">
              <a:buNone/>
            </a:pPr>
            <a:r>
              <a:rPr lang="en-GB" dirty="0"/>
              <a:t>    = energy component + loss component </a:t>
            </a:r>
          </a:p>
          <a:p>
            <a:pPr marL="0" indent="0">
              <a:buNone/>
            </a:pPr>
            <a:r>
              <a:rPr lang="en-GB" dirty="0"/>
              <a:t>        + market congestion component (MCC)</a:t>
            </a:r>
          </a:p>
          <a:p>
            <a:r>
              <a:rPr lang="en-GB" dirty="0"/>
              <a:t>For Centralized Trades</a:t>
            </a:r>
          </a:p>
          <a:p>
            <a:pPr lvl="1"/>
            <a:r>
              <a:rPr lang="en-GB" dirty="0"/>
              <a:t>Generators are paid this price for generated power</a:t>
            </a:r>
          </a:p>
          <a:p>
            <a:pPr lvl="1"/>
            <a:r>
              <a:rPr lang="en-GB" dirty="0"/>
              <a:t>Loads pay this price for energy consumed, transmission losses incurred and network usage</a:t>
            </a:r>
          </a:p>
          <a:p>
            <a:r>
              <a:rPr lang="en-GB" dirty="0"/>
              <a:t>In some markets, bilateral trades are charged locational price differences to cover network usage and losses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0886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Financial Transmission Rights (US)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What are they for?</a:t>
            </a:r>
          </a:p>
          <a:p>
            <a:pPr lvl="1"/>
            <a:r>
              <a:rPr lang="en-GB" dirty="0"/>
              <a:t>Large differences of LMPs between two nodes can cause a problem in some types of electricity markets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Large payments for using a network, because it is based on nodal price differences</a:t>
            </a:r>
          </a:p>
          <a:p>
            <a:pPr lvl="2"/>
            <a:r>
              <a:rPr lang="en-GB" dirty="0"/>
              <a:t>Relatively unpredictable</a:t>
            </a:r>
          </a:p>
          <a:p>
            <a:r>
              <a:rPr lang="en-GB" dirty="0"/>
              <a:t>In these markets, there is a possibility to hedge against transmission payments</a:t>
            </a:r>
          </a:p>
          <a:p>
            <a:pPr lvl="1"/>
            <a:r>
              <a:rPr lang="en-GB" dirty="0"/>
              <a:t>Buying a right to collect a revenue from transmission payments for a specified amount of power transfer between specified nodes of injection and withdrawal</a:t>
            </a:r>
          </a:p>
          <a:p>
            <a:pPr lvl="1"/>
            <a:r>
              <a:rPr lang="en-GB" dirty="0"/>
              <a:t>These are called </a:t>
            </a:r>
            <a:r>
              <a:rPr lang="en-GB" dirty="0">
                <a:solidFill>
                  <a:srgbClr val="FF0000"/>
                </a:solidFill>
              </a:rPr>
              <a:t>Financial Transmission Rights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719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FTR Valuation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2103"/>
            <a:ext cx="8382000" cy="904060"/>
          </a:xfrm>
        </p:spPr>
        <p:txBody>
          <a:bodyPr>
            <a:normAutofit/>
          </a:bodyPr>
          <a:lstStyle/>
          <a:p>
            <a:r>
              <a:rPr lang="en-GB" sz="2500" dirty="0"/>
              <a:t>Perfect hedge as exposure to congestion charge is fully offset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772400" cy="400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505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Other Transmission Rights/Pricing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Across a national border</a:t>
            </a:r>
          </a:p>
          <a:p>
            <a:pPr lvl="1"/>
            <a:r>
              <a:rPr lang="en-GB" dirty="0"/>
              <a:t>Physical transmission rights on limited interconnector capacities between EU countries</a:t>
            </a:r>
          </a:p>
          <a:p>
            <a:pPr lvl="1"/>
            <a:r>
              <a:rPr lang="en-GB" dirty="0"/>
              <a:t>Transmission is explicitly auctioned by coordinated effort of network operators on both sides </a:t>
            </a:r>
          </a:p>
          <a:p>
            <a:r>
              <a:rPr lang="en-GB" dirty="0"/>
              <a:t>By comparison, within a country</a:t>
            </a:r>
          </a:p>
          <a:p>
            <a:pPr lvl="1"/>
            <a:r>
              <a:rPr lang="en-GB" dirty="0"/>
              <a:t>Transmission is implicitly auctioned through energy market clearing by market operator based on transmission capability provided by network operator</a:t>
            </a:r>
          </a:p>
          <a:p>
            <a:r>
              <a:rPr lang="en-GB"/>
              <a:t>Whereas, </a:t>
            </a:r>
            <a:r>
              <a:rPr lang="en-GB" dirty="0"/>
              <a:t>in PK</a:t>
            </a:r>
          </a:p>
          <a:p>
            <a:pPr lvl="1"/>
            <a:r>
              <a:rPr lang="en-GB" dirty="0"/>
              <a:t>Discos bear Transfer Price as follows</a:t>
            </a:r>
          </a:p>
          <a:p>
            <a:pPr lvl="1"/>
            <a:r>
              <a:rPr lang="en-GB" dirty="0"/>
              <a:t>Transfer Price = Capacity Transfer Charge + Energy Transfer Charge + Use of System Charges Fixed + Use of System Charges Variable + GST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2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 of Structural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System Operator</a:t>
            </a:r>
          </a:p>
          <a:p>
            <a:pPr lvl="1"/>
            <a:r>
              <a:rPr lang="en-GB" dirty="0"/>
              <a:t>National Transmission and Dispatch Company (NTDC) Limited</a:t>
            </a:r>
          </a:p>
          <a:p>
            <a:r>
              <a:rPr lang="en-GB" dirty="0"/>
              <a:t>Market Operator</a:t>
            </a:r>
          </a:p>
          <a:p>
            <a:pPr lvl="1"/>
            <a:r>
              <a:rPr lang="en-GB" dirty="0"/>
              <a:t>Central Power Purchasing Agency Guarantee (CPPAG) Limited</a:t>
            </a:r>
          </a:p>
          <a:p>
            <a:r>
              <a:rPr lang="en-GB" dirty="0"/>
              <a:t>Regulator</a:t>
            </a:r>
          </a:p>
          <a:p>
            <a:pPr lvl="1"/>
            <a:r>
              <a:rPr lang="en-GB" dirty="0"/>
              <a:t>National Electric Power Regulatory Authority (NEPRA)</a:t>
            </a:r>
          </a:p>
        </p:txBody>
      </p:sp>
    </p:spTree>
    <p:extLst>
      <p:ext uri="{BB962C8B-B14F-4D97-AF65-F5344CB8AC3E}">
        <p14:creationId xmlns:p14="http://schemas.microsoft.com/office/powerpoint/2010/main" val="256367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 of Structural Changes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Generation Companies</a:t>
            </a:r>
          </a:p>
          <a:p>
            <a:pPr lvl="1"/>
            <a:r>
              <a:rPr lang="en-GB" dirty="0"/>
              <a:t>Four thermal generation companies (GENCOs)</a:t>
            </a:r>
          </a:p>
          <a:p>
            <a:pPr lvl="1"/>
            <a:r>
              <a:rPr lang="en-GB" dirty="0"/>
              <a:t>Numerous independent power plants (IPPs)</a:t>
            </a:r>
          </a:p>
          <a:p>
            <a:pPr lvl="1"/>
            <a:r>
              <a:rPr lang="en-GB" dirty="0"/>
              <a:t>Hydro power plants retained by WAPDA</a:t>
            </a:r>
          </a:p>
          <a:p>
            <a:r>
              <a:rPr lang="en-GB" dirty="0"/>
              <a:t>Distribution Companies</a:t>
            </a:r>
          </a:p>
          <a:p>
            <a:pPr lvl="1"/>
            <a:r>
              <a:rPr lang="en-GB" dirty="0"/>
              <a:t>Nine regional distribution companies (DISCOs)</a:t>
            </a:r>
          </a:p>
        </p:txBody>
      </p:sp>
    </p:spTree>
    <p:extLst>
      <p:ext uri="{BB962C8B-B14F-4D97-AF65-F5344CB8AC3E}">
        <p14:creationId xmlns:p14="http://schemas.microsoft.com/office/powerpoint/2010/main" val="82137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Single Buyer Model</a:t>
            </a:r>
            <a:endParaRPr lang="en-GB" dirty="0"/>
          </a:p>
        </p:txBody>
      </p:sp>
      <p:pic>
        <p:nvPicPr>
          <p:cNvPr id="1027" name="Picture 3" descr="D:\Documents\Study\P H D\Class - Electricity Markets\Lectures &amp; tutorials\Kashif\single buyer model fi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804129" cy="438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19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Single Buyer Plus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828800"/>
            <a:ext cx="77993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87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Wholesale Competition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676400"/>
            <a:ext cx="766838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87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Retail Competition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398"/>
            <a:ext cx="7353300" cy="43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86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Generation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 Pakistan, mainly consists of GENCOs, IPPs and Hydro that sell electricity to monopoly single buyer NTDC</a:t>
            </a:r>
          </a:p>
          <a:p>
            <a:pPr lvl="1"/>
            <a:r>
              <a:rPr lang="en-GB" dirty="0"/>
              <a:t>GENCOs </a:t>
            </a:r>
          </a:p>
          <a:p>
            <a:pPr lvl="2"/>
            <a:r>
              <a:rPr lang="en-GB" dirty="0"/>
              <a:t>Owned by government, earmarked for privatization</a:t>
            </a:r>
          </a:p>
          <a:p>
            <a:pPr lvl="1"/>
            <a:r>
              <a:rPr lang="en-GB" dirty="0"/>
              <a:t>IPPs</a:t>
            </a:r>
          </a:p>
          <a:p>
            <a:pPr lvl="2"/>
            <a:r>
              <a:rPr lang="en-GB" dirty="0"/>
              <a:t>open to private investment with regulated profit</a:t>
            </a:r>
          </a:p>
          <a:p>
            <a:pPr lvl="2"/>
            <a:r>
              <a:rPr lang="en-GB" dirty="0"/>
              <a:t>Hold sovereign guarantees for long term power purchase agreements</a:t>
            </a:r>
          </a:p>
          <a:p>
            <a:pPr lvl="2"/>
            <a:r>
              <a:rPr lang="en-GB" dirty="0"/>
              <a:t>Energy charges (</a:t>
            </a:r>
            <a:r>
              <a:rPr lang="en-GB" dirty="0" err="1"/>
              <a:t>Rs</a:t>
            </a:r>
            <a:r>
              <a:rPr lang="en-GB" dirty="0"/>
              <a:t>/kWh), Capacity charges (</a:t>
            </a:r>
            <a:r>
              <a:rPr lang="en-GB" dirty="0" err="1"/>
              <a:t>Rs</a:t>
            </a:r>
            <a:r>
              <a:rPr lang="en-GB" dirty="0"/>
              <a:t>/kW/hour)</a:t>
            </a:r>
          </a:p>
          <a:p>
            <a:pPr lvl="1"/>
            <a:r>
              <a:rPr lang="en-GB" dirty="0"/>
              <a:t>Hydro</a:t>
            </a:r>
          </a:p>
          <a:p>
            <a:pPr lvl="2"/>
            <a:r>
              <a:rPr lang="en-GB" dirty="0"/>
              <a:t>Owned by government (WAPDA), not for privatization</a:t>
            </a:r>
          </a:p>
          <a:p>
            <a:pPr lvl="2"/>
            <a:r>
              <a:rPr lang="en-GB" dirty="0"/>
              <a:t>Run as least cost base generation subject to irrigation constraints</a:t>
            </a:r>
          </a:p>
          <a:p>
            <a:r>
              <a:rPr lang="en-GB" dirty="0"/>
              <a:t>In competitive environment</a:t>
            </a:r>
          </a:p>
          <a:p>
            <a:pPr lvl="1"/>
            <a:r>
              <a:rPr lang="en-GB" dirty="0"/>
              <a:t>GENCOs </a:t>
            </a:r>
          </a:p>
          <a:p>
            <a:pPr lvl="2"/>
            <a:r>
              <a:rPr lang="en-GB" dirty="0"/>
              <a:t>Aim to maximize profit by selling electricity and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263027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 Pakistani scenario</a:t>
            </a:r>
          </a:p>
          <a:p>
            <a:pPr lvl="1"/>
            <a:r>
              <a:rPr lang="en-GB" dirty="0"/>
              <a:t>National Transmission and Dispatch Company (NTDC) Limited</a:t>
            </a:r>
          </a:p>
          <a:p>
            <a:pPr lvl="2"/>
            <a:r>
              <a:rPr lang="en-GB" dirty="0"/>
              <a:t>Planning and operations of transmission network</a:t>
            </a:r>
          </a:p>
          <a:p>
            <a:pPr lvl="2"/>
            <a:r>
              <a:rPr lang="en-GB" dirty="0"/>
              <a:t>Reliable and economic power system operation </a:t>
            </a:r>
          </a:p>
          <a:p>
            <a:pPr lvl="1"/>
            <a:r>
              <a:rPr lang="en-GB" dirty="0"/>
              <a:t>Central Power Purchasing Agency Guarantee (CPPAG) Limited</a:t>
            </a:r>
          </a:p>
          <a:p>
            <a:pPr lvl="2"/>
            <a:r>
              <a:rPr lang="en-GB" dirty="0"/>
              <a:t>Solely responsible for implementing and administering the “Single Buyer Plus” market mechanism.</a:t>
            </a:r>
          </a:p>
          <a:p>
            <a:pPr lvl="2"/>
            <a:r>
              <a:rPr lang="en-GB" dirty="0"/>
              <a:t>Currently handling cash flows from distribution to generation</a:t>
            </a:r>
          </a:p>
          <a:p>
            <a:r>
              <a:rPr lang="en-GB" dirty="0"/>
              <a:t>In competitive environment</a:t>
            </a:r>
          </a:p>
          <a:p>
            <a:pPr lvl="1"/>
            <a:r>
              <a:rPr lang="en-GB" dirty="0"/>
              <a:t>A public body, called Independent System Operator (ISO), acts as both Transmission Operator and System Operator (North America)</a:t>
            </a:r>
          </a:p>
          <a:p>
            <a:pPr lvl="1"/>
            <a:r>
              <a:rPr lang="en-GB" dirty="0"/>
              <a:t>Transmission system operator is publicly owned and power exchange is privately owned (Europe)</a:t>
            </a:r>
          </a:p>
        </p:txBody>
      </p:sp>
    </p:spTree>
    <p:extLst>
      <p:ext uri="{BB962C8B-B14F-4D97-AF65-F5344CB8AC3E}">
        <p14:creationId xmlns:p14="http://schemas.microsoft.com/office/powerpoint/2010/main" val="98200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Distribution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many electricity markets this is still a regulated monopoly (DISCO)</a:t>
            </a:r>
          </a:p>
          <a:p>
            <a:pPr lvl="1"/>
            <a:r>
              <a:rPr lang="en-GB" dirty="0"/>
              <a:t>Sells electricity to captive consumers in a designated geographical area</a:t>
            </a:r>
          </a:p>
          <a:p>
            <a:pPr lvl="1"/>
            <a:r>
              <a:rPr lang="en-GB" dirty="0"/>
              <a:t>Owns and operates distribution network</a:t>
            </a:r>
          </a:p>
          <a:p>
            <a:r>
              <a:rPr lang="en-GB" dirty="0"/>
              <a:t>In competitive environment</a:t>
            </a:r>
          </a:p>
          <a:p>
            <a:pPr lvl="1"/>
            <a:r>
              <a:rPr lang="en-GB" dirty="0"/>
              <a:t>Distribution network operator</a:t>
            </a:r>
          </a:p>
          <a:p>
            <a:pPr lvl="2"/>
            <a:r>
              <a:rPr lang="en-GB" dirty="0"/>
              <a:t>Network functions (operations and planning) - still regulated</a:t>
            </a:r>
          </a:p>
          <a:p>
            <a:pPr lvl="1"/>
            <a:r>
              <a:rPr lang="en-GB" dirty="0"/>
              <a:t>Supplier</a:t>
            </a:r>
          </a:p>
          <a:p>
            <a:pPr lvl="2"/>
            <a:r>
              <a:rPr lang="en-GB" dirty="0"/>
              <a:t>Buys electrical energy on wholesale market</a:t>
            </a:r>
          </a:p>
          <a:p>
            <a:pPr lvl="2"/>
            <a:r>
              <a:rPr lang="en-GB" dirty="0"/>
              <a:t>Supplies energy to consumers that are not necessarily connected to the same part of the distribution network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47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How Power System is Organized?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Vertically Integrated Utility</a:t>
            </a:r>
          </a:p>
          <a:p>
            <a:pPr marL="0" indent="0">
              <a:buNone/>
            </a:pPr>
            <a:r>
              <a:rPr lang="en-GB" sz="2400" dirty="0"/>
              <a:t>Consumers had no choice but to buy from a local utility</a:t>
            </a:r>
          </a:p>
          <a:p>
            <a:pPr marL="0" indent="0">
              <a:buNone/>
            </a:pPr>
            <a:r>
              <a:rPr lang="en-GB" sz="2400" dirty="0"/>
              <a:t>The utility owned generation and transmission</a:t>
            </a:r>
          </a:p>
          <a:p>
            <a:pPr marL="0" indent="0">
              <a:buNone/>
            </a:pPr>
            <a:r>
              <a:rPr lang="en-GB" sz="2400" dirty="0"/>
              <a:t>Sometimes distribution too</a:t>
            </a:r>
          </a:p>
          <a:p>
            <a:pPr marL="0" indent="0">
              <a:buNone/>
            </a:pPr>
            <a:r>
              <a:rPr lang="en-GB" sz="2400" dirty="0"/>
              <a:t>It was responsible for </a:t>
            </a:r>
          </a:p>
          <a:p>
            <a:pPr marL="400050" lvl="1" indent="0">
              <a:buNone/>
            </a:pPr>
            <a:r>
              <a:rPr lang="en-GB" sz="2000" dirty="0"/>
              <a:t>Overall operation</a:t>
            </a:r>
          </a:p>
          <a:p>
            <a:pPr marL="400050" lvl="1" indent="0">
              <a:buNone/>
            </a:pPr>
            <a:r>
              <a:rPr lang="en-GB" sz="2000" dirty="0"/>
              <a:t>Security of supply</a:t>
            </a:r>
          </a:p>
          <a:p>
            <a:pPr marL="400050" lvl="1" indent="0">
              <a:buNone/>
            </a:pPr>
            <a:r>
              <a:rPr lang="en-GB" sz="2000" dirty="0"/>
              <a:t>Planning of new generation capacity and transmission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3075816" cy="353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99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Consumers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Large</a:t>
            </a:r>
          </a:p>
          <a:p>
            <a:pPr lvl="1"/>
            <a:r>
              <a:rPr lang="en-GB" dirty="0"/>
              <a:t>Often actively participate in market</a:t>
            </a:r>
          </a:p>
          <a:p>
            <a:pPr lvl="1"/>
            <a:r>
              <a:rPr lang="en-GB" dirty="0"/>
              <a:t>May buy from wholesale market or by bilateral trading</a:t>
            </a:r>
          </a:p>
          <a:p>
            <a:r>
              <a:rPr lang="en-GB" dirty="0"/>
              <a:t> Small</a:t>
            </a:r>
          </a:p>
          <a:p>
            <a:pPr lvl="1"/>
            <a:r>
              <a:rPr lang="en-GB" dirty="0"/>
              <a:t>Has to rely on buying from supplier</a:t>
            </a:r>
          </a:p>
          <a:p>
            <a:pPr lvl="1"/>
            <a:r>
              <a:rPr lang="en-GB" dirty="0"/>
              <a:t>May be active participant, using smart meters and responding to real time pricing</a:t>
            </a:r>
          </a:p>
        </p:txBody>
      </p:sp>
    </p:spTree>
    <p:extLst>
      <p:ext uri="{BB962C8B-B14F-4D97-AF65-F5344CB8AC3E}">
        <p14:creationId xmlns:p14="http://schemas.microsoft.com/office/powerpoint/2010/main" val="1964912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Regulator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Government body – defines and approves market models and rules</a:t>
            </a:r>
          </a:p>
          <a:p>
            <a:r>
              <a:rPr lang="en-GB" dirty="0"/>
              <a:t>Sets prices for products and services provided by monopolies</a:t>
            </a:r>
          </a:p>
          <a:p>
            <a:r>
              <a:rPr lang="en-GB" dirty="0"/>
              <a:t>Ensures fair open access to transmission</a:t>
            </a:r>
          </a:p>
          <a:p>
            <a:r>
              <a:rPr lang="en-GB" dirty="0"/>
              <a:t>Addresses problems of inefficiencies </a:t>
            </a:r>
          </a:p>
          <a:p>
            <a:r>
              <a:rPr lang="en-GB" dirty="0"/>
              <a:t>Regulates security requirements and quality of service</a:t>
            </a:r>
          </a:p>
          <a:p>
            <a:r>
              <a:rPr lang="en-GB" dirty="0"/>
              <a:t>Investigates market participants behaviours</a:t>
            </a:r>
          </a:p>
        </p:txBody>
      </p:sp>
    </p:spTree>
    <p:extLst>
      <p:ext uri="{BB962C8B-B14F-4D97-AF65-F5344CB8AC3E}">
        <p14:creationId xmlns:p14="http://schemas.microsoft.com/office/powerpoint/2010/main" val="2061282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091" y="3886200"/>
            <a:ext cx="6400800" cy="8382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Basic Concepts and Organization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867400"/>
            <a:ext cx="7619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</a:rPr>
              <a:t>Dr </a:t>
            </a:r>
            <a:r>
              <a:rPr lang="en-GB" sz="2400" dirty="0" err="1">
                <a:solidFill>
                  <a:srgbClr val="002060"/>
                </a:solidFill>
              </a:rPr>
              <a:t>Kashif</a:t>
            </a:r>
            <a:r>
              <a:rPr lang="en-GB" sz="2400" dirty="0">
                <a:solidFill>
                  <a:srgbClr val="002060"/>
                </a:solidFill>
              </a:rPr>
              <a:t> Imran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Adopted from lecture slides of Dr </a:t>
            </a:r>
            <a:r>
              <a:rPr lang="en-GB" dirty="0" err="1">
                <a:solidFill>
                  <a:srgbClr val="002060"/>
                </a:solidFill>
              </a:rPr>
              <a:t>Ivana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Kockar</a:t>
            </a:r>
            <a:r>
              <a:rPr lang="en-GB" dirty="0">
                <a:solidFill>
                  <a:srgbClr val="002060"/>
                </a:solidFill>
              </a:rPr>
              <a:t> at University of Strathclyde</a:t>
            </a:r>
          </a:p>
        </p:txBody>
      </p:sp>
    </p:spTree>
    <p:extLst>
      <p:ext uri="{BB962C8B-B14F-4D97-AF65-F5344CB8AC3E}">
        <p14:creationId xmlns:p14="http://schemas.microsoft.com/office/powerpoint/2010/main" val="247184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What is a market?</a:t>
            </a:r>
          </a:p>
          <a:p>
            <a:pPr marL="400050" lvl="1" indent="0">
              <a:buNone/>
            </a:pPr>
            <a:r>
              <a:rPr lang="en-GB" sz="2000" dirty="0"/>
              <a:t>A place where buyers and sellers meet to exchange their goods</a:t>
            </a:r>
          </a:p>
          <a:p>
            <a:pPr marL="400050" lvl="1" indent="0">
              <a:buNone/>
            </a:pPr>
            <a:r>
              <a:rPr lang="en-GB" sz="2000" dirty="0"/>
              <a:t>So buyers and sellers are market participants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It offers opportunity for buyers and sellers to </a:t>
            </a:r>
            <a:endParaRPr lang="en-GB" sz="2000" dirty="0"/>
          </a:p>
          <a:p>
            <a:pPr marL="400050" lvl="1" indent="0">
              <a:buNone/>
            </a:pPr>
            <a:r>
              <a:rPr lang="en-GB" sz="2000" dirty="0"/>
              <a:t>Compare prices</a:t>
            </a:r>
          </a:p>
          <a:p>
            <a:pPr marL="400050" lvl="1" indent="0">
              <a:buNone/>
            </a:pPr>
            <a:r>
              <a:rPr lang="en-GB" sz="2000" dirty="0"/>
              <a:t>Estimate demands</a:t>
            </a:r>
          </a:p>
          <a:p>
            <a:pPr marL="400050" lvl="1" indent="0">
              <a:buNone/>
            </a:pPr>
            <a:r>
              <a:rPr lang="en-GB" sz="2000" dirty="0"/>
              <a:t>Estimate supply</a:t>
            </a:r>
          </a:p>
          <a:p>
            <a:pPr marL="400050" lvl="1" indent="0">
              <a:buNone/>
            </a:pPr>
            <a:r>
              <a:rPr lang="en-GB" sz="2000" dirty="0"/>
              <a:t>Decide on how much to buy/sell and what price</a:t>
            </a:r>
          </a:p>
          <a:p>
            <a:pPr marL="0" indent="0">
              <a:buNone/>
            </a:pPr>
            <a:r>
              <a:rPr lang="en-GB" sz="2400" dirty="0"/>
              <a:t>To investigate how markets function we need to develop models that describe behaviour of market participants</a:t>
            </a:r>
          </a:p>
          <a:p>
            <a:pPr marL="0" indent="0">
              <a:buNone/>
            </a:pPr>
            <a:r>
              <a:rPr lang="en-GB" sz="2400" dirty="0"/>
              <a:t>There are different ways to trade and different ways to organize trading</a:t>
            </a:r>
          </a:p>
          <a:p>
            <a:pPr marL="400050" lvl="1" indent="0">
              <a:buNone/>
            </a:pPr>
            <a:endParaRPr lang="en-GB" sz="2000" dirty="0"/>
          </a:p>
          <a:p>
            <a:pPr marL="400050" lvl="1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8507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How much do I value Mangoes?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905000"/>
            <a:ext cx="7392423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699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Modelling Consumers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Consumers behaviour is modelled by the </a:t>
            </a:r>
            <a:r>
              <a:rPr lang="en-GB" dirty="0">
                <a:solidFill>
                  <a:srgbClr val="FF0000"/>
                </a:solidFill>
              </a:rPr>
              <a:t>demand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curve </a:t>
            </a:r>
            <a:r>
              <a:rPr lang="en-GB" dirty="0"/>
              <a:t>– aggregation of the individual demands of all consumers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51910"/>
            <a:ext cx="742617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168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Modelling Consumers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1054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i="1" dirty="0"/>
              <a:t>Consumers spend until the price is equal to their marginal utility</a:t>
            </a:r>
          </a:p>
          <a:p>
            <a:r>
              <a:rPr lang="en-GB" dirty="0"/>
              <a:t>What does that mean?</a:t>
            </a:r>
          </a:p>
          <a:p>
            <a:pPr lvl="1"/>
            <a:r>
              <a:rPr lang="en-GB" dirty="0"/>
              <a:t>If you produce pickle, you will buy only when a price is sufficiently low so that after selling it you have earned some profit</a:t>
            </a:r>
          </a:p>
          <a:p>
            <a:pPr lvl="1"/>
            <a:r>
              <a:rPr lang="en-GB" dirty="0"/>
              <a:t>….. or if it is less expensive than buying pickle at a store 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48268"/>
            <a:ext cx="2362200" cy="4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134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Elasticity of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1054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What is elasticity</a:t>
            </a:r>
          </a:p>
          <a:p>
            <a:pPr lvl="1"/>
            <a:r>
              <a:rPr lang="en-GB" i="1" dirty="0"/>
              <a:t>Relative change in demand w.r.t. relative change in price</a:t>
            </a:r>
          </a:p>
          <a:p>
            <a:r>
              <a:rPr lang="en-GB" dirty="0"/>
              <a:t>Slope is an indication of the elasticity of demand</a:t>
            </a:r>
          </a:p>
          <a:p>
            <a:r>
              <a:rPr lang="en-GB" dirty="0"/>
              <a:t>High elasticity</a:t>
            </a:r>
          </a:p>
          <a:p>
            <a:pPr lvl="1"/>
            <a:r>
              <a:rPr lang="en-GB" dirty="0"/>
              <a:t>Non essential good</a:t>
            </a:r>
          </a:p>
          <a:p>
            <a:pPr lvl="1"/>
            <a:r>
              <a:rPr lang="en-GB" dirty="0"/>
              <a:t>Easy substitution</a:t>
            </a:r>
          </a:p>
          <a:p>
            <a:r>
              <a:rPr lang="en-GB" dirty="0"/>
              <a:t>Low elasticity</a:t>
            </a:r>
          </a:p>
          <a:p>
            <a:pPr lvl="1"/>
            <a:r>
              <a:rPr lang="en-GB" dirty="0"/>
              <a:t>Essential good</a:t>
            </a:r>
          </a:p>
          <a:p>
            <a:pPr lvl="1"/>
            <a:r>
              <a:rPr lang="en-GB" dirty="0"/>
              <a:t>No substitutes</a:t>
            </a:r>
          </a:p>
          <a:p>
            <a:pPr lvl="1"/>
            <a:r>
              <a:rPr lang="en-GB" dirty="0"/>
              <a:t>Electrical energy has a very low elasticity in the short term</a:t>
            </a:r>
          </a:p>
          <a:p>
            <a:pPr lvl="1"/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799"/>
            <a:ext cx="3200400" cy="448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674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Supply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How many widgets shall I produce</a:t>
            </a:r>
          </a:p>
          <a:p>
            <a:pPr lvl="1"/>
            <a:r>
              <a:rPr lang="en-GB" dirty="0"/>
              <a:t>Goal: make a profit on each </a:t>
            </a:r>
          </a:p>
          <a:p>
            <a:pPr lvl="1"/>
            <a:r>
              <a:rPr lang="en-GB" dirty="0"/>
              <a:t>Produce one more widget if and only if the cost of producing it is less than the market price</a:t>
            </a:r>
          </a:p>
          <a:p>
            <a:r>
              <a:rPr lang="en-GB" dirty="0"/>
              <a:t>Need to know the cost of producing the next widget</a:t>
            </a:r>
          </a:p>
          <a:p>
            <a:r>
              <a:rPr lang="en-GB" dirty="0"/>
              <a:t>Considers only the variable costs</a:t>
            </a:r>
          </a:p>
          <a:p>
            <a:pPr lvl="1"/>
            <a:r>
              <a:rPr lang="en-GB" dirty="0"/>
              <a:t>Like fuel cost</a:t>
            </a:r>
          </a:p>
          <a:p>
            <a:r>
              <a:rPr lang="en-GB" dirty="0"/>
              <a:t>Ignores the fixed costs</a:t>
            </a:r>
          </a:p>
          <a:p>
            <a:pPr lvl="1"/>
            <a:r>
              <a:rPr lang="en-GB" dirty="0"/>
              <a:t>Investment in production plants and machines</a:t>
            </a:r>
          </a:p>
        </p:txBody>
      </p:sp>
    </p:spTree>
    <p:extLst>
      <p:ext uri="{BB962C8B-B14F-4D97-AF65-F5344CB8AC3E}">
        <p14:creationId xmlns:p14="http://schemas.microsoft.com/office/powerpoint/2010/main" val="381872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How much does the next one cost?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6" y="1600200"/>
            <a:ext cx="7239000" cy="427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56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Why Competition?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do we mean by competition?</a:t>
            </a:r>
          </a:p>
          <a:p>
            <a:pPr lvl="1"/>
            <a:r>
              <a:rPr lang="en-GB" dirty="0"/>
              <a:t>Giving customers a choice of where to buy and at what price</a:t>
            </a:r>
          </a:p>
          <a:p>
            <a:pPr lvl="1"/>
            <a:r>
              <a:rPr lang="en-GB" dirty="0"/>
              <a:t>Letting generators compete to sell their energy by offering it at a competitive price</a:t>
            </a:r>
          </a:p>
          <a:p>
            <a:r>
              <a:rPr lang="en-GB" dirty="0"/>
              <a:t>Why competition?</a:t>
            </a:r>
          </a:p>
          <a:p>
            <a:pPr lvl="1"/>
            <a:r>
              <a:rPr lang="en-GB" dirty="0"/>
              <a:t>To improve efficiency</a:t>
            </a:r>
          </a:p>
          <a:p>
            <a:pPr lvl="2"/>
            <a:r>
              <a:rPr lang="en-GB" dirty="0"/>
              <a:t>Monopolies could be inefficient - high electricity prices</a:t>
            </a:r>
          </a:p>
          <a:p>
            <a:pPr lvl="1"/>
            <a:r>
              <a:rPr lang="en-GB" dirty="0"/>
              <a:t>Encourage new technologies</a:t>
            </a:r>
          </a:p>
          <a:p>
            <a:pPr lvl="2"/>
            <a:r>
              <a:rPr lang="en-GB" dirty="0"/>
              <a:t>New opportunities for investment</a:t>
            </a:r>
          </a:p>
        </p:txBody>
      </p:sp>
    </p:spTree>
    <p:extLst>
      <p:ext uri="{BB962C8B-B14F-4D97-AF65-F5344CB8AC3E}">
        <p14:creationId xmlns:p14="http://schemas.microsoft.com/office/powerpoint/2010/main" val="1241743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How much does the next one cost?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086600" cy="432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948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How much does the next one cost?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315200" cy="444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827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How much does the next one cost?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5618"/>
            <a:ext cx="7086600" cy="439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267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How much does the next one cost?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315200" cy="452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467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Modelling Suppliers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GB" dirty="0"/>
              <a:t>Supply curve – aggregation of the individual supply curves of all producers</a:t>
            </a:r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5791200" cy="390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264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Market equilibrium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GB" dirty="0"/>
              <a:t>The point where supply equals demand</a:t>
            </a:r>
          </a:p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620000" cy="3599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674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Market equilibrium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24000"/>
            <a:ext cx="2590800" cy="4602163"/>
          </a:xfrm>
        </p:spPr>
        <p:txBody>
          <a:bodyPr>
            <a:normAutofit/>
          </a:bodyPr>
          <a:lstStyle/>
          <a:p>
            <a:r>
              <a:rPr lang="en-GB" dirty="0"/>
              <a:t>Sellers have no incentive to sell for less</a:t>
            </a:r>
          </a:p>
          <a:p>
            <a:r>
              <a:rPr lang="en-GB" dirty="0"/>
              <a:t>Buyers have no incentive to buy for more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6400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712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Consumers Surplus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581400" cy="4602163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Marginal Pricing Approach</a:t>
            </a:r>
          </a:p>
          <a:p>
            <a:r>
              <a:rPr lang="en-GB" dirty="0"/>
              <a:t>Buy 5 mangoes at 10p</a:t>
            </a:r>
          </a:p>
          <a:p>
            <a:r>
              <a:rPr lang="en-GB" dirty="0"/>
              <a:t>Total cost = 50p</a:t>
            </a:r>
          </a:p>
          <a:p>
            <a:r>
              <a:rPr lang="en-GB" dirty="0"/>
              <a:t>I am getting mangoes at a price lower than I would have been ready to pay</a:t>
            </a:r>
          </a:p>
          <a:p>
            <a:r>
              <a:rPr lang="en-GB" dirty="0"/>
              <a:t>Surplus = 12.5p</a:t>
            </a:r>
          </a:p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28800"/>
            <a:ext cx="470916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220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Economic Profit of Suppliers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077200" cy="15541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Cost includes only the variable cost of production</a:t>
            </a:r>
          </a:p>
          <a:p>
            <a:r>
              <a:rPr lang="en-GB" dirty="0"/>
              <a:t>Economic profit covers both fixed costs and shareholders returns</a:t>
            </a:r>
          </a:p>
          <a:p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92658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954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Social or Global welfare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010400" cy="397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0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Electricity as a Commodity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commodity?</a:t>
            </a:r>
          </a:p>
          <a:p>
            <a:r>
              <a:rPr lang="en-GB" dirty="0"/>
              <a:t>Is electricity the same as other commodities?</a:t>
            </a:r>
          </a:p>
          <a:p>
            <a:pPr lvl="1"/>
            <a:r>
              <a:rPr lang="en-GB" dirty="0"/>
              <a:t>Needs to instantaneously meet demand and supply</a:t>
            </a:r>
          </a:p>
          <a:p>
            <a:pPr lvl="1"/>
            <a:r>
              <a:rPr lang="en-GB" dirty="0"/>
              <a:t>No means to effectively store energy</a:t>
            </a:r>
          </a:p>
          <a:p>
            <a:pPr lvl="1"/>
            <a:r>
              <a:rPr lang="en-GB" dirty="0"/>
              <a:t>Transmission being a natural monopoly</a:t>
            </a:r>
          </a:p>
          <a:p>
            <a:pPr lvl="1"/>
            <a:r>
              <a:rPr lang="en-GB" dirty="0"/>
              <a:t>Severe limitations in the ability to control the flow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32321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Market Equilibrium and Social Welfare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4491470"/>
            <a:ext cx="4114800" cy="1909330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Artificially high price:</a:t>
            </a:r>
          </a:p>
          <a:p>
            <a:pPr marL="400050" lvl="1" indent="0">
              <a:buNone/>
            </a:pPr>
            <a:r>
              <a:rPr lang="en-GB" dirty="0"/>
              <a:t>Larger supplier profit</a:t>
            </a:r>
          </a:p>
          <a:p>
            <a:pPr marL="400050" lvl="1" indent="0">
              <a:buNone/>
            </a:pPr>
            <a:r>
              <a:rPr lang="en-GB" dirty="0"/>
              <a:t>Lower consumer surplus</a:t>
            </a:r>
          </a:p>
          <a:p>
            <a:pPr marL="400050" lvl="1" indent="0">
              <a:buNone/>
            </a:pPr>
            <a:r>
              <a:rPr lang="en-GB" dirty="0"/>
              <a:t>Smaller social welfare</a:t>
            </a:r>
          </a:p>
          <a:p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92310" cy="304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15636" y="4491470"/>
            <a:ext cx="3594890" cy="20574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Market Equilibrium</a:t>
            </a:r>
          </a:p>
        </p:txBody>
      </p:sp>
    </p:spTree>
    <p:extLst>
      <p:ext uri="{BB962C8B-B14F-4D97-AF65-F5344CB8AC3E}">
        <p14:creationId xmlns:p14="http://schemas.microsoft.com/office/powerpoint/2010/main" val="2711681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Market Equilibrium and Social Welfare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4491470"/>
            <a:ext cx="4114800" cy="1909330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Artificially low price:</a:t>
            </a:r>
          </a:p>
          <a:p>
            <a:pPr marL="400050" lvl="1" indent="0">
              <a:buNone/>
            </a:pPr>
            <a:r>
              <a:rPr lang="en-GB" dirty="0"/>
              <a:t>Lower supplier profit</a:t>
            </a:r>
          </a:p>
          <a:p>
            <a:pPr marL="400050" lvl="1" indent="0">
              <a:buNone/>
            </a:pPr>
            <a:r>
              <a:rPr lang="en-GB" dirty="0"/>
              <a:t>Larger consumer surplus</a:t>
            </a:r>
          </a:p>
          <a:p>
            <a:pPr marL="400050" lvl="1" indent="0">
              <a:buNone/>
            </a:pPr>
            <a:r>
              <a:rPr lang="en-GB" dirty="0"/>
              <a:t>Smaller social welfare</a:t>
            </a:r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5636" y="4491470"/>
            <a:ext cx="3594890" cy="20574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Market Equilibrium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264226"/>
            <a:ext cx="8157107" cy="307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049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Back to our main assumptions 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much of economics we use a framework built on the following two principles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The optimization principle </a:t>
            </a:r>
            <a:r>
              <a:rPr lang="en-GB" dirty="0"/>
              <a:t>– people try to choose the best patterns of consumption that they can afford; social welfare optimization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The equilibrium principle </a:t>
            </a:r>
            <a:r>
              <a:rPr lang="en-GB" dirty="0"/>
              <a:t>– prices adjust until the amount that people demand of something is equal to the amount that is supplied</a:t>
            </a:r>
          </a:p>
        </p:txBody>
      </p:sp>
    </p:spTree>
    <p:extLst>
      <p:ext uri="{BB962C8B-B14F-4D97-AF65-F5344CB8AC3E}">
        <p14:creationId xmlns:p14="http://schemas.microsoft.com/office/powerpoint/2010/main" val="200653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Perfectly Competitive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perfectly competitive market</a:t>
            </a:r>
          </a:p>
          <a:p>
            <a:r>
              <a:rPr lang="en-GB" dirty="0"/>
              <a:t>Each supplier and consumer is sufficiently small so that it cannot affect market price</a:t>
            </a:r>
          </a:p>
          <a:p>
            <a:r>
              <a:rPr lang="en-GB" dirty="0"/>
              <a:t>Basically, they are all </a:t>
            </a:r>
            <a:r>
              <a:rPr lang="en-GB" dirty="0">
                <a:solidFill>
                  <a:srgbClr val="FF0000"/>
                </a:solidFill>
              </a:rPr>
              <a:t>price takers</a:t>
            </a:r>
          </a:p>
        </p:txBody>
      </p:sp>
    </p:spTree>
    <p:extLst>
      <p:ext uri="{BB962C8B-B14F-4D97-AF65-F5344CB8AC3E}">
        <p14:creationId xmlns:p14="http://schemas.microsoft.com/office/powerpoint/2010/main" val="4035623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Imperfect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Market Power</a:t>
            </a:r>
          </a:p>
          <a:p>
            <a:pPr lvl="1"/>
            <a:r>
              <a:rPr lang="en-GB" dirty="0"/>
              <a:t>Some market participants can affect price</a:t>
            </a:r>
          </a:p>
          <a:p>
            <a:pPr lvl="1"/>
            <a:r>
              <a:rPr lang="en-GB" dirty="0"/>
              <a:t>Modelled by </a:t>
            </a:r>
          </a:p>
          <a:p>
            <a:pPr lvl="2"/>
            <a:r>
              <a:rPr lang="en-GB" dirty="0" err="1"/>
              <a:t>Cournot</a:t>
            </a:r>
            <a:r>
              <a:rPr lang="en-GB" dirty="0"/>
              <a:t> model</a:t>
            </a:r>
          </a:p>
          <a:p>
            <a:pPr lvl="3"/>
            <a:r>
              <a:rPr lang="en-GB" dirty="0"/>
              <a:t>Firms decide on how much </a:t>
            </a:r>
            <a:r>
              <a:rPr lang="en-GB" u="sng" dirty="0"/>
              <a:t>quantity</a:t>
            </a:r>
            <a:r>
              <a:rPr lang="en-GB" dirty="0"/>
              <a:t> they produce</a:t>
            </a:r>
          </a:p>
          <a:p>
            <a:pPr lvl="2"/>
            <a:r>
              <a:rPr lang="en-GB" dirty="0"/>
              <a:t>Bertrand model</a:t>
            </a:r>
          </a:p>
          <a:p>
            <a:pPr lvl="3"/>
            <a:r>
              <a:rPr lang="en-GB" dirty="0"/>
              <a:t>Firms decide the </a:t>
            </a:r>
            <a:r>
              <a:rPr lang="en-GB" u="sng" dirty="0"/>
              <a:t>price</a:t>
            </a:r>
            <a:r>
              <a:rPr lang="en-GB" dirty="0"/>
              <a:t> at which they sell their produce</a:t>
            </a:r>
          </a:p>
          <a:p>
            <a:r>
              <a:rPr lang="en-GB" dirty="0"/>
              <a:t>Monopoly</a:t>
            </a:r>
          </a:p>
          <a:p>
            <a:pPr lvl="1"/>
            <a:r>
              <a:rPr lang="en-GB" dirty="0"/>
              <a:t>Not enough market participants on one side</a:t>
            </a:r>
          </a:p>
        </p:txBody>
      </p:sp>
    </p:spTree>
    <p:extLst>
      <p:ext uri="{BB962C8B-B14F-4D97-AF65-F5344CB8AC3E}">
        <p14:creationId xmlns:p14="http://schemas.microsoft.com/office/powerpoint/2010/main" val="376086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Market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Monopoly</a:t>
            </a:r>
          </a:p>
          <a:p>
            <a:pPr lvl="1"/>
            <a:r>
              <a:rPr lang="en-GB" dirty="0"/>
              <a:t>Monopolist sets the price at will</a:t>
            </a:r>
          </a:p>
          <a:p>
            <a:pPr lvl="1"/>
            <a:r>
              <a:rPr lang="en-GB" dirty="0"/>
              <a:t>Must be regulated</a:t>
            </a:r>
          </a:p>
          <a:p>
            <a:r>
              <a:rPr lang="en-GB" dirty="0"/>
              <a:t>Perfect competition</a:t>
            </a:r>
          </a:p>
          <a:p>
            <a:pPr lvl="1"/>
            <a:r>
              <a:rPr lang="en-GB" dirty="0"/>
              <a:t>No participant is large enough to affect the price</a:t>
            </a:r>
          </a:p>
          <a:p>
            <a:pPr lvl="1"/>
            <a:r>
              <a:rPr lang="en-GB" dirty="0"/>
              <a:t>All participants act as ‘price takers’</a:t>
            </a:r>
          </a:p>
          <a:p>
            <a:r>
              <a:rPr lang="en-GB" dirty="0"/>
              <a:t>Oligopoly</a:t>
            </a:r>
          </a:p>
          <a:p>
            <a:pPr lvl="1"/>
            <a:r>
              <a:rPr lang="en-GB" dirty="0"/>
              <a:t>Some participants are large enough to affect the price</a:t>
            </a:r>
          </a:p>
          <a:p>
            <a:pPr lvl="1"/>
            <a:r>
              <a:rPr lang="en-GB" dirty="0"/>
              <a:t>Strategic bidders have market power</a:t>
            </a:r>
          </a:p>
          <a:p>
            <a:pPr lvl="1"/>
            <a:r>
              <a:rPr lang="en-GB" dirty="0"/>
              <a:t>Others are price takers</a:t>
            </a:r>
          </a:p>
          <a:p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75667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259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Organization of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GB" dirty="0"/>
              <a:t>Depending on </a:t>
            </a:r>
            <a:r>
              <a:rPr lang="en-GB" i="1" u="sng" dirty="0"/>
              <a:t>when</a:t>
            </a:r>
            <a:r>
              <a:rPr lang="en-GB" dirty="0"/>
              <a:t> trades are arranged: </a:t>
            </a:r>
          </a:p>
          <a:p>
            <a:pPr lvl="1"/>
            <a:r>
              <a:rPr lang="en-GB" dirty="0"/>
              <a:t>Arranged some time before they actually take place</a:t>
            </a:r>
          </a:p>
          <a:p>
            <a:pPr lvl="2"/>
            <a:r>
              <a:rPr lang="en-GB" dirty="0"/>
              <a:t>Direct bilateral agreements between sellers and buyers</a:t>
            </a:r>
          </a:p>
          <a:p>
            <a:pPr lvl="2"/>
            <a:r>
              <a:rPr lang="en-GB" dirty="0"/>
              <a:t>Forward trading through exchanges</a:t>
            </a:r>
          </a:p>
          <a:p>
            <a:pPr lvl="1"/>
            <a:r>
              <a:rPr lang="en-GB" dirty="0"/>
              <a:t>Instantaneous trading – spot market</a:t>
            </a:r>
          </a:p>
          <a:p>
            <a:pPr lvl="2"/>
            <a:r>
              <a:rPr lang="en-GB" dirty="0"/>
              <a:t>Unconditional and immediate delivery</a:t>
            </a:r>
          </a:p>
          <a:p>
            <a:pPr lvl="2"/>
            <a:r>
              <a:rPr lang="en-GB" dirty="0"/>
              <a:t>Price determined at the equilibrium point</a:t>
            </a:r>
          </a:p>
          <a:p>
            <a:pPr lvl="2"/>
            <a:r>
              <a:rPr lang="en-GB" dirty="0"/>
              <a:t>Short term market </a:t>
            </a:r>
          </a:p>
          <a:p>
            <a:pPr lvl="2"/>
            <a:r>
              <a:rPr lang="en-GB" dirty="0"/>
              <a:t>Volatile prices mean it’s a last resort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188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Organization of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GB" dirty="0"/>
              <a:t>Depending on </a:t>
            </a:r>
            <a:r>
              <a:rPr lang="en-GB" i="1" u="sng" dirty="0"/>
              <a:t>how</a:t>
            </a:r>
            <a:r>
              <a:rPr lang="en-GB" dirty="0"/>
              <a:t> trading is administered:</a:t>
            </a:r>
          </a:p>
          <a:p>
            <a:pPr lvl="1"/>
            <a:r>
              <a:rPr lang="en-GB" dirty="0"/>
              <a:t>Centralized</a:t>
            </a:r>
          </a:p>
          <a:p>
            <a:pPr lvl="2"/>
            <a:r>
              <a:rPr lang="en-GB" dirty="0"/>
              <a:t>Sellers submit offers to sell</a:t>
            </a:r>
          </a:p>
          <a:p>
            <a:pPr lvl="2"/>
            <a:r>
              <a:rPr lang="en-GB" dirty="0"/>
              <a:t>Buyers submit bids to buy</a:t>
            </a:r>
          </a:p>
          <a:p>
            <a:pPr lvl="2"/>
            <a:r>
              <a:rPr lang="en-GB" dirty="0"/>
              <a:t>Market clearing is done by a market operator that determines prices and quantities</a:t>
            </a:r>
          </a:p>
          <a:p>
            <a:pPr lvl="1"/>
            <a:r>
              <a:rPr lang="en-GB" dirty="0"/>
              <a:t>Decentralized</a:t>
            </a:r>
          </a:p>
          <a:p>
            <a:pPr lvl="2"/>
            <a:r>
              <a:rPr lang="en-GB" dirty="0"/>
              <a:t>Bilateral trades</a:t>
            </a:r>
          </a:p>
          <a:p>
            <a:pPr lvl="2"/>
            <a:r>
              <a:rPr lang="en-GB" dirty="0"/>
              <a:t>Buyers and sellers engage in bilateral negotiations</a:t>
            </a:r>
          </a:p>
          <a:p>
            <a:pPr lvl="2"/>
            <a:r>
              <a:rPr lang="en-GB" dirty="0"/>
              <a:t>A seller-buyer pair may or may not agree on trading price and quantity</a:t>
            </a:r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670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Centralized Auction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50292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Producers enter their offers: quantity and price</a:t>
            </a:r>
          </a:p>
          <a:p>
            <a:pPr lvl="1"/>
            <a:r>
              <a:rPr lang="en-GB" dirty="0"/>
              <a:t>Offers are stacked up to construct the supply curve</a:t>
            </a:r>
          </a:p>
          <a:p>
            <a:r>
              <a:rPr lang="en-GB" dirty="0"/>
              <a:t>Consumers enter their bids: quantity and price</a:t>
            </a:r>
          </a:p>
          <a:p>
            <a:pPr lvl="1"/>
            <a:r>
              <a:rPr lang="en-GB" dirty="0"/>
              <a:t>Bids are stacked up to construct the demand curve</a:t>
            </a:r>
          </a:p>
          <a:p>
            <a:r>
              <a:rPr lang="en-GB" dirty="0"/>
              <a:t>Intersection determines the market equilibrium</a:t>
            </a:r>
          </a:p>
          <a:p>
            <a:pPr lvl="1"/>
            <a:r>
              <a:rPr lang="en-GB" dirty="0"/>
              <a:t>Market clearing price</a:t>
            </a:r>
          </a:p>
          <a:p>
            <a:pPr lvl="1"/>
            <a:r>
              <a:rPr lang="en-GB" dirty="0"/>
              <a:t>Transacted quantity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27" y="1981200"/>
            <a:ext cx="4267200" cy="377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459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Centralized Auction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5486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Everything is sold at the </a:t>
            </a:r>
            <a:r>
              <a:rPr lang="en-GB" dirty="0">
                <a:solidFill>
                  <a:srgbClr val="FF0000"/>
                </a:solidFill>
              </a:rPr>
              <a:t>market clearing price</a:t>
            </a:r>
          </a:p>
          <a:p>
            <a:r>
              <a:rPr lang="en-GB" dirty="0"/>
              <a:t>Price is set by the last unit sold</a:t>
            </a:r>
          </a:p>
          <a:p>
            <a:r>
              <a:rPr lang="en-GB" dirty="0"/>
              <a:t>Marginal producer</a:t>
            </a:r>
          </a:p>
          <a:p>
            <a:pPr lvl="1"/>
            <a:r>
              <a:rPr lang="en-GB" dirty="0"/>
              <a:t>Sells the last unit</a:t>
            </a:r>
          </a:p>
          <a:p>
            <a:pPr lvl="1"/>
            <a:r>
              <a:rPr lang="en-GB" dirty="0"/>
              <a:t>Gets exactly its offered price</a:t>
            </a:r>
          </a:p>
          <a:p>
            <a:pPr lvl="1"/>
            <a:r>
              <a:rPr lang="en-GB" dirty="0"/>
              <a:t>Still earns profit because offered price is greater than true cost</a:t>
            </a:r>
          </a:p>
          <a:p>
            <a:r>
              <a:rPr lang="en-GB" dirty="0"/>
              <a:t>Infra-marginal producers</a:t>
            </a:r>
          </a:p>
          <a:p>
            <a:pPr lvl="1"/>
            <a:r>
              <a:rPr lang="en-GB" dirty="0"/>
              <a:t>Get paid more than offered price</a:t>
            </a:r>
          </a:p>
          <a:p>
            <a:pPr lvl="1"/>
            <a:r>
              <a:rPr lang="en-GB" dirty="0"/>
              <a:t>Collect economic profit</a:t>
            </a:r>
          </a:p>
          <a:p>
            <a:r>
              <a:rPr lang="en-GB" dirty="0"/>
              <a:t>Extra-marginal producers</a:t>
            </a:r>
          </a:p>
          <a:p>
            <a:pPr lvl="1"/>
            <a:r>
              <a:rPr lang="en-GB" dirty="0"/>
              <a:t>Sell nothing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114800" cy="418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63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Some Important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Electricity is not the same as other commodities</a:t>
            </a:r>
          </a:p>
          <a:p>
            <a:pPr lvl="1"/>
            <a:r>
              <a:rPr lang="en-GB" dirty="0"/>
              <a:t>Effects of the Kirchhoff’s Law</a:t>
            </a:r>
          </a:p>
          <a:p>
            <a:pPr lvl="1"/>
            <a:r>
              <a:rPr lang="en-GB" dirty="0"/>
              <a:t>Effects of location and network capacity</a:t>
            </a:r>
          </a:p>
          <a:p>
            <a:pPr lvl="1"/>
            <a:r>
              <a:rPr lang="en-GB" dirty="0"/>
              <a:t>Effects of demand variation</a:t>
            </a:r>
          </a:p>
          <a:p>
            <a:pPr lvl="1"/>
            <a:r>
              <a:rPr lang="en-GB" dirty="0"/>
              <a:t>Effects of uncertainty and security of supply</a:t>
            </a:r>
          </a:p>
        </p:txBody>
      </p:sp>
    </p:spTree>
    <p:extLst>
      <p:ext uri="{BB962C8B-B14F-4D97-AF65-F5344CB8AC3E}">
        <p14:creationId xmlns:p14="http://schemas.microsoft.com/office/powerpoint/2010/main" val="2569976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Bilateral Trades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0292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Achieved through </a:t>
            </a:r>
          </a:p>
          <a:p>
            <a:pPr lvl="1"/>
            <a:r>
              <a:rPr lang="en-GB" dirty="0"/>
              <a:t>Online Bulletin-boards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Brokers</a:t>
            </a:r>
          </a:p>
          <a:p>
            <a:pPr lvl="1"/>
            <a:r>
              <a:rPr lang="en-GB" dirty="0"/>
              <a:t>Direct-search</a:t>
            </a:r>
          </a:p>
          <a:p>
            <a:r>
              <a:rPr lang="en-GB" dirty="0"/>
              <a:t>Shopping around for portfolio optimization</a:t>
            </a:r>
          </a:p>
          <a:p>
            <a:r>
              <a:rPr lang="en-GB" dirty="0"/>
              <a:t>Interaction for negotiation before sales</a:t>
            </a:r>
          </a:p>
          <a:p>
            <a:r>
              <a:rPr lang="en-GB" dirty="0"/>
              <a:t>Direct or brokered deals result in price and quantity agreements known in advance</a:t>
            </a:r>
          </a:p>
          <a:p>
            <a:r>
              <a:rPr lang="en-GB" dirty="0"/>
              <a:t>Equilibrium price is not defined centrally but is “discovered” through efficient market and remains confidential between parties</a:t>
            </a:r>
          </a:p>
          <a:p>
            <a:r>
              <a:rPr lang="en-GB" dirty="0"/>
              <a:t>Agreed quantity is conveyed to system operator and is subject to transmission availability</a:t>
            </a:r>
          </a:p>
          <a:p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465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Reading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029200"/>
          </a:xfrm>
        </p:spPr>
        <p:txBody>
          <a:bodyPr>
            <a:normAutofit/>
          </a:bodyPr>
          <a:lstStyle/>
          <a:p>
            <a:r>
              <a:rPr lang="en-GB" dirty="0"/>
              <a:t>Chapter 2 in </a:t>
            </a:r>
            <a:r>
              <a:rPr lang="en-GB" dirty="0" err="1"/>
              <a:t>Kirschen</a:t>
            </a:r>
            <a:r>
              <a:rPr lang="en-GB" dirty="0"/>
              <a:t> and </a:t>
            </a:r>
            <a:r>
              <a:rPr lang="en-GB" dirty="0" err="1"/>
              <a:t>Strbac</a:t>
            </a:r>
            <a:r>
              <a:rPr lang="en-GB" dirty="0"/>
              <a:t> book</a:t>
            </a:r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240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Electricity Markets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091" y="3886200"/>
            <a:ext cx="6400800" cy="8382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How different market designs work?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867400"/>
            <a:ext cx="7619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</a:rPr>
              <a:t>Dr </a:t>
            </a:r>
            <a:r>
              <a:rPr lang="en-GB" sz="2400" dirty="0" err="1">
                <a:solidFill>
                  <a:srgbClr val="002060"/>
                </a:solidFill>
              </a:rPr>
              <a:t>Kashif</a:t>
            </a:r>
            <a:r>
              <a:rPr lang="en-GB" sz="2400" dirty="0">
                <a:solidFill>
                  <a:srgbClr val="002060"/>
                </a:solidFill>
              </a:rPr>
              <a:t> Imran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Adopted from lecture slides of Dr </a:t>
            </a:r>
            <a:r>
              <a:rPr lang="en-GB" dirty="0" err="1">
                <a:solidFill>
                  <a:srgbClr val="002060"/>
                </a:solidFill>
              </a:rPr>
              <a:t>Ivana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Kockar</a:t>
            </a:r>
            <a:r>
              <a:rPr lang="en-GB" dirty="0">
                <a:solidFill>
                  <a:srgbClr val="002060"/>
                </a:solidFill>
              </a:rPr>
              <a:t> at University of Strathclyde</a:t>
            </a:r>
          </a:p>
        </p:txBody>
      </p:sp>
    </p:spTree>
    <p:extLst>
      <p:ext uri="{BB962C8B-B14F-4D97-AF65-F5344CB8AC3E}">
        <p14:creationId xmlns:p14="http://schemas.microsoft.com/office/powerpoint/2010/main" val="1884377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Based on when the trading occurs there are</a:t>
            </a:r>
          </a:p>
          <a:p>
            <a:pPr lvl="1"/>
            <a:r>
              <a:rPr lang="en-GB" dirty="0"/>
              <a:t>Forward/futures trading</a:t>
            </a:r>
          </a:p>
          <a:p>
            <a:pPr lvl="1"/>
            <a:r>
              <a:rPr lang="en-GB" dirty="0"/>
              <a:t>Spot trading</a:t>
            </a:r>
          </a:p>
          <a:p>
            <a:r>
              <a:rPr lang="en-GB" dirty="0"/>
              <a:t>Based on how trading quantities and prices are determined, there are </a:t>
            </a:r>
          </a:p>
          <a:p>
            <a:pPr lvl="1"/>
            <a:r>
              <a:rPr lang="en-GB" dirty="0"/>
              <a:t>Centralized trading </a:t>
            </a:r>
          </a:p>
          <a:p>
            <a:pPr lvl="1"/>
            <a:r>
              <a:rPr lang="en-GB" dirty="0"/>
              <a:t>Bilateral trading</a:t>
            </a:r>
          </a:p>
        </p:txBody>
      </p:sp>
    </p:spTree>
    <p:extLst>
      <p:ext uri="{BB962C8B-B14F-4D97-AF65-F5344CB8AC3E}">
        <p14:creationId xmlns:p14="http://schemas.microsoft.com/office/powerpoint/2010/main" val="3793725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Spot market for 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GB" dirty="0"/>
              <a:t>This is managed market run by the central system operator</a:t>
            </a:r>
          </a:p>
          <a:p>
            <a:pPr lvl="1"/>
            <a:r>
              <a:rPr lang="en-GB" dirty="0"/>
              <a:t>Matches demand and supply</a:t>
            </a:r>
          </a:p>
          <a:p>
            <a:pPr lvl="1"/>
            <a:r>
              <a:rPr lang="en-GB" dirty="0"/>
              <a:t>Determines a spot price</a:t>
            </a:r>
          </a:p>
          <a:p>
            <a:pPr lvl="1"/>
            <a:r>
              <a:rPr lang="en-GB" dirty="0"/>
              <a:t>Provides ancillary services</a:t>
            </a:r>
          </a:p>
          <a:p>
            <a:pPr lvl="1"/>
            <a:r>
              <a:rPr lang="en-GB" dirty="0"/>
              <a:t>Maintains security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644089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Spot market for 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pPr lvl="1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001000" cy="434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287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Market clearing – simple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915910" cy="42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175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 Simple System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8745"/>
            <a:ext cx="791457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4175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Simple Market Clearing: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behind the scenes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What is the goal of the market clearing</a:t>
            </a:r>
          </a:p>
          <a:p>
            <a:pPr lvl="1"/>
            <a:r>
              <a:rPr lang="en-GB" dirty="0"/>
              <a:t>Determine generation output</a:t>
            </a:r>
          </a:p>
          <a:p>
            <a:pPr lvl="1"/>
            <a:r>
              <a:rPr lang="en-GB" dirty="0"/>
              <a:t>Determine the price of electricity</a:t>
            </a:r>
          </a:p>
          <a:p>
            <a:r>
              <a:rPr lang="en-GB" dirty="0"/>
              <a:t>What is considered</a:t>
            </a:r>
          </a:p>
          <a:p>
            <a:pPr lvl="1"/>
            <a:r>
              <a:rPr lang="en-GB" dirty="0"/>
              <a:t>Generators offers</a:t>
            </a:r>
          </a:p>
          <a:p>
            <a:pPr lvl="2"/>
            <a:r>
              <a:rPr lang="en-GB" dirty="0"/>
              <a:t>Including generators limits</a:t>
            </a:r>
          </a:p>
          <a:p>
            <a:pPr lvl="1"/>
            <a:r>
              <a:rPr lang="en-GB" dirty="0"/>
              <a:t>Demand levels</a:t>
            </a:r>
          </a:p>
          <a:p>
            <a:pPr lvl="2"/>
            <a:r>
              <a:rPr lang="en-GB" dirty="0"/>
              <a:t>Including demand elasticity and their bids</a:t>
            </a:r>
          </a:p>
          <a:p>
            <a:r>
              <a:rPr lang="en-GB" dirty="0"/>
              <a:t>What is omitted</a:t>
            </a:r>
          </a:p>
          <a:p>
            <a:pPr lvl="1"/>
            <a:r>
              <a:rPr lang="en-GB" dirty="0"/>
              <a:t>Network</a:t>
            </a:r>
          </a:p>
          <a:p>
            <a:pPr lvl="2"/>
            <a:r>
              <a:rPr lang="en-GB" dirty="0"/>
              <a:t>Losses</a:t>
            </a:r>
          </a:p>
          <a:p>
            <a:pPr lvl="2"/>
            <a:r>
              <a:rPr lang="en-GB" dirty="0"/>
              <a:t>Line constraints</a:t>
            </a:r>
          </a:p>
          <a:p>
            <a:pPr lvl="2"/>
            <a:r>
              <a:rPr lang="en-GB" dirty="0"/>
              <a:t>Voltage limits and security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8229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Market clearing “engine”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Power system analysis tool that looks how to distribute load among available generators in the most economic way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94364"/>
            <a:ext cx="5029200" cy="232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10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Kirchhoff’s Law, Location and Transmission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14512"/>
            <a:ext cx="6834482" cy="390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92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Market clearing “engine”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Generator could be linear, quadratic …. We retain the same shape of the function as for true costs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86545"/>
            <a:ext cx="599308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477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Economic Dispatch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599"/>
            <a:ext cx="6477000" cy="524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028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Economic Dispatch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43566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0341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Meaning of Lagrange Multiplier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600200"/>
            <a:ext cx="759912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4522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Economic Dispatch with generation limits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800225"/>
            <a:ext cx="41338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6179993" cy="486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848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Optimality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602163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66274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1022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Optimal Power Flow - OPF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678363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26527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7111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Optimal Power Flow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678363"/>
          </a:xfrm>
        </p:spPr>
        <p:txBody>
          <a:bodyPr>
            <a:normAutofit/>
          </a:bodyPr>
          <a:lstStyle/>
          <a:p>
            <a:r>
              <a:rPr lang="en-GB" dirty="0"/>
              <a:t>What are the parameters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43100"/>
            <a:ext cx="7631357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5098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Optimal Power Flow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678363"/>
          </a:xfrm>
        </p:spPr>
        <p:txBody>
          <a:bodyPr>
            <a:normAutofit/>
          </a:bodyPr>
          <a:lstStyle/>
          <a:p>
            <a:r>
              <a:rPr lang="en-GB" dirty="0"/>
              <a:t>What are the variables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94926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1653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Market clearing – complex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48600" cy="452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1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Demand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Load is not constant at all times</a:t>
            </a:r>
          </a:p>
          <a:p>
            <a:r>
              <a:rPr lang="en-GB" dirty="0"/>
              <a:t>Its shows daily, weekly and seasonal variations</a:t>
            </a:r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992989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519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Market clearing – complex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solve this optimization problem</a:t>
            </a:r>
          </a:p>
          <a:p>
            <a:pPr lvl="1"/>
            <a:r>
              <a:rPr lang="en-GB" dirty="0"/>
              <a:t>Lagrange function</a:t>
            </a:r>
          </a:p>
          <a:p>
            <a:r>
              <a:rPr lang="en-GB" dirty="0"/>
              <a:t>A bit of simplification</a:t>
            </a:r>
          </a:p>
          <a:p>
            <a:pPr lvl="1"/>
            <a:r>
              <a:rPr lang="en-GB" dirty="0"/>
              <a:t>Infinite VAR sources V = 1 </a:t>
            </a:r>
            <a:r>
              <a:rPr lang="en-GB" dirty="0" err="1"/>
              <a:t>p.u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038600"/>
            <a:ext cx="755373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7166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Lagrange function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600200"/>
            <a:ext cx="614699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0301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Optimality conditions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162800" cy="47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083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Optimality conditions</a:t>
            </a:r>
            <a:endParaRPr lang="en-GB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447800"/>
            <a:ext cx="663323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3379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Lagrange Function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524000"/>
            <a:ext cx="764864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7877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Meaning of Lagrange Multiplier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Cost associated with maintaining each constraint</a:t>
            </a:r>
          </a:p>
          <a:p>
            <a:r>
              <a:rPr lang="en-GB" dirty="0"/>
              <a:t>Multipliers associated with power balance equations tell us how much it costs to maintain power balance i.e. how much it will cost to increase demand at a given bus</a:t>
            </a:r>
          </a:p>
          <a:p>
            <a:pPr lvl="1"/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4876800"/>
            <a:ext cx="745587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0356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Pricing Mechanisms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091" y="3886200"/>
            <a:ext cx="6400800" cy="8382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Marginal vs. Pay as Bid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867400"/>
            <a:ext cx="7619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</a:rPr>
              <a:t>Dr </a:t>
            </a:r>
            <a:r>
              <a:rPr lang="en-GB" sz="2400" dirty="0" err="1">
                <a:solidFill>
                  <a:srgbClr val="002060"/>
                </a:solidFill>
              </a:rPr>
              <a:t>Kashif</a:t>
            </a:r>
            <a:r>
              <a:rPr lang="en-GB" sz="2400" dirty="0">
                <a:solidFill>
                  <a:srgbClr val="002060"/>
                </a:solidFill>
              </a:rPr>
              <a:t> Imran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Adopted from lecture slides of Dr </a:t>
            </a:r>
            <a:r>
              <a:rPr lang="en-GB" dirty="0" err="1">
                <a:solidFill>
                  <a:srgbClr val="002060"/>
                </a:solidFill>
              </a:rPr>
              <a:t>Ivana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Kockar</a:t>
            </a:r>
            <a:r>
              <a:rPr lang="en-GB" dirty="0">
                <a:solidFill>
                  <a:srgbClr val="002060"/>
                </a:solidFill>
              </a:rPr>
              <a:t> at University of Strathclyde</a:t>
            </a:r>
          </a:p>
        </p:txBody>
      </p:sp>
    </p:spTree>
    <p:extLst>
      <p:ext uri="{BB962C8B-B14F-4D97-AF65-F5344CB8AC3E}">
        <p14:creationId xmlns:p14="http://schemas.microsoft.com/office/powerpoint/2010/main" val="2845113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Pricing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An important component of electricity market design</a:t>
            </a:r>
          </a:p>
          <a:p>
            <a:r>
              <a:rPr lang="en-GB" dirty="0"/>
              <a:t>Defines tariffs for electricity as well as for the various ancillary services</a:t>
            </a:r>
          </a:p>
          <a:p>
            <a:r>
              <a:rPr lang="en-GB" dirty="0"/>
              <a:t>Central role in the market</a:t>
            </a:r>
          </a:p>
          <a:p>
            <a:pPr lvl="1"/>
            <a:r>
              <a:rPr lang="en-GB" dirty="0"/>
              <a:t>As it sends monetary signals on the value of the resources </a:t>
            </a:r>
          </a:p>
          <a:p>
            <a:pPr lvl="1"/>
            <a:r>
              <a:rPr lang="en-GB" dirty="0"/>
              <a:t>Sends signals that strongly influence future investments in the system infrastructure</a:t>
            </a:r>
          </a:p>
          <a:p>
            <a:pPr lvl="1"/>
            <a:r>
              <a:rPr lang="en-GB" dirty="0"/>
              <a:t>The price of electricity must me competitive</a:t>
            </a:r>
          </a:p>
          <a:p>
            <a:r>
              <a:rPr lang="en-GB" dirty="0"/>
              <a:t>A well designed pricing mechanism has to address</a:t>
            </a:r>
          </a:p>
          <a:p>
            <a:pPr lvl="1"/>
            <a:r>
              <a:rPr lang="en-GB" dirty="0"/>
              <a:t>The problem of short term operation</a:t>
            </a:r>
          </a:p>
          <a:p>
            <a:pPr lvl="1"/>
            <a:r>
              <a:rPr lang="en-GB" dirty="0"/>
              <a:t>Long-run efficient market operation</a:t>
            </a:r>
          </a:p>
          <a:p>
            <a:r>
              <a:rPr lang="en-GB" dirty="0"/>
              <a:t>Market design, with its pricing schemes and rules, needs to tackle market imperfections</a:t>
            </a:r>
          </a:p>
          <a:p>
            <a:pPr lvl="1"/>
            <a:r>
              <a:rPr lang="en-GB" dirty="0"/>
              <a:t>Market power by generators</a:t>
            </a:r>
          </a:p>
          <a:p>
            <a:pPr lvl="1"/>
            <a:r>
              <a:rPr lang="en-GB" dirty="0"/>
              <a:t>Congestion of the transmission network</a:t>
            </a:r>
          </a:p>
        </p:txBody>
      </p:sp>
    </p:spTree>
    <p:extLst>
      <p:ext uri="{BB962C8B-B14F-4D97-AF65-F5344CB8AC3E}">
        <p14:creationId xmlns:p14="http://schemas.microsoft.com/office/powerpoint/2010/main" val="34676462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Pricing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1534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Two main pricing mechanisms have been applied in electricity systems</a:t>
                </a:r>
              </a:p>
              <a:p>
                <a:r>
                  <a:rPr lang="en-GB" dirty="0"/>
                  <a:t>Market Prices </a:t>
                </a:r>
              </a:p>
              <a:p>
                <a:pPr lvl="1"/>
                <a:r>
                  <a:rPr lang="en-GB" dirty="0"/>
                  <a:t>Forward looking, based on marginal costs</a:t>
                </a:r>
              </a:p>
              <a:p>
                <a:pPr lvl="1"/>
                <a:r>
                  <a:rPr lang="en-GB" dirty="0"/>
                  <a:t>Don’t reflect sunk costs</a:t>
                </a:r>
              </a:p>
              <a:p>
                <a:pPr lvl="1"/>
                <a:r>
                  <a:rPr lang="en-GB" dirty="0"/>
                  <a:t>Approach based on </a:t>
                </a:r>
                <a:r>
                  <a:rPr lang="en-GB" i="1" dirty="0">
                    <a:solidFill>
                      <a:srgbClr val="FF0000"/>
                    </a:solidFill>
                  </a:rPr>
                  <a:t>marginal pricing theory</a:t>
                </a:r>
              </a:p>
              <a:p>
                <a:pPr lvl="2"/>
                <a:r>
                  <a:rPr lang="en-GB" dirty="0"/>
                  <a:t>Price equals the short run marginal cost</a:t>
                </a:r>
              </a:p>
              <a:p>
                <a:pPr lvl="1"/>
                <a:r>
                  <a:rPr lang="en-GB" dirty="0"/>
                  <a:t>Non-uniform </a:t>
                </a:r>
                <a:r>
                  <a:rPr lang="en-GB" i="1" dirty="0">
                    <a:solidFill>
                      <a:srgbClr val="FF0000"/>
                    </a:solidFill>
                  </a:rPr>
                  <a:t>pay as bid pricing</a:t>
                </a:r>
              </a:p>
              <a:p>
                <a:pPr lvl="2"/>
                <a:r>
                  <a:rPr lang="en-GB" dirty="0"/>
                  <a:t>Where each participant is paid according to its submitted offer or bid</a:t>
                </a:r>
              </a:p>
              <a:p>
                <a:r>
                  <a:rPr lang="en-GB" dirty="0"/>
                  <a:t>Regulated Prices</a:t>
                </a:r>
              </a:p>
              <a:p>
                <a:pPr lvl="1"/>
                <a:r>
                  <a:rPr lang="en-GB" dirty="0"/>
                  <a:t>Based on average historic costs</a:t>
                </a:r>
              </a:p>
              <a:p>
                <a:pPr lvl="1"/>
                <a:r>
                  <a:rPr lang="en-GB" dirty="0"/>
                  <a:t>Only reflect marginal cost to the extent they impact the average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𝑅𝑒𝑔𝑢𝑙𝑎𝑡𝑒𝑑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𝑃𝑟𝑖𝑐𝑒𝑠</m:t>
                    </m:r>
                    <m:r>
                      <a:rPr lang="en-GB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𝐹𝑖𝑥𝑒𝑑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𝐶𝑜𝑠𝑡𝑠</m:t>
                        </m:r>
                        <m:r>
                          <a:rPr lang="en-GB" b="0" i="1" smtClean="0">
                            <a:latin typeface="Cambria Math"/>
                          </a:rPr>
                          <m:t>+</m:t>
                        </m:r>
                        <m:r>
                          <a:rPr lang="en-GB" b="0" i="1" smtClean="0">
                            <a:latin typeface="Cambria Math"/>
                          </a:rPr>
                          <m:t>𝐹𝑢𝑒𝑙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𝐶𝑜𝑠𝑡𝑠</m:t>
                        </m:r>
                        <m:r>
                          <a:rPr lang="en-GB" b="0" i="1" smtClean="0">
                            <a:latin typeface="Cambria Math"/>
                          </a:rPr>
                          <m:t>+</m:t>
                        </m:r>
                        <m:r>
                          <a:rPr lang="en-GB" b="0" i="1" smtClean="0">
                            <a:latin typeface="Cambria Math"/>
                          </a:rPr>
                          <m:t>𝑂</m:t>
                        </m:r>
                        <m:r>
                          <a:rPr lang="en-GB" b="0" i="1" smtClean="0">
                            <a:latin typeface="Cambria Math"/>
                          </a:rPr>
                          <m:t>&amp;</m:t>
                        </m:r>
                        <m:r>
                          <a:rPr lang="en-GB" b="0" i="1" smtClean="0">
                            <a:latin typeface="Cambria Math"/>
                          </a:rPr>
                          <m:t>𝑀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𝐶𝑜𝑠𝑡𝑠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𝐸𝑛𝑒𝑟𝑔𝑦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Fixed costs include depreciation of original investment &amp; maintenance capital, fixed price contracts, financing costs etc.</a:t>
                </a:r>
              </a:p>
              <a:p>
                <a:pPr lvl="1"/>
                <a:endParaRPr lang="en-GB" dirty="0"/>
              </a:p>
              <a:p>
                <a:pPr lvl="2"/>
                <a:endParaRPr lang="en-GB" dirty="0"/>
              </a:p>
              <a:p>
                <a:pPr lvl="2"/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153400" cy="4525963"/>
              </a:xfrm>
              <a:blipFill rotWithShape="1">
                <a:blip r:embed="rId2"/>
                <a:stretch>
                  <a:fillRect l="-673" t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9250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Marginal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GB" dirty="0"/>
              <a:t>There are two main variations of marginal pricing</a:t>
            </a:r>
          </a:p>
          <a:p>
            <a:pPr lvl="1"/>
            <a:r>
              <a:rPr lang="en-GB" dirty="0"/>
              <a:t>System marginal pricing</a:t>
            </a:r>
          </a:p>
          <a:p>
            <a:pPr lvl="1"/>
            <a:r>
              <a:rPr lang="en-GB" dirty="0"/>
              <a:t>Locational marginal pricing</a:t>
            </a:r>
          </a:p>
        </p:txBody>
      </p:sp>
    </p:spTree>
    <p:extLst>
      <p:ext uri="{BB962C8B-B14F-4D97-AF65-F5344CB8AC3E}">
        <p14:creationId xmlns:p14="http://schemas.microsoft.com/office/powerpoint/2010/main" val="404464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Issue of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Why is it important to correctly forecast load demand and generation availability</a:t>
            </a:r>
          </a:p>
          <a:p>
            <a:pPr lvl="1"/>
            <a:r>
              <a:rPr lang="en-GB" dirty="0"/>
              <a:t>Instantaneous match between load and generation</a:t>
            </a:r>
          </a:p>
          <a:p>
            <a:pPr lvl="1"/>
            <a:r>
              <a:rPr lang="en-GB" dirty="0"/>
              <a:t>Intermittent nature of wind and solar</a:t>
            </a:r>
          </a:p>
          <a:p>
            <a:pPr lvl="1"/>
            <a:r>
              <a:rPr lang="en-GB" dirty="0"/>
              <a:t>Limited means to store energy</a:t>
            </a:r>
          </a:p>
          <a:p>
            <a:r>
              <a:rPr lang="en-GB" dirty="0"/>
              <a:t>How do we cover the mismatch</a:t>
            </a:r>
          </a:p>
          <a:p>
            <a:pPr lvl="1"/>
            <a:r>
              <a:rPr lang="en-GB" dirty="0"/>
              <a:t>Surplus generation – load following</a:t>
            </a:r>
          </a:p>
          <a:p>
            <a:pPr lvl="1"/>
            <a:r>
              <a:rPr lang="en-GB" dirty="0"/>
              <a:t>Excessive load – load shedding</a:t>
            </a:r>
          </a:p>
          <a:p>
            <a:r>
              <a:rPr lang="en-GB" dirty="0"/>
              <a:t>What about unpredictable imbalances like generation and line outages</a:t>
            </a:r>
          </a:p>
          <a:p>
            <a:r>
              <a:rPr lang="en-GB" dirty="0"/>
              <a:t>Security of supply becomes a concern</a:t>
            </a:r>
          </a:p>
          <a:p>
            <a:r>
              <a:rPr lang="en-GB" dirty="0"/>
              <a:t>Reserve generation becomes a necessity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192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Marginal Pricing - SMP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price is determined by a marginal generator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5562600" cy="398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9405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Marginal Pricing - SMP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Under System (Spot) Marginal Pricing</a:t>
            </a:r>
          </a:p>
          <a:p>
            <a:r>
              <a:rPr lang="en-GB" dirty="0"/>
              <a:t>Generator offers are stacked in ascending merit order</a:t>
            </a:r>
          </a:p>
          <a:p>
            <a:r>
              <a:rPr lang="en-GB" dirty="0"/>
              <a:t>Load bids are stacked in descending merit order</a:t>
            </a:r>
          </a:p>
          <a:p>
            <a:r>
              <a:rPr lang="en-GB" dirty="0"/>
              <a:t>The clearing price is determined by the intersection of supply and demand curves</a:t>
            </a:r>
          </a:p>
          <a:p>
            <a:r>
              <a:rPr lang="en-GB" dirty="0"/>
              <a:t>SMP is normally determined on hourly basis</a:t>
            </a:r>
          </a:p>
          <a:p>
            <a:r>
              <a:rPr lang="en-GB" dirty="0"/>
              <a:t>SMP is </a:t>
            </a:r>
            <a:r>
              <a:rPr lang="en-GB" i="1" dirty="0">
                <a:solidFill>
                  <a:srgbClr val="FF0000"/>
                </a:solidFill>
              </a:rPr>
              <a:t>uniformly</a:t>
            </a:r>
            <a:r>
              <a:rPr lang="en-GB" dirty="0"/>
              <a:t> applied to all generators, regardless of their location or offer price</a:t>
            </a:r>
          </a:p>
        </p:txBody>
      </p:sp>
    </p:spTree>
    <p:extLst>
      <p:ext uri="{BB962C8B-B14F-4D97-AF65-F5344CB8AC3E}">
        <p14:creationId xmlns:p14="http://schemas.microsoft.com/office/powerpoint/2010/main" val="9270606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Marginal Pricing - SMP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SMP does not explicitly take into consideration transmission constraints</a:t>
            </a:r>
          </a:p>
          <a:p>
            <a:r>
              <a:rPr lang="en-GB" dirty="0"/>
              <a:t>Various rules have been developed to manage transmission congestion problem</a:t>
            </a:r>
          </a:p>
          <a:p>
            <a:pPr lvl="1"/>
            <a:r>
              <a:rPr lang="en-GB" dirty="0"/>
              <a:t>The initial version of England and Wales (E&amp;W) pool market first calculated the merit order without considering transmission constraints</a:t>
            </a:r>
          </a:p>
          <a:p>
            <a:pPr lvl="1"/>
            <a:r>
              <a:rPr lang="en-GB" dirty="0"/>
              <a:t>The dispatch was then revised under congested operation using heuristics</a:t>
            </a:r>
          </a:p>
          <a:p>
            <a:pPr lvl="2"/>
            <a:r>
              <a:rPr lang="en-GB" dirty="0" err="1"/>
              <a:t>Redispatched</a:t>
            </a:r>
            <a:r>
              <a:rPr lang="en-GB" dirty="0"/>
              <a:t> generators were compensated by extra payments charged to customers on pro-rata basis</a:t>
            </a:r>
          </a:p>
          <a:p>
            <a:pPr lvl="1"/>
            <a:r>
              <a:rPr lang="en-GB" dirty="0" err="1"/>
              <a:t>Norpool</a:t>
            </a:r>
            <a:r>
              <a:rPr lang="en-GB" dirty="0"/>
              <a:t> market of </a:t>
            </a:r>
            <a:r>
              <a:rPr lang="en-GB" dirty="0" err="1"/>
              <a:t>Scandanavian</a:t>
            </a:r>
            <a:r>
              <a:rPr lang="en-GB" dirty="0"/>
              <a:t> countries splits into zones, in case of congestion</a:t>
            </a:r>
          </a:p>
          <a:p>
            <a:pPr lvl="2"/>
            <a:r>
              <a:rPr lang="en-GB" dirty="0"/>
              <a:t>Supply is provided by separate generator offers</a:t>
            </a:r>
          </a:p>
          <a:p>
            <a:pPr lvl="2"/>
            <a:r>
              <a:rPr lang="en-GB" dirty="0" err="1"/>
              <a:t>Nordpool</a:t>
            </a:r>
            <a:r>
              <a:rPr lang="en-GB" dirty="0"/>
              <a:t> switches to a simplified Locational Marginal Pricing</a:t>
            </a:r>
          </a:p>
        </p:txBody>
      </p:sp>
    </p:spTree>
    <p:extLst>
      <p:ext uri="{BB962C8B-B14F-4D97-AF65-F5344CB8AC3E}">
        <p14:creationId xmlns:p14="http://schemas.microsoft.com/office/powerpoint/2010/main" val="33651601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Marginal Pricing - SMP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Marginal Pricing method does not explicitly account for ancillary services </a:t>
            </a:r>
          </a:p>
          <a:p>
            <a:pPr lvl="1"/>
            <a:r>
              <a:rPr lang="en-GB" dirty="0"/>
              <a:t>Separate charges devised to cover the costs of providing such services</a:t>
            </a:r>
          </a:p>
          <a:p>
            <a:pPr lvl="2"/>
            <a:r>
              <a:rPr lang="en-GB" dirty="0"/>
              <a:t>Pro-rata charges - in the form of uplifts</a:t>
            </a:r>
          </a:p>
        </p:txBody>
      </p:sp>
    </p:spTree>
    <p:extLst>
      <p:ext uri="{BB962C8B-B14F-4D97-AF65-F5344CB8AC3E}">
        <p14:creationId xmlns:p14="http://schemas.microsoft.com/office/powerpoint/2010/main" val="58269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Marginal Pricing - LMP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Locational Marginal Pricing (LMP) is more complex.</a:t>
            </a:r>
          </a:p>
          <a:p>
            <a:r>
              <a:rPr lang="en-GB" dirty="0"/>
              <a:t>The optimization is subject to various system constraints</a:t>
            </a:r>
          </a:p>
          <a:p>
            <a:pPr lvl="1"/>
            <a:r>
              <a:rPr lang="en-GB" dirty="0"/>
              <a:t>Generation limits</a:t>
            </a:r>
          </a:p>
          <a:p>
            <a:pPr lvl="1"/>
            <a:r>
              <a:rPr lang="en-GB" dirty="0"/>
              <a:t>Line capacities</a:t>
            </a:r>
          </a:p>
          <a:p>
            <a:pPr lvl="1"/>
            <a:r>
              <a:rPr lang="en-GB" dirty="0"/>
              <a:t>Voltage limits</a:t>
            </a:r>
          </a:p>
          <a:p>
            <a:r>
              <a:rPr lang="en-GB" dirty="0"/>
              <a:t>This dispatch also includes the supply of losses and other ancillary services necessary to support system operation</a:t>
            </a:r>
          </a:p>
          <a:p>
            <a:r>
              <a:rPr lang="en-GB" dirty="0"/>
              <a:t>In practice, it may be tricky to compute because OPF is a difficult problem for large systems</a:t>
            </a:r>
          </a:p>
        </p:txBody>
      </p:sp>
    </p:spTree>
    <p:extLst>
      <p:ext uri="{BB962C8B-B14F-4D97-AF65-F5344CB8AC3E}">
        <p14:creationId xmlns:p14="http://schemas.microsoft.com/office/powerpoint/2010/main" val="9431329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Pay-as-Bid Pricing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Non-uniform pricing</a:t>
            </a:r>
          </a:p>
          <a:p>
            <a:r>
              <a:rPr lang="en-GB" dirty="0"/>
              <a:t>Each generator is paid according to its offer</a:t>
            </a:r>
          </a:p>
          <a:p>
            <a:r>
              <a:rPr lang="en-GB" dirty="0"/>
              <a:t>No nodal or system price</a:t>
            </a:r>
          </a:p>
          <a:p>
            <a:r>
              <a:rPr lang="en-GB" dirty="0"/>
              <a:t>How to allocate payments to customers</a:t>
            </a:r>
          </a:p>
          <a:p>
            <a:pPr lvl="1"/>
            <a:r>
              <a:rPr lang="en-GB" dirty="0"/>
              <a:t>Pro-rata</a:t>
            </a:r>
          </a:p>
          <a:p>
            <a:pPr lvl="1"/>
            <a:r>
              <a:rPr lang="en-GB" dirty="0" err="1"/>
              <a:t>Aumann</a:t>
            </a:r>
            <a:r>
              <a:rPr lang="en-GB" dirty="0"/>
              <a:t>-Shapley Approach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5475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Regulated Pricing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GB"/>
              <a:t>To be added 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0800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Some Problems in Electricity Markets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091" y="3429000"/>
            <a:ext cx="6400800" cy="1295400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Price Volatility </a:t>
            </a:r>
          </a:p>
          <a:p>
            <a:r>
              <a:rPr lang="en-GB" dirty="0">
                <a:solidFill>
                  <a:srgbClr val="FF0000"/>
                </a:solidFill>
              </a:rPr>
              <a:t>and </a:t>
            </a:r>
          </a:p>
          <a:p>
            <a:r>
              <a:rPr lang="en-GB" dirty="0">
                <a:solidFill>
                  <a:srgbClr val="FF0000"/>
                </a:solidFill>
              </a:rPr>
              <a:t>Transmission Congestion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867400"/>
            <a:ext cx="7619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</a:rPr>
              <a:t>Dr </a:t>
            </a:r>
            <a:r>
              <a:rPr lang="en-GB" sz="2400" dirty="0" err="1">
                <a:solidFill>
                  <a:srgbClr val="002060"/>
                </a:solidFill>
              </a:rPr>
              <a:t>Kashif</a:t>
            </a:r>
            <a:r>
              <a:rPr lang="en-GB" sz="2400" dirty="0">
                <a:solidFill>
                  <a:srgbClr val="002060"/>
                </a:solidFill>
              </a:rPr>
              <a:t> Imran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Adopted from lecture slides of Dr </a:t>
            </a:r>
            <a:r>
              <a:rPr lang="en-GB" dirty="0" err="1">
                <a:solidFill>
                  <a:srgbClr val="002060"/>
                </a:solidFill>
              </a:rPr>
              <a:t>Ivana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Kockar</a:t>
            </a:r>
            <a:r>
              <a:rPr lang="en-GB" dirty="0">
                <a:solidFill>
                  <a:srgbClr val="002060"/>
                </a:solidFill>
              </a:rPr>
              <a:t> at University of Strathclyde</a:t>
            </a:r>
          </a:p>
        </p:txBody>
      </p:sp>
    </p:spTree>
    <p:extLst>
      <p:ext uri="{BB962C8B-B14F-4D97-AF65-F5344CB8AC3E}">
        <p14:creationId xmlns:p14="http://schemas.microsoft.com/office/powerpoint/2010/main" val="26490301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4724400"/>
            <a:ext cx="7086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>
                <a:solidFill>
                  <a:srgbClr val="FF0000"/>
                </a:solidFill>
              </a:rPr>
              <a:t>Price Volatility</a:t>
            </a:r>
          </a:p>
        </p:txBody>
      </p:sp>
    </p:spTree>
    <p:extLst>
      <p:ext uri="{BB962C8B-B14F-4D97-AF65-F5344CB8AC3E}">
        <p14:creationId xmlns:p14="http://schemas.microsoft.com/office/powerpoint/2010/main" val="29531720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What is Price Volatility?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467600" cy="519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99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Structural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Corporatization</a:t>
            </a:r>
          </a:p>
          <a:p>
            <a:pPr lvl="1"/>
            <a:r>
              <a:rPr lang="en-GB" dirty="0"/>
              <a:t>Public owned organizations behave like investor owned company (not responsible for employment creation)</a:t>
            </a:r>
          </a:p>
          <a:p>
            <a:r>
              <a:rPr lang="en-GB" dirty="0"/>
              <a:t>Unbundling (Vertical de-integration)</a:t>
            </a:r>
          </a:p>
          <a:p>
            <a:pPr lvl="1"/>
            <a:r>
              <a:rPr lang="en-GB" dirty="0"/>
              <a:t>Separation of transmission from generation and distribution</a:t>
            </a:r>
          </a:p>
          <a:p>
            <a:r>
              <a:rPr lang="en-GB" dirty="0"/>
              <a:t>Fragmentation (Horizontal de-integration)</a:t>
            </a:r>
          </a:p>
          <a:p>
            <a:pPr lvl="1"/>
            <a:r>
              <a:rPr lang="en-GB" dirty="0"/>
              <a:t>Partitioning of generation and distribution sectors to increase market participants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8341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Why is the spot price for electricity so volatile?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44371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5469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Demand Curves for 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98048"/>
            <a:ext cx="6804969" cy="432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4649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Supply Curve for 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391400" cy="441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6965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Supply and Demand for Electricity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18830"/>
            <a:ext cx="7332398" cy="452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5609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Supply and demand for 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94737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3916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Supply and demand for electricity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655186"/>
            <a:ext cx="6750995" cy="444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3454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4724400"/>
            <a:ext cx="7086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>
                <a:solidFill>
                  <a:srgbClr val="FF0000"/>
                </a:solidFill>
              </a:rPr>
              <a:t>Transmission Congestion</a:t>
            </a:r>
          </a:p>
        </p:txBody>
      </p:sp>
    </p:spTree>
    <p:extLst>
      <p:ext uri="{BB962C8B-B14F-4D97-AF65-F5344CB8AC3E}">
        <p14:creationId xmlns:p14="http://schemas.microsoft.com/office/powerpoint/2010/main" val="34921387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Why do we care about congestion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on transmission networks?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congestion occurs, cost of energy increases</a:t>
            </a:r>
          </a:p>
          <a:p>
            <a:pPr lvl="1"/>
            <a:r>
              <a:rPr lang="en-GB" dirty="0"/>
              <a:t>One or more transmission lines operate at full capacity</a:t>
            </a:r>
          </a:p>
          <a:p>
            <a:pPr lvl="1"/>
            <a:r>
              <a:rPr lang="en-GB" dirty="0"/>
              <a:t>Energy from cheaper generators cannot be transmitted to loads</a:t>
            </a:r>
          </a:p>
          <a:p>
            <a:pPr lvl="1"/>
            <a:r>
              <a:rPr lang="en-GB" dirty="0"/>
              <a:t>More expensive local generators may have to be dispatched</a:t>
            </a:r>
          </a:p>
          <a:p>
            <a:pPr lvl="1"/>
            <a:r>
              <a:rPr lang="en-GB" dirty="0"/>
              <a:t>Transmission cost also goes up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7313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Uncongested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705600" cy="45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9546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Congested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5478"/>
            <a:ext cx="7174102" cy="458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84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9E5891EE44944B8E029A98C82F9391" ma:contentTypeVersion="0" ma:contentTypeDescription="Create a new document." ma:contentTypeScope="" ma:versionID="bd602519035e3d01a7a829ed315fbea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34DC6F-E998-477C-9BB2-102858746DCA}"/>
</file>

<file path=customXml/itemProps2.xml><?xml version="1.0" encoding="utf-8"?>
<ds:datastoreItem xmlns:ds="http://schemas.openxmlformats.org/officeDocument/2006/customXml" ds:itemID="{5E959A7D-65C9-4560-A18C-81385C1993C9}"/>
</file>

<file path=customXml/itemProps3.xml><?xml version="1.0" encoding="utf-8"?>
<ds:datastoreItem xmlns:ds="http://schemas.openxmlformats.org/officeDocument/2006/customXml" ds:itemID="{E6FE69EC-DBF2-480E-804A-CF76DF961C08}"/>
</file>

<file path=docProps/app.xml><?xml version="1.0" encoding="utf-8"?>
<Properties xmlns="http://schemas.openxmlformats.org/officeDocument/2006/extended-properties" xmlns:vt="http://schemas.openxmlformats.org/officeDocument/2006/docPropsVTypes">
  <TotalTime>21682</TotalTime>
  <Words>4007</Words>
  <Application>Microsoft Office PowerPoint</Application>
  <PresentationFormat>On-screen Show (4:3)</PresentationFormat>
  <Paragraphs>603</Paragraphs>
  <Slides>103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7" baseType="lpstr">
      <vt:lpstr>Arial</vt:lpstr>
      <vt:lpstr>Calibri</vt:lpstr>
      <vt:lpstr>Cambria Math</vt:lpstr>
      <vt:lpstr>Office Theme</vt:lpstr>
      <vt:lpstr>Power System Restructuring</vt:lpstr>
      <vt:lpstr>How Power System is Organized?</vt:lpstr>
      <vt:lpstr>Why Competition?</vt:lpstr>
      <vt:lpstr>Electricity as a Commodity</vt:lpstr>
      <vt:lpstr>Some Important Issues</vt:lpstr>
      <vt:lpstr>Kirchhoff’s Law, Location and Transmission Capacity</vt:lpstr>
      <vt:lpstr>Demand Variation</vt:lpstr>
      <vt:lpstr>Issue of Uncertainty</vt:lpstr>
      <vt:lpstr>Structural Changes</vt:lpstr>
      <vt:lpstr>Structural Changes (2)</vt:lpstr>
      <vt:lpstr>Results of Structural Changes</vt:lpstr>
      <vt:lpstr>Results of Structural Changes (2)</vt:lpstr>
      <vt:lpstr>Single Buyer Model</vt:lpstr>
      <vt:lpstr>Single Buyer Plus Model</vt:lpstr>
      <vt:lpstr>Wholesale Competition Model</vt:lpstr>
      <vt:lpstr>Retail Competition Model</vt:lpstr>
      <vt:lpstr>Generation Side</vt:lpstr>
      <vt:lpstr>Transmission</vt:lpstr>
      <vt:lpstr>Distribution Side</vt:lpstr>
      <vt:lpstr>Consumers</vt:lpstr>
      <vt:lpstr>Regulator</vt:lpstr>
      <vt:lpstr>Markets</vt:lpstr>
      <vt:lpstr>Markets</vt:lpstr>
      <vt:lpstr>How much do I value Mangoes?</vt:lpstr>
      <vt:lpstr>Modelling Consumers</vt:lpstr>
      <vt:lpstr>Modelling Consumers</vt:lpstr>
      <vt:lpstr>Elasticity of Demand</vt:lpstr>
      <vt:lpstr>Supply Side</vt:lpstr>
      <vt:lpstr>How much does the next one cost?</vt:lpstr>
      <vt:lpstr>How much does the next one cost?</vt:lpstr>
      <vt:lpstr>How much does the next one cost?</vt:lpstr>
      <vt:lpstr>How much does the next one cost?</vt:lpstr>
      <vt:lpstr>How much does the next one cost?</vt:lpstr>
      <vt:lpstr>Modelling Suppliers</vt:lpstr>
      <vt:lpstr>Market equilibrium</vt:lpstr>
      <vt:lpstr>Market equilibrium</vt:lpstr>
      <vt:lpstr>Consumers Surplus</vt:lpstr>
      <vt:lpstr>Economic Profit of Suppliers</vt:lpstr>
      <vt:lpstr>Social or Global welfare</vt:lpstr>
      <vt:lpstr>Market Equilibrium and Social Welfare</vt:lpstr>
      <vt:lpstr>Market Equilibrium and Social Welfare</vt:lpstr>
      <vt:lpstr>Back to our main assumptions …..</vt:lpstr>
      <vt:lpstr>Perfectly Competitive Market</vt:lpstr>
      <vt:lpstr>Imperfect Market</vt:lpstr>
      <vt:lpstr>Market Structure</vt:lpstr>
      <vt:lpstr>Organization of Markets</vt:lpstr>
      <vt:lpstr>Organization of Markets</vt:lpstr>
      <vt:lpstr>Centralized Auction</vt:lpstr>
      <vt:lpstr>Centralized Auction</vt:lpstr>
      <vt:lpstr>Bilateral Trades</vt:lpstr>
      <vt:lpstr>Reading ….</vt:lpstr>
      <vt:lpstr>Electricity Markets</vt:lpstr>
      <vt:lpstr>Reminder</vt:lpstr>
      <vt:lpstr>Spot market for electricity</vt:lpstr>
      <vt:lpstr>Spot market for electricity</vt:lpstr>
      <vt:lpstr>Market clearing – simple case</vt:lpstr>
      <vt:lpstr>A Simple System Model</vt:lpstr>
      <vt:lpstr>Simple Market Clearing:  behind the scenes</vt:lpstr>
      <vt:lpstr>Market clearing “engine”</vt:lpstr>
      <vt:lpstr>Market clearing “engine”</vt:lpstr>
      <vt:lpstr>Economic Dispatch</vt:lpstr>
      <vt:lpstr>Economic Dispatch</vt:lpstr>
      <vt:lpstr>Meaning of Lagrange Multiplier</vt:lpstr>
      <vt:lpstr>Economic Dispatch with generation limits</vt:lpstr>
      <vt:lpstr>Optimality Conditions</vt:lpstr>
      <vt:lpstr>Optimal Power Flow - OPF</vt:lpstr>
      <vt:lpstr>Optimal Power Flow (2)</vt:lpstr>
      <vt:lpstr>Optimal Power Flow (3)</vt:lpstr>
      <vt:lpstr>Market clearing – complex case</vt:lpstr>
      <vt:lpstr>Market clearing – complex case</vt:lpstr>
      <vt:lpstr>Lagrange function</vt:lpstr>
      <vt:lpstr>Optimality conditions</vt:lpstr>
      <vt:lpstr>Optimality conditions</vt:lpstr>
      <vt:lpstr>Lagrange Function</vt:lpstr>
      <vt:lpstr>Meaning of Lagrange Multiplier</vt:lpstr>
      <vt:lpstr>Pricing Mechanisms</vt:lpstr>
      <vt:lpstr>Pricing Mechanisms</vt:lpstr>
      <vt:lpstr>Pricing Mechanisms</vt:lpstr>
      <vt:lpstr>Marginal Pricing</vt:lpstr>
      <vt:lpstr>Marginal Pricing - SMP</vt:lpstr>
      <vt:lpstr>Marginal Pricing - SMP</vt:lpstr>
      <vt:lpstr>Marginal Pricing - SMP</vt:lpstr>
      <vt:lpstr>Marginal Pricing - SMP</vt:lpstr>
      <vt:lpstr>Marginal Pricing - LMP</vt:lpstr>
      <vt:lpstr>Pay-as-Bid Pricing</vt:lpstr>
      <vt:lpstr>Regulated Pricing</vt:lpstr>
      <vt:lpstr>Some Problems in Electricity Markets</vt:lpstr>
      <vt:lpstr>PowerPoint Presentation</vt:lpstr>
      <vt:lpstr>What is Price Volatility?</vt:lpstr>
      <vt:lpstr>Why is the spot price for electricity so volatile?</vt:lpstr>
      <vt:lpstr>Demand Curves for Electricity</vt:lpstr>
      <vt:lpstr>Supply Curve for Electricity</vt:lpstr>
      <vt:lpstr>Supply and Demand for Electricity</vt:lpstr>
      <vt:lpstr>Supply and demand for electricity</vt:lpstr>
      <vt:lpstr>Supply and demand for electricity</vt:lpstr>
      <vt:lpstr>PowerPoint Presentation</vt:lpstr>
      <vt:lpstr>Why do we care about congestion on transmission networks?</vt:lpstr>
      <vt:lpstr>Uncongested Case</vt:lpstr>
      <vt:lpstr>Congested Case</vt:lpstr>
      <vt:lpstr>What are LMPs used for?</vt:lpstr>
      <vt:lpstr>Financial Transmission Rights (US)</vt:lpstr>
      <vt:lpstr>FTR Valuation Example</vt:lpstr>
      <vt:lpstr>Other Transmission Rights/Pricing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</dc:creator>
  <cp:lastModifiedBy>Dr. Muhammad Asghar Saqib</cp:lastModifiedBy>
  <cp:revision>60</cp:revision>
  <dcterms:created xsi:type="dcterms:W3CDTF">2006-08-16T00:00:00Z</dcterms:created>
  <dcterms:modified xsi:type="dcterms:W3CDTF">2020-06-11T17:54:57Z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0x010100E69E5891EE44944B8E029A98C82F9391</vt:lpwstr>
  </property>
</Properties>
</file>