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99" r:id="rId5"/>
    <p:sldId id="300" r:id="rId6"/>
    <p:sldId id="259" r:id="rId7"/>
    <p:sldId id="260" r:id="rId8"/>
    <p:sldId id="281" r:id="rId9"/>
    <p:sldId id="282" r:id="rId10"/>
    <p:sldId id="261" r:id="rId11"/>
    <p:sldId id="262" r:id="rId12"/>
    <p:sldId id="283" r:id="rId13"/>
    <p:sldId id="263" r:id="rId14"/>
    <p:sldId id="264" r:id="rId15"/>
    <p:sldId id="265" r:id="rId16"/>
    <p:sldId id="266" r:id="rId17"/>
    <p:sldId id="267" r:id="rId18"/>
    <p:sldId id="268" r:id="rId19"/>
    <p:sldId id="269" r:id="rId20"/>
    <p:sldId id="270" r:id="rId21"/>
    <p:sldId id="271" r:id="rId22"/>
    <p:sldId id="272" r:id="rId23"/>
    <p:sldId id="274" r:id="rId24"/>
    <p:sldId id="275" r:id="rId25"/>
    <p:sldId id="276" r:id="rId26"/>
    <p:sldId id="277" r:id="rId27"/>
    <p:sldId id="278" r:id="rId28"/>
    <p:sldId id="279" r:id="rId29"/>
    <p:sldId id="280"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9" d="100"/>
          <a:sy n="69" d="100"/>
        </p:scale>
        <p:origin x="7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A51ED3-EB2E-4492-B034-FF66DCC282B2}" type="datetimeFigureOut">
              <a:rPr lang="en-US" smtClean="0"/>
              <a:t>10/7/2018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74500-D7D2-4581-B457-7B2A86A4E531}" type="slidenum">
              <a:rPr lang="en-US" smtClean="0"/>
              <a:t>‹#›</a:t>
            </a:fld>
            <a:endParaRPr lang="en-US"/>
          </a:p>
        </p:txBody>
      </p:sp>
    </p:spTree>
    <p:extLst>
      <p:ext uri="{BB962C8B-B14F-4D97-AF65-F5344CB8AC3E}">
        <p14:creationId xmlns:p14="http://schemas.microsoft.com/office/powerpoint/2010/main" val="3727786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374500-D7D2-4581-B457-7B2A86A4E531}" type="slidenum">
              <a:rPr lang="en-US" smtClean="0"/>
              <a:t>44</a:t>
            </a:fld>
            <a:endParaRPr lang="en-US"/>
          </a:p>
        </p:txBody>
      </p:sp>
    </p:spTree>
    <p:extLst>
      <p:ext uri="{BB962C8B-B14F-4D97-AF65-F5344CB8AC3E}">
        <p14:creationId xmlns:p14="http://schemas.microsoft.com/office/powerpoint/2010/main" val="865955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E041107-516F-4278-89A0-671EDBDA6737}" type="datetimeFigureOut">
              <a:rPr lang="en-US" smtClean="0"/>
              <a:t>10/7/2018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91BAB-C596-4949-AB44-A207768FE476}" type="slidenum">
              <a:rPr lang="en-US" smtClean="0"/>
              <a:t>‹#›</a:t>
            </a:fld>
            <a:endParaRPr lang="en-US"/>
          </a:p>
        </p:txBody>
      </p:sp>
    </p:spTree>
    <p:extLst>
      <p:ext uri="{BB962C8B-B14F-4D97-AF65-F5344CB8AC3E}">
        <p14:creationId xmlns:p14="http://schemas.microsoft.com/office/powerpoint/2010/main" val="3951465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041107-516F-4278-89A0-671EDBDA6737}" type="datetimeFigureOut">
              <a:rPr lang="en-US" smtClean="0"/>
              <a:t>10/7/2018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91BAB-C596-4949-AB44-A207768FE476}" type="slidenum">
              <a:rPr lang="en-US" smtClean="0"/>
              <a:t>‹#›</a:t>
            </a:fld>
            <a:endParaRPr lang="en-US"/>
          </a:p>
        </p:txBody>
      </p:sp>
    </p:spTree>
    <p:extLst>
      <p:ext uri="{BB962C8B-B14F-4D97-AF65-F5344CB8AC3E}">
        <p14:creationId xmlns:p14="http://schemas.microsoft.com/office/powerpoint/2010/main" val="2663628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041107-516F-4278-89A0-671EDBDA6737}" type="datetimeFigureOut">
              <a:rPr lang="en-US" smtClean="0"/>
              <a:t>10/7/2018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91BAB-C596-4949-AB44-A207768FE476}" type="slidenum">
              <a:rPr lang="en-US" smtClean="0"/>
              <a:t>‹#›</a:t>
            </a:fld>
            <a:endParaRPr lang="en-US"/>
          </a:p>
        </p:txBody>
      </p:sp>
    </p:spTree>
    <p:extLst>
      <p:ext uri="{BB962C8B-B14F-4D97-AF65-F5344CB8AC3E}">
        <p14:creationId xmlns:p14="http://schemas.microsoft.com/office/powerpoint/2010/main" val="2168973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041107-516F-4278-89A0-671EDBDA6737}" type="datetimeFigureOut">
              <a:rPr lang="en-US" smtClean="0"/>
              <a:t>10/7/2018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91BAB-C596-4949-AB44-A207768FE476}" type="slidenum">
              <a:rPr lang="en-US" smtClean="0"/>
              <a:t>‹#›</a:t>
            </a:fld>
            <a:endParaRPr lang="en-US"/>
          </a:p>
        </p:txBody>
      </p:sp>
    </p:spTree>
    <p:extLst>
      <p:ext uri="{BB962C8B-B14F-4D97-AF65-F5344CB8AC3E}">
        <p14:creationId xmlns:p14="http://schemas.microsoft.com/office/powerpoint/2010/main" val="3541608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41107-516F-4278-89A0-671EDBDA6737}" type="datetimeFigureOut">
              <a:rPr lang="en-US" smtClean="0"/>
              <a:t>10/7/2018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91BAB-C596-4949-AB44-A207768FE476}" type="slidenum">
              <a:rPr lang="en-US" smtClean="0"/>
              <a:t>‹#›</a:t>
            </a:fld>
            <a:endParaRPr lang="en-US"/>
          </a:p>
        </p:txBody>
      </p:sp>
    </p:spTree>
    <p:extLst>
      <p:ext uri="{BB962C8B-B14F-4D97-AF65-F5344CB8AC3E}">
        <p14:creationId xmlns:p14="http://schemas.microsoft.com/office/powerpoint/2010/main" val="2534643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041107-516F-4278-89A0-671EDBDA6737}" type="datetimeFigureOut">
              <a:rPr lang="en-US" smtClean="0"/>
              <a:t>10/7/2018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91BAB-C596-4949-AB44-A207768FE476}" type="slidenum">
              <a:rPr lang="en-US" smtClean="0"/>
              <a:t>‹#›</a:t>
            </a:fld>
            <a:endParaRPr lang="en-US"/>
          </a:p>
        </p:txBody>
      </p:sp>
    </p:spTree>
    <p:extLst>
      <p:ext uri="{BB962C8B-B14F-4D97-AF65-F5344CB8AC3E}">
        <p14:creationId xmlns:p14="http://schemas.microsoft.com/office/powerpoint/2010/main" val="1001083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041107-516F-4278-89A0-671EDBDA6737}" type="datetimeFigureOut">
              <a:rPr lang="en-US" smtClean="0"/>
              <a:t>10/7/2018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B91BAB-C596-4949-AB44-A207768FE476}" type="slidenum">
              <a:rPr lang="en-US" smtClean="0"/>
              <a:t>‹#›</a:t>
            </a:fld>
            <a:endParaRPr lang="en-US"/>
          </a:p>
        </p:txBody>
      </p:sp>
    </p:spTree>
    <p:extLst>
      <p:ext uri="{BB962C8B-B14F-4D97-AF65-F5344CB8AC3E}">
        <p14:creationId xmlns:p14="http://schemas.microsoft.com/office/powerpoint/2010/main" val="1825219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041107-516F-4278-89A0-671EDBDA6737}" type="datetimeFigureOut">
              <a:rPr lang="en-US" smtClean="0"/>
              <a:t>10/7/2018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B91BAB-C596-4949-AB44-A207768FE476}" type="slidenum">
              <a:rPr lang="en-US" smtClean="0"/>
              <a:t>‹#›</a:t>
            </a:fld>
            <a:endParaRPr lang="en-US"/>
          </a:p>
        </p:txBody>
      </p:sp>
    </p:spTree>
    <p:extLst>
      <p:ext uri="{BB962C8B-B14F-4D97-AF65-F5344CB8AC3E}">
        <p14:creationId xmlns:p14="http://schemas.microsoft.com/office/powerpoint/2010/main" val="83836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041107-516F-4278-89A0-671EDBDA6737}" type="datetimeFigureOut">
              <a:rPr lang="en-US" smtClean="0"/>
              <a:t>10/7/2018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B91BAB-C596-4949-AB44-A207768FE476}" type="slidenum">
              <a:rPr lang="en-US" smtClean="0"/>
              <a:t>‹#›</a:t>
            </a:fld>
            <a:endParaRPr lang="en-US"/>
          </a:p>
        </p:txBody>
      </p:sp>
    </p:spTree>
    <p:extLst>
      <p:ext uri="{BB962C8B-B14F-4D97-AF65-F5344CB8AC3E}">
        <p14:creationId xmlns:p14="http://schemas.microsoft.com/office/powerpoint/2010/main" val="2803839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041107-516F-4278-89A0-671EDBDA6737}" type="datetimeFigureOut">
              <a:rPr lang="en-US" smtClean="0"/>
              <a:t>10/7/2018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91BAB-C596-4949-AB44-A207768FE476}" type="slidenum">
              <a:rPr lang="en-US" smtClean="0"/>
              <a:t>‹#›</a:t>
            </a:fld>
            <a:endParaRPr lang="en-US"/>
          </a:p>
        </p:txBody>
      </p:sp>
    </p:spTree>
    <p:extLst>
      <p:ext uri="{BB962C8B-B14F-4D97-AF65-F5344CB8AC3E}">
        <p14:creationId xmlns:p14="http://schemas.microsoft.com/office/powerpoint/2010/main" val="3042690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041107-516F-4278-89A0-671EDBDA6737}" type="datetimeFigureOut">
              <a:rPr lang="en-US" smtClean="0"/>
              <a:t>10/7/2018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91BAB-C596-4949-AB44-A207768FE476}" type="slidenum">
              <a:rPr lang="en-US" smtClean="0"/>
              <a:t>‹#›</a:t>
            </a:fld>
            <a:endParaRPr lang="en-US"/>
          </a:p>
        </p:txBody>
      </p:sp>
    </p:spTree>
    <p:extLst>
      <p:ext uri="{BB962C8B-B14F-4D97-AF65-F5344CB8AC3E}">
        <p14:creationId xmlns:p14="http://schemas.microsoft.com/office/powerpoint/2010/main" val="3359932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041107-516F-4278-89A0-671EDBDA6737}" type="datetimeFigureOut">
              <a:rPr lang="en-US" smtClean="0"/>
              <a:t>10/7/2018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B91BAB-C596-4949-AB44-A207768FE476}" type="slidenum">
              <a:rPr lang="en-US" smtClean="0"/>
              <a:t>‹#›</a:t>
            </a:fld>
            <a:endParaRPr lang="en-US"/>
          </a:p>
        </p:txBody>
      </p:sp>
    </p:spTree>
    <p:extLst>
      <p:ext uri="{BB962C8B-B14F-4D97-AF65-F5344CB8AC3E}">
        <p14:creationId xmlns:p14="http://schemas.microsoft.com/office/powerpoint/2010/main" val="4203444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Power System Planning</a:t>
            </a:r>
            <a:endParaRPr lang="en-US" dirty="0"/>
          </a:p>
        </p:txBody>
      </p:sp>
      <p:sp>
        <p:nvSpPr>
          <p:cNvPr id="3" name="Subtitle 2"/>
          <p:cNvSpPr>
            <a:spLocks noGrp="1"/>
          </p:cNvSpPr>
          <p:nvPr>
            <p:ph type="subTitle" idx="1"/>
          </p:nvPr>
        </p:nvSpPr>
        <p:spPr/>
        <p:txBody>
          <a:bodyPr/>
          <a:lstStyle/>
          <a:p>
            <a:r>
              <a:rPr lang="en-US" dirty="0" smtClean="0"/>
              <a:t>Prof. Dr. Muhammad Kamran</a:t>
            </a:r>
          </a:p>
          <a:p>
            <a:r>
              <a:rPr lang="en-US" dirty="0" smtClean="0"/>
              <a:t>Lecture No. 5</a:t>
            </a:r>
          </a:p>
          <a:p>
            <a:r>
              <a:rPr lang="en-US" dirty="0" smtClean="0"/>
              <a:t>mkamran@uet.edu.pk</a:t>
            </a:r>
            <a:endParaRPr lang="en-US" dirty="0"/>
          </a:p>
        </p:txBody>
      </p:sp>
    </p:spTree>
    <p:extLst>
      <p:ext uri="{BB962C8B-B14F-4D97-AF65-F5344CB8AC3E}">
        <p14:creationId xmlns:p14="http://schemas.microsoft.com/office/powerpoint/2010/main" val="37886919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4" name="Content Placeholder 3"/>
          <p:cNvPicPr>
            <a:picLocks noGrp="1" noChangeAspect="1"/>
          </p:cNvPicPr>
          <p:nvPr>
            <p:ph idx="1"/>
          </p:nvPr>
        </p:nvPicPr>
        <p:blipFill>
          <a:blip r:embed="rId2"/>
          <a:stretch>
            <a:fillRect/>
          </a:stretch>
        </p:blipFill>
        <p:spPr>
          <a:xfrm>
            <a:off x="1052513" y="1811338"/>
            <a:ext cx="9734550" cy="4351338"/>
          </a:xfrm>
          <a:prstGeom prst="rect">
            <a:avLst/>
          </a:prstGeom>
        </p:spPr>
      </p:pic>
    </p:spTree>
    <p:extLst>
      <p:ext uri="{BB962C8B-B14F-4D97-AF65-F5344CB8AC3E}">
        <p14:creationId xmlns:p14="http://schemas.microsoft.com/office/powerpoint/2010/main" val="29043141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000125" y="1825625"/>
            <a:ext cx="10158413" cy="4351338"/>
          </a:xfrm>
          <a:prstGeom prst="rect">
            <a:avLst/>
          </a:prstGeom>
        </p:spPr>
      </p:pic>
    </p:spTree>
    <p:extLst>
      <p:ext uri="{BB962C8B-B14F-4D97-AF65-F5344CB8AC3E}">
        <p14:creationId xmlns:p14="http://schemas.microsoft.com/office/powerpoint/2010/main" val="26138583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057275" y="2671763"/>
            <a:ext cx="9658350" cy="2196306"/>
          </a:xfrm>
          <a:prstGeom prst="rect">
            <a:avLst/>
          </a:prstGeom>
        </p:spPr>
      </p:pic>
    </p:spTree>
    <p:extLst>
      <p:ext uri="{BB962C8B-B14F-4D97-AF65-F5344CB8AC3E}">
        <p14:creationId xmlns:p14="http://schemas.microsoft.com/office/powerpoint/2010/main" val="40198521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199" y="1825625"/>
            <a:ext cx="10391775" cy="4351338"/>
          </a:xfrm>
          <a:prstGeom prst="rect">
            <a:avLst/>
          </a:prstGeom>
        </p:spPr>
      </p:pic>
    </p:spTree>
    <p:extLst>
      <p:ext uri="{BB962C8B-B14F-4D97-AF65-F5344CB8AC3E}">
        <p14:creationId xmlns:p14="http://schemas.microsoft.com/office/powerpoint/2010/main" val="12917785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385888" y="2557463"/>
            <a:ext cx="9372600" cy="2534443"/>
          </a:xfrm>
          <a:prstGeom prst="rect">
            <a:avLst/>
          </a:prstGeom>
        </p:spPr>
      </p:pic>
    </p:spTree>
    <p:extLst>
      <p:ext uri="{BB962C8B-B14F-4D97-AF65-F5344CB8AC3E}">
        <p14:creationId xmlns:p14="http://schemas.microsoft.com/office/powerpoint/2010/main" val="515532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Forecasting (1)</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The load growth of the geographical area served by a utility company is the most important factor influencing the expansion of the distribution system</a:t>
                </a:r>
              </a:p>
              <a:p>
                <a:r>
                  <a:rPr lang="en-US" dirty="0" smtClean="0"/>
                  <a:t>Therefore, forecasting of load increases is essential to the planning process</a:t>
                </a:r>
              </a:p>
              <a:p>
                <a:r>
                  <a:rPr lang="en-US" dirty="0" smtClean="0"/>
                  <a:t>Fitting trends after transformation of data is a common practice in technical forecasting</a:t>
                </a:r>
              </a:p>
              <a:p>
                <a:r>
                  <a:rPr lang="en-US" dirty="0" smtClean="0"/>
                  <a:t>An arithmetic straight line that will not fit the original data may fit, for example, the logarithms of the data typified by the exponential trend </a:t>
                </a:r>
                <a14:m>
                  <m:oMath xmlns:m="http://schemas.openxmlformats.org/officeDocument/2006/math">
                    <m:r>
                      <a:rPr lang="en-US" b="0" i="1" smtClean="0">
                        <a:latin typeface="Cambria Math" panose="02040503050406030204" pitchFamily="18" charset="0"/>
                      </a:rPr>
                      <m:t>𝑦</m:t>
                    </m:r>
                    <m:r>
                      <a:rPr lang="en-US" b="0" i="1" baseline="-25000" smtClean="0">
                        <a:latin typeface="Cambria Math" panose="02040503050406030204" pitchFamily="18" charset="0"/>
                      </a:rPr>
                      <m:t>𝑡</m:t>
                    </m:r>
                  </m:oMath>
                </a14:m>
                <a:r>
                  <a:rPr lang="en-US" dirty="0" smtClean="0"/>
                  <a:t>=a </a:t>
                </a:r>
                <a:r>
                  <a:rPr lang="en-US" dirty="0" err="1" smtClean="0"/>
                  <a:t>x</a:t>
                </a:r>
                <a:r>
                  <a:rPr lang="en-US" baseline="30000" dirty="0" err="1" smtClean="0"/>
                  <a:t>b</a:t>
                </a:r>
                <a:endParaRPr lang="en-US" baseline="30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r="-1565" b="-3081"/>
                </a:stretch>
              </a:blipFill>
            </p:spPr>
            <p:txBody>
              <a:bodyPr/>
              <a:lstStyle/>
              <a:p>
                <a:r>
                  <a:rPr lang="en-US">
                    <a:noFill/>
                  </a:rPr>
                  <a:t> </a:t>
                </a:r>
              </a:p>
            </p:txBody>
          </p:sp>
        </mc:Fallback>
      </mc:AlternateContent>
    </p:spTree>
    <p:extLst>
      <p:ext uri="{BB962C8B-B14F-4D97-AF65-F5344CB8AC3E}">
        <p14:creationId xmlns:p14="http://schemas.microsoft.com/office/powerpoint/2010/main" val="15461868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tabLst>
                    <a:tab pos="1143000" algn="l"/>
                  </a:tabLst>
                </a:pPr>
                <a:r>
                  <a:rPr lang="en-US" dirty="0" smtClean="0"/>
                  <a:t>The expression is called growth equation, since it is used to describe phenomena of growth through time</a:t>
                </a:r>
              </a:p>
              <a:p>
                <a:pPr>
                  <a:tabLst>
                    <a:tab pos="1143000" algn="l"/>
                  </a:tabLst>
                </a:pPr>
                <a:r>
                  <a:rPr lang="en-US" dirty="0" smtClean="0"/>
                  <a:t>If load growth rate is known then the load at the end of nth year is given by </a:t>
                </a:r>
                <a14:m>
                  <m:oMath xmlns:m="http://schemas.openxmlformats.org/officeDocument/2006/math">
                    <m:r>
                      <a:rPr lang="en-US" b="0" i="1" smtClean="0">
                        <a:latin typeface="Cambria Math" panose="02040503050406030204" pitchFamily="18" charset="0"/>
                      </a:rPr>
                      <m:t>𝑃𝑛</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baseline="-25000" smtClean="0">
                        <a:latin typeface="Cambria Math" panose="02040503050406030204" pitchFamily="18" charset="0"/>
                      </a:rPr>
                      <m:t>0</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𝑔</m:t>
                        </m:r>
                      </m:e>
                    </m:d>
                    <m:r>
                      <a:rPr lang="en-US" b="0" i="1" baseline="30000" smtClean="0">
                        <a:latin typeface="Cambria Math" panose="02040503050406030204" pitchFamily="18" charset="0"/>
                      </a:rPr>
                      <m:t>𝑛</m:t>
                    </m:r>
                  </m:oMath>
                </a14:m>
                <a:r>
                  <a:rPr lang="en-US" dirty="0" smtClean="0"/>
                  <a:t> </a:t>
                </a:r>
              </a:p>
              <a:p>
                <a:pPr>
                  <a:tabLst>
                    <a:tab pos="1143000" algn="l"/>
                  </a:tabLst>
                </a:pPr>
                <a:r>
                  <a:rPr lang="en-US" dirty="0" err="1" smtClean="0"/>
                  <a:t>P</a:t>
                </a:r>
                <a:r>
                  <a:rPr lang="en-US" baseline="-25000" dirty="0" err="1" smtClean="0"/>
                  <a:t>n</a:t>
                </a:r>
                <a:r>
                  <a:rPr lang="en-US" dirty="0" smtClean="0"/>
                  <a:t> is the load at the nth year, Po is initial load and g is the annual growth rate</a:t>
                </a:r>
              </a:p>
              <a:p>
                <a:pPr>
                  <a:tabLst>
                    <a:tab pos="1143000" algn="l"/>
                  </a:tabLst>
                </a:pPr>
                <a:r>
                  <a:rPr lang="en-US" dirty="0" smtClean="0"/>
                  <a:t>If we set </a:t>
                </a:r>
                <a:r>
                  <a:rPr lang="en-US" dirty="0" err="1"/>
                  <a:t>P</a:t>
                </a:r>
                <a:r>
                  <a:rPr lang="en-US" baseline="-25000" dirty="0" err="1"/>
                  <a:t>n</a:t>
                </a:r>
                <a:r>
                  <a:rPr lang="en-US" dirty="0" smtClean="0"/>
                  <a:t> as </a:t>
                </a:r>
                <a:r>
                  <a:rPr lang="en-US" dirty="0" err="1" smtClean="0"/>
                  <a:t>yt</a:t>
                </a:r>
                <a:r>
                  <a:rPr lang="en-US" dirty="0" smtClean="0"/>
                  <a:t>, Po=a and 1+g= X and n=b</a:t>
                </a:r>
              </a:p>
              <a:p>
                <a:pPr>
                  <a:tabLst>
                    <a:tab pos="1143000" algn="l"/>
                  </a:tabLst>
                </a:pPr>
                <a:r>
                  <a:rPr lang="en-US" dirty="0" smtClean="0"/>
                  <a:t>Equation shows exponential trend giving load forecasting if initial load is given as </a:t>
                </a:r>
                <a14:m>
                  <m:oMath xmlns:m="http://schemas.openxmlformats.org/officeDocument/2006/math">
                    <m:r>
                      <a:rPr lang="en-US" i="1">
                        <a:latin typeface="Cambria Math" panose="02040503050406030204" pitchFamily="18" charset="0"/>
                      </a:rPr>
                      <m:t>𝑦</m:t>
                    </m:r>
                    <m:r>
                      <a:rPr lang="en-US" i="1" baseline="-25000">
                        <a:latin typeface="Cambria Math" panose="02040503050406030204" pitchFamily="18" charset="0"/>
                      </a:rPr>
                      <m:t>𝑡</m:t>
                    </m:r>
                  </m:oMath>
                </a14:m>
                <a:r>
                  <a:rPr lang="en-US" dirty="0"/>
                  <a:t>=</a:t>
                </a:r>
                <a:r>
                  <a:rPr lang="en-US" dirty="0" smtClean="0"/>
                  <a:t>a  </a:t>
                </a:r>
                <a:r>
                  <a:rPr lang="en-US" dirty="0" err="1" smtClean="0"/>
                  <a:t>x</a:t>
                </a:r>
                <a:r>
                  <a:rPr lang="en-US" baseline="30000" dirty="0" err="1" smtClean="0"/>
                  <a:t>b</a:t>
                </a:r>
                <a:endParaRPr lang="en-US" baseline="30000" dirty="0"/>
              </a:p>
              <a:p>
                <a:pPr>
                  <a:tabLst>
                    <a:tab pos="1143000" algn="l"/>
                  </a:tabLst>
                </a:pPr>
                <a:endParaRPr lang="en-US" dirty="0" smtClean="0"/>
              </a:p>
              <a:p>
                <a:pPr>
                  <a:tabLst>
                    <a:tab pos="1143000" algn="l"/>
                  </a:tabLst>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r="-1681"/>
                </a:stretch>
              </a:blipFill>
            </p:spPr>
            <p:txBody>
              <a:bodyPr/>
              <a:lstStyle/>
              <a:p>
                <a:r>
                  <a:rPr lang="en-US">
                    <a:noFill/>
                  </a:rPr>
                  <a:t> </a:t>
                </a:r>
              </a:p>
            </p:txBody>
          </p:sp>
        </mc:Fallback>
      </mc:AlternateContent>
    </p:spTree>
    <p:extLst>
      <p:ext uri="{BB962C8B-B14F-4D97-AF65-F5344CB8AC3E}">
        <p14:creationId xmlns:p14="http://schemas.microsoft.com/office/powerpoint/2010/main" val="15191989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Forecast by Historical Trends (2)</a:t>
            </a:r>
            <a:endParaRPr lang="en-US" dirty="0"/>
          </a:p>
        </p:txBody>
      </p:sp>
      <p:pic>
        <p:nvPicPr>
          <p:cNvPr id="4" name="Content Placeholder 3"/>
          <p:cNvPicPr>
            <a:picLocks noGrp="1" noChangeAspect="1"/>
          </p:cNvPicPr>
          <p:nvPr>
            <p:ph idx="1"/>
          </p:nvPr>
        </p:nvPicPr>
        <p:blipFill>
          <a:blip r:embed="rId2"/>
          <a:stretch>
            <a:fillRect/>
          </a:stretch>
        </p:blipFill>
        <p:spPr>
          <a:xfrm>
            <a:off x="838200" y="1874520"/>
            <a:ext cx="10515600" cy="2726849"/>
          </a:xfrm>
          <a:prstGeom prst="rect">
            <a:avLst/>
          </a:prstGeom>
        </p:spPr>
      </p:pic>
    </p:spTree>
    <p:extLst>
      <p:ext uri="{BB962C8B-B14F-4D97-AF65-F5344CB8AC3E}">
        <p14:creationId xmlns:p14="http://schemas.microsoft.com/office/powerpoint/2010/main" val="27495902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Forecast by  location (3)</a:t>
            </a:r>
            <a:endParaRPr lang="en-US" dirty="0"/>
          </a:p>
        </p:txBody>
      </p:sp>
      <p:sp>
        <p:nvSpPr>
          <p:cNvPr id="3" name="Content Placeholder 2"/>
          <p:cNvSpPr>
            <a:spLocks noGrp="1"/>
          </p:cNvSpPr>
          <p:nvPr>
            <p:ph idx="1"/>
          </p:nvPr>
        </p:nvSpPr>
        <p:spPr/>
        <p:txBody>
          <a:bodyPr/>
          <a:lstStyle/>
          <a:p>
            <a:r>
              <a:rPr lang="en-US" dirty="0" smtClean="0"/>
              <a:t>Methods that forecast future demand by location divide the utility service area into  set of small areas forecasting the load growth in each</a:t>
            </a:r>
          </a:p>
          <a:p>
            <a:r>
              <a:rPr lang="en-US" dirty="0" smtClean="0"/>
              <a:t>Most modern small area forecast method work with uniform grid of small areas cover the utility service area</a:t>
            </a:r>
          </a:p>
          <a:p>
            <a:r>
              <a:rPr lang="en-US" dirty="0" smtClean="0"/>
              <a:t>Regardless of how small areas are defined, most forecasting methods themselves invariably fall into two categories, trending and land use</a:t>
            </a:r>
          </a:p>
          <a:p>
            <a:r>
              <a:rPr lang="en-US" dirty="0" smtClean="0"/>
              <a:t>Trending extrapolate past historical peak loads using curve fitting or some other method</a:t>
            </a:r>
            <a:endParaRPr lang="en-US" dirty="0"/>
          </a:p>
        </p:txBody>
      </p:sp>
    </p:spTree>
    <p:extLst>
      <p:ext uri="{BB962C8B-B14F-4D97-AF65-F5344CB8AC3E}">
        <p14:creationId xmlns:p14="http://schemas.microsoft.com/office/powerpoint/2010/main" val="2758623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On the contrary, the behavior of land growth in any relatively small area is not smooth curve but “S” curve which includes distinct phases like dormant, growth and saturation phases</a:t>
            </a:r>
          </a:p>
          <a:p>
            <a:r>
              <a:rPr lang="en-US" dirty="0" smtClean="0"/>
              <a:t>In order to plan a T&amp;D system, it is necessary to study not just overall load in a region but to study and forecast load on SPATIAL BASIS, i.e., analyzing it in a total and on a local area basis throughout the system determining “where” and “How much” load growth is expected for determining transmission and distribution expansion</a:t>
            </a:r>
          </a:p>
          <a:p>
            <a:r>
              <a:rPr lang="en-US" dirty="0" smtClean="0"/>
              <a:t>Regression is the study of the behavior of a time series or a process in the past and its mathematical modeling so that future behavior is extrapolated</a:t>
            </a:r>
            <a:endParaRPr lang="en-US" dirty="0"/>
          </a:p>
        </p:txBody>
      </p:sp>
    </p:spTree>
    <p:extLst>
      <p:ext uri="{BB962C8B-B14F-4D97-AF65-F5344CB8AC3E}">
        <p14:creationId xmlns:p14="http://schemas.microsoft.com/office/powerpoint/2010/main" val="1682221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Maximum diversified Demand</a:t>
            </a:r>
          </a:p>
          <a:p>
            <a:r>
              <a:rPr lang="en-US" dirty="0" smtClean="0"/>
              <a:t>Load Forecasting</a:t>
            </a:r>
          </a:p>
          <a:p>
            <a:r>
              <a:rPr lang="en-US" dirty="0" smtClean="0"/>
              <a:t>Box-Jenkins Method</a:t>
            </a:r>
          </a:p>
          <a:p>
            <a:r>
              <a:rPr lang="en-US" dirty="0" smtClean="0"/>
              <a:t>Small Area Load Forecasting</a:t>
            </a:r>
          </a:p>
          <a:p>
            <a:r>
              <a:rPr lang="en-US" dirty="0" smtClean="0"/>
              <a:t>Spatial Load Forecasting</a:t>
            </a:r>
          </a:p>
          <a:p>
            <a:r>
              <a:rPr lang="en-US" dirty="0" smtClean="0"/>
              <a:t>Problems</a:t>
            </a:r>
            <a:endParaRPr lang="en-US" dirty="0"/>
          </a:p>
        </p:txBody>
      </p:sp>
    </p:spTree>
    <p:extLst>
      <p:ext uri="{BB962C8B-B14F-4D97-AF65-F5344CB8AC3E}">
        <p14:creationId xmlns:p14="http://schemas.microsoft.com/office/powerpoint/2010/main" val="39817497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Fitting of continuous mathematical functions through actual data to achieve the least overall error is known as regression analysis</a:t>
            </a:r>
          </a:p>
          <a:p>
            <a:r>
              <a:rPr lang="en-US" dirty="0" smtClean="0"/>
              <a:t>The second approach is more widespread in short term forecasting</a:t>
            </a:r>
          </a:p>
          <a:p>
            <a:r>
              <a:rPr lang="en-US" dirty="0" smtClean="0"/>
              <a:t>A time varying event such as distribution system load can be broken down into following four major components;</a:t>
            </a:r>
          </a:p>
          <a:p>
            <a:r>
              <a:rPr lang="en-US" dirty="0" smtClean="0"/>
              <a:t>1-	Basic trend</a:t>
            </a:r>
          </a:p>
          <a:p>
            <a:r>
              <a:rPr lang="en-US" dirty="0" smtClean="0"/>
              <a:t>2-	Seasonal variation that is monthly and yearly</a:t>
            </a:r>
          </a:p>
          <a:p>
            <a:r>
              <a:rPr lang="en-US" dirty="0" smtClean="0"/>
              <a:t>3-	Cyclic variation which includes influences of periods longer than above and causes the load pattern to be repeated for 2-3 years or even longer</a:t>
            </a:r>
            <a:endParaRPr lang="en-US" dirty="0"/>
          </a:p>
        </p:txBody>
      </p:sp>
    </p:spTree>
    <p:extLst>
      <p:ext uri="{BB962C8B-B14F-4D97-AF65-F5344CB8AC3E}">
        <p14:creationId xmlns:p14="http://schemas.microsoft.com/office/powerpoint/2010/main" val="33438532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4-	Random variations which occur on account of the day to day changes and in the case of power systems are usually dependent on weather and the time of week, for example week day and weekend and so on</a:t>
                </a:r>
              </a:p>
              <a:p>
                <a:r>
                  <a:rPr lang="en-US" dirty="0" smtClean="0"/>
                  <a:t>The principle of regression theory is that any function y = f(x) can be fitted to a set of points (x</a:t>
                </a:r>
                <a:r>
                  <a:rPr lang="en-US" baseline="-25000" dirty="0" smtClean="0"/>
                  <a:t>1</a:t>
                </a:r>
                <a:r>
                  <a:rPr lang="en-US" dirty="0" smtClean="0"/>
                  <a:t>,y</a:t>
                </a:r>
                <a:r>
                  <a:rPr lang="en-US" baseline="-25000" dirty="0" smtClean="0"/>
                  <a:t>1</a:t>
                </a:r>
                <a:r>
                  <a:rPr lang="en-US" dirty="0" smtClean="0"/>
                  <a:t>), (x</a:t>
                </a:r>
                <a:r>
                  <a:rPr lang="en-US" baseline="-25000" dirty="0" smtClean="0"/>
                  <a:t>2</a:t>
                </a:r>
                <a:r>
                  <a:rPr lang="en-US" dirty="0" smtClean="0"/>
                  <a:t>,y</a:t>
                </a:r>
                <a:r>
                  <a:rPr lang="en-US" baseline="-25000" dirty="0" smtClean="0"/>
                  <a:t>2</a:t>
                </a:r>
                <a:r>
                  <a:rPr lang="en-US" dirty="0" smtClean="0"/>
                  <a:t>) so as to minimize the sum of errors squared to each point, that is</a:t>
                </a:r>
              </a:p>
              <a:p>
                <a14:m>
                  <m:oMath xmlns:m="http://schemas.openxmlformats.org/officeDocument/2006/math">
                    <m:r>
                      <a:rPr lang="en-US" i="1" smtClean="0">
                        <a:latin typeface="Cambria Math" panose="02040503050406030204" pitchFamily="18" charset="0"/>
                      </a:rPr>
                      <m:t>ɛ</m:t>
                    </m:r>
                    <m:r>
                      <a:rPr lang="en-US" b="0" i="1" baseline="30000" smtClean="0">
                        <a:latin typeface="Cambria Math" panose="02040503050406030204" pitchFamily="18" charset="0"/>
                      </a:rPr>
                      <m:t>2</m:t>
                    </m:r>
                    <m:r>
                      <a:rPr lang="en-US" b="0" i="1" smtClean="0">
                        <a:latin typeface="Cambria Math" panose="02040503050406030204" pitchFamily="18" charset="0"/>
                      </a:rPr>
                      <m:t>=</m:t>
                    </m:r>
                    <m:nary>
                      <m:naryPr>
                        <m:chr m:val="∑"/>
                        <m:ctrlPr>
                          <a:rPr lang="pt-BR"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pt-BR"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𝑛</m:t>
                        </m:r>
                      </m:sup>
                      <m:e>
                        <m:d>
                          <m:dPr>
                            <m:ctrlPr>
                              <a:rPr lang="pt-BR"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e>
                        </m:d>
                      </m:e>
                    </m:nary>
                  </m:oMath>
                </a14:m>
                <a:r>
                  <a:rPr lang="en-US" dirty="0" smtClean="0"/>
                  <a:t>= Minimum</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6235793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283110" y="1825625"/>
            <a:ext cx="8495071" cy="4351338"/>
          </a:xfrm>
          <a:prstGeom prst="rect">
            <a:avLst/>
          </a:prstGeom>
        </p:spPr>
      </p:pic>
    </p:spTree>
    <p:extLst>
      <p:ext uri="{BB962C8B-B14F-4D97-AF65-F5344CB8AC3E}">
        <p14:creationId xmlns:p14="http://schemas.microsoft.com/office/powerpoint/2010/main" val="1813810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Other techniques are Least square Parabola, least square exponential, Multiple regression</a:t>
            </a:r>
            <a:endParaRPr lang="en-US" dirty="0"/>
          </a:p>
        </p:txBody>
      </p:sp>
    </p:spTree>
    <p:extLst>
      <p:ext uri="{BB962C8B-B14F-4D97-AF65-F5344CB8AC3E}">
        <p14:creationId xmlns:p14="http://schemas.microsoft.com/office/powerpoint/2010/main" val="15578443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BOX-JENKINS METHOD</a:t>
            </a:r>
            <a:endParaRPr lang="en-US" dirty="0"/>
          </a:p>
        </p:txBody>
      </p:sp>
      <p:sp>
        <p:nvSpPr>
          <p:cNvPr id="3" name="Content Placeholder 2"/>
          <p:cNvSpPr>
            <a:spLocks noGrp="1"/>
          </p:cNvSpPr>
          <p:nvPr>
            <p:ph idx="1"/>
          </p:nvPr>
        </p:nvSpPr>
        <p:spPr/>
        <p:txBody>
          <a:bodyPr/>
          <a:lstStyle/>
          <a:p>
            <a:pPr algn="just"/>
            <a:r>
              <a:rPr lang="en-US" dirty="0" smtClean="0"/>
              <a:t>This method uses a stochastic time series to forecast future load demands</a:t>
            </a:r>
          </a:p>
          <a:p>
            <a:pPr algn="just"/>
            <a:r>
              <a:rPr lang="en-US" dirty="0" smtClean="0"/>
              <a:t>It is popular method for short term forecasting</a:t>
            </a:r>
          </a:p>
          <a:p>
            <a:pPr algn="just"/>
            <a:r>
              <a:rPr lang="en-US" dirty="0" smtClean="0"/>
              <a:t>Box and Jenkins developed a method of forecasting by trying to account for repeated movements in the historical series, leaving a series made up of only random that is irregular movement</a:t>
            </a:r>
          </a:p>
          <a:p>
            <a:pPr algn="just"/>
            <a:r>
              <a:rPr lang="en-US" dirty="0" smtClean="0"/>
              <a:t>To model the systematic patterns inherent in this series and upon differencing to account for seasonal and earthly movements</a:t>
            </a:r>
            <a:endParaRPr lang="en-US" dirty="0"/>
          </a:p>
        </p:txBody>
      </p:sp>
    </p:spTree>
    <p:extLst>
      <p:ext uri="{BB962C8B-B14F-4D97-AF65-F5344CB8AC3E}">
        <p14:creationId xmlns:p14="http://schemas.microsoft.com/office/powerpoint/2010/main" val="1421754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Box Jenkins methodology is an iterative procedure by which a stochastic model is constructed </a:t>
            </a:r>
          </a:p>
          <a:p>
            <a:r>
              <a:rPr lang="en-US" dirty="0" smtClean="0"/>
              <a:t>The process starts with the most simple structure with least number of parameters and develops into as complex structure as necessary to obtain an adequate model</a:t>
            </a:r>
            <a:endParaRPr lang="en-US" dirty="0"/>
          </a:p>
        </p:txBody>
      </p:sp>
    </p:spTree>
    <p:extLst>
      <p:ext uri="{BB962C8B-B14F-4D97-AF65-F5344CB8AC3E}">
        <p14:creationId xmlns:p14="http://schemas.microsoft.com/office/powerpoint/2010/main" val="1493669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Area load forecasting</a:t>
            </a:r>
            <a:endParaRPr lang="en-US" dirty="0"/>
          </a:p>
        </p:txBody>
      </p:sp>
      <p:sp>
        <p:nvSpPr>
          <p:cNvPr id="3" name="Content Placeholder 2"/>
          <p:cNvSpPr>
            <a:spLocks noGrp="1"/>
          </p:cNvSpPr>
          <p:nvPr>
            <p:ph idx="1"/>
          </p:nvPr>
        </p:nvSpPr>
        <p:spPr/>
        <p:txBody>
          <a:bodyPr/>
          <a:lstStyle/>
          <a:p>
            <a:pPr algn="just"/>
            <a:r>
              <a:rPr lang="en-US" dirty="0" smtClean="0"/>
              <a:t>In this forecasting, the utility services area is divided into a set of small areas and the future load growth in each area is forecasted</a:t>
            </a:r>
          </a:p>
          <a:p>
            <a:pPr algn="just"/>
            <a:r>
              <a:rPr lang="en-US" dirty="0" smtClean="0"/>
              <a:t>Most modern area forecast methods work with a uniform grid of small area that covers the utility service area , but more traditional approach was to forecast growth on a substation by substation or feeder by feeder basis</a:t>
            </a:r>
          </a:p>
          <a:p>
            <a:pPr algn="just"/>
            <a:r>
              <a:rPr lang="en-US" dirty="0" smtClean="0"/>
              <a:t>A small area is not smooth which is intense for several years then drops to very low level while high growth begins in other areas which is in </a:t>
            </a:r>
            <a:r>
              <a:rPr lang="en-US" dirty="0" err="1" smtClean="0"/>
              <a:t>Gompertz</a:t>
            </a:r>
            <a:r>
              <a:rPr lang="en-US" dirty="0" smtClean="0"/>
              <a:t> or “S” curve</a:t>
            </a:r>
            <a:endParaRPr lang="en-US" dirty="0"/>
          </a:p>
        </p:txBody>
      </p:sp>
    </p:spTree>
    <p:extLst>
      <p:ext uri="{BB962C8B-B14F-4D97-AF65-F5344CB8AC3E}">
        <p14:creationId xmlns:p14="http://schemas.microsoft.com/office/powerpoint/2010/main" val="35079356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Gompertz</a:t>
            </a:r>
            <a:r>
              <a:rPr lang="en-US" dirty="0" smtClean="0"/>
              <a:t> Curve</a:t>
            </a:r>
            <a:endParaRPr lang="en-US" dirty="0"/>
          </a:p>
        </p:txBody>
      </p:sp>
      <p:pic>
        <p:nvPicPr>
          <p:cNvPr id="5" name="Content Placeholder 4"/>
          <p:cNvPicPr>
            <a:picLocks noGrp="1" noChangeAspect="1"/>
          </p:cNvPicPr>
          <p:nvPr>
            <p:ph idx="1"/>
          </p:nvPr>
        </p:nvPicPr>
        <p:blipFill>
          <a:blip r:embed="rId2"/>
          <a:stretch>
            <a:fillRect/>
          </a:stretch>
        </p:blipFill>
        <p:spPr>
          <a:xfrm>
            <a:off x="2557454" y="1988819"/>
            <a:ext cx="5694997" cy="2783999"/>
          </a:xfrm>
          <a:prstGeom prst="rect">
            <a:avLst/>
          </a:prstGeom>
        </p:spPr>
      </p:pic>
    </p:spTree>
    <p:extLst>
      <p:ext uri="{BB962C8B-B14F-4D97-AF65-F5344CB8AC3E}">
        <p14:creationId xmlns:p14="http://schemas.microsoft.com/office/powerpoint/2010/main" val="1388105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It is a type of mathematical model for a time series, where growth is slowest at the start and end of a time period</a:t>
            </a:r>
            <a:r>
              <a:rPr lang="en-US" dirty="0" smtClean="0"/>
              <a:t>.</a:t>
            </a:r>
          </a:p>
          <a:p>
            <a:pPr algn="just"/>
            <a:r>
              <a:rPr lang="en-US" dirty="0"/>
              <a:t>Examples of uses for </a:t>
            </a:r>
            <a:r>
              <a:rPr lang="en-US" dirty="0" err="1"/>
              <a:t>Gompertz</a:t>
            </a:r>
            <a:r>
              <a:rPr lang="en-US" dirty="0"/>
              <a:t> curves include:</a:t>
            </a:r>
          </a:p>
          <a:p>
            <a:pPr algn="just"/>
            <a:r>
              <a:rPr lang="en-US" dirty="0"/>
              <a:t>Mobile phone uptake, where costs were initially high (so uptake was slow), followed by a period of rapid growth, followed by a slowing of uptake as saturation was </a:t>
            </a:r>
            <a:r>
              <a:rPr lang="en-US" dirty="0" smtClean="0"/>
              <a:t>reached</a:t>
            </a:r>
            <a:endParaRPr lang="en-US" dirty="0"/>
          </a:p>
          <a:p>
            <a:pPr algn="just"/>
            <a:r>
              <a:rPr lang="en-US" dirty="0"/>
              <a:t>Population </a:t>
            </a:r>
            <a:r>
              <a:rPr lang="en-US" dirty="0" smtClean="0"/>
              <a:t>growth in </a:t>
            </a:r>
            <a:r>
              <a:rPr lang="en-US" dirty="0"/>
              <a:t>a confined </a:t>
            </a:r>
            <a:r>
              <a:rPr lang="en-US" dirty="0" smtClean="0"/>
              <a:t>space </a:t>
            </a:r>
            <a:r>
              <a:rPr lang="en-US" dirty="0"/>
              <a:t>first increase and then slow as resource limits are reached.</a:t>
            </a:r>
          </a:p>
          <a:p>
            <a:pPr algn="just"/>
            <a:r>
              <a:rPr lang="en-US" dirty="0"/>
              <a:t>Modeling of growth of tumors</a:t>
            </a:r>
          </a:p>
          <a:p>
            <a:pPr algn="just"/>
            <a:endParaRPr lang="en-US" dirty="0"/>
          </a:p>
        </p:txBody>
      </p:sp>
    </p:spTree>
    <p:extLst>
      <p:ext uri="{BB962C8B-B14F-4D97-AF65-F5344CB8AC3E}">
        <p14:creationId xmlns:p14="http://schemas.microsoft.com/office/powerpoint/2010/main" val="6045461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Load Forecasting</a:t>
            </a:r>
            <a:endParaRPr lang="en-US" dirty="0"/>
          </a:p>
        </p:txBody>
      </p:sp>
      <p:sp>
        <p:nvSpPr>
          <p:cNvPr id="3" name="Content Placeholder 2"/>
          <p:cNvSpPr>
            <a:spLocks noGrp="1"/>
          </p:cNvSpPr>
          <p:nvPr>
            <p:ph idx="1"/>
          </p:nvPr>
        </p:nvSpPr>
        <p:spPr>
          <a:xfrm>
            <a:off x="838200" y="1825624"/>
            <a:ext cx="10515600" cy="4662261"/>
          </a:xfrm>
        </p:spPr>
        <p:txBody>
          <a:bodyPr/>
          <a:lstStyle/>
          <a:p>
            <a:pPr algn="just"/>
            <a:r>
              <a:rPr lang="en-US" dirty="0" smtClean="0"/>
              <a:t>In general small area load growth is spatial.</a:t>
            </a:r>
          </a:p>
          <a:p>
            <a:pPr algn="just"/>
            <a:r>
              <a:rPr lang="en-US" dirty="0" smtClean="0"/>
              <a:t>The majority of load growth effects in any small area are due to effects from other small areas, some are far away and a function of distances from those areas</a:t>
            </a:r>
          </a:p>
          <a:p>
            <a:pPr algn="just"/>
            <a:r>
              <a:rPr lang="en-US" dirty="0" smtClean="0"/>
              <a:t>Therefore, the forecast of any one  area must be based on an assessment data not only for that area but also for neighboring  areas</a:t>
            </a:r>
          </a:p>
          <a:p>
            <a:pPr algn="just"/>
            <a:r>
              <a:rPr lang="en-US" dirty="0" smtClean="0"/>
              <a:t>The best available trending method in terms of tested accuracy is load trend coupled (LTC) extrapolation using modified form of Markov regression in which computation for load extrapolation has been considerably reduced</a:t>
            </a:r>
          </a:p>
          <a:p>
            <a:pPr algn="just"/>
            <a:endParaRPr lang="en-US" dirty="0"/>
          </a:p>
        </p:txBody>
      </p:sp>
    </p:spTree>
    <p:extLst>
      <p:ext uri="{BB962C8B-B14F-4D97-AF65-F5344CB8AC3E}">
        <p14:creationId xmlns:p14="http://schemas.microsoft.com/office/powerpoint/2010/main" val="2523071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Maximum Diversified Load</a:t>
            </a:r>
            <a:endParaRPr lang="en-US" dirty="0"/>
          </a:p>
        </p:txBody>
      </p:sp>
      <p:sp>
        <p:nvSpPr>
          <p:cNvPr id="3" name="Content Placeholder 2"/>
          <p:cNvSpPr>
            <a:spLocks noGrp="1"/>
          </p:cNvSpPr>
          <p:nvPr>
            <p:ph idx="1"/>
          </p:nvPr>
        </p:nvSpPr>
        <p:spPr/>
        <p:txBody>
          <a:bodyPr/>
          <a:lstStyle/>
          <a:p>
            <a:pPr algn="just"/>
            <a:r>
              <a:rPr lang="en-US" dirty="0" smtClean="0"/>
              <a:t>Scientists developed a method of estimating Transformer load in residential areas by diversified demand method which takes into account the diversity between similar loads and non coincidence of peaks of different types of loads</a:t>
            </a:r>
          </a:p>
          <a:p>
            <a:pPr algn="just"/>
            <a:r>
              <a:rPr lang="en-US" dirty="0" smtClean="0"/>
              <a:t>It </a:t>
            </a:r>
            <a:r>
              <a:rPr lang="en-US" dirty="0" smtClean="0"/>
              <a:t>is the ratio of the demand of particular type of load coincident with the group maximum demand to maximum demand of that particular load</a:t>
            </a:r>
            <a:endParaRPr lang="en-US" dirty="0"/>
          </a:p>
        </p:txBody>
      </p:sp>
    </p:spTree>
    <p:extLst>
      <p:ext uri="{BB962C8B-B14F-4D97-AF65-F5344CB8AC3E}">
        <p14:creationId xmlns:p14="http://schemas.microsoft.com/office/powerpoint/2010/main" val="36146828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Management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Load management process involves controlling system loads by remote control of individual customer loads</a:t>
            </a:r>
          </a:p>
          <a:p>
            <a:r>
              <a:rPr lang="en-US" dirty="0" smtClean="0"/>
              <a:t>Such control includes suppressing or biasing automatic control of cycling loads as well as load switching</a:t>
            </a:r>
          </a:p>
          <a:p>
            <a:r>
              <a:rPr lang="en-US" dirty="0" smtClean="0"/>
              <a:t>Load management can also be affected by inducing customers to suppress loads during utility selected daily periods by means of time of day rate incentives</a:t>
            </a:r>
          </a:p>
          <a:p>
            <a:r>
              <a:rPr lang="en-US" dirty="0" smtClean="0"/>
              <a:t>Such activities are called demand side management (DSM)</a:t>
            </a:r>
          </a:p>
          <a:p>
            <a:r>
              <a:rPr lang="en-US" dirty="0" smtClean="0"/>
              <a:t>Demand side management includes all measures, programs, equipment and activities that are directed towards improving efficiency and cost effectiveness of energy usage on the customer side</a:t>
            </a:r>
            <a:endParaRPr lang="en-US" dirty="0"/>
          </a:p>
        </p:txBody>
      </p:sp>
    </p:spTree>
    <p:extLst>
      <p:ext uri="{BB962C8B-B14F-4D97-AF65-F5344CB8AC3E}">
        <p14:creationId xmlns:p14="http://schemas.microsoft.com/office/powerpoint/2010/main" val="23305056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In general, such load control results in a load reduction at time “t” that is </a:t>
            </a:r>
            <a:r>
              <a:rPr lang="el-GR" dirty="0" smtClean="0"/>
              <a:t>Δ</a:t>
            </a:r>
            <a:r>
              <a:rPr lang="en-US" dirty="0" smtClean="0"/>
              <a:t>S(t) which can be expressed as;</a:t>
            </a:r>
          </a:p>
          <a:p>
            <a:r>
              <a:rPr lang="el-GR" dirty="0" smtClean="0"/>
              <a:t>Δ</a:t>
            </a:r>
            <a:r>
              <a:rPr lang="en-US" dirty="0" smtClean="0"/>
              <a:t>S(t)= </a:t>
            </a:r>
            <a:r>
              <a:rPr lang="en-US" dirty="0" err="1" smtClean="0"/>
              <a:t>S</a:t>
            </a:r>
            <a:r>
              <a:rPr lang="en-US" baseline="-25000" dirty="0" err="1" smtClean="0"/>
              <a:t>avg</a:t>
            </a:r>
            <a:r>
              <a:rPr lang="en-US" dirty="0" smtClean="0"/>
              <a:t> X [</a:t>
            </a:r>
            <a:r>
              <a:rPr lang="en-US" dirty="0" err="1" smtClean="0"/>
              <a:t>D</a:t>
            </a:r>
            <a:r>
              <a:rPr lang="en-US" baseline="-25000" dirty="0" err="1" smtClean="0"/>
              <a:t>uncont</a:t>
            </a:r>
            <a:r>
              <a:rPr lang="en-US" dirty="0" smtClean="0"/>
              <a:t> (t) – </a:t>
            </a:r>
            <a:r>
              <a:rPr lang="en-US" dirty="0" err="1" smtClean="0"/>
              <a:t>D</a:t>
            </a:r>
            <a:r>
              <a:rPr lang="en-US" baseline="-25000" dirty="0" err="1" smtClean="0"/>
              <a:t>cont</a:t>
            </a:r>
            <a:r>
              <a:rPr lang="en-US" dirty="0" smtClean="0"/>
              <a:t> (t)] X N</a:t>
            </a:r>
          </a:p>
          <a:p>
            <a:r>
              <a:rPr lang="en-US" dirty="0" smtClean="0"/>
              <a:t>Where </a:t>
            </a:r>
            <a:r>
              <a:rPr lang="en-US" dirty="0" err="1" smtClean="0"/>
              <a:t>S</a:t>
            </a:r>
            <a:r>
              <a:rPr lang="en-US" baseline="-25000" dirty="0" err="1" smtClean="0"/>
              <a:t>avg</a:t>
            </a:r>
            <a:r>
              <a:rPr lang="en-US" dirty="0" smtClean="0"/>
              <a:t> is the average connected load of controlled devices, </a:t>
            </a:r>
            <a:r>
              <a:rPr lang="en-US" dirty="0" err="1" smtClean="0"/>
              <a:t>D</a:t>
            </a:r>
            <a:r>
              <a:rPr lang="en-US" baseline="-25000" dirty="0" err="1" smtClean="0"/>
              <a:t>uncont</a:t>
            </a:r>
            <a:r>
              <a:rPr lang="en-US" dirty="0" smtClean="0"/>
              <a:t>(t) is the duty cycle allowed by the load control at time t, and N is number of units under control</a:t>
            </a:r>
          </a:p>
          <a:p>
            <a:r>
              <a:rPr lang="en-US" dirty="0" smtClean="0"/>
              <a:t>Distribution automation provides the control and monitoring ability required for both load management scenarios</a:t>
            </a:r>
          </a:p>
          <a:p>
            <a:r>
              <a:rPr lang="en-US" dirty="0" smtClean="0"/>
              <a:t>It provides for direct control of customer loads, and the monitoring necessary to verify that programmed levels are achieved</a:t>
            </a:r>
          </a:p>
          <a:p>
            <a:endParaRPr lang="en-US" dirty="0" smtClean="0"/>
          </a:p>
          <a:p>
            <a:endParaRPr lang="en-US" dirty="0"/>
          </a:p>
        </p:txBody>
      </p:sp>
    </p:spTree>
    <p:extLst>
      <p:ext uri="{BB962C8B-B14F-4D97-AF65-F5344CB8AC3E}">
        <p14:creationId xmlns:p14="http://schemas.microsoft.com/office/powerpoint/2010/main" val="22256892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1990165"/>
            <a:ext cx="10515600" cy="4087906"/>
          </a:xfrm>
          <a:prstGeom prst="rect">
            <a:avLst/>
          </a:prstGeom>
        </p:spPr>
      </p:pic>
    </p:spTree>
    <p:extLst>
      <p:ext uri="{BB962C8B-B14F-4D97-AF65-F5344CB8AC3E}">
        <p14:creationId xmlns:p14="http://schemas.microsoft.com/office/powerpoint/2010/main" val="37364326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199" y="365125"/>
            <a:ext cx="10391775" cy="5811838"/>
          </a:xfrm>
          <a:prstGeom prst="rect">
            <a:avLst/>
          </a:prstGeom>
        </p:spPr>
      </p:pic>
    </p:spTree>
    <p:extLst>
      <p:ext uri="{BB962C8B-B14F-4D97-AF65-F5344CB8AC3E}">
        <p14:creationId xmlns:p14="http://schemas.microsoft.com/office/powerpoint/2010/main" val="13731289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Thus overall total reduction is;</a:t>
            </a:r>
          </a:p>
          <a:p>
            <a:r>
              <a:rPr lang="en-US" dirty="0" smtClean="0"/>
              <a:t>75 MW +6 MW= 81 MW</a:t>
            </a:r>
            <a:endParaRPr lang="en-US" dirty="0"/>
          </a:p>
        </p:txBody>
      </p:sp>
    </p:spTree>
    <p:extLst>
      <p:ext uri="{BB962C8B-B14F-4D97-AF65-F5344CB8AC3E}">
        <p14:creationId xmlns:p14="http://schemas.microsoft.com/office/powerpoint/2010/main" val="38516954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Fuel cost Adjustment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Calculated monthly bill rate may be increased or decreased for each KWh consumed by an amount calculated as per given formula;</a:t>
            </a:r>
          </a:p>
          <a:p>
            <a:r>
              <a:rPr lang="en-US" dirty="0" smtClean="0"/>
              <a:t>FCAF= A X B X 10</a:t>
            </a:r>
            <a:r>
              <a:rPr lang="en-US" baseline="30000" dirty="0" smtClean="0"/>
              <a:t>-6</a:t>
            </a:r>
            <a:r>
              <a:rPr lang="en-US" dirty="0" smtClean="0"/>
              <a:t> X C X (1/1-D)</a:t>
            </a:r>
          </a:p>
          <a:p>
            <a:r>
              <a:rPr lang="en-US" dirty="0" smtClean="0"/>
              <a:t>FCAF is fuel cost adjustment factor, $/KWh, to be applied on each KWh consumed</a:t>
            </a:r>
          </a:p>
          <a:p>
            <a:r>
              <a:rPr lang="en-US" dirty="0" smtClean="0"/>
              <a:t>A-  weighted average BTU per KWh for net generation from thermal plants</a:t>
            </a:r>
          </a:p>
          <a:p>
            <a:r>
              <a:rPr lang="en-US" dirty="0" smtClean="0"/>
              <a:t>B- Amount by which average cost of fuel per million BTU is billed</a:t>
            </a:r>
          </a:p>
          <a:p>
            <a:r>
              <a:rPr lang="en-US" dirty="0" smtClean="0"/>
              <a:t>C- Ratio in decimal , of total net generation from thermal plants to total net generation from all plants including hydrogenation</a:t>
            </a:r>
          </a:p>
          <a:p>
            <a:r>
              <a:rPr lang="en-US" dirty="0" smtClean="0"/>
              <a:t>D- Loss factor, ratio of KW-Hour losses to net system input</a:t>
            </a:r>
            <a:endParaRPr lang="en-US" dirty="0"/>
          </a:p>
        </p:txBody>
      </p:sp>
    </p:spTree>
    <p:extLst>
      <p:ext uri="{BB962C8B-B14F-4D97-AF65-F5344CB8AC3E}">
        <p14:creationId xmlns:p14="http://schemas.microsoft.com/office/powerpoint/2010/main" val="23472090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1690689"/>
            <a:ext cx="10515600" cy="3914982"/>
          </a:xfrm>
          <a:prstGeom prst="rect">
            <a:avLst/>
          </a:prstGeom>
        </p:spPr>
      </p:pic>
    </p:spTree>
    <p:extLst>
      <p:ext uri="{BB962C8B-B14F-4D97-AF65-F5344CB8AC3E}">
        <p14:creationId xmlns:p14="http://schemas.microsoft.com/office/powerpoint/2010/main" val="20308461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365125"/>
            <a:ext cx="10515599" cy="5811838"/>
          </a:xfrm>
          <a:prstGeom prst="rect">
            <a:avLst/>
          </a:prstGeom>
        </p:spPr>
      </p:pic>
    </p:spTree>
    <p:extLst>
      <p:ext uri="{BB962C8B-B14F-4D97-AF65-F5344CB8AC3E}">
        <p14:creationId xmlns:p14="http://schemas.microsoft.com/office/powerpoint/2010/main" val="37693673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4" name="Content Placeholder 3"/>
          <p:cNvPicPr>
            <a:picLocks noGrp="1" noChangeAspect="1"/>
          </p:cNvPicPr>
          <p:nvPr>
            <p:ph idx="1"/>
          </p:nvPr>
        </p:nvPicPr>
        <p:blipFill>
          <a:blip r:embed="rId2"/>
          <a:stretch>
            <a:fillRect/>
          </a:stretch>
        </p:blipFill>
        <p:spPr>
          <a:xfrm>
            <a:off x="1014412" y="1485901"/>
            <a:ext cx="9801225" cy="4705350"/>
          </a:xfrm>
          <a:prstGeom prst="rect">
            <a:avLst/>
          </a:prstGeom>
        </p:spPr>
      </p:pic>
    </p:spTree>
    <p:extLst>
      <p:ext uri="{BB962C8B-B14F-4D97-AF65-F5344CB8AC3E}">
        <p14:creationId xmlns:p14="http://schemas.microsoft.com/office/powerpoint/2010/main" val="41453781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365125"/>
            <a:ext cx="10515600" cy="5811838"/>
          </a:xfrm>
          <a:prstGeom prst="rect">
            <a:avLst/>
          </a:prstGeom>
        </p:spPr>
      </p:pic>
    </p:spTree>
    <p:extLst>
      <p:ext uri="{BB962C8B-B14F-4D97-AF65-F5344CB8AC3E}">
        <p14:creationId xmlns:p14="http://schemas.microsoft.com/office/powerpoint/2010/main" val="709553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Coincident demand: </a:t>
            </a:r>
            <a:r>
              <a:rPr lang="en-US" dirty="0" smtClean="0"/>
              <a:t>The energy demand required by a given customer or class of customers during a particular time period.</a:t>
            </a:r>
          </a:p>
          <a:p>
            <a:r>
              <a:rPr lang="en-US" b="1" dirty="0" smtClean="0"/>
              <a:t>Coincident peak demand: </a:t>
            </a:r>
            <a:r>
              <a:rPr lang="en-US" dirty="0" smtClean="0"/>
              <a:t>The energy demand by that group during periods of peak system demand</a:t>
            </a:r>
          </a:p>
          <a:p>
            <a:r>
              <a:rPr lang="en-US" dirty="0" smtClean="0"/>
              <a:t>Customer’s </a:t>
            </a:r>
            <a:r>
              <a:rPr lang="en-US" dirty="0"/>
              <a:t>coincident peak demand is usually calculated from meter readings taken at the time when the customer’s demand is likely to be </a:t>
            </a:r>
            <a:r>
              <a:rPr lang="en-US" dirty="0" smtClean="0"/>
              <a:t>highest</a:t>
            </a:r>
            <a:endParaRPr lang="en-US" dirty="0"/>
          </a:p>
          <a:p>
            <a:r>
              <a:rPr lang="en-US" b="1" dirty="0" smtClean="0"/>
              <a:t>Non-coincident </a:t>
            </a:r>
            <a:r>
              <a:rPr lang="en-US" b="1" dirty="0"/>
              <a:t>Peak Demand</a:t>
            </a:r>
            <a:r>
              <a:rPr lang="en-US" dirty="0"/>
              <a:t>: Calculated using several readings taken at different times to determine what their actual peak demand periods may </a:t>
            </a:r>
            <a:r>
              <a:rPr lang="en-US" dirty="0" smtClean="0"/>
              <a:t>be Customer </a:t>
            </a:r>
            <a:r>
              <a:rPr lang="en-US" dirty="0"/>
              <a:t>or class of customers during a particular time period</a:t>
            </a:r>
          </a:p>
        </p:txBody>
      </p:sp>
    </p:spTree>
    <p:extLst>
      <p:ext uri="{BB962C8B-B14F-4D97-AF65-F5344CB8AC3E}">
        <p14:creationId xmlns:p14="http://schemas.microsoft.com/office/powerpoint/2010/main" val="33386673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365125"/>
            <a:ext cx="10515600" cy="5811838"/>
          </a:xfrm>
          <a:prstGeom prst="rect">
            <a:avLst/>
          </a:prstGeom>
        </p:spPr>
      </p:pic>
    </p:spTree>
    <p:extLst>
      <p:ext uri="{BB962C8B-B14F-4D97-AF65-F5344CB8AC3E}">
        <p14:creationId xmlns:p14="http://schemas.microsoft.com/office/powerpoint/2010/main" val="19863041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365125"/>
            <a:ext cx="10515600" cy="5811838"/>
          </a:xfrm>
          <a:prstGeom prst="rect">
            <a:avLst/>
          </a:prstGeom>
        </p:spPr>
      </p:pic>
    </p:spTree>
    <p:extLst>
      <p:ext uri="{BB962C8B-B14F-4D97-AF65-F5344CB8AC3E}">
        <p14:creationId xmlns:p14="http://schemas.microsoft.com/office/powerpoint/2010/main" val="4982458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365125"/>
            <a:ext cx="10515600" cy="5464969"/>
          </a:xfrm>
          <a:prstGeom prst="rect">
            <a:avLst/>
          </a:prstGeom>
        </p:spPr>
      </p:pic>
    </p:spTree>
    <p:extLst>
      <p:ext uri="{BB962C8B-B14F-4D97-AF65-F5344CB8AC3E}">
        <p14:creationId xmlns:p14="http://schemas.microsoft.com/office/powerpoint/2010/main" val="10505159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365125"/>
            <a:ext cx="10515600" cy="5811838"/>
          </a:xfrm>
          <a:prstGeom prst="rect">
            <a:avLst/>
          </a:prstGeom>
        </p:spPr>
      </p:pic>
    </p:spTree>
    <p:extLst>
      <p:ext uri="{BB962C8B-B14F-4D97-AF65-F5344CB8AC3E}">
        <p14:creationId xmlns:p14="http://schemas.microsoft.com/office/powerpoint/2010/main" val="13401652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Pay Back period will be 8 months…$69/$9.2/Month</a:t>
            </a:r>
          </a:p>
          <a:p>
            <a:endParaRPr lang="en-US" dirty="0"/>
          </a:p>
          <a:p>
            <a:endParaRPr lang="en-US" dirty="0" smtClean="0"/>
          </a:p>
          <a:p>
            <a:endParaRPr lang="en-US" dirty="0" smtClean="0"/>
          </a:p>
          <a:p>
            <a:endParaRPr lang="en-US" dirty="0"/>
          </a:p>
          <a:p>
            <a:endParaRPr lang="en-US" dirty="0" smtClean="0"/>
          </a:p>
          <a:p>
            <a:pPr marL="0" indent="0">
              <a:buNone/>
            </a:pPr>
            <a:endParaRPr lang="en-US" dirty="0"/>
          </a:p>
          <a:p>
            <a:r>
              <a:rPr lang="en-US" dirty="0" smtClean="0"/>
              <a:t>Discussion will be continued</a:t>
            </a:r>
            <a:endParaRPr lang="en-US" dirty="0"/>
          </a:p>
        </p:txBody>
      </p:sp>
      <p:pic>
        <p:nvPicPr>
          <p:cNvPr id="4" name="Picture 3"/>
          <p:cNvPicPr>
            <a:picLocks noChangeAspect="1"/>
          </p:cNvPicPr>
          <p:nvPr/>
        </p:nvPicPr>
        <p:blipFill>
          <a:blip r:embed="rId3"/>
          <a:stretch>
            <a:fillRect/>
          </a:stretch>
        </p:blipFill>
        <p:spPr>
          <a:xfrm>
            <a:off x="838200" y="2490787"/>
            <a:ext cx="10515599" cy="2595563"/>
          </a:xfrm>
          <a:prstGeom prst="rect">
            <a:avLst/>
          </a:prstGeom>
        </p:spPr>
      </p:pic>
    </p:spTree>
    <p:extLst>
      <p:ext uri="{BB962C8B-B14F-4D97-AF65-F5344CB8AC3E}">
        <p14:creationId xmlns:p14="http://schemas.microsoft.com/office/powerpoint/2010/main" val="722696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An energy provider may care more about demand at a given time when total customer demand is highest than they care about the peak demand of a given customer during other </a:t>
            </a:r>
            <a:r>
              <a:rPr lang="en-US" dirty="0" smtClean="0"/>
              <a:t>times</a:t>
            </a:r>
            <a:endParaRPr lang="en-US" dirty="0"/>
          </a:p>
        </p:txBody>
      </p:sp>
    </p:spTree>
    <p:extLst>
      <p:ext uri="{BB962C8B-B14F-4D97-AF65-F5344CB8AC3E}">
        <p14:creationId xmlns:p14="http://schemas.microsoft.com/office/powerpoint/2010/main" val="2258087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lnSpcReduction="10000"/>
          </a:bodyPr>
          <a:lstStyle/>
          <a:p>
            <a:r>
              <a:rPr lang="en-US" dirty="0" smtClean="0"/>
              <a:t>Graphs are drawn for various types of household appliances to determine the average maximum diversified demand per customer in KW/load</a:t>
            </a:r>
          </a:p>
          <a:p>
            <a:r>
              <a:rPr lang="en-US" dirty="0" smtClean="0"/>
              <a:t>To determine maximum diversified demand for a given saturation and appliance, the following steps are suggested;</a:t>
            </a:r>
          </a:p>
          <a:p>
            <a:pPr lvl="1"/>
            <a:r>
              <a:rPr lang="en-US" dirty="0" smtClean="0"/>
              <a:t>Determine total number of appliances </a:t>
            </a:r>
          </a:p>
          <a:p>
            <a:pPr lvl="1"/>
            <a:r>
              <a:rPr lang="en-US" dirty="0" smtClean="0"/>
              <a:t>Read the corresponding diversified demand per customer from curve for the given number of appliances</a:t>
            </a:r>
          </a:p>
          <a:p>
            <a:pPr lvl="1"/>
            <a:r>
              <a:rPr lang="en-US" dirty="0" smtClean="0"/>
              <a:t>Determine maximum demand, multiplying the demand found above by the total number of appliances</a:t>
            </a:r>
          </a:p>
          <a:p>
            <a:pPr lvl="1"/>
            <a:r>
              <a:rPr lang="en-US" dirty="0" smtClean="0"/>
              <a:t>Finally determine the contribution of that type of load by multiplying resultant by corresponding hourly variation factor found from table</a:t>
            </a:r>
            <a:endParaRPr lang="en-US" dirty="0"/>
          </a:p>
        </p:txBody>
      </p:sp>
    </p:spTree>
    <p:extLst>
      <p:ext uri="{BB962C8B-B14F-4D97-AF65-F5344CB8AC3E}">
        <p14:creationId xmlns:p14="http://schemas.microsoft.com/office/powerpoint/2010/main" val="2714691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1769807"/>
            <a:ext cx="10515599" cy="4330956"/>
          </a:xfrm>
          <a:prstGeom prst="rect">
            <a:avLst/>
          </a:prstGeom>
        </p:spPr>
      </p:pic>
    </p:spTree>
    <p:extLst>
      <p:ext uri="{BB962C8B-B14F-4D97-AF65-F5344CB8AC3E}">
        <p14:creationId xmlns:p14="http://schemas.microsoft.com/office/powerpoint/2010/main" val="37807415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228725" y="365125"/>
            <a:ext cx="8701088" cy="6249988"/>
          </a:xfrm>
          <a:prstGeom prst="rect">
            <a:avLst/>
          </a:prstGeom>
        </p:spPr>
      </p:pic>
    </p:spTree>
    <p:extLst>
      <p:ext uri="{BB962C8B-B14F-4D97-AF65-F5344CB8AC3E}">
        <p14:creationId xmlns:p14="http://schemas.microsoft.com/office/powerpoint/2010/main" val="790995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414588" y="365125"/>
            <a:ext cx="6815137" cy="6492875"/>
          </a:xfrm>
          <a:prstGeom prst="rect">
            <a:avLst/>
          </a:prstGeom>
        </p:spPr>
      </p:pic>
    </p:spTree>
    <p:extLst>
      <p:ext uri="{BB962C8B-B14F-4D97-AF65-F5344CB8AC3E}">
        <p14:creationId xmlns:p14="http://schemas.microsoft.com/office/powerpoint/2010/main" val="4932225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4073</TotalTime>
  <Words>1385</Words>
  <Application>Microsoft Office PowerPoint</Application>
  <PresentationFormat>Widescreen</PresentationFormat>
  <Paragraphs>109</Paragraphs>
  <Slides>44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Cambria Math</vt:lpstr>
      <vt:lpstr>Office Theme</vt:lpstr>
      <vt:lpstr>Power System Planning</vt:lpstr>
      <vt:lpstr>Contents</vt:lpstr>
      <vt:lpstr>Maximum Diversified Load</vt:lpstr>
      <vt:lpstr>PowerPoint Presentation</vt:lpstr>
      <vt:lpstr>PowerPoint Presentation</vt:lpstr>
      <vt:lpstr>Example</vt:lpstr>
      <vt:lpstr>PowerPoint Presentation</vt:lpstr>
      <vt:lpstr>PowerPoint Presentation</vt:lpstr>
      <vt:lpstr>PowerPoint Presentation</vt:lpstr>
      <vt:lpstr>Solution</vt:lpstr>
      <vt:lpstr>PowerPoint Presentation</vt:lpstr>
      <vt:lpstr>PowerPoint Presentation</vt:lpstr>
      <vt:lpstr>PowerPoint Presentation</vt:lpstr>
      <vt:lpstr>PowerPoint Presentation</vt:lpstr>
      <vt:lpstr>Load Forecasting (1)</vt:lpstr>
      <vt:lpstr>PowerPoint Presentation</vt:lpstr>
      <vt:lpstr>Forecast by Historical Trends (2)</vt:lpstr>
      <vt:lpstr>Forecast by  location (3)</vt:lpstr>
      <vt:lpstr>PowerPoint Presentation</vt:lpstr>
      <vt:lpstr>PowerPoint Presentation</vt:lpstr>
      <vt:lpstr>PowerPoint Presentation</vt:lpstr>
      <vt:lpstr>PowerPoint Presentation</vt:lpstr>
      <vt:lpstr>PowerPoint Presentation</vt:lpstr>
      <vt:lpstr>BOX-JENKINS METHOD</vt:lpstr>
      <vt:lpstr>PowerPoint Presentation</vt:lpstr>
      <vt:lpstr>Small Area load forecasting</vt:lpstr>
      <vt:lpstr>Gompertz Curve</vt:lpstr>
      <vt:lpstr>PowerPoint Presentation</vt:lpstr>
      <vt:lpstr>Spatial Load Forecasting</vt:lpstr>
      <vt:lpstr>Load Management</vt:lpstr>
      <vt:lpstr>PowerPoint Presentation</vt:lpstr>
      <vt:lpstr>PowerPoint Presentation</vt:lpstr>
      <vt:lpstr>PowerPoint Presentation</vt:lpstr>
      <vt:lpstr>PowerPoint Presentation</vt:lpstr>
      <vt:lpstr>Fuel cost Adjustment</vt:lpstr>
      <vt:lpstr>PowerPoint Presentation</vt:lpstr>
      <vt:lpstr>PowerPoint Presentation</vt:lpstr>
      <vt:lpstr>Solution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System Planning</dc:title>
  <dc:creator>kamran</dc:creator>
  <cp:lastModifiedBy>kamran</cp:lastModifiedBy>
  <cp:revision>107</cp:revision>
  <dcterms:created xsi:type="dcterms:W3CDTF">2018-02-18T03:56:10Z</dcterms:created>
  <dcterms:modified xsi:type="dcterms:W3CDTF">2018-10-08T08:25:40Z</dcterms:modified>
</cp:coreProperties>
</file>