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86" r:id="rId4"/>
    <p:sldId id="306" r:id="rId5"/>
    <p:sldId id="257" r:id="rId6"/>
    <p:sldId id="300" r:id="rId7"/>
    <p:sldId id="269" r:id="rId8"/>
    <p:sldId id="308" r:id="rId9"/>
    <p:sldId id="273" r:id="rId10"/>
    <p:sldId id="307" r:id="rId11"/>
    <p:sldId id="309" r:id="rId12"/>
    <p:sldId id="270" r:id="rId13"/>
    <p:sldId id="303" r:id="rId14"/>
    <p:sldId id="302" r:id="rId15"/>
    <p:sldId id="274" r:id="rId16"/>
    <p:sldId id="265" r:id="rId17"/>
    <p:sldId id="279" r:id="rId18"/>
    <p:sldId id="280" r:id="rId19"/>
    <p:sldId id="275" r:id="rId20"/>
    <p:sldId id="266" r:id="rId21"/>
    <p:sldId id="281" r:id="rId22"/>
    <p:sldId id="282" r:id="rId23"/>
    <p:sldId id="310" r:id="rId24"/>
    <p:sldId id="311" r:id="rId25"/>
    <p:sldId id="304" r:id="rId26"/>
    <p:sldId id="301" r:id="rId27"/>
    <p:sldId id="276" r:id="rId28"/>
    <p:sldId id="267" r:id="rId29"/>
    <p:sldId id="283" r:id="rId30"/>
    <p:sldId id="284" r:id="rId31"/>
    <p:sldId id="277" r:id="rId32"/>
    <p:sldId id="268" r:id="rId33"/>
    <p:sldId id="285" r:id="rId34"/>
    <p:sldId id="296" r:id="rId35"/>
    <p:sldId id="289" r:id="rId36"/>
    <p:sldId id="298" r:id="rId37"/>
    <p:sldId id="288"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9" d="100"/>
          <a:sy n="69"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33492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305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804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049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60671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230471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A8D8B-51C5-4988-A19F-998B787BB501}" type="datetimeFigureOut">
              <a:rPr lang="en-US" smtClean="0"/>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63292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A8D8B-51C5-4988-A19F-998B787BB501}" type="datetimeFigureOut">
              <a:rPr lang="en-US" smtClean="0"/>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947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D8B-51C5-4988-A19F-998B787BB501}" type="datetimeFigureOut">
              <a:rPr lang="en-US" smtClean="0"/>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2005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1802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97397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D8B-51C5-4988-A19F-998B787BB501}" type="datetimeFigureOut">
              <a:rPr lang="en-US" smtClean="0"/>
              <a:t>18-Dec-19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7E33D-6A39-458D-A3A5-8AEC4520F04C}" type="slidenum">
              <a:rPr lang="en-US" smtClean="0"/>
              <a:t>‹#›</a:t>
            </a:fld>
            <a:endParaRPr lang="en-US"/>
          </a:p>
        </p:txBody>
      </p:sp>
    </p:spTree>
    <p:extLst>
      <p:ext uri="{BB962C8B-B14F-4D97-AF65-F5344CB8AC3E}">
        <p14:creationId xmlns:p14="http://schemas.microsoft.com/office/powerpoint/2010/main" val="228253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Control </a:t>
            </a:r>
            <a:r>
              <a:rPr lang="en-US" dirty="0"/>
              <a:t>of Doubly Fed Induction </a:t>
            </a:r>
            <a:r>
              <a:rPr lang="en-US" dirty="0" smtClean="0"/>
              <a:t>Generator during Stator Voltage </a:t>
            </a:r>
            <a:r>
              <a:rPr lang="en-US" dirty="0" smtClean="0"/>
              <a:t>Imbalance</a:t>
            </a:r>
            <a:endParaRPr lang="en-US" dirty="0"/>
          </a:p>
        </p:txBody>
      </p:sp>
      <p:sp>
        <p:nvSpPr>
          <p:cNvPr id="3" name="Subtitle 2"/>
          <p:cNvSpPr>
            <a:spLocks noGrp="1"/>
          </p:cNvSpPr>
          <p:nvPr>
            <p:ph type="subTitle" idx="1"/>
          </p:nvPr>
        </p:nvSpPr>
        <p:spPr>
          <a:xfrm>
            <a:off x="1524000" y="4187254"/>
            <a:ext cx="9144000" cy="1655762"/>
          </a:xfrm>
        </p:spPr>
        <p:txBody>
          <a:bodyPr>
            <a:normAutofit/>
          </a:bodyPr>
          <a:lstStyle/>
          <a:p>
            <a:r>
              <a:rPr lang="en-US" sz="4000" dirty="0" smtClean="0"/>
              <a:t>M. Shamaas</a:t>
            </a:r>
          </a:p>
          <a:p>
            <a:r>
              <a:rPr lang="en-US" sz="4000" dirty="0" smtClean="0"/>
              <a:t>2018-MS-EE-4</a:t>
            </a:r>
            <a:endParaRPr lang="en-US" sz="4000" dirty="0"/>
          </a:p>
        </p:txBody>
      </p:sp>
    </p:spTree>
    <p:extLst>
      <p:ext uri="{BB962C8B-B14F-4D97-AF65-F5344CB8AC3E}">
        <p14:creationId xmlns:p14="http://schemas.microsoft.com/office/powerpoint/2010/main" val="42843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Machine dq0-axis Model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DFIG control relies on stator flux-oriented reference frame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oMath>
                </a14:m>
                <a:r>
                  <a:rPr lang="en-US" dirty="0" smtClean="0"/>
                  <a:t>=0</a:t>
                </a:r>
              </a:p>
              <a:p>
                <a:pPr marL="0" indent="0" algn="ctr">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=0</m:t>
                      </m:r>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𝑠</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𝑚</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e>
                      </m:d>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 </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416206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Machine Constants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pPr lvl="0"/>
                <a:r>
                  <a:rPr lang="en-US" dirty="0" smtClean="0"/>
                  <a:t>Rated </a:t>
                </a:r>
                <a:r>
                  <a:rPr lang="en-US" dirty="0"/>
                  <a:t>Power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𝑏𝑎𝑠𝑒</m:t>
                          </m:r>
                        </m:sub>
                      </m:sSub>
                      <m:r>
                        <a:rPr lang="en-US" i="1">
                          <a:latin typeface="Cambria Math" panose="02040503050406030204" pitchFamily="18" charset="0"/>
                        </a:rPr>
                        <m:t>=2 </m:t>
                      </m:r>
                      <m:r>
                        <a:rPr lang="en-US" i="1">
                          <a:latin typeface="Cambria Math" panose="02040503050406030204" pitchFamily="18" charset="0"/>
                        </a:rPr>
                        <m:t>𝑀𝑊</m:t>
                      </m:r>
                    </m:oMath>
                  </m:oMathPara>
                </a14:m>
                <a:endParaRPr lang="en-US" dirty="0"/>
              </a:p>
              <a:p>
                <a:pPr lvl="0"/>
                <a:r>
                  <a:rPr lang="en-US" dirty="0"/>
                  <a:t>Rated Line-Line Voltage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𝑟𝑎𝑡𝑒𝑑</m:t>
                          </m:r>
                          <m:r>
                            <a:rPr lang="en-US" i="1">
                              <a:latin typeface="Cambria Math" panose="02040503050406030204" pitchFamily="18" charset="0"/>
                            </a:rPr>
                            <m:t>,</m:t>
                          </m:r>
                          <m:r>
                            <a:rPr lang="en-US" i="1">
                              <a:latin typeface="Cambria Math" panose="02040503050406030204" pitchFamily="18" charset="0"/>
                            </a:rPr>
                            <m:t>𝐿𝐿</m:t>
                          </m:r>
                        </m:sub>
                      </m:sSub>
                      <m:r>
                        <a:rPr lang="en-US" i="1">
                          <a:latin typeface="Cambria Math" panose="02040503050406030204" pitchFamily="18" charset="0"/>
                        </a:rPr>
                        <m:t>=690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𝑟𝑚𝑠</m:t>
                          </m:r>
                        </m:sub>
                      </m:sSub>
                    </m:oMath>
                  </m:oMathPara>
                </a14:m>
                <a:endParaRPr lang="en-US" dirty="0"/>
              </a:p>
              <a:p>
                <a:pPr lvl="0"/>
                <a:r>
                  <a:rPr lang="en-US" dirty="0"/>
                  <a:t>Number of Pole Pairs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=6</m:t>
                      </m:r>
                    </m:oMath>
                  </m:oMathPara>
                </a14:m>
                <a:endParaRPr lang="en-US" dirty="0"/>
              </a:p>
              <a:p>
                <a:pPr lvl="0"/>
                <a:r>
                  <a:rPr lang="en-US" dirty="0"/>
                  <a:t>Rated Stator Frequency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=60 </m:t>
                      </m:r>
                      <m:r>
                        <a:rPr lang="en-US" i="1">
                          <a:latin typeface="Cambria Math" panose="02040503050406030204" pitchFamily="18" charset="0"/>
                        </a:rPr>
                        <m:t>𝐻𝑧</m:t>
                      </m:r>
                    </m:oMath>
                  </m:oMathPara>
                </a14:m>
                <a:endParaRPr lang="en-US" dirty="0"/>
              </a:p>
              <a:p>
                <a:pPr lvl="0"/>
                <a:r>
                  <a:rPr lang="en-US" dirty="0"/>
                  <a:t>Stator Winding Resistance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=0.00488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Rotor Winding Resistance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𝑟</m:t>
                          </m:r>
                        </m:sub>
                      </m:sSub>
                      <m:r>
                        <a:rPr lang="en-US" i="1">
                          <a:latin typeface="Cambria Math" panose="02040503050406030204" pitchFamily="18" charset="0"/>
                        </a:rPr>
                        <m:t>=0.00549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smtClean="0"/>
              </a:p>
              <a:p>
                <a:pPr lvl="0"/>
                <a:r>
                  <a:rPr lang="en-US" dirty="0"/>
                  <a:t>Stator Leakage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𝑙𝑠</m:t>
                          </m:r>
                        </m:sub>
                      </m:sSub>
                      <m:r>
                        <a:rPr lang="en-US" i="1">
                          <a:latin typeface="Cambria Math" panose="02040503050406030204" pitchFamily="18" charset="0"/>
                        </a:rPr>
                        <m:t>=0.09231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059" t="-2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70000" lnSpcReduction="20000"/>
              </a:bodyPr>
              <a:lstStyle/>
              <a:p>
                <a:pPr lvl="0"/>
                <a:r>
                  <a:rPr lang="en-US" dirty="0" smtClean="0"/>
                  <a:t>Rotor </a:t>
                </a:r>
                <a:r>
                  <a:rPr lang="en-US" dirty="0"/>
                  <a:t>Leakage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𝑙𝑟</m:t>
                          </m:r>
                        </m:sub>
                      </m:sSub>
                      <m:r>
                        <a:rPr lang="en-US" i="1">
                          <a:latin typeface="Cambria Math" panose="02040503050406030204" pitchFamily="18" charset="0"/>
                        </a:rPr>
                        <m:t>=0.09955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Magnetizing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=3.95279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=4.0451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=4.0523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Inertia Constant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=3.5 </m:t>
                      </m:r>
                      <m:r>
                        <a:rPr lang="en-US" i="1">
                          <a:latin typeface="Cambria Math" panose="02040503050406030204" pitchFamily="18" charset="0"/>
                        </a:rPr>
                        <m:t>𝑠</m:t>
                      </m:r>
                    </m:oMath>
                  </m:oMathPara>
                </a14:m>
                <a:endParaRPr lang="en-US" dirty="0"/>
              </a:p>
              <a:p>
                <a:pPr lvl="0"/>
                <a:r>
                  <a:rPr lang="en-US" dirty="0"/>
                  <a:t>Base Speed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r>
                        <a:rPr lang="en-US" i="1">
                          <a:latin typeface="Cambria Math" panose="02040503050406030204" pitchFamily="18" charset="0"/>
                        </a:rPr>
                        <m:t>=2</m:t>
                      </m:r>
                      <m:r>
                        <a:rPr lang="en-US" i="1">
                          <a:latin typeface="Cambria Math" panose="02040503050406030204" pitchFamily="18" charset="0"/>
                        </a:rPr>
                        <m:t>𝜋</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=376.9911 </m:t>
                      </m:r>
                      <m:r>
                        <a:rPr lang="en-US" i="1">
                          <a:latin typeface="Cambria Math" panose="02040503050406030204" pitchFamily="18" charset="0"/>
                        </a:rPr>
                        <m:t>𝑟𝑎𝑑</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p>
              <a:p>
                <a:pPr lvl="0"/>
                <a:r>
                  <a:rPr lang="en-US" dirty="0"/>
                  <a:t>Synchronous Speed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𝑃</m:t>
                          </m:r>
                        </m:den>
                      </m:f>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=125.6637 </m:t>
                      </m:r>
                      <m:r>
                        <a:rPr lang="en-US" i="1">
                          <a:latin typeface="Cambria Math" panose="02040503050406030204" pitchFamily="18" charset="0"/>
                        </a:rPr>
                        <m:t>𝑟𝑎𝑑</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1059" t="-2521"/>
                </a:stretch>
              </a:blipFill>
            </p:spPr>
            <p:txBody>
              <a:bodyPr/>
              <a:lstStyle/>
              <a:p>
                <a:r>
                  <a:rPr lang="en-US">
                    <a:noFill/>
                  </a:rPr>
                  <a:t> </a:t>
                </a:r>
              </a:p>
            </p:txBody>
          </p:sp>
        </mc:Fallback>
      </mc:AlternateContent>
    </p:spTree>
    <p:extLst>
      <p:ext uri="{BB962C8B-B14F-4D97-AF65-F5344CB8AC3E}">
        <p14:creationId xmlns:p14="http://schemas.microsoft.com/office/powerpoint/2010/main" val="77192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 Machine Model</a:t>
            </a:r>
            <a:endParaRPr lang="en-US" dirty="0"/>
          </a:p>
        </p:txBody>
      </p:sp>
      <p:pic>
        <p:nvPicPr>
          <p:cNvPr id="5" name="Content Placeholder 4"/>
          <p:cNvPicPr>
            <a:picLocks noGrp="1" noChangeAspect="1"/>
          </p:cNvPicPr>
          <p:nvPr>
            <p:ph idx="1"/>
          </p:nvPr>
        </p:nvPicPr>
        <p:blipFill>
          <a:blip r:embed="rId2"/>
          <a:stretch>
            <a:fillRect/>
          </a:stretch>
        </p:blipFill>
        <p:spPr>
          <a:xfrm>
            <a:off x="1807595" y="1825625"/>
            <a:ext cx="8576810" cy="4351338"/>
          </a:xfrm>
          <a:prstGeom prst="rect">
            <a:avLst/>
          </a:prstGeom>
          <a:ln>
            <a:solidFill>
              <a:schemeClr val="tx1"/>
            </a:solidFill>
          </a:ln>
        </p:spPr>
      </p:pic>
    </p:spTree>
    <p:extLst>
      <p:ext uri="{BB962C8B-B14F-4D97-AF65-F5344CB8AC3E}">
        <p14:creationId xmlns:p14="http://schemas.microsoft.com/office/powerpoint/2010/main" val="9848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415597"/>
            <a:ext cx="10515600" cy="1325563"/>
          </a:xfrm>
        </p:spPr>
        <p:txBody>
          <a:bodyPr>
            <a:normAutofit/>
          </a:bodyPr>
          <a:lstStyle/>
          <a:p>
            <a:pPr algn="ctr"/>
            <a:r>
              <a:rPr lang="en-US" sz="4800" b="1" dirty="0" smtClean="0"/>
              <a:t>Rotor Side Converter</a:t>
            </a:r>
            <a:endParaRPr lang="en-US" sz="4800" b="1" dirty="0"/>
          </a:p>
        </p:txBody>
      </p:sp>
    </p:spTree>
    <p:extLst>
      <p:ext uri="{BB962C8B-B14F-4D97-AF65-F5344CB8AC3E}">
        <p14:creationId xmlns:p14="http://schemas.microsoft.com/office/powerpoint/2010/main" val="410295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Side Converter</a:t>
            </a:r>
            <a:endParaRPr lang="en-US" dirty="0"/>
          </a:p>
        </p:txBody>
      </p:sp>
      <p:pic>
        <p:nvPicPr>
          <p:cNvPr id="4" name="Content Placeholder 3"/>
          <p:cNvPicPr>
            <a:picLocks noGrp="1" noChangeAspect="1"/>
          </p:cNvPicPr>
          <p:nvPr>
            <p:ph idx="1"/>
          </p:nvPr>
        </p:nvPicPr>
        <p:blipFill>
          <a:blip r:embed="rId2"/>
          <a:stretch>
            <a:fillRect/>
          </a:stretch>
        </p:blipFill>
        <p:spPr>
          <a:xfrm>
            <a:off x="1664973" y="1690688"/>
            <a:ext cx="8862053" cy="4788124"/>
          </a:xfrm>
          <a:prstGeom prst="rect">
            <a:avLst/>
          </a:prstGeom>
        </p:spPr>
      </p:pic>
    </p:spTree>
    <p:extLst>
      <p:ext uri="{BB962C8B-B14F-4D97-AF65-F5344CB8AC3E}">
        <p14:creationId xmlns:p14="http://schemas.microsoft.com/office/powerpoint/2010/main" val="286115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a:t>
            </a:r>
            <a:r>
              <a:rPr lang="en-US" dirty="0"/>
              <a:t>Side Converter </a:t>
            </a:r>
            <a:r>
              <a:rPr lang="en-US" dirty="0" smtClean="0"/>
              <a:t>Positive Sequence Controller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dirty="0" smtClean="0"/>
                  <a:t>The </a:t>
                </a:r>
                <a:r>
                  <a:rPr lang="en-US" dirty="0"/>
                  <a:t>output real and reactive power from the stator circuit can be controlled via iqr and idr respectively. </a:t>
                </a:r>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num>
                        <m:den>
                          <m:r>
                            <a:rPr lang="en-US" i="1">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oMath>
                  </m:oMathPara>
                </a14:m>
                <a:endParaRPr lang="en-US" dirty="0" smtClean="0"/>
              </a:p>
              <a:p>
                <a:r>
                  <a:rPr lang="en-US" dirty="0" smtClean="0"/>
                  <a:t>The rotor voltages are used to design Positive Sequence RSC controller.</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r>
                        <a:rPr lang="en-US" i="1">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a:p>
              <a:p>
                <a:endParaRPr lang="en-US" dirty="0"/>
              </a:p>
              <a:p>
                <a:pPr marL="0" indent="0">
                  <a:buNone/>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06" t="-2241"/>
                </a:stretch>
              </a:blipFill>
            </p:spPr>
            <p:txBody>
              <a:bodyPr/>
              <a:lstStyle/>
              <a:p>
                <a:r>
                  <a:rPr lang="en-US">
                    <a:noFill/>
                  </a:rPr>
                  <a:t> </a:t>
                </a:r>
              </a:p>
            </p:txBody>
          </p:sp>
        </mc:Fallback>
      </mc:AlternateContent>
    </p:spTree>
    <p:extLst>
      <p:ext uri="{BB962C8B-B14F-4D97-AF65-F5344CB8AC3E}">
        <p14:creationId xmlns:p14="http://schemas.microsoft.com/office/powerpoint/2010/main" val="198461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RSC </a:t>
            </a:r>
            <a:endParaRPr lang="en-US" dirty="0"/>
          </a:p>
        </p:txBody>
      </p:sp>
      <p:pic>
        <p:nvPicPr>
          <p:cNvPr id="4" name="Content Placeholder 3"/>
          <p:cNvPicPr>
            <a:picLocks noGrp="1"/>
          </p:cNvPicPr>
          <p:nvPr>
            <p:ph idx="1"/>
          </p:nvPr>
        </p:nvPicPr>
        <p:blipFill rotWithShape="1">
          <a:blip r:embed="rId2"/>
          <a:srcRect l="18157" t="20227" r="1831" b="4443"/>
          <a:stretch/>
        </p:blipFill>
        <p:spPr bwMode="auto">
          <a:xfrm>
            <a:off x="1759900" y="1825625"/>
            <a:ext cx="867219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77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RSC Control of Stator Power Qs</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45426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RSC </a:t>
            </a:r>
            <a:r>
              <a:rPr lang="en-US" dirty="0" smtClean="0"/>
              <a:t>Control of Stator Power Ps</a:t>
            </a:r>
            <a:endParaRPr lang="en-US" dirty="0"/>
          </a:p>
        </p:txBody>
      </p:sp>
      <p:pic>
        <p:nvPicPr>
          <p:cNvPr id="5" name="Content Placeholder 4"/>
          <p:cNvPicPr>
            <a:picLocks noGrp="1" noChangeAspect="1"/>
          </p:cNvPicPr>
          <p:nvPr>
            <p:ph idx="1"/>
          </p:nvPr>
        </p:nvPicPr>
        <p:blipFill>
          <a:blip r:embed="rId2"/>
          <a:stretch>
            <a:fillRect/>
          </a:stretch>
        </p:blipFill>
        <p:spPr>
          <a:xfrm>
            <a:off x="1495437" y="1825625"/>
            <a:ext cx="9201126" cy="4351338"/>
          </a:xfrm>
          <a:prstGeom prst="rect">
            <a:avLst/>
          </a:prstGeom>
        </p:spPr>
      </p:pic>
    </p:spTree>
    <p:extLst>
      <p:ext uri="{BB962C8B-B14F-4D97-AF65-F5344CB8AC3E}">
        <p14:creationId xmlns:p14="http://schemas.microsoft.com/office/powerpoint/2010/main" val="161958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Rotor Side Converter </a:t>
            </a:r>
            <a:r>
              <a:rPr lang="en-US" dirty="0" smtClean="0"/>
              <a:t>Negative </a:t>
            </a:r>
            <a:r>
              <a:rPr lang="en-US" dirty="0"/>
              <a:t>Sequence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For </a:t>
                </a:r>
                <a:r>
                  <a:rPr lang="en-US" dirty="0"/>
                  <a:t>a given negative-sequence stator voltage, a negative sequence rotor voltage generated </a:t>
                </a:r>
                <a:r>
                  <a:rPr lang="en-US" dirty="0" smtClean="0"/>
                  <a:t>by the </a:t>
                </a:r>
                <a:r>
                  <a:rPr lang="en-US" dirty="0"/>
                  <a:t>RSC has the potential to eliminate the negative sequence rotor </a:t>
                </a:r>
                <a:r>
                  <a:rPr lang="en-US" dirty="0" smtClean="0"/>
                  <a:t>current, the </a:t>
                </a:r>
                <a:r>
                  <a:rPr lang="en-US" dirty="0"/>
                  <a:t>negative sequence stator current </a:t>
                </a:r>
                <a:r>
                  <a:rPr lang="en-US" dirty="0" smtClean="0"/>
                  <a:t>or </a:t>
                </a:r>
                <a:r>
                  <a:rPr lang="en-US" dirty="0"/>
                  <a:t>the torque pulsation</a:t>
                </a:r>
                <a:r>
                  <a:rPr lang="en-US" dirty="0" smtClean="0"/>
                  <a:t>.</a:t>
                </a: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𝑒𝑑𝑐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m:rPr>
                          <m:sty m:val="p"/>
                        </m:rPr>
                        <a:rPr lang="en-US" b="0" i="0" smtClean="0">
                          <a:latin typeface="Cambria Math" panose="02040503050406030204" pitchFamily="18" charset="0"/>
                        </a:rPr>
                        <m:t>cos</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m:rPr>
                          <m:sty m:val="p"/>
                        </m:rPr>
                        <a:rPr lang="en-US" b="0" i="0" smtClean="0">
                          <a:latin typeface="Cambria Math" panose="02040503050406030204" pitchFamily="18" charset="0"/>
                        </a:rPr>
                        <m:t>sin</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𝑡</m:t>
                      </m:r>
                      <m:r>
                        <a:rPr lang="en-US" i="1">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𝑒𝑑𝑐</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K</m:t>
                      </m:r>
                      <m:r>
                        <a:rPr lang="en-US" b="0" i="0" smtClean="0">
                          <a:latin typeface="Cambria Math" panose="02040503050406030204" pitchFamily="18" charset="0"/>
                        </a:rPr>
                        <m:t>(</m:t>
                      </m:r>
                      <m:sSubSup>
                        <m:sSubSupPr>
                          <m:ctrlPr>
                            <a:rPr lang="en-US" i="1" smtClean="0">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𝑞𝑠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𝑞</m:t>
                          </m:r>
                          <m:r>
                            <a:rPr lang="en-US" b="0" i="1" smtClean="0">
                              <a:latin typeface="Cambria Math" panose="02040503050406030204" pitchFamily="18" charset="0"/>
                            </a:rPr>
                            <m:t>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b="0" i="1" dirty="0" smtClean="0">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𝑞</m:t>
                          </m:r>
                          <m:r>
                            <a:rPr lang="en-US" b="0" i="1" smtClean="0">
                              <a:latin typeface="Cambria Math" panose="02040503050406030204" pitchFamily="18" charset="0"/>
                            </a:rPr>
                            <m:t>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𝑑</m:t>
                          </m:r>
                          <m:r>
                            <a:rPr lang="en-US" i="1">
                              <a:latin typeface="Cambria Math" panose="02040503050406030204" pitchFamily="18" charset="0"/>
                            </a:rPr>
                            <m:t>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b="0" i="1" smtClean="0">
                              <a:latin typeface="Cambria Math" panose="02040503050406030204" pitchFamily="18" charset="0"/>
                            </a:rPr>
                            <m:t>𝑑𝑟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dirty="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dirty="0">
                              <a:latin typeface="Cambria Math" panose="02040503050406030204" pitchFamily="18" charset="0"/>
                            </a:rPr>
                            <m:t>𝑑𝑟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dirty="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𝑑𝑟</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𝑞</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dirty="0">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𝑞</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oMath>
                  </m:oMathPara>
                </a14:m>
                <a:endParaRPr lang="en-US" dirty="0" smtClean="0"/>
              </a:p>
              <a:p>
                <a:r>
                  <a:rPr lang="en-US" dirty="0" smtClean="0"/>
                  <a:t>RSC must make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𝑒𝑐𝑜𝑠</m:t>
                        </m:r>
                      </m:sub>
                    </m:sSub>
                    <m:r>
                      <a:rPr lang="en-US" b="0" i="1" smtClean="0">
                        <a:latin typeface="Cambria Math" panose="02040503050406030204" pitchFamily="18" charset="0"/>
                      </a:rPr>
                      <m:t>=0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=0</m:t>
                    </m:r>
                  </m:oMath>
                </a14:m>
                <a:r>
                  <a:rPr lang="en-US" dirty="0" smtClean="0"/>
                  <a:t> by controlling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𝑞𝑟</m:t>
                        </m:r>
                        <m:r>
                          <a:rPr lang="en-US" b="0" i="1" smtClean="0">
                            <a:latin typeface="Cambria Math" panose="02040503050406030204" pitchFamily="18" charset="0"/>
                          </a:rPr>
                          <m:t>−</m:t>
                        </m:r>
                      </m:sub>
                    </m:sSub>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𝑑</m:t>
                        </m:r>
                        <m:r>
                          <a:rPr lang="en-US" i="1">
                            <a:latin typeface="Cambria Math" panose="02040503050406030204" pitchFamily="18" charset="0"/>
                          </a:rPr>
                          <m:t>𝑟</m:t>
                        </m:r>
                        <m:r>
                          <a:rPr lang="en-US" i="1">
                            <a:latin typeface="Cambria Math" panose="02040503050406030204" pitchFamily="18" charset="0"/>
                          </a:rPr>
                          <m:t>−</m:t>
                        </m:r>
                      </m:sub>
                    </m:sSub>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232" b="-2941"/>
                </a:stretch>
              </a:blipFill>
            </p:spPr>
            <p:txBody>
              <a:bodyPr/>
              <a:lstStyle/>
              <a:p>
                <a:r>
                  <a:rPr lang="en-US">
                    <a:noFill/>
                  </a:rPr>
                  <a:t> </a:t>
                </a:r>
              </a:p>
            </p:txBody>
          </p:sp>
        </mc:Fallback>
      </mc:AlternateContent>
    </p:spTree>
    <p:extLst>
      <p:ext uri="{BB962C8B-B14F-4D97-AF65-F5344CB8AC3E}">
        <p14:creationId xmlns:p14="http://schemas.microsoft.com/office/powerpoint/2010/main" val="271026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a:t>Stator </a:t>
            </a:r>
            <a:r>
              <a:rPr lang="en-US"/>
              <a:t>Voltage </a:t>
            </a:r>
            <a:r>
              <a:rPr lang="en-US" smtClean="0"/>
              <a:t>Imbalance </a:t>
            </a:r>
            <a:r>
              <a:rPr lang="en-US" dirty="0" smtClean="0"/>
              <a:t>causes Positive </a:t>
            </a:r>
            <a:r>
              <a:rPr lang="en-US" dirty="0"/>
              <a:t>Sequence </a:t>
            </a:r>
            <a:r>
              <a:rPr lang="en-US" dirty="0" smtClean="0"/>
              <a:t>Voltage/ Current  Components and  Negative </a:t>
            </a:r>
            <a:r>
              <a:rPr lang="en-US" dirty="0"/>
              <a:t>Sequence </a:t>
            </a:r>
            <a:r>
              <a:rPr lang="en-US" dirty="0" smtClean="0"/>
              <a:t>Voltage/ Current Components to be disturbed. This causes unwanted Torque Pulsations.</a:t>
            </a:r>
          </a:p>
          <a:p>
            <a:r>
              <a:rPr lang="en-US" dirty="0"/>
              <a:t>GSC </a:t>
            </a:r>
            <a:r>
              <a:rPr lang="en-US" dirty="0" smtClean="0"/>
              <a:t>will compensate </a:t>
            </a:r>
            <a:r>
              <a:rPr lang="en-US" dirty="0"/>
              <a:t>the negative sequence currents required in the network during </a:t>
            </a:r>
            <a:r>
              <a:rPr lang="en-US" dirty="0" smtClean="0"/>
              <a:t>the voltage unbalance. </a:t>
            </a:r>
            <a:r>
              <a:rPr lang="en-US" dirty="0"/>
              <a:t>It also controls Power delivered to grid by GSC and DC Link Voltage.</a:t>
            </a:r>
          </a:p>
          <a:p>
            <a:r>
              <a:rPr lang="en-US" dirty="0"/>
              <a:t>RSC </a:t>
            </a:r>
            <a:r>
              <a:rPr lang="en-US" dirty="0" smtClean="0"/>
              <a:t>will eliminate </a:t>
            </a:r>
            <a:r>
              <a:rPr lang="en-US" dirty="0"/>
              <a:t>negative sequence rotor currents, negative sequence stator currents </a:t>
            </a:r>
            <a:r>
              <a:rPr lang="en-US" dirty="0" smtClean="0"/>
              <a:t>and </a:t>
            </a:r>
            <a:r>
              <a:rPr lang="en-US" dirty="0"/>
              <a:t>torque pulsation. It also controls Active and Reactive Power delivered by stator</a:t>
            </a:r>
            <a:r>
              <a:rPr lang="en-US" dirty="0" smtClean="0"/>
              <a:t>.</a:t>
            </a:r>
          </a:p>
          <a:p>
            <a:endParaRPr lang="en-US" dirty="0"/>
          </a:p>
        </p:txBody>
      </p:sp>
    </p:spTree>
    <p:extLst>
      <p:ext uri="{BB962C8B-B14F-4D97-AF65-F5344CB8AC3E}">
        <p14:creationId xmlns:p14="http://schemas.microsoft.com/office/powerpoint/2010/main" val="77442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RSC </a:t>
            </a:r>
            <a:endParaRPr lang="en-US" dirty="0"/>
          </a:p>
        </p:txBody>
      </p:sp>
      <p:pic>
        <p:nvPicPr>
          <p:cNvPr id="6" name="Content Placeholder 5"/>
          <p:cNvPicPr>
            <a:picLocks noGrp="1" noChangeAspect="1"/>
          </p:cNvPicPr>
          <p:nvPr>
            <p:ph idx="1"/>
          </p:nvPr>
        </p:nvPicPr>
        <p:blipFill>
          <a:blip r:embed="rId2"/>
          <a:stretch>
            <a:fillRect/>
          </a:stretch>
        </p:blipFill>
        <p:spPr>
          <a:xfrm>
            <a:off x="1642185" y="1825625"/>
            <a:ext cx="8907630" cy="4351338"/>
          </a:xfrm>
          <a:prstGeom prst="rect">
            <a:avLst/>
          </a:prstGeom>
          <a:ln>
            <a:solidFill>
              <a:schemeClr val="tx1"/>
            </a:solidFill>
          </a:ln>
        </p:spPr>
      </p:pic>
    </p:spTree>
    <p:extLst>
      <p:ext uri="{BB962C8B-B14F-4D97-AF65-F5344CB8AC3E}">
        <p14:creationId xmlns:p14="http://schemas.microsoft.com/office/powerpoint/2010/main" val="123846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RSC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67158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Torque Response</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843042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Currents</a:t>
            </a:r>
            <a:endParaRPr lang="en-US" dirty="0"/>
          </a:p>
        </p:txBody>
      </p:sp>
      <p:pic>
        <p:nvPicPr>
          <p:cNvPr id="5" name="Content Placeholder 4"/>
          <p:cNvPicPr>
            <a:picLocks noGrp="1" noChangeAspect="1"/>
          </p:cNvPicPr>
          <p:nvPr>
            <p:ph idx="1"/>
          </p:nvPr>
        </p:nvPicPr>
        <p:blipFill>
          <a:blip r:embed="rId2"/>
          <a:stretch>
            <a:fillRect/>
          </a:stretch>
        </p:blipFill>
        <p:spPr>
          <a:xfrm>
            <a:off x="263235" y="1690688"/>
            <a:ext cx="5721929" cy="4351338"/>
          </a:xfrm>
          <a:prstGeom prst="rect">
            <a:avLst/>
          </a:prstGeom>
        </p:spPr>
      </p:pic>
      <p:pic>
        <p:nvPicPr>
          <p:cNvPr id="6" name="Content Placeholder 3"/>
          <p:cNvPicPr>
            <a:picLocks noChangeAspect="1"/>
          </p:cNvPicPr>
          <p:nvPr/>
        </p:nvPicPr>
        <p:blipFill>
          <a:blip r:embed="rId3"/>
          <a:stretch>
            <a:fillRect/>
          </a:stretch>
        </p:blipFill>
        <p:spPr>
          <a:xfrm>
            <a:off x="6276109" y="1690688"/>
            <a:ext cx="5652656" cy="4351338"/>
          </a:xfrm>
          <a:prstGeom prst="rect">
            <a:avLst/>
          </a:prstGeom>
        </p:spPr>
      </p:pic>
    </p:spTree>
    <p:extLst>
      <p:ext uri="{BB962C8B-B14F-4D97-AF65-F5344CB8AC3E}">
        <p14:creationId xmlns:p14="http://schemas.microsoft.com/office/powerpoint/2010/main" val="82796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Voltages</a:t>
            </a:r>
            <a:endParaRPr lang="en-US" dirty="0"/>
          </a:p>
        </p:txBody>
      </p:sp>
      <p:pic>
        <p:nvPicPr>
          <p:cNvPr id="4" name="Content Placeholder 3"/>
          <p:cNvPicPr>
            <a:picLocks noGrp="1" noChangeAspect="1"/>
          </p:cNvPicPr>
          <p:nvPr>
            <p:ph idx="1"/>
          </p:nvPr>
        </p:nvPicPr>
        <p:blipFill>
          <a:blip r:embed="rId2"/>
          <a:stretch>
            <a:fillRect/>
          </a:stretch>
        </p:blipFill>
        <p:spPr>
          <a:xfrm>
            <a:off x="263236" y="1690688"/>
            <a:ext cx="5728855" cy="4351338"/>
          </a:xfrm>
          <a:prstGeom prst="rect">
            <a:avLst/>
          </a:prstGeom>
        </p:spPr>
      </p:pic>
      <p:pic>
        <p:nvPicPr>
          <p:cNvPr id="5" name="Content Placeholder 3"/>
          <p:cNvPicPr>
            <a:picLocks noChangeAspect="1"/>
          </p:cNvPicPr>
          <p:nvPr/>
        </p:nvPicPr>
        <p:blipFill>
          <a:blip r:embed="rId3"/>
          <a:stretch>
            <a:fillRect/>
          </a:stretch>
        </p:blipFill>
        <p:spPr>
          <a:xfrm>
            <a:off x="6345382" y="1690688"/>
            <a:ext cx="5583382" cy="4351338"/>
          </a:xfrm>
          <a:prstGeom prst="rect">
            <a:avLst/>
          </a:prstGeom>
        </p:spPr>
      </p:pic>
    </p:spTree>
    <p:extLst>
      <p:ext uri="{BB962C8B-B14F-4D97-AF65-F5344CB8AC3E}">
        <p14:creationId xmlns:p14="http://schemas.microsoft.com/office/powerpoint/2010/main" val="103103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415597"/>
            <a:ext cx="10515600" cy="1325563"/>
          </a:xfrm>
        </p:spPr>
        <p:txBody>
          <a:bodyPr>
            <a:normAutofit/>
          </a:bodyPr>
          <a:lstStyle/>
          <a:p>
            <a:pPr algn="ctr"/>
            <a:r>
              <a:rPr lang="en-US" sz="4800" b="1" dirty="0" smtClean="0"/>
              <a:t>Grid Side Converter</a:t>
            </a:r>
            <a:endParaRPr lang="en-US" sz="4800" b="1" dirty="0"/>
          </a:p>
        </p:txBody>
      </p:sp>
    </p:spTree>
    <p:extLst>
      <p:ext uri="{BB962C8B-B14F-4D97-AF65-F5344CB8AC3E}">
        <p14:creationId xmlns:p14="http://schemas.microsoft.com/office/powerpoint/2010/main" val="25140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Side Converter</a:t>
            </a:r>
            <a:endParaRPr lang="en-US" dirty="0"/>
          </a:p>
        </p:txBody>
      </p:sp>
      <p:pic>
        <p:nvPicPr>
          <p:cNvPr id="4" name="Content Placeholder 3"/>
          <p:cNvPicPr>
            <a:picLocks noGrp="1" noChangeAspect="1"/>
          </p:cNvPicPr>
          <p:nvPr>
            <p:ph idx="1"/>
          </p:nvPr>
        </p:nvPicPr>
        <p:blipFill>
          <a:blip r:embed="rId2"/>
          <a:stretch>
            <a:fillRect/>
          </a:stretch>
        </p:blipFill>
        <p:spPr>
          <a:xfrm>
            <a:off x="2092540" y="1690688"/>
            <a:ext cx="8006919" cy="4800488"/>
          </a:xfrm>
          <a:prstGeom prst="rect">
            <a:avLst/>
          </a:prstGeom>
        </p:spPr>
      </p:pic>
    </p:spTree>
    <p:extLst>
      <p:ext uri="{BB962C8B-B14F-4D97-AF65-F5344CB8AC3E}">
        <p14:creationId xmlns:p14="http://schemas.microsoft.com/office/powerpoint/2010/main" val="304846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Positive Sequence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The GSC is used for real </a:t>
                </a:r>
                <a:r>
                  <a:rPr lang="en-US" dirty="0"/>
                  <a:t>power and reactive power control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oMath>
                  </m:oMathPara>
                </a14:m>
                <a:endParaRPr lang="en-US" dirty="0" smtClean="0"/>
              </a:p>
              <a:p>
                <a:r>
                  <a:rPr lang="en-US" dirty="0" smtClean="0"/>
                  <a:t>GSC </a:t>
                </a:r>
                <a:r>
                  <a:rPr lang="en-US" dirty="0"/>
                  <a:t>control </a:t>
                </a:r>
                <a:r>
                  <a:rPr lang="en-US" dirty="0" smtClean="0"/>
                  <a:t>takes </a:t>
                </a:r>
                <a:r>
                  <a:rPr lang="en-US" dirty="0"/>
                  <a:t>care of the DC-link </a:t>
                </a:r>
                <a:r>
                  <a:rPr lang="en-US" dirty="0" smtClean="0"/>
                  <a:t>voltage as well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𝐶</m:t>
                      </m:r>
                      <m:f>
                        <m:fPr>
                          <m:ctrlPr>
                            <a:rPr lang="en-US" i="1">
                              <a:latin typeface="Cambria Math" panose="02040503050406030204" pitchFamily="18" charset="0"/>
                            </a:rPr>
                          </m:ctrlPr>
                        </m:fPr>
                        <m:num>
                          <m:r>
                            <a:rPr lang="en-US" i="1">
                              <a:latin typeface="Cambria Math" panose="02040503050406030204" pitchFamily="18" charset="0"/>
                            </a:rPr>
                            <m:t>𝑑</m:t>
                          </m:r>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𝐷𝐶</m:t>
                              </m:r>
                            </m:sub>
                            <m:sup>
                              <m:r>
                                <a:rPr lang="en-US" i="1">
                                  <a:latin typeface="Cambria Math" panose="02040503050406030204" pitchFamily="18" charset="0"/>
                                </a:rPr>
                                <m:t>2</m:t>
                              </m:r>
                            </m:sup>
                          </m:sSubSup>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r>
                            <a:rPr lang="en-US" i="1">
                              <a:latin typeface="Cambria Math" panose="02040503050406030204" pitchFamily="18" charset="0"/>
                            </a:rPr>
                            <m:t>0</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𝑅𝑆𝐶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𝐺𝑆𝐶</m:t>
                          </m:r>
                        </m:sub>
                      </m:sSub>
                    </m:oMath>
                  </m:oMathPara>
                </a14:m>
                <a:endParaRPr lang="en-US" dirty="0" smtClean="0"/>
              </a:p>
              <a:p>
                <a:r>
                  <a:rPr lang="en-US" dirty="0"/>
                  <a:t>The GSC output voltage, GSC current, and the coupling point voltage </a:t>
                </a:r>
                <a:r>
                  <a:rPr lang="en-US" dirty="0" smtClean="0"/>
                  <a:t>are used to design controller.</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r="-522"/>
                </a:stretch>
              </a:blipFill>
            </p:spPr>
            <p:txBody>
              <a:bodyPr/>
              <a:lstStyle/>
              <a:p>
                <a:r>
                  <a:rPr lang="en-US">
                    <a:noFill/>
                  </a:rPr>
                  <a:t> </a:t>
                </a:r>
              </a:p>
            </p:txBody>
          </p:sp>
        </mc:Fallback>
      </mc:AlternateContent>
    </p:spTree>
    <p:extLst>
      <p:ext uri="{BB962C8B-B14F-4D97-AF65-F5344CB8AC3E}">
        <p14:creationId xmlns:p14="http://schemas.microsoft.com/office/powerpoint/2010/main" val="314367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GSC </a:t>
            </a:r>
            <a:endParaRPr lang="en-US" dirty="0"/>
          </a:p>
        </p:txBody>
      </p:sp>
      <p:pic>
        <p:nvPicPr>
          <p:cNvPr id="5" name="Content Placeholder 4"/>
          <p:cNvPicPr>
            <a:picLocks noGrp="1"/>
          </p:cNvPicPr>
          <p:nvPr>
            <p:ph idx="1"/>
          </p:nvPr>
        </p:nvPicPr>
        <p:blipFill rotWithShape="1">
          <a:blip r:embed="rId2"/>
          <a:srcRect l="17446" t="20759" r="561" b="6045"/>
          <a:stretch/>
        </p:blipFill>
        <p:spPr bwMode="auto">
          <a:xfrm>
            <a:off x="1522996" y="1825625"/>
            <a:ext cx="9146007"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4628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GSC Power Q_GSC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31126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dq- Components </a:t>
            </a:r>
            <a:endParaRPr lang="en-US" dirty="0"/>
          </a:p>
        </p:txBody>
      </p:sp>
      <p:pic>
        <p:nvPicPr>
          <p:cNvPr id="4" name="Content Placeholder 3"/>
          <p:cNvPicPr>
            <a:picLocks noGrp="1" noChangeAspect="1"/>
          </p:cNvPicPr>
          <p:nvPr>
            <p:ph idx="1"/>
          </p:nvPr>
        </p:nvPicPr>
        <p:blipFill>
          <a:blip r:embed="rId2"/>
          <a:stretch>
            <a:fillRect/>
          </a:stretch>
        </p:blipFill>
        <p:spPr>
          <a:xfrm>
            <a:off x="5014721" y="2019872"/>
            <a:ext cx="6101479" cy="4454080"/>
          </a:xfrm>
          <a:prstGeom prst="rect">
            <a:avLst/>
          </a:prstGeom>
          <a:ln>
            <a:solidFill>
              <a:schemeClr val="tx1"/>
            </a:solidFill>
          </a:ln>
        </p:spPr>
      </p:pic>
      <mc:AlternateContent xmlns:mc="http://schemas.openxmlformats.org/markup-compatibility/2006" xmlns:a14="http://schemas.microsoft.com/office/drawing/2010/main">
        <mc:Choice Requires="a14">
          <p:sp>
            <p:nvSpPr>
              <p:cNvPr id="6" name="TextBox 5"/>
              <p:cNvSpPr txBox="1"/>
              <p:nvPr/>
            </p:nvSpPr>
            <p:spPr>
              <a:xfrm>
                <a:off x="838200" y="2019872"/>
                <a:ext cx="3678936" cy="4256550"/>
              </a:xfrm>
              <a:prstGeom prst="rect">
                <a:avLst/>
              </a:prstGeom>
              <a:noFill/>
            </p:spPr>
            <p:txBody>
              <a:bodyPr wrap="square" rtlCol="0">
                <a:spAutoFit/>
              </a:bodyPr>
              <a:lstStyle/>
              <a:p>
                <a:r>
                  <a:rPr lang="en-US" sz="2800" dirty="0" smtClean="0"/>
                  <a:t>Negative-sequence </a:t>
                </a:r>
                <a:r>
                  <a:rPr lang="en-US" sz="2800" dirty="0"/>
                  <a:t>components </a:t>
                </a:r>
                <a:r>
                  <a:rPr lang="en-US" sz="2800" dirty="0" smtClean="0"/>
                  <a:t>rotate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rPr>
                          <m:t>𝑒</m:t>
                        </m:r>
                      </m:sub>
                    </m:sSub>
                  </m:oMath>
                </a14:m>
                <a:r>
                  <a:rPr lang="en-US" sz="2800" dirty="0" smtClean="0"/>
                  <a:t> in dq- synchronously rotating reference frame. They are extracted </a:t>
                </a:r>
                <a:r>
                  <a:rPr lang="en-US" sz="2800" dirty="0"/>
                  <a:t>through </a:t>
                </a:r>
                <a:r>
                  <a:rPr lang="en-US" sz="2800" dirty="0" err="1" smtClean="0"/>
                  <a:t>qd</a:t>
                </a:r>
                <a:r>
                  <a:rPr lang="en-US" sz="2800" dirty="0" smtClean="0"/>
                  <a:t>+/</a:t>
                </a:r>
                <a:r>
                  <a:rPr lang="en-US" sz="2800" dirty="0" err="1" smtClean="0"/>
                  <a:t>qd</a:t>
                </a:r>
                <a:r>
                  <a:rPr lang="en-US" sz="2800" dirty="0"/>
                  <a:t>− </a:t>
                </a:r>
                <a:r>
                  <a:rPr lang="en-US" sz="2800" dirty="0" smtClean="0"/>
                  <a:t>transformation:</a:t>
                </a:r>
              </a:p>
              <a:p>
                <a:endParaRPr lang="en-US" sz="2800" dirty="0" smtClean="0"/>
              </a:p>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𝑗</m:t>
                          </m:r>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m:t>
                              </m:r>
                            </m:sup>
                          </m:sSup>
                        </m:e>
                      </m:d>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𝑗</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838200" y="2019872"/>
                <a:ext cx="3678936" cy="4256550"/>
              </a:xfrm>
              <a:prstGeom prst="rect">
                <a:avLst/>
              </a:prstGeom>
              <a:blipFill>
                <a:blip r:embed="rId3"/>
                <a:stretch>
                  <a:fillRect l="-3483" t="-1288" b="-429"/>
                </a:stretch>
              </a:blipFill>
            </p:spPr>
            <p:txBody>
              <a:bodyPr/>
              <a:lstStyle/>
              <a:p>
                <a:r>
                  <a:rPr lang="en-US">
                    <a:noFill/>
                  </a:rPr>
                  <a:t> </a:t>
                </a:r>
              </a:p>
            </p:txBody>
          </p:sp>
        </mc:Fallback>
      </mc:AlternateContent>
    </p:spTree>
    <p:extLst>
      <p:ext uri="{BB962C8B-B14F-4D97-AF65-F5344CB8AC3E}">
        <p14:creationId xmlns:p14="http://schemas.microsoft.com/office/powerpoint/2010/main" val="183046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DC Link Voltage VDC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1678868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Negative </a:t>
            </a:r>
            <a:r>
              <a:rPr lang="en-US" dirty="0"/>
              <a:t>Sequence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a:t>
                </a:r>
                <a:r>
                  <a:rPr lang="en-US" dirty="0"/>
                  <a:t>negative sequence compensation via GSC, the current controllers of the GSC will measure the network currents, extract the negative sequence components and generate the required negative sequence currents from the GSC for compensation. </a:t>
                </a:r>
                <a:endParaRPr lang="en-US" dirty="0" smtClean="0"/>
              </a:p>
              <a:p>
                <a:r>
                  <a:rPr lang="en-US" dirty="0" smtClean="0"/>
                  <a:t>The </a:t>
                </a:r>
                <a:r>
                  <a:rPr lang="en-US" dirty="0"/>
                  <a:t>reference values of the negative sequence currents come from the measurements of the currents to the </a:t>
                </a:r>
                <a:r>
                  <a:rPr lang="en-US" dirty="0" smtClean="0"/>
                  <a:t>grid. </a:t>
                </a:r>
              </a:p>
              <a:p>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𝑖</m:t>
                          </m:r>
                        </m:e>
                        <m:sub>
                          <m:r>
                            <a:rPr lang="en-US" b="0" i="1" smtClean="0">
                              <a:latin typeface="Cambria Math" panose="02040503050406030204" pitchFamily="18" charset="0"/>
                            </a:rPr>
                            <m:t>𝑔𝑞</m:t>
                          </m:r>
                          <m:r>
                            <a:rPr lang="en-US" b="0" i="1" smtClean="0">
                              <a:latin typeface="Cambria Math" panose="02040503050406030204" pitchFamily="18" charset="0"/>
                            </a:rPr>
                            <m:t>,</m:t>
                          </m:r>
                          <m:r>
                            <a:rPr lang="en-US" b="0" i="1" smtClean="0">
                              <a:latin typeface="Cambria Math" panose="02040503050406030204" pitchFamily="18" charset="0"/>
                            </a:rPr>
                            <m:t>𝑟𝑒𝑓</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b="0" i="1" smtClean="0">
                              <a:latin typeface="Cambria Math" panose="02040503050406030204" pitchFamily="18" charset="0"/>
                            </a:rPr>
                            <m:t>𝑒</m:t>
                          </m:r>
                          <m:r>
                            <a:rPr lang="en-US" i="1">
                              <a:latin typeface="Cambria Math" panose="02040503050406030204" pitchFamily="18" charset="0"/>
                            </a:rPr>
                            <m:t>𝑞</m:t>
                          </m:r>
                        </m:sub>
                        <m:sup>
                          <m:r>
                            <a:rPr lang="en-US" i="1">
                              <a:latin typeface="Cambria Math" panose="02040503050406030204" pitchFamily="18" charset="0"/>
                            </a:rPr>
                            <m:t>−</m:t>
                          </m:r>
                        </m:sup>
                      </m:sSubSup>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𝑔</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𝑟𝑒𝑓</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𝑒</m:t>
                          </m:r>
                          <m:r>
                            <a:rPr lang="en-US" b="0" i="1" smtClean="0">
                              <a:latin typeface="Cambria Math" panose="02040503050406030204" pitchFamily="18" charset="0"/>
                            </a:rPr>
                            <m:t>𝑑</m:t>
                          </m:r>
                        </m:sub>
                        <m:sup>
                          <m:r>
                            <a:rPr lang="en-US" i="1">
                              <a:latin typeface="Cambria Math" panose="02040503050406030204" pitchFamily="18" charset="0"/>
                            </a:rPr>
                            <m:t>−</m:t>
                          </m:r>
                        </m:sup>
                      </m:sSubSup>
                    </m:oMath>
                  </m:oMathPara>
                </a14:m>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290"/>
                </a:stretch>
              </a:blipFill>
            </p:spPr>
            <p:txBody>
              <a:bodyPr/>
              <a:lstStyle/>
              <a:p>
                <a:r>
                  <a:rPr lang="en-US">
                    <a:noFill/>
                  </a:rPr>
                  <a:t> </a:t>
                </a:r>
              </a:p>
            </p:txBody>
          </p:sp>
        </mc:Fallback>
      </mc:AlternateContent>
    </p:spTree>
    <p:extLst>
      <p:ext uri="{BB962C8B-B14F-4D97-AF65-F5344CB8AC3E}">
        <p14:creationId xmlns:p14="http://schemas.microsoft.com/office/powerpoint/2010/main" val="3471258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GSC </a:t>
            </a:r>
            <a:endParaRPr lang="en-US" dirty="0"/>
          </a:p>
        </p:txBody>
      </p:sp>
      <p:pic>
        <p:nvPicPr>
          <p:cNvPr id="4" name="Content Placeholder 3"/>
          <p:cNvPicPr>
            <a:picLocks noGrp="1" noChangeAspect="1"/>
          </p:cNvPicPr>
          <p:nvPr>
            <p:ph idx="1"/>
          </p:nvPr>
        </p:nvPicPr>
        <p:blipFill>
          <a:blip r:embed="rId2"/>
          <a:stretch>
            <a:fillRect/>
          </a:stretch>
        </p:blipFill>
        <p:spPr>
          <a:xfrm>
            <a:off x="1721434" y="1825625"/>
            <a:ext cx="8749131" cy="4351338"/>
          </a:xfrm>
          <a:prstGeom prst="rect">
            <a:avLst/>
          </a:prstGeom>
          <a:ln>
            <a:solidFill>
              <a:schemeClr val="tx1"/>
            </a:solidFill>
          </a:ln>
        </p:spPr>
      </p:pic>
    </p:spTree>
    <p:extLst>
      <p:ext uri="{BB962C8B-B14F-4D97-AF65-F5344CB8AC3E}">
        <p14:creationId xmlns:p14="http://schemas.microsoft.com/office/powerpoint/2010/main" val="1943858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GSC</a:t>
            </a:r>
            <a:endParaRPr lang="en-US" dirty="0"/>
          </a:p>
        </p:txBody>
      </p:sp>
      <p:pic>
        <p:nvPicPr>
          <p:cNvPr id="5" name="Content Placeholder 4"/>
          <p:cNvPicPr>
            <a:picLocks noGrp="1" noChangeAspect="1"/>
          </p:cNvPicPr>
          <p:nvPr>
            <p:ph idx="1"/>
          </p:nvPr>
        </p:nvPicPr>
        <p:blipFill>
          <a:blip r:embed="rId2"/>
          <a:stretch>
            <a:fillRect/>
          </a:stretch>
        </p:blipFill>
        <p:spPr>
          <a:xfrm>
            <a:off x="1551712" y="1825625"/>
            <a:ext cx="9088575" cy="4351338"/>
          </a:xfrm>
          <a:prstGeom prst="rect">
            <a:avLst/>
          </a:prstGeom>
        </p:spPr>
      </p:pic>
    </p:spTree>
    <p:extLst>
      <p:ext uri="{BB962C8B-B14F-4D97-AF65-F5344CB8AC3E}">
        <p14:creationId xmlns:p14="http://schemas.microsoft.com/office/powerpoint/2010/main" val="264406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GSC Currents</a:t>
            </a:r>
            <a:endParaRPr lang="en-US" dirty="0"/>
          </a:p>
        </p:txBody>
      </p:sp>
      <p:pic>
        <p:nvPicPr>
          <p:cNvPr id="4" name="Content Placeholder 3"/>
          <p:cNvPicPr>
            <a:picLocks noGrp="1" noChangeAspect="1"/>
          </p:cNvPicPr>
          <p:nvPr>
            <p:ph idx="1"/>
          </p:nvPr>
        </p:nvPicPr>
        <p:blipFill>
          <a:blip r:embed="rId2"/>
          <a:stretch>
            <a:fillRect/>
          </a:stretch>
        </p:blipFill>
        <p:spPr>
          <a:xfrm>
            <a:off x="332508" y="1690688"/>
            <a:ext cx="5555672" cy="4351338"/>
          </a:xfrm>
          <a:prstGeom prst="rect">
            <a:avLst/>
          </a:prstGeom>
        </p:spPr>
      </p:pic>
      <p:pic>
        <p:nvPicPr>
          <p:cNvPr id="5" name="Content Placeholder 3"/>
          <p:cNvPicPr>
            <a:picLocks noChangeAspect="1"/>
          </p:cNvPicPr>
          <p:nvPr/>
        </p:nvPicPr>
        <p:blipFill>
          <a:blip r:embed="rId3"/>
          <a:stretch>
            <a:fillRect/>
          </a:stretch>
        </p:blipFill>
        <p:spPr>
          <a:xfrm>
            <a:off x="6234546" y="1690688"/>
            <a:ext cx="5624946" cy="4351338"/>
          </a:xfrm>
          <a:prstGeom prst="rect">
            <a:avLst/>
          </a:prstGeom>
        </p:spPr>
      </p:pic>
    </p:spTree>
    <p:extLst>
      <p:ext uri="{BB962C8B-B14F-4D97-AF65-F5344CB8AC3E}">
        <p14:creationId xmlns:p14="http://schemas.microsoft.com/office/powerpoint/2010/main" val="382820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Currents</a:t>
            </a:r>
            <a:endParaRPr lang="en-US" dirty="0"/>
          </a:p>
        </p:txBody>
      </p:sp>
      <p:pic>
        <p:nvPicPr>
          <p:cNvPr id="5" name="Content Placeholder 4"/>
          <p:cNvPicPr>
            <a:picLocks noGrp="1" noChangeAspect="1"/>
          </p:cNvPicPr>
          <p:nvPr>
            <p:ph idx="1"/>
          </p:nvPr>
        </p:nvPicPr>
        <p:blipFill>
          <a:blip r:embed="rId2"/>
          <a:stretch>
            <a:fillRect/>
          </a:stretch>
        </p:blipFill>
        <p:spPr>
          <a:xfrm>
            <a:off x="180108" y="1839479"/>
            <a:ext cx="5638801" cy="4351338"/>
          </a:xfrm>
          <a:prstGeom prst="rect">
            <a:avLst/>
          </a:prstGeom>
        </p:spPr>
      </p:pic>
      <p:pic>
        <p:nvPicPr>
          <p:cNvPr id="6" name="Content Placeholder 3"/>
          <p:cNvPicPr>
            <a:picLocks noChangeAspect="1"/>
          </p:cNvPicPr>
          <p:nvPr/>
        </p:nvPicPr>
        <p:blipFill>
          <a:blip r:embed="rId3"/>
          <a:stretch>
            <a:fillRect/>
          </a:stretch>
        </p:blipFill>
        <p:spPr>
          <a:xfrm>
            <a:off x="6096000" y="1839479"/>
            <a:ext cx="5860473" cy="4351338"/>
          </a:xfrm>
          <a:prstGeom prst="rect">
            <a:avLst/>
          </a:prstGeom>
        </p:spPr>
      </p:pic>
    </p:spTree>
    <p:extLst>
      <p:ext uri="{BB962C8B-B14F-4D97-AF65-F5344CB8AC3E}">
        <p14:creationId xmlns:p14="http://schemas.microsoft.com/office/powerpoint/2010/main" val="856154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Currents</a:t>
            </a:r>
            <a:endParaRPr lang="en-US" dirty="0"/>
          </a:p>
        </p:txBody>
      </p:sp>
      <p:pic>
        <p:nvPicPr>
          <p:cNvPr id="6" name="Content Placeholder 5"/>
          <p:cNvPicPr>
            <a:picLocks noGrp="1" noChangeAspect="1"/>
          </p:cNvPicPr>
          <p:nvPr>
            <p:ph idx="1"/>
          </p:nvPr>
        </p:nvPicPr>
        <p:blipFill>
          <a:blip r:embed="rId2"/>
          <a:stretch>
            <a:fillRect/>
          </a:stretch>
        </p:blipFill>
        <p:spPr>
          <a:xfrm>
            <a:off x="290946" y="1797916"/>
            <a:ext cx="5694217" cy="4351338"/>
          </a:xfrm>
          <a:prstGeom prst="rect">
            <a:avLst/>
          </a:prstGeom>
        </p:spPr>
      </p:pic>
      <p:pic>
        <p:nvPicPr>
          <p:cNvPr id="7" name="Content Placeholder 5"/>
          <p:cNvPicPr>
            <a:picLocks noChangeAspect="1"/>
          </p:cNvPicPr>
          <p:nvPr/>
        </p:nvPicPr>
        <p:blipFill>
          <a:blip r:embed="rId3"/>
          <a:stretch>
            <a:fillRect/>
          </a:stretch>
        </p:blipFill>
        <p:spPr>
          <a:xfrm>
            <a:off x="6262255" y="1797916"/>
            <a:ext cx="5638800" cy="4351338"/>
          </a:xfrm>
          <a:prstGeom prst="rect">
            <a:avLst/>
          </a:prstGeom>
        </p:spPr>
      </p:pic>
    </p:spTree>
    <p:extLst>
      <p:ext uri="{BB962C8B-B14F-4D97-AF65-F5344CB8AC3E}">
        <p14:creationId xmlns:p14="http://schemas.microsoft.com/office/powerpoint/2010/main" val="3695619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Due to unbalanced stator voltage conditions, negative-sequence components in stator currents induce a high frequency component (</a:t>
            </a:r>
            <a:r>
              <a:rPr lang="en-US" dirty="0" err="1"/>
              <a:t>ωe+ωm</a:t>
            </a:r>
            <a:r>
              <a:rPr lang="en-US" dirty="0"/>
              <a:t>) or (2−s)</a:t>
            </a:r>
            <a:r>
              <a:rPr lang="en-US" dirty="0" err="1"/>
              <a:t>ωe</a:t>
            </a:r>
            <a:r>
              <a:rPr lang="en-US" dirty="0"/>
              <a:t> in rotor currents and pulsations at 2ωe frequency in electromagnetic torques</a:t>
            </a:r>
            <a:r>
              <a:rPr lang="en-US" dirty="0" smtClean="0"/>
              <a:t>.</a:t>
            </a:r>
          </a:p>
          <a:p>
            <a:r>
              <a:rPr lang="en-US" dirty="0" smtClean="0"/>
              <a:t>GSC compensates </a:t>
            </a:r>
            <a:r>
              <a:rPr lang="en-US" dirty="0"/>
              <a:t>the negative sequence currents required in the network during any unbalanced </a:t>
            </a:r>
            <a:r>
              <a:rPr lang="en-US" dirty="0" smtClean="0"/>
              <a:t>operation. It also controls Power delivered to grid by GSC and DC Link Voltage.</a:t>
            </a:r>
          </a:p>
          <a:p>
            <a:r>
              <a:rPr lang="en-US" dirty="0"/>
              <a:t>RSC has the potential to </a:t>
            </a:r>
            <a:r>
              <a:rPr lang="en-US" dirty="0" smtClean="0"/>
              <a:t>eliminate </a:t>
            </a:r>
            <a:r>
              <a:rPr lang="en-US" dirty="0"/>
              <a:t>negative sequence rotor </a:t>
            </a:r>
            <a:r>
              <a:rPr lang="en-US" dirty="0" smtClean="0"/>
              <a:t>currents, negative </a:t>
            </a:r>
            <a:r>
              <a:rPr lang="en-US" dirty="0"/>
              <a:t>sequence stator </a:t>
            </a:r>
            <a:r>
              <a:rPr lang="en-US" dirty="0" smtClean="0"/>
              <a:t>currents or </a:t>
            </a:r>
            <a:r>
              <a:rPr lang="en-US" dirty="0"/>
              <a:t>torque </a:t>
            </a:r>
            <a:r>
              <a:rPr lang="en-US" dirty="0" smtClean="0"/>
              <a:t>pulsation. It also controls Active and Reactive Power delivered by stator.</a:t>
            </a:r>
          </a:p>
          <a:p>
            <a:endParaRPr lang="en-US" dirty="0"/>
          </a:p>
        </p:txBody>
      </p:sp>
    </p:spTree>
    <p:extLst>
      <p:ext uri="{BB962C8B-B14F-4D97-AF65-F5344CB8AC3E}">
        <p14:creationId xmlns:p14="http://schemas.microsoft.com/office/powerpoint/2010/main" val="3029661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L. </a:t>
            </a:r>
            <a:r>
              <a:rPr lang="en-US" dirty="0"/>
              <a:t>Fan and </a:t>
            </a:r>
            <a:r>
              <a:rPr lang="en-US" dirty="0" smtClean="0"/>
              <a:t>Z. Miao, </a:t>
            </a:r>
            <a:r>
              <a:rPr lang="en-US" i="1" dirty="0" smtClean="0"/>
              <a:t>Modeling </a:t>
            </a:r>
            <a:r>
              <a:rPr lang="en-US" i="1" dirty="0"/>
              <a:t>and Analysis of Doubly Fed Induction Generator Wind Energy </a:t>
            </a:r>
            <a:r>
              <a:rPr lang="en-US" i="1" dirty="0" smtClean="0"/>
              <a:t>Systems, Elsevier Ltd., 2015, </a:t>
            </a:r>
            <a:r>
              <a:rPr lang="en-US" dirty="0" smtClean="0"/>
              <a:t>1-78.</a:t>
            </a:r>
          </a:p>
          <a:p>
            <a:r>
              <a:rPr lang="en-US" dirty="0" smtClean="0"/>
              <a:t>R</a:t>
            </a:r>
            <a:r>
              <a:rPr lang="en-US" dirty="0"/>
              <a:t>. Pena, J. Clare, G. Asher, </a:t>
            </a:r>
            <a:r>
              <a:rPr lang="en-US" i="1" dirty="0"/>
              <a:t>Doubly fed induction generator using back-to-back </a:t>
            </a:r>
            <a:r>
              <a:rPr lang="en-US" i="1" dirty="0" err="1"/>
              <a:t>pwm</a:t>
            </a:r>
            <a:r>
              <a:rPr lang="en-US" i="1" dirty="0"/>
              <a:t> converters and its application to variable-speed wind-energy generation</a:t>
            </a:r>
            <a:r>
              <a:rPr lang="en-US" dirty="0"/>
              <a:t>, IEEE Proc. </a:t>
            </a:r>
            <a:r>
              <a:rPr lang="en-US" dirty="0" err="1"/>
              <a:t>Electr</a:t>
            </a:r>
            <a:r>
              <a:rPr lang="en-US" dirty="0"/>
              <a:t>. Power Appl. 143(3</a:t>
            </a:r>
            <a:r>
              <a:rPr lang="en-US" dirty="0" smtClean="0"/>
              <a:t>), 1996, </a:t>
            </a:r>
            <a:r>
              <a:rPr lang="en-US" dirty="0"/>
              <a:t>231-241</a:t>
            </a:r>
            <a:r>
              <a:rPr lang="en-US" dirty="0" smtClean="0"/>
              <a:t>.</a:t>
            </a:r>
          </a:p>
          <a:p>
            <a:r>
              <a:rPr lang="en-US" dirty="0" smtClean="0"/>
              <a:t>R</a:t>
            </a:r>
            <a:r>
              <a:rPr lang="en-US" dirty="0"/>
              <a:t>. Pena, R. Cardenas, E. Escobar, </a:t>
            </a:r>
            <a:r>
              <a:rPr lang="en-US" i="1" dirty="0"/>
              <a:t>Control system for unbalanced operation of stand-alone doubly fed induction generators</a:t>
            </a:r>
            <a:r>
              <a:rPr lang="en-US" dirty="0"/>
              <a:t>, IEEE Trans. Energy Convers. 22(2</a:t>
            </a:r>
            <a:r>
              <a:rPr lang="en-US" dirty="0" smtClean="0"/>
              <a:t>), 2007, </a:t>
            </a:r>
            <a:r>
              <a:rPr lang="en-US" dirty="0"/>
              <a:t>544-545. </a:t>
            </a:r>
            <a:endParaRPr lang="en-US" i="1" dirty="0"/>
          </a:p>
        </p:txBody>
      </p:sp>
    </p:spTree>
    <p:extLst>
      <p:ext uri="{BB962C8B-B14F-4D97-AF65-F5344CB8AC3E}">
        <p14:creationId xmlns:p14="http://schemas.microsoft.com/office/powerpoint/2010/main" val="274979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q+/dq- 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1517353" y="1825625"/>
            <a:ext cx="9157293" cy="4351338"/>
          </a:xfrm>
          <a:prstGeom prst="rect">
            <a:avLst/>
          </a:prstGeom>
          <a:ln>
            <a:solidFill>
              <a:schemeClr val="tx1"/>
            </a:solidFill>
          </a:ln>
        </p:spPr>
      </p:pic>
    </p:spTree>
    <p:extLst>
      <p:ext uri="{BB962C8B-B14F-4D97-AF65-F5344CB8AC3E}">
        <p14:creationId xmlns:p14="http://schemas.microsoft.com/office/powerpoint/2010/main" val="47469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Phase a Voltage Collapses to zero for t=10s to t=15s </a:t>
            </a:r>
            <a:endParaRPr lang="en-US" dirty="0"/>
          </a:p>
        </p:txBody>
      </p:sp>
      <p:pic>
        <p:nvPicPr>
          <p:cNvPr id="7" name="Content Placeholder 6"/>
          <p:cNvPicPr>
            <a:picLocks noGrp="1" noChangeAspect="1"/>
          </p:cNvPicPr>
          <p:nvPr>
            <p:ph idx="1"/>
          </p:nvPr>
        </p:nvPicPr>
        <p:blipFill>
          <a:blip r:embed="rId2"/>
          <a:stretch>
            <a:fillRect/>
          </a:stretch>
        </p:blipFill>
        <p:spPr>
          <a:xfrm>
            <a:off x="304800" y="1950316"/>
            <a:ext cx="5583382" cy="4351338"/>
          </a:xfrm>
          <a:prstGeom prst="rect">
            <a:avLst/>
          </a:prstGeom>
        </p:spPr>
      </p:pic>
      <p:pic>
        <p:nvPicPr>
          <p:cNvPr id="8" name="Content Placeholder 5"/>
          <p:cNvPicPr>
            <a:picLocks noChangeAspect="1"/>
          </p:cNvPicPr>
          <p:nvPr/>
        </p:nvPicPr>
        <p:blipFill>
          <a:blip r:embed="rId3"/>
          <a:stretch>
            <a:fillRect/>
          </a:stretch>
        </p:blipFill>
        <p:spPr>
          <a:xfrm>
            <a:off x="6442365" y="1950316"/>
            <a:ext cx="5541818" cy="4351338"/>
          </a:xfrm>
          <a:prstGeom prst="rect">
            <a:avLst/>
          </a:prstGeom>
        </p:spPr>
      </p:pic>
    </p:spTree>
    <p:extLst>
      <p:ext uri="{BB962C8B-B14F-4D97-AF65-F5344CB8AC3E}">
        <p14:creationId xmlns:p14="http://schemas.microsoft.com/office/powerpoint/2010/main" val="76658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DFIG </a:t>
            </a:r>
            <a:r>
              <a:rPr lang="en-US" dirty="0" smtClean="0"/>
              <a:t>Model</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10515600" cy="4986323"/>
          </a:xfrm>
          <a:prstGeom prst="rect">
            <a:avLst/>
          </a:prstGeom>
          <a:ln>
            <a:solidFill>
              <a:schemeClr val="tx1"/>
            </a:solidFill>
          </a:ln>
        </p:spPr>
      </p:pic>
    </p:spTree>
    <p:extLst>
      <p:ext uri="{BB962C8B-B14F-4D97-AF65-F5344CB8AC3E}">
        <p14:creationId xmlns:p14="http://schemas.microsoft.com/office/powerpoint/2010/main" val="65108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DFIG Simulation Model</a:t>
            </a:r>
            <a:endParaRPr lang="en-US" dirty="0"/>
          </a:p>
        </p:txBody>
      </p:sp>
      <p:pic>
        <p:nvPicPr>
          <p:cNvPr id="4" name="Content Placeholder 3"/>
          <p:cNvPicPr>
            <a:picLocks noGrp="1"/>
          </p:cNvPicPr>
          <p:nvPr>
            <p:ph idx="1"/>
          </p:nvPr>
        </p:nvPicPr>
        <p:blipFill rotWithShape="1">
          <a:blip r:embed="rId2"/>
          <a:srcRect l="17641" t="19246" r="1107" b="3373"/>
          <a:stretch/>
        </p:blipFill>
        <p:spPr bwMode="auto">
          <a:xfrm>
            <a:off x="1809410" y="1825625"/>
            <a:ext cx="857317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279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Machine dq0-axis </a:t>
            </a:r>
            <a:r>
              <a:rPr lang="en-US" dirty="0" smtClean="0"/>
              <a:t>Model</a:t>
            </a:r>
            <a:endParaRPr lang="en-US" dirty="0"/>
          </a:p>
        </p:txBody>
      </p:sp>
      <p:pic>
        <p:nvPicPr>
          <p:cNvPr id="4" name="Content Placeholder 3"/>
          <p:cNvPicPr>
            <a:picLocks noGrp="1"/>
          </p:cNvPicPr>
          <p:nvPr>
            <p:ph idx="1"/>
          </p:nvPr>
        </p:nvPicPr>
        <p:blipFill>
          <a:blip r:embed="rId2"/>
          <a:stretch>
            <a:fillRect/>
          </a:stretch>
        </p:blipFill>
        <p:spPr>
          <a:xfrm>
            <a:off x="3007551" y="1690688"/>
            <a:ext cx="5887067" cy="4866120"/>
          </a:xfrm>
          <a:prstGeom prst="rect">
            <a:avLst/>
          </a:prstGeom>
          <a:ln>
            <a:solidFill>
              <a:schemeClr val="tx1"/>
            </a:solidFill>
          </a:ln>
        </p:spPr>
      </p:pic>
    </p:spTree>
    <p:extLst>
      <p:ext uri="{BB962C8B-B14F-4D97-AF65-F5344CB8AC3E}">
        <p14:creationId xmlns:p14="http://schemas.microsoft.com/office/powerpoint/2010/main" val="126515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Induction Machine </a:t>
            </a:r>
            <a:r>
              <a:rPr lang="en-US" dirty="0" smtClean="0"/>
              <a:t>dq0-axis Model Equations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38912" y="1496440"/>
                <a:ext cx="11268179" cy="5178680"/>
              </a:xfrm>
            </p:spPr>
            <p:txBody>
              <a:bodyPr>
                <a:noAutofit/>
              </a:bodyPr>
              <a:lstStyle/>
              <a:p>
                <a:pPr marL="0" indent="0">
                  <a:buNone/>
                </a:pPr>
                <a:r>
                  <a:rPr lang="en-US" sz="1800" u="sng" dirty="0" smtClean="0"/>
                  <a:t>Voltage and Current Equations</a:t>
                </a:r>
              </a:p>
              <a:p>
                <a:pPr marL="0" indent="0">
                  <a:buNone/>
                </a:pPr>
                <a:endParaRPr lang="en-US" sz="1800" i="1" dirty="0" smtClean="0"/>
              </a:p>
              <a:p>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3"/>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𝑙𝑠</m:t>
                                        </m:r>
                                      </m:sub>
                                    </m:sSub>
                                  </m:e>
                                </m:mr>
                              </m:m>
                            </m:e>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0        </m:t>
                                    </m:r>
                                  </m:e>
                                  <m:e>
                                    <m:r>
                                      <a:rPr lang="en-US" sz="1800" i="1">
                                        <a:latin typeface="Cambria Math" panose="02040503050406030204" pitchFamily="18" charset="0"/>
                                      </a:rPr>
                                      <m:t>0                    </m:t>
                                    </m:r>
                                  </m:e>
                                  <m:e>
                                    <m:r>
                                      <a:rPr lang="en-US" sz="1800" i="1">
                                        <a:latin typeface="Cambria Math" panose="02040503050406030204" pitchFamily="18" charset="0"/>
                                      </a:rPr>
                                      <m:t>0</m:t>
                                    </m:r>
                                  </m:e>
                                </m:mr>
                              </m:m>
                            </m:e>
                          </m:mr>
                          <m:mr>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3"/>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𝑙𝑟</m:t>
                                        </m:r>
                                      </m:sub>
                                    </m:sSub>
                                  </m:e>
                                </m:mr>
                              </m:m>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oMath>
                </a14:m>
                <a:endParaRPr lang="en-US" sz="1800" dirty="0" smtClean="0"/>
              </a:p>
              <a:p>
                <a:pPr marL="0" indent="0">
                  <a:buNone/>
                </a:pPr>
                <a:endParaRPr lang="en-US" sz="1800" dirty="0" smtClean="0"/>
              </a:p>
              <a:p>
                <a:pPr marL="0" indent="0">
                  <a:buNone/>
                </a:pPr>
                <a:r>
                  <a:rPr lang="en-US" sz="1800" u="sng" dirty="0" smtClean="0"/>
                  <a:t>Motion and Torque Equations</a:t>
                </a:r>
              </a:p>
              <a:p>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r>
                          <a:rPr lang="en-US" sz="1800" i="1">
                            <a:latin typeface="Cambria Math" panose="02040503050406030204" pitchFamily="18" charset="0"/>
                          </a:rPr>
                          <m:t>𝐻𝑆</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𝑚</m:t>
                        </m:r>
                      </m:sub>
                    </m:sSub>
                    <m:r>
                      <a:rPr lang="en-US" sz="1800" i="1">
                        <a:latin typeface="Cambria Math" panose="02040503050406030204" pitchFamily="18" charset="0"/>
                      </a:rPr>
                      <m:t>)</m:t>
                    </m:r>
                  </m:oMath>
                </a14:m>
                <a:endParaRPr lang="en-US" sz="1800" dirty="0"/>
              </a:p>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r>
                      <a:rPr lang="en-US" sz="1800" i="1">
                        <a:latin typeface="Cambria Math" panose="02040503050406030204" pitchFamily="18" charset="0"/>
                      </a:rPr>
                      <m:t>)</m:t>
                    </m:r>
                  </m:oMath>
                </a14:m>
                <a:endParaRPr lang="en-US" sz="1800" dirty="0"/>
              </a:p>
              <a:p>
                <a:endParaRPr lang="en-US" sz="1800" dirty="0"/>
              </a:p>
              <a:p>
                <a:endParaRPr lang="en-US"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38912" y="1496440"/>
                <a:ext cx="11268179" cy="5178680"/>
              </a:xfrm>
              <a:blipFill>
                <a:blip r:embed="rId2"/>
                <a:stretch>
                  <a:fillRect l="-433" t="-1059"/>
                </a:stretch>
              </a:blipFill>
            </p:spPr>
            <p:txBody>
              <a:bodyPr/>
              <a:lstStyle/>
              <a:p>
                <a:r>
                  <a:rPr lang="en-US">
                    <a:noFill/>
                  </a:rPr>
                  <a:t> </a:t>
                </a:r>
              </a:p>
            </p:txBody>
          </p:sp>
        </mc:Fallback>
      </mc:AlternateContent>
    </p:spTree>
    <p:extLst>
      <p:ext uri="{BB962C8B-B14F-4D97-AF65-F5344CB8AC3E}">
        <p14:creationId xmlns:p14="http://schemas.microsoft.com/office/powerpoint/2010/main" val="368095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609</Words>
  <Application>Microsoft Office PowerPoint</Application>
  <PresentationFormat>Widescreen</PresentationFormat>
  <Paragraphs>130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Control of Doubly Fed Induction Generator during Stator Voltage Imbalance</vt:lpstr>
      <vt:lpstr>Overview</vt:lpstr>
      <vt:lpstr>Negative Sequence dq- Components </vt:lpstr>
      <vt:lpstr>dq+/dq- Transformation</vt:lpstr>
      <vt:lpstr>Stator Phase a Voltage Collapses to zero for t=10s to t=15s </vt:lpstr>
      <vt:lpstr>Complete DFIG Model</vt:lpstr>
      <vt:lpstr>Complete DFIG Simulation Model</vt:lpstr>
      <vt:lpstr>Induction Machine dq0-axis Model</vt:lpstr>
      <vt:lpstr>Induction Machine dq0-axis Model Equations</vt:lpstr>
      <vt:lpstr>Induction Machine dq0-axis Model Equations</vt:lpstr>
      <vt:lpstr>DFIG Machine Constants</vt:lpstr>
      <vt:lpstr>Induction Machine Model</vt:lpstr>
      <vt:lpstr>Rotor Side Converter</vt:lpstr>
      <vt:lpstr>Rotor Side Converter</vt:lpstr>
      <vt:lpstr>Rotor Side Converter Positive Sequence Controller</vt:lpstr>
      <vt:lpstr>Positive Sequence Controller in RSC </vt:lpstr>
      <vt:lpstr>Positive Sequence RSC Control of Stator Power Qs</vt:lpstr>
      <vt:lpstr>Positive Sequence RSC Control of Stator Power Ps</vt:lpstr>
      <vt:lpstr>DFIG Rotor Side Converter Negative Sequence Control</vt:lpstr>
      <vt:lpstr>Negative Sequence Controller in RSC </vt:lpstr>
      <vt:lpstr>Negative Sequence Compensation via RSC</vt:lpstr>
      <vt:lpstr>Torque Response</vt:lpstr>
      <vt:lpstr>Rotor Currents</vt:lpstr>
      <vt:lpstr>Rotor Voltages</vt:lpstr>
      <vt:lpstr>Grid Side Converter</vt:lpstr>
      <vt:lpstr>Grid Side Converter</vt:lpstr>
      <vt:lpstr>DFIG Grid Side Converter Positive Sequence Control</vt:lpstr>
      <vt:lpstr>Positive Sequence Controller in GSC </vt:lpstr>
      <vt:lpstr>Positive Sequence GSC Control of GSC Power Q_GSC</vt:lpstr>
      <vt:lpstr>Positive Sequence GSC Control of DC Link Voltage VDC</vt:lpstr>
      <vt:lpstr>DFIG Grid Side Converter Negative Sequence Control</vt:lpstr>
      <vt:lpstr>Negative Sequence Controller in GSC </vt:lpstr>
      <vt:lpstr>Negative Sequence Compensation via GSC</vt:lpstr>
      <vt:lpstr>GSC Currents</vt:lpstr>
      <vt:lpstr>Stator Currents</vt:lpstr>
      <vt:lpstr>Grid Currents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Sequence Compensation via GSC and RSC to mitigate Stator Voltage Unbalance in DFIG</dc:title>
  <dc:creator>Muhammad Amaar</dc:creator>
  <cp:lastModifiedBy>Muhammad Amaar</cp:lastModifiedBy>
  <cp:revision>85</cp:revision>
  <dcterms:created xsi:type="dcterms:W3CDTF">2019-12-16T23:49:18Z</dcterms:created>
  <dcterms:modified xsi:type="dcterms:W3CDTF">2019-12-18T00:52:57Z</dcterms:modified>
</cp:coreProperties>
</file>