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57" r:id="rId6"/>
    <p:sldId id="271" r:id="rId7"/>
    <p:sldId id="258" r:id="rId8"/>
    <p:sldId id="272" r:id="rId9"/>
    <p:sldId id="259" r:id="rId10"/>
    <p:sldId id="260" r:id="rId11"/>
    <p:sldId id="263" r:id="rId12"/>
    <p:sldId id="270" r:id="rId13"/>
    <p:sldId id="264" r:id="rId14"/>
    <p:sldId id="261" r:id="rId15"/>
    <p:sldId id="262" r:id="rId16"/>
    <p:sldId id="281" r:id="rId17"/>
    <p:sldId id="269" r:id="rId18"/>
    <p:sldId id="278" r:id="rId19"/>
    <p:sldId id="277" r:id="rId20"/>
    <p:sldId id="280" r:id="rId21"/>
    <p:sldId id="276" r:id="rId22"/>
    <p:sldId id="266" r:id="rId23"/>
    <p:sldId id="268" r:id="rId24"/>
    <p:sldId id="267" r:id="rId25"/>
    <p:sldId id="282"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A3BF-C584-4442-96EB-982982DC3A74}" type="datetimeFigureOut">
              <a:rPr lang="en-US" smtClean="0"/>
              <a:t>12-Oct-19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4A3BF-C584-4442-96EB-982982DC3A74}" type="datetimeFigureOut">
              <a:rPr lang="en-US" smtClean="0"/>
              <a:t>12-Oct-19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D4A3BF-C584-4442-96EB-982982DC3A74}" type="datetimeFigureOut">
              <a:rPr lang="en-US" smtClean="0"/>
              <a:t>12-Oct-19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D4A3BF-C584-4442-96EB-982982DC3A74}" type="datetimeFigureOut">
              <a:rPr lang="en-US" smtClean="0"/>
              <a:t>12-Oct-19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D4A3BF-C584-4442-96EB-982982DC3A74}" type="datetimeFigureOut">
              <a:rPr lang="en-US" smtClean="0"/>
              <a:t>12-Oct-19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4A3BF-C584-4442-96EB-982982DC3A74}" type="datetimeFigureOut">
              <a:rPr lang="en-US" smtClean="0"/>
              <a:t>12-Oct-19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12-Oct-19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4A3BF-C584-4442-96EB-982982DC3A74}" type="datetimeFigureOut">
              <a:rPr lang="en-US" smtClean="0"/>
              <a:t>12-Oct-19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4A3BF-C584-4442-96EB-982982DC3A74}" type="datetimeFigureOut">
              <a:rPr lang="en-US" smtClean="0"/>
              <a:t>12-Oct-19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and Simulation of Magnetic Transmission Lines</a:t>
            </a:r>
            <a:endParaRPr lang="en-US" dirty="0"/>
          </a:p>
        </p:txBody>
      </p:sp>
      <p:sp>
        <p:nvSpPr>
          <p:cNvPr id="3" name="Subtitle 2"/>
          <p:cNvSpPr>
            <a:spLocks noGrp="1"/>
          </p:cNvSpPr>
          <p:nvPr>
            <p:ph type="subTitle" idx="1"/>
          </p:nvPr>
        </p:nvSpPr>
        <p:spPr/>
        <p:txBody>
          <a:bodyPr/>
          <a:lstStyle/>
          <a:p>
            <a:r>
              <a:rPr lang="en-US" dirty="0" smtClean="0"/>
              <a:t>Muhammad Shamaas</a:t>
            </a:r>
          </a:p>
          <a:p>
            <a:r>
              <a:rPr lang="en-US" dirty="0" smtClean="0"/>
              <a:t>2018-MS-EE-4</a:t>
            </a:r>
            <a:endParaRPr lang="en-US" dirty="0"/>
          </a:p>
        </p:txBody>
      </p:sp>
    </p:spTree>
    <p:extLst>
      <p:ext uri="{BB962C8B-B14F-4D97-AF65-F5344CB8AC3E}">
        <p14:creationId xmlns:p14="http://schemas.microsoft.com/office/powerpoint/2010/main" val="420037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a:t>
            </a:r>
            <a:r>
              <a:rPr lang="en-US" dirty="0" err="1" smtClean="0"/>
              <a:t>Permeance</a:t>
            </a:r>
            <a:r>
              <a:rPr lang="en-US" dirty="0" smtClean="0"/>
              <a:t>-Capacitor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82993"/>
              </a:xfrm>
            </p:spPr>
            <p:txBody>
              <a:bodyPr>
                <a:normAutofit fontScale="70000" lnSpcReduction="20000"/>
              </a:bodyPr>
              <a:lstStyle/>
              <a:p>
                <a:r>
                  <a:rPr lang="en-US" sz="3100" dirty="0" smtClean="0"/>
                  <a:t>Faraday’s Law: Electric Voltage is responsible for producing Magnetic Current (rate of change of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i="1">
                              <a:latin typeface="Cambria Math" panose="02040503050406030204" pitchFamily="18" charset="0"/>
                            </a:rPr>
                            <m:t>.</m:t>
                          </m:r>
                          <m:r>
                            <a:rPr lang="en-US" i="1">
                              <a:latin typeface="Cambria Math" panose="02040503050406030204" pitchFamily="18" charset="0"/>
                            </a:rPr>
                            <m:t>𝑑𝑙</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r>
                        <a:rPr lang="en-US" b="0" i="1" smtClean="0">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𝒎</m:t>
                              </m:r>
                              <m:r>
                                <a:rPr lang="en-US" b="1" i="1">
                                  <a:latin typeface="Cambria Math" panose="02040503050406030204" pitchFamily="18" charset="0"/>
                                </a:rPr>
                                <m:t>,</m:t>
                              </m:r>
                              <m:r>
                                <a:rPr lang="en-US" b="1" i="1">
                                  <a:latin typeface="Cambria Math" panose="02040503050406030204" pitchFamily="18" charset="0"/>
                                </a:rPr>
                                <m:t>𝒅𝒊𝒔𝒑</m:t>
                              </m:r>
                            </m:sub>
                          </m:sSub>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r>
                  <a:rPr lang="en-US" sz="3100" dirty="0" smtClean="0"/>
                  <a:t>Ampere’s Law: Magnetic Voltage </a:t>
                </a:r>
                <a:r>
                  <a:rPr lang="en-US" sz="3100" dirty="0"/>
                  <a:t>is </a:t>
                </a:r>
                <a:r>
                  <a:rPr lang="en-US" sz="3100" dirty="0" smtClean="0"/>
                  <a:t>responsible for producing Electric Current </a:t>
                </a:r>
                <a:r>
                  <a:rPr lang="en-US" sz="3100" dirty="0"/>
                  <a:t>(rate of change of </a:t>
                </a:r>
                <a:r>
                  <a:rPr lang="en-US" sz="3100" dirty="0" smtClean="0"/>
                  <a:t>electric </a:t>
                </a:r>
                <a:r>
                  <a:rPr lang="en-US" sz="3100" dirty="0"/>
                  <a:t>flux)</a:t>
                </a:r>
                <a:r>
                  <a:rPr lang="en-US" sz="3100"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i="1">
                              <a:latin typeface="Cambria Math" panose="02040503050406030204" pitchFamily="18" charset="0"/>
                            </a:rPr>
                            <m:t>.</m:t>
                          </m:r>
                          <m:r>
                            <a:rPr lang="en-US" i="1">
                              <a:latin typeface="Cambria Math" panose="02040503050406030204" pitchFamily="18" charset="0"/>
                            </a:rPr>
                            <m:t>𝑑𝑆</m:t>
                          </m:r>
                        </m:e>
                      </m:nary>
                      <m:r>
                        <a:rPr lang="en-US" b="0" i="1" smtClean="0">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smtClean="0">
                                  <a:latin typeface="Cambria Math" panose="02040503050406030204" pitchFamily="18" charset="0"/>
                                </a:rPr>
                                <m:t>𝒆</m:t>
                              </m:r>
                            </m:sub>
                          </m:sSub>
                          <m:r>
                            <a:rPr lang="en-US" i="1">
                              <a:latin typeface="Cambria Math" panose="02040503050406030204" pitchFamily="18" charset="0"/>
                            </a:rPr>
                            <m:t>.</m:t>
                          </m:r>
                          <m:r>
                            <a:rPr lang="en-US" i="1">
                              <a:latin typeface="Cambria Math" panose="02040503050406030204" pitchFamily="18" charset="0"/>
                            </a:rPr>
                            <m:t>𝑑𝑆</m:t>
                          </m:r>
                        </m:e>
                      </m:nary>
                    </m:oMath>
                  </m:oMathPara>
                </a14:m>
                <a:endParaRPr lang="en-US" dirty="0" smtClean="0"/>
              </a:p>
              <a:p>
                <a:r>
                  <a:rPr lang="en-US" sz="3100" dirty="0" smtClean="0"/>
                  <a:t>Magnetic Flux is treated as conserved Magnetic charge.</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𝑰</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𝑑𝑖𝑠𝑝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82993"/>
              </a:xfrm>
              <a:blipFill>
                <a:blip r:embed="rId2"/>
                <a:stretch>
                  <a:fillRect l="-696" t="-2548"/>
                </a:stretch>
              </a:blipFill>
            </p:spPr>
            <p:txBody>
              <a:bodyPr/>
              <a:lstStyle/>
              <a:p>
                <a:r>
                  <a:rPr lang="en-US">
                    <a:noFill/>
                  </a:rPr>
                  <a:t> </a:t>
                </a:r>
              </a:p>
            </p:txBody>
          </p:sp>
        </mc:Fallback>
      </mc:AlternateContent>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Permeance-Capacitor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t>Magnetic resistance</a:t>
                </a:r>
                <a:r>
                  <a:rPr lang="en-US" sz="2400" dirty="0"/>
                  <a:t>, Magnetic </a:t>
                </a:r>
                <a:r>
                  <a:rPr lang="en-US" sz="2400" dirty="0" smtClean="0"/>
                  <a:t>Conductance, </a:t>
                </a:r>
                <a:r>
                  <a:rPr lang="en-US" sz="2400" dirty="0"/>
                  <a:t>Magnetic Capacitance and Magnetic Inductance are defined as:</a:t>
                </a:r>
                <a:endParaRPr lang="en-US" dirty="0"/>
              </a:p>
              <a:p>
                <a:pPr marL="0" indent="0" algn="ctr">
                  <a:buNone/>
                </a:pP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𝑚</m:t>
                        </m:r>
                      </m:sub>
                    </m:sSub>
                    <m:r>
                      <a:rPr lang="en-US" sz="2600" b="0" i="1" smtClean="0">
                        <a:latin typeface="Cambria Math" panose="02040503050406030204" pitchFamily="18" charset="0"/>
                      </a:rPr>
                      <m:t>=</m:t>
                    </m:r>
                    <m:f>
                      <m:fPr>
                        <m:ctrlPr>
                          <a:rPr lang="en-US" sz="2600" i="1" dirty="0">
                            <a:latin typeface="Cambria Math" panose="02040503050406030204" pitchFamily="18" charset="0"/>
                          </a:rPr>
                        </m:ctrlPr>
                      </m:fPr>
                      <m:num>
                        <m:nary>
                          <m:naryPr>
                            <m:chr m:val="∮"/>
                            <m:limLoc m:val="undOvr"/>
                            <m:subHide m:val="on"/>
                            <m:supHide m:val="on"/>
                            <m:ctrlPr>
                              <a:rPr lang="en-US" sz="2600" i="1">
                                <a:latin typeface="Cambria Math" panose="02040503050406030204" pitchFamily="18" charset="0"/>
                              </a:rPr>
                            </m:ctrlPr>
                          </m:naryPr>
                          <m:sub/>
                          <m:sup/>
                          <m:e>
                            <m:r>
                              <a:rPr lang="en-US" sz="2600" b="1" i="1">
                                <a:latin typeface="Cambria Math" panose="02040503050406030204" pitchFamily="18" charset="0"/>
                              </a:rPr>
                              <m:t>𝑯</m:t>
                            </m:r>
                            <m:r>
                              <a:rPr lang="en-US" sz="2600" i="1">
                                <a:latin typeface="Cambria Math" panose="02040503050406030204" pitchFamily="18" charset="0"/>
                              </a:rPr>
                              <m:t>.</m:t>
                            </m:r>
                            <m:r>
                              <a:rPr lang="en-US" sz="2600" i="1">
                                <a:latin typeface="Cambria Math" panose="02040503050406030204" pitchFamily="18" charset="0"/>
                              </a:rPr>
                              <m:t>𝑑𝑙</m:t>
                            </m:r>
                          </m:e>
                        </m:nary>
                      </m:num>
                      <m:den>
                        <m:nary>
                          <m:naryPr>
                            <m:chr m:val="∮"/>
                            <m:limLoc m:val="undOvr"/>
                            <m:subHide m:val="on"/>
                            <m:supHide m:val="on"/>
                            <m:ctrlPr>
                              <a:rPr lang="en-US" sz="2600" i="1">
                                <a:latin typeface="Cambria Math" panose="02040503050406030204" pitchFamily="18" charset="0"/>
                              </a:rPr>
                            </m:ctrlPr>
                          </m:naryPr>
                          <m:sub/>
                          <m:sup/>
                          <m:e>
                            <m:r>
                              <a:rPr lang="en-US" sz="2600" b="1" i="1">
                                <a:latin typeface="Cambria Math" panose="02040503050406030204" pitchFamily="18" charset="0"/>
                              </a:rPr>
                              <m:t>𝑬</m:t>
                            </m:r>
                            <m:r>
                              <a:rPr lang="en-US" sz="2600" i="1">
                                <a:latin typeface="Cambria Math" panose="02040503050406030204" pitchFamily="18" charset="0"/>
                              </a:rPr>
                              <m:t>.</m:t>
                            </m:r>
                            <m:r>
                              <a:rPr lang="en-US" sz="2600" i="1">
                                <a:latin typeface="Cambria Math" panose="02040503050406030204" pitchFamily="18" charset="0"/>
                              </a:rPr>
                              <m:t>𝑑𝑙</m:t>
                            </m:r>
                          </m:e>
                        </m:nary>
                      </m:den>
                    </m:f>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𝜌</m:t>
                        </m:r>
                      </m:e>
                      <m:sub>
                        <m:r>
                          <a:rPr lang="en-US" sz="2600" b="0" i="1" smtClean="0">
                            <a:latin typeface="Cambria Math" panose="02040503050406030204" pitchFamily="18" charset="0"/>
                          </a:rPr>
                          <m:t>𝑚</m:t>
                        </m:r>
                      </m:sub>
                    </m:sSub>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𝑙</m:t>
                        </m:r>
                      </m:num>
                      <m:den>
                        <m:r>
                          <a:rPr lang="en-US" sz="2600" b="0" i="1" smtClean="0">
                            <a:latin typeface="Cambria Math" panose="02040503050406030204" pitchFamily="18" charset="0"/>
                          </a:rPr>
                          <m:t>𝐴</m:t>
                        </m:r>
                      </m:den>
                    </m:f>
                    <m:r>
                      <a:rPr lang="en-US" sz="2600" b="0" i="1" smtClean="0">
                        <a:latin typeface="Cambria Math" panose="02040503050406030204" pitchFamily="18" charset="0"/>
                      </a:rPr>
                      <m:t>    [</m:t>
                    </m:r>
                    <m:r>
                      <a:rPr lang="en-US" sz="2600" b="0" i="1" smtClean="0">
                        <a:latin typeface="Cambria Math" panose="02040503050406030204" pitchFamily="18" charset="0"/>
                      </a:rPr>
                      <m:t>𝑆𝑖𝑒𝑚𝑒𝑛</m:t>
                    </m:r>
                    <m:r>
                      <a:rPr lang="en-US" sz="2600" b="0" i="1" smtClean="0">
                        <a:latin typeface="Cambria Math" panose="02040503050406030204" pitchFamily="18" charset="0"/>
                      </a:rPr>
                      <m:t>]</m:t>
                    </m:r>
                  </m:oMath>
                </a14:m>
                <a:r>
                  <a:rPr lang="en-US" sz="2600" dirty="0"/>
                  <a:t> </a:t>
                </a:r>
                <a:r>
                  <a:rPr lang="en-US" sz="2600" dirty="0" smtClean="0"/>
                  <a:t> </a:t>
                </a: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𝐺</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𝑬</m:t>
                              </m:r>
                              <m:r>
                                <a:rPr lang="en-US" sz="2300" i="1">
                                  <a:latin typeface="Cambria Math" panose="02040503050406030204" pitchFamily="18" charset="0"/>
                                </a:rPr>
                                <m:t>.</m:t>
                              </m:r>
                              <m:r>
                                <a:rPr lang="en-US" sz="2300" i="1">
                                  <a:latin typeface="Cambria Math" panose="02040503050406030204" pitchFamily="18" charset="0"/>
                                </a:rPr>
                                <m:t>𝑑𝑙</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smtClean="0">
                          <a:latin typeface="Cambria Math" panose="02040503050406030204" pitchFamily="18" charset="0"/>
                        </a:rPr>
                        <m:t>=</m:t>
                      </m:r>
                      <m:sSub>
                        <m:sSubPr>
                          <m:ctrlPr>
                            <a:rPr lang="en-US" sz="2300" i="1">
                              <a:latin typeface="Cambria Math" panose="02040503050406030204" pitchFamily="18" charset="0"/>
                            </a:rPr>
                          </m:ctrlPr>
                        </m:sSubPr>
                        <m:e>
                          <m:r>
                            <a:rPr lang="en-US" sz="2300" i="1" smtClean="0">
                              <a:latin typeface="Cambria Math" panose="02040503050406030204" pitchFamily="18" charset="0"/>
                              <a:ea typeface="Cambria Math" panose="02040503050406030204" pitchFamily="18" charset="0"/>
                            </a:rPr>
                            <m:t>𝜎</m:t>
                          </m:r>
                        </m:e>
                        <m:sub>
                          <m:r>
                            <a:rPr lang="en-US" sz="2300" i="1">
                              <a:latin typeface="Cambria Math" panose="02040503050406030204" pitchFamily="18" charset="0"/>
                            </a:rPr>
                            <m:t>𝑚</m:t>
                          </m:r>
                        </m:sub>
                      </m:sSub>
                      <m:f>
                        <m:fPr>
                          <m:ctrlPr>
                            <a:rPr lang="en-US" sz="2300" i="1">
                              <a:latin typeface="Cambria Math" panose="02040503050406030204" pitchFamily="18" charset="0"/>
                            </a:rPr>
                          </m:ctrlPr>
                        </m:fPr>
                        <m:num>
                          <m:r>
                            <a:rPr lang="en-US" sz="2300" b="0" i="1" smtClean="0">
                              <a:latin typeface="Cambria Math" panose="02040503050406030204" pitchFamily="18" charset="0"/>
                            </a:rPr>
                            <m:t>𝐴</m:t>
                          </m:r>
                        </m:num>
                        <m:den>
                          <m:r>
                            <a:rPr lang="en-US" sz="2300" b="0" i="1" smtClean="0">
                              <a:latin typeface="Cambria Math" panose="02040503050406030204" pitchFamily="18" charset="0"/>
                            </a:rPr>
                            <m:t>𝑙</m:t>
                          </m:r>
                        </m:den>
                      </m:f>
                      <m:r>
                        <a:rPr lang="en-US" sz="2300" b="0" i="1" smtClean="0">
                          <a:latin typeface="Cambria Math" panose="02040503050406030204" pitchFamily="18" charset="0"/>
                        </a:rPr>
                        <m:t>             [</m:t>
                      </m:r>
                      <m:r>
                        <a:rPr lang="en-US" sz="2300" b="0" i="1" smtClean="0">
                          <a:latin typeface="Cambria Math" panose="02040503050406030204" pitchFamily="18" charset="0"/>
                        </a:rPr>
                        <m:t>𝑂h𝑚</m:t>
                      </m:r>
                      <m:r>
                        <a:rPr lang="en-US" sz="2300" b="0" i="1" smtClean="0">
                          <a:latin typeface="Cambria Math" panose="02040503050406030204" pitchFamily="18" charset="0"/>
                        </a:rPr>
                        <m:t>]</m:t>
                      </m:r>
                    </m:oMath>
                  </m:oMathPara>
                </a14:m>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𝐶</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i="1">
                                  <a:latin typeface="Cambria Math" panose="02040503050406030204" pitchFamily="18" charset="0"/>
                                </a:rPr>
                                <m:t>.</m:t>
                              </m:r>
                              <m:r>
                                <a:rPr lang="en-US" sz="230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smtClean="0">
                          <a:latin typeface="Cambria Math" panose="02040503050406030204" pitchFamily="18" charset="0"/>
                        </a:rPr>
                        <m:t>=</m:t>
                      </m:r>
                      <m:r>
                        <a:rPr lang="en-US" sz="2300" i="1">
                          <a:latin typeface="Cambria Math" panose="02040503050406030204" pitchFamily="18" charset="0"/>
                          <a:ea typeface="Cambria Math" panose="02040503050406030204" pitchFamily="18" charset="0"/>
                        </a:rPr>
                        <m:t>𝜇</m:t>
                      </m:r>
                      <m:f>
                        <m:fPr>
                          <m:ctrlPr>
                            <a:rPr lang="en-US" sz="2300" i="1">
                              <a:latin typeface="Cambria Math" panose="02040503050406030204" pitchFamily="18" charset="0"/>
                            </a:rPr>
                          </m:ctrlPr>
                        </m:fPr>
                        <m:num>
                          <m:r>
                            <a:rPr lang="en-US" sz="2300" b="0" i="1" smtClean="0">
                              <a:latin typeface="Cambria Math" panose="02040503050406030204" pitchFamily="18" charset="0"/>
                            </a:rPr>
                            <m:t>𝐴</m:t>
                          </m:r>
                        </m:num>
                        <m:den>
                          <m:r>
                            <a:rPr lang="en-US" sz="2300" b="0" i="1" smtClean="0">
                              <a:latin typeface="Cambria Math" panose="02040503050406030204" pitchFamily="18" charset="0"/>
                            </a:rPr>
                            <m:t>𝑙</m:t>
                          </m:r>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oMath>
                  </m:oMathPara>
                </a14:m>
                <a:endParaRPr lang="en-US" sz="2600"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𝐿</m:t>
                          </m:r>
                        </m:e>
                        <m:sub>
                          <m:r>
                            <a:rPr lang="en-US" sz="2300" i="1">
                              <a:latin typeface="Cambria Math" panose="02040503050406030204" pitchFamily="18" charset="0"/>
                            </a:rPr>
                            <m:t>𝑚</m:t>
                          </m:r>
                        </m:sub>
                      </m:sSub>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𝑫</m:t>
                              </m:r>
                              <m:r>
                                <a:rPr lang="en-US" sz="2300" i="1">
                                  <a:latin typeface="Cambria Math" panose="02040503050406030204" pitchFamily="18" charset="0"/>
                                </a:rPr>
                                <m:t>.</m:t>
                              </m:r>
                              <m:r>
                                <a:rPr lang="en-US" sz="230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𝑬</m:t>
                              </m:r>
                              <m:r>
                                <a:rPr lang="en-US" sz="2300" i="1">
                                  <a:latin typeface="Cambria Math" panose="02040503050406030204" pitchFamily="18" charset="0"/>
                                </a:rPr>
                                <m:t>.</m:t>
                              </m:r>
                              <m:r>
                                <a:rPr lang="en-US" sz="2300" i="1">
                                  <a:latin typeface="Cambria Math" panose="02040503050406030204" pitchFamily="18" charset="0"/>
                                </a:rPr>
                                <m:t>𝑑𝑙</m:t>
                              </m:r>
                            </m:e>
                          </m:nary>
                        </m:den>
                      </m:f>
                      <m:r>
                        <a:rPr lang="en-US" sz="2300" b="0" i="1" smtClean="0">
                          <a:latin typeface="Cambria Math" panose="02040503050406030204" pitchFamily="18" charset="0"/>
                        </a:rPr>
                        <m:t>=</m:t>
                      </m:r>
                      <m:r>
                        <a:rPr lang="en-US" sz="2300" i="1" smtClean="0">
                          <a:latin typeface="Cambria Math" panose="02040503050406030204" pitchFamily="18" charset="0"/>
                        </a:rPr>
                        <m:t>𝜀</m:t>
                      </m:r>
                      <m:f>
                        <m:fPr>
                          <m:ctrlPr>
                            <a:rPr lang="en-US" sz="2300" i="1">
                              <a:latin typeface="Cambria Math" panose="02040503050406030204" pitchFamily="18" charset="0"/>
                            </a:rPr>
                          </m:ctrlPr>
                        </m:fPr>
                        <m:num>
                          <m:r>
                            <a:rPr lang="en-US" sz="2300" i="1">
                              <a:latin typeface="Cambria Math" panose="02040503050406030204" pitchFamily="18" charset="0"/>
                            </a:rPr>
                            <m:t>𝐴</m:t>
                          </m:r>
                        </m:num>
                        <m:den>
                          <m:r>
                            <a:rPr lang="en-US" sz="2300" i="1">
                              <a:latin typeface="Cambria Math" panose="02040503050406030204" pitchFamily="18" charset="0"/>
                            </a:rPr>
                            <m:t>𝑙</m:t>
                          </m:r>
                        </m:den>
                      </m:f>
                      <m:r>
                        <a:rPr lang="en-US" sz="2300" b="0" i="1" smtClean="0">
                          <a:latin typeface="Cambria Math" panose="02040503050406030204" pitchFamily="18" charset="0"/>
                        </a:rPr>
                        <m:t>             [</m:t>
                      </m:r>
                      <m:r>
                        <a:rPr lang="en-US" sz="2300" b="0" i="1" smtClean="0">
                          <a:latin typeface="Cambria Math" panose="02040503050406030204" pitchFamily="18" charset="0"/>
                        </a:rPr>
                        <m:t>𝐹𝑎𝑟𝑎𝑑</m:t>
                      </m:r>
                      <m:r>
                        <a:rPr lang="en-US" sz="2300" b="0" i="1" smtClean="0">
                          <a:latin typeface="Cambria Math" panose="02040503050406030204" pitchFamily="18" charset="0"/>
                        </a:rPr>
                        <m:t>]</m:t>
                      </m:r>
                    </m:oMath>
                  </m:oMathPara>
                </a14:m>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961" r="-1507"/>
                </a:stretch>
              </a:blipFill>
            </p:spPr>
            <p:txBody>
              <a:bodyPr/>
              <a:lstStyle/>
              <a:p>
                <a:r>
                  <a:rPr lang="en-US">
                    <a:noFill/>
                  </a:rPr>
                  <a:t> </a:t>
                </a:r>
              </a:p>
            </p:txBody>
          </p:sp>
        </mc:Fallback>
      </mc:AlternateContent>
      <p:sp>
        <p:nvSpPr>
          <p:cNvPr id="4" name="TextBox 3"/>
          <p:cNvSpPr txBox="1"/>
          <p:nvPr/>
        </p:nvSpPr>
        <p:spPr>
          <a:xfrm>
            <a:off x="838200" y="6311900"/>
            <a:ext cx="10515601" cy="276999"/>
          </a:xfrm>
          <a:prstGeom prst="rect">
            <a:avLst/>
          </a:prstGeom>
          <a:noFill/>
        </p:spPr>
        <p:txBody>
          <a:bodyPr wrap="square" rtlCol="0">
            <a:spAutoFit/>
          </a:bodyPr>
          <a:lstStyle/>
          <a:p>
            <a:r>
              <a:rPr lang="en-US" sz="1200" dirty="0" smtClean="0"/>
              <a:t>R=effort variable/flow variable. G=flow variable/effort variable. C=charge variable/effort variable. L=dual charge variable/flow variable.</a:t>
            </a:r>
            <a:endParaRPr lang="en-US" sz="1200" dirty="0"/>
          </a:p>
        </p:txBody>
      </p:sp>
    </p:spTree>
    <p:extLst>
      <p:ext uri="{BB962C8B-B14F-4D97-AF65-F5344CB8AC3E}">
        <p14:creationId xmlns:p14="http://schemas.microsoft.com/office/powerpoint/2010/main" val="292286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Loss and Energy Storage in </a:t>
            </a:r>
            <a:r>
              <a:rPr lang="en-US" dirty="0" err="1"/>
              <a:t>Permeance</a:t>
            </a:r>
            <a:r>
              <a:rPr lang="en-US" dirty="0"/>
              <a:t>-Capacitor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Energy is dissipated in Magnetic Conductance and Magnetic Resistance.</a:t>
                </a: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i="1">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𝑚</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i="1">
                              <a:latin typeface="Cambria Math" panose="02040503050406030204" pitchFamily="18" charset="0"/>
                            </a:rPr>
                            <m:t>𝑉</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p>
              <a:p>
                <a:r>
                  <a:rPr lang="en-US" dirty="0"/>
                  <a:t>Magnetic Energy is stored in Magnetic </a:t>
                </a:r>
                <a:r>
                  <a:rPr lang="en-US" dirty="0" smtClean="0"/>
                  <a:t>Capacitance (equivalent to Permeance in Reluctance Model); </a:t>
                </a:r>
                <a:r>
                  <a:rPr lang="en-US" dirty="0"/>
                  <a:t>and Electric Energy is stored in Magnetic Inductance.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101" r="-754"/>
                </a:stretch>
              </a:blipFill>
            </p:spPr>
            <p:txBody>
              <a:bodyPr/>
              <a:lstStyle/>
              <a:p>
                <a:r>
                  <a:rPr lang="en-US">
                    <a:noFill/>
                  </a:rPr>
                  <a:t> </a:t>
                </a:r>
              </a:p>
            </p:txBody>
          </p:sp>
        </mc:Fallback>
      </mc:AlternateContent>
    </p:spTree>
    <p:extLst>
      <p:ext uri="{BB962C8B-B14F-4D97-AF65-F5344CB8AC3E}">
        <p14:creationId xmlns:p14="http://schemas.microsoft.com/office/powerpoint/2010/main" val="392668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Complex Reluctance Model and Power Invariant Model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0462646"/>
              </p:ext>
            </p:extLst>
          </p:nvPr>
        </p:nvGraphicFramePr>
        <p:xfrm>
          <a:off x="838200" y="1825625"/>
          <a:ext cx="10952018" cy="3688080"/>
        </p:xfrm>
        <a:graphic>
          <a:graphicData uri="http://schemas.openxmlformats.org/drawingml/2006/table">
            <a:tbl>
              <a:tblPr firstRow="1" bandRow="1">
                <a:tableStyleId>{5940675A-B579-460E-94D1-54222C63F5DA}</a:tableStyleId>
              </a:tblPr>
              <a:tblGrid>
                <a:gridCol w="2833255">
                  <a:extLst>
                    <a:ext uri="{9D8B030D-6E8A-4147-A177-3AD203B41FA5}">
                      <a16:colId xmlns:a16="http://schemas.microsoft.com/office/drawing/2014/main" val="4172966311"/>
                    </a:ext>
                  </a:extLst>
                </a:gridCol>
                <a:gridCol w="3810000">
                  <a:extLst>
                    <a:ext uri="{9D8B030D-6E8A-4147-A177-3AD203B41FA5}">
                      <a16:colId xmlns:a16="http://schemas.microsoft.com/office/drawing/2014/main" val="1255871291"/>
                    </a:ext>
                  </a:extLst>
                </a:gridCol>
                <a:gridCol w="4308763">
                  <a:extLst>
                    <a:ext uri="{9D8B030D-6E8A-4147-A177-3AD203B41FA5}">
                      <a16:colId xmlns:a16="http://schemas.microsoft.com/office/drawing/2014/main" val="3298123944"/>
                    </a:ext>
                  </a:extLst>
                </a:gridCol>
              </a:tblGrid>
              <a:tr h="370840">
                <a:tc>
                  <a:txBody>
                    <a:bodyPr/>
                    <a:lstStyle/>
                    <a:p>
                      <a:pPr algn="ctr"/>
                      <a:endParaRPr lang="en-US" sz="2000" b="1" dirty="0"/>
                    </a:p>
                  </a:txBody>
                  <a:tcPr/>
                </a:tc>
                <a:tc>
                  <a:txBody>
                    <a:bodyPr/>
                    <a:lstStyle/>
                    <a:p>
                      <a:pPr algn="ctr"/>
                      <a:r>
                        <a:rPr lang="en-US" sz="2000" b="1" dirty="0" smtClean="0"/>
                        <a:t>Reluctance Model</a:t>
                      </a:r>
                      <a:endParaRPr lang="en-US" sz="2000" b="1" dirty="0"/>
                    </a:p>
                  </a:txBody>
                  <a:tcPr/>
                </a:tc>
                <a:tc>
                  <a:txBody>
                    <a:bodyPr/>
                    <a:lstStyle/>
                    <a:p>
                      <a:pPr algn="ctr"/>
                      <a:r>
                        <a:rPr lang="en-US" sz="2000" b="1" dirty="0" smtClean="0"/>
                        <a:t>Permeance-Capacitor</a:t>
                      </a:r>
                      <a:r>
                        <a:rPr lang="en-US" sz="2000" b="1" baseline="0" dirty="0" smtClean="0"/>
                        <a:t> Model</a:t>
                      </a:r>
                      <a:endParaRPr lang="en-US" sz="2000" b="1" dirty="0"/>
                    </a:p>
                  </a:txBody>
                  <a:tcPr/>
                </a:tc>
                <a:extLst>
                  <a:ext uri="{0D108BD9-81ED-4DB2-BD59-A6C34878D82A}">
                    <a16:rowId xmlns:a16="http://schemas.microsoft.com/office/drawing/2014/main" val="1558632924"/>
                  </a:ext>
                </a:extLst>
              </a:tr>
              <a:tr h="370840">
                <a:tc>
                  <a:txBody>
                    <a:bodyPr/>
                    <a:lstStyle/>
                    <a:p>
                      <a:pPr algn="ctr"/>
                      <a:r>
                        <a:rPr lang="en-US" sz="2000" b="1" dirty="0" smtClean="0"/>
                        <a:t>Conserved Quantity</a:t>
                      </a:r>
                      <a:endParaRPr lang="en-US" sz="2000" b="1" dirty="0"/>
                    </a:p>
                  </a:txBody>
                  <a:tcPr/>
                </a:tc>
                <a:tc>
                  <a:txBody>
                    <a:bodyPr/>
                    <a:lstStyle/>
                    <a:p>
                      <a:pPr algn="ctr"/>
                      <a:r>
                        <a:rPr lang="en-US" sz="2000" dirty="0" smtClean="0"/>
                        <a:t>?</a:t>
                      </a:r>
                      <a:endParaRPr lang="en-US" sz="2000" dirty="0"/>
                    </a:p>
                  </a:txBody>
                  <a:tcPr/>
                </a:tc>
                <a:tc>
                  <a:txBody>
                    <a:bodyPr/>
                    <a:lstStyle/>
                    <a:p>
                      <a:pPr algn="ctr"/>
                      <a:r>
                        <a:rPr lang="en-US" sz="2000" dirty="0" smtClean="0"/>
                        <a:t>Magnetic Flux [Volt-Second]</a:t>
                      </a:r>
                      <a:endParaRPr lang="en-US" sz="2000" dirty="0"/>
                    </a:p>
                  </a:txBody>
                  <a:tcPr/>
                </a:tc>
                <a:extLst>
                  <a:ext uri="{0D108BD9-81ED-4DB2-BD59-A6C34878D82A}">
                    <a16:rowId xmlns:a16="http://schemas.microsoft.com/office/drawing/2014/main" val="2788719644"/>
                  </a:ext>
                </a:extLst>
              </a:tr>
              <a:tr h="370840">
                <a:tc>
                  <a:txBody>
                    <a:bodyPr/>
                    <a:lstStyle/>
                    <a:p>
                      <a:pPr algn="ctr"/>
                      <a:r>
                        <a:rPr lang="en-US" sz="2000" b="1" dirty="0" smtClean="0"/>
                        <a:t>Flow Variable</a:t>
                      </a:r>
                      <a:endParaRPr lang="en-US" sz="2000" b="1" dirty="0"/>
                    </a:p>
                  </a:txBody>
                  <a:tcPr/>
                </a:tc>
                <a:tc>
                  <a:txBody>
                    <a:bodyPr/>
                    <a:lstStyle/>
                    <a:p>
                      <a:pPr algn="ctr"/>
                      <a:r>
                        <a:rPr lang="en-US" sz="2000" dirty="0" smtClean="0"/>
                        <a:t>Magnetic Flux [Volt-Second]</a:t>
                      </a:r>
                      <a:endParaRPr lang="en-US" sz="2000" dirty="0"/>
                    </a:p>
                  </a:txBody>
                  <a:tcPr/>
                </a:tc>
                <a:tc>
                  <a:txBody>
                    <a:bodyPr/>
                    <a:lstStyle/>
                    <a:p>
                      <a:pPr algn="ctr"/>
                      <a:r>
                        <a:rPr lang="en-US" sz="2000" dirty="0" smtClean="0"/>
                        <a:t>Rate of change of Magnetic Flux [Volt]</a:t>
                      </a:r>
                      <a:endParaRPr lang="en-US" sz="2000" dirty="0"/>
                    </a:p>
                  </a:txBody>
                  <a:tcPr/>
                </a:tc>
                <a:extLst>
                  <a:ext uri="{0D108BD9-81ED-4DB2-BD59-A6C34878D82A}">
                    <a16:rowId xmlns:a16="http://schemas.microsoft.com/office/drawing/2014/main" val="3559782943"/>
                  </a:ext>
                </a:extLst>
              </a:tr>
              <a:tr h="370840">
                <a:tc>
                  <a:txBody>
                    <a:bodyPr/>
                    <a:lstStyle/>
                    <a:p>
                      <a:pPr algn="ctr"/>
                      <a:r>
                        <a:rPr lang="en-US" sz="2000" b="1" dirty="0" smtClean="0"/>
                        <a:t>Effort Variable</a:t>
                      </a:r>
                      <a:endParaRPr lang="en-US" sz="2000" b="1" dirty="0"/>
                    </a:p>
                  </a:txBody>
                  <a:tcPr/>
                </a:tc>
                <a:tc>
                  <a:txBody>
                    <a:bodyPr/>
                    <a:lstStyle/>
                    <a:p>
                      <a:pPr algn="ctr"/>
                      <a:r>
                        <a:rPr lang="en-US" sz="2000" dirty="0" smtClean="0"/>
                        <a:t>Magnetomotive Force [Ampere]</a:t>
                      </a:r>
                      <a:endParaRPr lang="en-US" sz="2000" dirty="0"/>
                    </a:p>
                  </a:txBody>
                  <a:tcPr/>
                </a:tc>
                <a:tc>
                  <a:txBody>
                    <a:bodyPr/>
                    <a:lstStyle/>
                    <a:p>
                      <a:pPr algn="ctr"/>
                      <a:r>
                        <a:rPr lang="en-US" sz="2000" dirty="0" smtClean="0"/>
                        <a:t>Magnetomotive Force [Ampere]</a:t>
                      </a:r>
                      <a:endParaRPr lang="en-US" sz="2000" dirty="0"/>
                    </a:p>
                  </a:txBody>
                  <a:tcPr/>
                </a:tc>
                <a:extLst>
                  <a:ext uri="{0D108BD9-81ED-4DB2-BD59-A6C34878D82A}">
                    <a16:rowId xmlns:a16="http://schemas.microsoft.com/office/drawing/2014/main" val="3590960478"/>
                  </a:ext>
                </a:extLst>
              </a:tr>
              <a:tr h="370840">
                <a:tc>
                  <a:txBody>
                    <a:bodyPr/>
                    <a:lstStyle/>
                    <a:p>
                      <a:pPr algn="ctr"/>
                      <a:r>
                        <a:rPr lang="en-US" sz="2000" b="1" dirty="0" smtClean="0"/>
                        <a:t>Energy Dissipative Element</a:t>
                      </a:r>
                      <a:endParaRPr lang="en-US" sz="2000" b="1" dirty="0"/>
                    </a:p>
                  </a:txBody>
                  <a:tcPr/>
                </a:tc>
                <a:tc>
                  <a:txBody>
                    <a:bodyPr/>
                    <a:lstStyle/>
                    <a:p>
                      <a:pPr algn="ctr"/>
                      <a:r>
                        <a:rPr lang="en-US" sz="2000" dirty="0" smtClean="0"/>
                        <a:t>?</a:t>
                      </a:r>
                      <a:endParaRPr lang="en-US" sz="2000" dirty="0"/>
                    </a:p>
                  </a:txBody>
                  <a:tcPr/>
                </a:tc>
                <a:tc>
                  <a:txBody>
                    <a:bodyPr/>
                    <a:lstStyle/>
                    <a:p>
                      <a:pPr algn="ctr"/>
                      <a:r>
                        <a:rPr lang="en-US" sz="2000" dirty="0" smtClean="0"/>
                        <a:t>Magnetic Resistance [Siemen] and Magnetic Conductance [Ohm]</a:t>
                      </a:r>
                      <a:endParaRPr lang="en-US" sz="2000" dirty="0"/>
                    </a:p>
                  </a:txBody>
                  <a:tcPr/>
                </a:tc>
                <a:extLst>
                  <a:ext uri="{0D108BD9-81ED-4DB2-BD59-A6C34878D82A}">
                    <a16:rowId xmlns:a16="http://schemas.microsoft.com/office/drawing/2014/main" val="275593643"/>
                  </a:ext>
                </a:extLst>
              </a:tr>
              <a:tr h="370840">
                <a:tc>
                  <a:txBody>
                    <a:bodyPr/>
                    <a:lstStyle/>
                    <a:p>
                      <a:pPr algn="ctr"/>
                      <a:r>
                        <a:rPr lang="en-US" sz="2000" b="1" dirty="0" smtClean="0"/>
                        <a:t>Electrical Energy Storage Element</a:t>
                      </a: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a:t>
                      </a:r>
                    </a:p>
                    <a:p>
                      <a:pPr algn="ctr"/>
                      <a:endParaRPr lang="en-US" sz="2000" dirty="0"/>
                    </a:p>
                  </a:txBody>
                  <a:tcPr/>
                </a:tc>
                <a:tc>
                  <a:txBody>
                    <a:bodyPr/>
                    <a:lstStyle/>
                    <a:p>
                      <a:pPr algn="ctr"/>
                      <a:r>
                        <a:rPr lang="en-US" sz="2000" dirty="0" smtClean="0"/>
                        <a:t>Magnetic Inductance [Farad]</a:t>
                      </a:r>
                      <a:endParaRPr lang="en-US" sz="2000" dirty="0"/>
                    </a:p>
                  </a:txBody>
                  <a:tcPr/>
                </a:tc>
                <a:extLst>
                  <a:ext uri="{0D108BD9-81ED-4DB2-BD59-A6C34878D82A}">
                    <a16:rowId xmlns:a16="http://schemas.microsoft.com/office/drawing/2014/main" val="687365440"/>
                  </a:ext>
                </a:extLst>
              </a:tr>
              <a:tr h="370840">
                <a:tc>
                  <a:txBody>
                    <a:bodyPr/>
                    <a:lstStyle/>
                    <a:p>
                      <a:pPr algn="ctr"/>
                      <a:r>
                        <a:rPr lang="en-US" sz="2000" b="1" dirty="0" smtClean="0"/>
                        <a:t>Magnetic Energy Storage Element</a:t>
                      </a: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a:t>
                      </a:r>
                    </a:p>
                    <a:p>
                      <a:pPr algn="ctr"/>
                      <a:endParaRPr lang="en-US" sz="2000" dirty="0"/>
                    </a:p>
                  </a:txBody>
                  <a:tcPr/>
                </a:tc>
                <a:tc>
                  <a:txBody>
                    <a:bodyPr/>
                    <a:lstStyle/>
                    <a:p>
                      <a:pPr algn="ctr"/>
                      <a:r>
                        <a:rPr lang="en-US" sz="2000" dirty="0" smtClean="0"/>
                        <a:t>Magnetic Capacitance [Henry]</a:t>
                      </a:r>
                      <a:endParaRPr lang="en-US" sz="2000" dirty="0"/>
                    </a:p>
                  </a:txBody>
                  <a:tcPr/>
                </a:tc>
                <a:extLst>
                  <a:ext uri="{0D108BD9-81ED-4DB2-BD59-A6C34878D82A}">
                    <a16:rowId xmlns:a16="http://schemas.microsoft.com/office/drawing/2014/main" val="1538193494"/>
                  </a:ext>
                </a:extLst>
              </a:tr>
            </a:tbl>
          </a:graphicData>
        </a:graphic>
      </p:graphicFrame>
    </p:spTree>
    <p:extLst>
      <p:ext uri="{BB962C8B-B14F-4D97-AF65-F5344CB8AC3E}">
        <p14:creationId xmlns:p14="http://schemas.microsoft.com/office/powerpoint/2010/main" val="303717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Lossless Magnetic Transmission Line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853805153"/>
                  </p:ext>
                </p:extLst>
              </p:nvPr>
            </p:nvGraphicFramePr>
            <p:xfrm>
              <a:off x="1939637" y="1468582"/>
              <a:ext cx="8312726" cy="5301462"/>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𝑑𝐼</m:t>
                                    </m:r>
                                  </m:num>
                                  <m:den>
                                    <m:r>
                                      <a:rPr lang="en-US" sz="2000">
                                        <a:effectLst/>
                                        <a:latin typeface="Cambria Math" panose="02040503050406030204" pitchFamily="18" charset="0"/>
                                      </a:rPr>
                                      <m:t>𝑑𝑧</m:t>
                                    </m:r>
                                  </m:den>
                                </m:f>
                                <m:r>
                                  <a:rPr lang="en-US" sz="2000" smtClean="0">
                                    <a:effectLst/>
                                    <a:latin typeface="Cambria Math" panose="02040503050406030204" pitchFamily="18" charset="0"/>
                                  </a:rPr>
                                  <m:t>=</m:t>
                                </m:r>
                                <m:r>
                                  <a:rPr lang="en-US" sz="2000">
                                    <a:effectLst/>
                                    <a:latin typeface="Cambria Math" panose="02040503050406030204" pitchFamily="18" charset="0"/>
                                  </a:rPr>
                                  <m:t>−</m:t>
                                </m:r>
                                <m:r>
                                  <a:rPr lang="en-US" sz="2000">
                                    <a:effectLst/>
                                    <a:latin typeface="Cambria Math" panose="02040503050406030204" pitchFamily="18" charset="0"/>
                                  </a:rPr>
                                  <m:t>𝐶</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𝑑𝑉</m:t>
                                    </m:r>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𝑑𝑉</m:t>
                                    </m:r>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r>
                                  <a:rPr lang="en-US" sz="2000">
                                    <a:effectLst/>
                                    <a:latin typeface="Cambria Math" panose="02040503050406030204" pitchFamily="18" charset="0"/>
                                  </a:rPr>
                                  <m:t>𝐿</m:t>
                                </m:r>
                                <m:f>
                                  <m:fPr>
                                    <m:ctrlPr>
                                      <a:rPr lang="en-US" sz="2000" i="1">
                                        <a:effectLst/>
                                        <a:latin typeface="Cambria Math" panose="02040503050406030204" pitchFamily="18" charset="0"/>
                                      </a:rPr>
                                    </m:ctrlPr>
                                  </m:fPr>
                                  <m:num>
                                    <m:r>
                                      <a:rPr lang="en-US" sz="2000">
                                        <a:effectLst/>
                                        <a:latin typeface="Cambria Math" panose="02040503050406030204" pitchFamily="18" charset="0"/>
                                      </a:rPr>
                                      <m:t>𝑑𝐼</m:t>
                                    </m:r>
                                  </m:num>
                                  <m:den>
                                    <m:r>
                                      <a:rPr lang="en-US" sz="2000">
                                        <a:effectLst/>
                                        <a:latin typeface="Cambria Math" panose="02040503050406030204" pitchFamily="18" charset="0"/>
                                      </a:rPr>
                                      <m:t>𝑑𝑡</m:t>
                                    </m:r>
                                  </m:den>
                                </m:f>
                              </m:oMath>
                            </m:oMathPara>
                          </a14:m>
                          <a:endParaRPr lang="en-US" sz="20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20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𝑑𝑧</m:t>
                                    </m:r>
                                  </m:den>
                                </m:f>
                                <m:r>
                                  <a:rPr lang="en-US" sz="2000">
                                    <a:effectLst/>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f>
                                  <m:fPr>
                                    <m:ctrlPr>
                                      <a:rPr lang="en-US" sz="2000" i="1">
                                        <a:effectLst/>
                                        <a:latin typeface="Cambria Math" panose="02040503050406030204" pitchFamily="18" charset="0"/>
                                      </a:rPr>
                                    </m:ctrlPr>
                                  </m:fPr>
                                  <m:num>
                                    <m:r>
                                      <a:rPr lang="en-US" sz="2000">
                                        <a:effectLst/>
                                        <a:latin typeface="Cambria Math" panose="02040503050406030204" pitchFamily="18" charset="0"/>
                                      </a:rPr>
                                      <m:t>𝑑</m:t>
                                    </m:r>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𝑑𝑡</m:t>
                                    </m:r>
                                  </m:den>
                                </m:f>
                              </m:oMath>
                            </m:oMathPara>
                          </a14:m>
                          <a:endParaRPr lang="en-US" sz="20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r>
                                      <a:rPr lang="en-US" sz="2000">
                                        <a:effectLst/>
                                        <a:latin typeface="Cambria Math" panose="02040503050406030204" pitchFamily="18" charset="0"/>
                                      </a:rPr>
                                      <m:t>𝐼</m:t>
                                    </m:r>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r>
                                      <a:rPr lang="en-US" sz="2000">
                                        <a:effectLst/>
                                        <a:latin typeface="Cambria Math" panose="02040503050406030204" pitchFamily="18" charset="0"/>
                                      </a:rPr>
                                      <m:t>𝐼</m:t>
                                    </m:r>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r>
                                      <a:rPr lang="en-US" sz="2000">
                                        <a:effectLst/>
                                        <a:latin typeface="Cambria Math" panose="02040503050406030204" pitchFamily="18" charset="0"/>
                                      </a:rPr>
                                      <m:t>𝑉</m:t>
                                    </m:r>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r>
                                      <a:rPr lang="en-US" sz="2000">
                                        <a:effectLst/>
                                        <a:latin typeface="Cambria Math" panose="02040503050406030204" pitchFamily="18" charset="0"/>
                                      </a:rPr>
                                      <m:t>𝑉</m:t>
                                    </m:r>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000" i="1" smtClean="0">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𝑧</m:t>
                                        </m:r>
                                      </m:e>
                                      <m:sup>
                                        <m:r>
                                          <a:rPr lang="en-US" sz="2000">
                                            <a:effectLst/>
                                            <a:latin typeface="Cambria Math" panose="02040503050406030204" pitchFamily="18" charset="0"/>
                                          </a:rPr>
                                          <m:t>2</m:t>
                                        </m:r>
                                      </m:sup>
                                    </m:sSup>
                                  </m:den>
                                </m:f>
                                <m:r>
                                  <a:rPr lang="en-US" sz="2000">
                                    <a:effectLst/>
                                    <a:latin typeface="Cambria Math" panose="02040503050406030204" pitchFamily="18" charset="0"/>
                                  </a:rPr>
                                  <m:t>=</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𝛾</m:t>
                                    </m:r>
                                  </m:e>
                                  <m:sup>
                                    <m:r>
                                      <a:rPr lang="en-US" sz="2000">
                                        <a:effectLst/>
                                        <a:latin typeface="Cambria Math" panose="02040503050406030204" pitchFamily="18" charset="0"/>
                                      </a:rPr>
                                      <m:t>2</m:t>
                                    </m:r>
                                  </m:sup>
                                </m:sSup>
                                <m:f>
                                  <m:fPr>
                                    <m:ctrlPr>
                                      <a:rPr lang="en-US" sz="2000" i="1">
                                        <a:effectLst/>
                                        <a:latin typeface="Cambria Math" panose="02040503050406030204" pitchFamily="18" charset="0"/>
                                      </a:rPr>
                                    </m:ctrlPr>
                                  </m:fPr>
                                  <m:num>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𝑑</m:t>
                                        </m:r>
                                      </m:e>
                                      <m:sup>
                                        <m:r>
                                          <a:rPr lang="en-US" sz="2000">
                                            <a:effectLst/>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num>
                                  <m:den>
                                    <m:r>
                                      <a:rPr lang="en-US" sz="2000">
                                        <a:effectLst/>
                                        <a:latin typeface="Cambria Math" panose="02040503050406030204" pitchFamily="18" charset="0"/>
                                      </a:rPr>
                                      <m:t>𝑑</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𝑡</m:t>
                                        </m:r>
                                      </m:e>
                                      <m:sup>
                                        <m:r>
                                          <a:rPr lang="en-US" sz="2000">
                                            <a:effectLst/>
                                            <a:latin typeface="Cambria Math" panose="02040503050406030204" pitchFamily="18" charset="0"/>
                                          </a:rPr>
                                          <m:t>2</m:t>
                                        </m:r>
                                      </m:sup>
                                    </m:sSup>
                                  </m:den>
                                </m:f>
                              </m:oMath>
                            </m:oMathPara>
                          </a14:m>
                          <a:endParaRPr lang="en-US" sz="2000" dirty="0" smtClean="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𝑉</m:t>
                                </m:r>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𝑉</m:t>
                                    </m:r>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𝑉</m:t>
                                    </m:r>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𝐼</m:t>
                                </m:r>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𝐼</m:t>
                                    </m:r>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𝐼</m:t>
                                    </m:r>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𝑽</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𝑧</m:t>
                                    </m:r>
                                  </m:e>
                                </m:d>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𝑖</m:t>
                                    </m:r>
                                  </m:sub>
                                </m:sSub>
                                <m:d>
                                  <m:dPr>
                                    <m:ctrlPr>
                                      <a:rPr lang="en-US" sz="2000" i="1">
                                        <a:effectLst/>
                                        <a:latin typeface="Cambria Math" panose="02040503050406030204" pitchFamily="18" charset="0"/>
                                      </a:rPr>
                                    </m:ctrlPr>
                                  </m:dPr>
                                  <m:e>
                                    <m:r>
                                      <a:rPr lang="en-US" sz="2000">
                                        <a:effectLst/>
                                        <a:latin typeface="Cambria Math" panose="02040503050406030204" pitchFamily="18" charset="0"/>
                                      </a:rPr>
                                      <m:t>0</m:t>
                                    </m:r>
                                  </m:e>
                                </m:d>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r>
                                  <a:rPr lang="en-US" sz="2000">
                                    <a:effectLst/>
                                    <a:latin typeface="Cambria Math" panose="02040503050406030204" pitchFamily="18" charset="0"/>
                                  </a:rPr>
                                  <m:t>−</m:t>
                                </m:r>
                                <m:sSub>
                                  <m:sSubPr>
                                    <m:ctrlPr>
                                      <a:rPr lang="en-US" sz="2000" i="1">
                                        <a:effectLst/>
                                        <a:latin typeface="Cambria Math" panose="02040503050406030204" pitchFamily="18" charset="0"/>
                                      </a:rPr>
                                    </m:ctrlPr>
                                  </m:sSubPr>
                                  <m:e>
                                    <m:sSub>
                                      <m:sSubPr>
                                        <m:ctrlPr>
                                          <a:rPr lang="en-US" sz="2000" i="1" smtClean="0">
                                            <a:latin typeface="Cambria Math" panose="02040503050406030204" pitchFamily="18" charset="0"/>
                                          </a:rPr>
                                        </m:ctrlPr>
                                      </m:sSubPr>
                                      <m:e>
                                        <m:r>
                                          <a:rPr lang="en-US" sz="2000" b="1" i="1">
                                            <a:latin typeface="Cambria Math" panose="02040503050406030204" pitchFamily="18" charset="0"/>
                                          </a:rPr>
                                          <m:t>𝑰</m:t>
                                        </m:r>
                                      </m:e>
                                      <m:sub>
                                        <m:r>
                                          <a:rPr lang="en-US" sz="2000" i="1">
                                            <a:latin typeface="Cambria Math" panose="02040503050406030204" pitchFamily="18" charset="0"/>
                                          </a:rPr>
                                          <m:t>𝑚</m:t>
                                        </m:r>
                                      </m:sub>
                                    </m:sSub>
                                  </m:e>
                                  <m:sub>
                                    <m:r>
                                      <a:rPr lang="en-US" sz="2000">
                                        <a:effectLst/>
                                        <a:latin typeface="Cambria Math" panose="02040503050406030204" pitchFamily="18" charset="0"/>
                                      </a:rPr>
                                      <m:t>𝑟</m:t>
                                    </m:r>
                                  </m:sub>
                                </m:sSub>
                                <m:r>
                                  <a:rPr lang="en-US" sz="2000">
                                    <a:effectLst/>
                                    <a:latin typeface="Cambria Math" panose="02040503050406030204" pitchFamily="18" charset="0"/>
                                  </a:rPr>
                                  <m:t>(0)</m:t>
                                </m:r>
                                <m:sSup>
                                  <m:sSupPr>
                                    <m:ctrlPr>
                                      <a:rPr lang="en-US" sz="2000" i="1">
                                        <a:effectLst/>
                                        <a:latin typeface="Cambria Math" panose="02040503050406030204" pitchFamily="18" charset="0"/>
                                      </a:rPr>
                                    </m:ctrlPr>
                                  </m:sSupPr>
                                  <m:e>
                                    <m:r>
                                      <a:rPr lang="en-US" sz="2000">
                                        <a:effectLst/>
                                        <a:latin typeface="Cambria Math" panose="02040503050406030204" pitchFamily="18" charset="0"/>
                                      </a:rPr>
                                      <m:t>𝑒</m:t>
                                    </m:r>
                                  </m:e>
                                  <m:sup>
                                    <m:r>
                                      <a:rPr lang="en-US" sz="2000">
                                        <a:effectLst/>
                                        <a:latin typeface="Cambria Math" panose="02040503050406030204" pitchFamily="18" charset="0"/>
                                      </a:rPr>
                                      <m:t>+</m:t>
                                    </m:r>
                                    <m:r>
                                      <a:rPr lang="en-US" sz="2000">
                                        <a:effectLst/>
                                        <a:latin typeface="Cambria Math" panose="02040503050406030204" pitchFamily="18" charset="0"/>
                                      </a:rPr>
                                      <m:t>𝛾</m:t>
                                    </m:r>
                                    <m:r>
                                      <a:rPr lang="en-US" sz="2000">
                                        <a:effectLst/>
                                        <a:latin typeface="Cambria Math" panose="02040503050406030204" pitchFamily="18" charset="0"/>
                                      </a:rPr>
                                      <m:t>𝑧</m:t>
                                    </m:r>
                                  </m:sup>
                                </m:sSup>
                              </m:oMath>
                            </m:oMathPara>
                          </a14:m>
                          <a:endParaRPr lang="en-US" sz="2000" dirty="0">
                            <a:effectLst/>
                          </a:endParaRPr>
                        </a:p>
                        <a:p>
                          <a:pPr marL="0" marR="0">
                            <a:lnSpc>
                              <a:spcPct val="107000"/>
                            </a:lnSpc>
                            <a:spcBef>
                              <a:spcPts val="0"/>
                            </a:spcBef>
                            <a:spcAft>
                              <a:spcPts val="0"/>
                            </a:spcAft>
                          </a:pPr>
                          <a:endParaRPr lang="en-US" sz="20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m:rPr>
                                        <m:sty m:val="p"/>
                                      </m:rPr>
                                      <a:rPr lang="en-US" sz="2000" smtClean="0">
                                        <a:effectLst/>
                                        <a:latin typeface="Cambria Math" panose="02040503050406030204" pitchFamily="18" charset="0"/>
                                      </a:rPr>
                                      <m:t>lc</m:t>
                                    </m:r>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smtClean="0">
                                    <a:effectLst/>
                                    <a:latin typeface="Cambria Math" panose="02040503050406030204" pitchFamily="18" charset="0"/>
                                  </a:rPr>
                                  <m:t>𝛾</m:t>
                                </m:r>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i="1">
                                            <a:latin typeface="Cambria Math" panose="02040503050406030204" pitchFamily="18" charset="0"/>
                                          </a:rPr>
                                          <m:t>𝑚</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i="1">
                                            <a:latin typeface="Cambria Math" panose="02040503050406030204" pitchFamily="18" charset="0"/>
                                          </a:rPr>
                                          <m:t>𝑚</m:t>
                                        </m:r>
                                      </m:sub>
                                    </m:sSub>
                                  </m:e>
                                </m:rad>
                                <m:r>
                                  <a:rPr lang="en-US" sz="200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𝜔</m:t>
                                </m:r>
                                <m:rad>
                                  <m:radPr>
                                    <m:degHide m:val="on"/>
                                    <m:ctrlPr>
                                      <a:rPr lang="en-US" sz="2000" i="1">
                                        <a:effectLst/>
                                        <a:latin typeface="Cambria Math" panose="02040503050406030204" pitchFamily="18" charset="0"/>
                                      </a:rPr>
                                    </m:ctrlPr>
                                  </m:radPr>
                                  <m:deg/>
                                  <m:e>
                                    <m:r>
                                      <a:rPr lang="en-US" sz="2000">
                                        <a:effectLst/>
                                        <a:latin typeface="Cambria Math" panose="02040503050406030204" pitchFamily="18" charset="0"/>
                                      </a:rPr>
                                      <m:t>𝜇𝜀</m:t>
                                    </m:r>
                                  </m:e>
                                </m:rad>
                                <m:r>
                                  <a:rPr lang="en-US" sz="2000" smtClean="0">
                                    <a:effectLst/>
                                    <a:latin typeface="Cambria Math" panose="02040503050406030204" pitchFamily="18" charset="0"/>
                                  </a:rPr>
                                  <m:t>=</m:t>
                                </m:r>
                                <m:r>
                                  <a:rPr lang="en-US" sz="2000" smtClean="0">
                                    <a:effectLst/>
                                    <a:latin typeface="Cambria Math" panose="02040503050406030204" pitchFamily="18" charset="0"/>
                                  </a:rPr>
                                  <m:t>𝑗</m:t>
                                </m:r>
                                <m:r>
                                  <a:rPr lang="en-US" sz="2000" smtClean="0">
                                    <a:effectLst/>
                                    <a:latin typeface="Cambria Math" panose="02040503050406030204" pitchFamily="18" charset="0"/>
                                  </a:rPr>
                                  <m:t>𝛽</m:t>
                                </m:r>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853805153"/>
                  </p:ext>
                </p:extLst>
              </p:nvPr>
            </p:nvGraphicFramePr>
            <p:xfrm>
              <a:off x="1939637" y="1468582"/>
              <a:ext cx="8312726" cy="5272506"/>
            </p:xfrm>
            <a:graphic>
              <a:graphicData uri="http://schemas.openxmlformats.org/drawingml/2006/table">
                <a:tbl>
                  <a:tblPr firstRow="1" firstCol="1" bandRow="1">
                    <a:tableStyleId>{5940675A-B579-460E-94D1-54222C63F5DA}</a:tableStyleId>
                  </a:tblPr>
                  <a:tblGrid>
                    <a:gridCol w="4176540">
                      <a:extLst>
                        <a:ext uri="{9D8B030D-6E8A-4147-A177-3AD203B41FA5}">
                          <a16:colId xmlns:a16="http://schemas.microsoft.com/office/drawing/2014/main" val="3581561559"/>
                        </a:ext>
                      </a:extLst>
                    </a:gridCol>
                    <a:gridCol w="4136186">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dirty="0" smtClean="0">
                              <a:effectLst/>
                            </a:rPr>
                            <a:t>Electric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smtClean="0">
                              <a:effectLst/>
                            </a:rPr>
                            <a:t>Magnetic Transmission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564513">
                    <a:tc>
                      <a:txBody>
                        <a:bodyPr/>
                        <a:lstStyle/>
                        <a:p>
                          <a:endParaRPr lang="en-US"/>
                        </a:p>
                      </a:txBody>
                      <a:tcPr marL="68580" marR="68580" marT="0" marB="0">
                        <a:blipFill>
                          <a:blip r:embed="rId2"/>
                          <a:stretch>
                            <a:fillRect l="-146" t="-25681" r="-99416" b="-216342"/>
                          </a:stretch>
                        </a:blipFill>
                      </a:tcPr>
                    </a:tc>
                    <a:tc>
                      <a:txBody>
                        <a:bodyPr/>
                        <a:lstStyle/>
                        <a:p>
                          <a:endParaRPr lang="en-US"/>
                        </a:p>
                      </a:txBody>
                      <a:tcPr marL="68580" marR="68580" marT="0" marB="0">
                        <a:blipFill>
                          <a:blip r:embed="rId2"/>
                          <a:stretch>
                            <a:fillRect l="-101031" t="-25681" r="-295" b="-216342"/>
                          </a:stretch>
                        </a:blipFill>
                      </a:tcPr>
                    </a:tc>
                    <a:extLst>
                      <a:ext uri="{0D108BD9-81ED-4DB2-BD59-A6C34878D82A}">
                        <a16:rowId xmlns:a16="http://schemas.microsoft.com/office/drawing/2014/main" val="129884245"/>
                      </a:ext>
                    </a:extLst>
                  </a:tr>
                  <a:tr h="1620393">
                    <a:tc>
                      <a:txBody>
                        <a:bodyPr/>
                        <a:lstStyle/>
                        <a:p>
                          <a:endParaRPr lang="en-US"/>
                        </a:p>
                      </a:txBody>
                      <a:tcPr marL="68580" marR="68580" marT="0" marB="0">
                        <a:blipFill>
                          <a:blip r:embed="rId2"/>
                          <a:stretch>
                            <a:fillRect l="-146" t="-121429" r="-99416" b="-109023"/>
                          </a:stretch>
                        </a:blipFill>
                      </a:tcPr>
                    </a:tc>
                    <a:tc>
                      <a:txBody>
                        <a:bodyPr/>
                        <a:lstStyle/>
                        <a:p>
                          <a:endParaRPr lang="en-US"/>
                        </a:p>
                      </a:txBody>
                      <a:tcPr marL="68580" marR="68580" marT="0" marB="0">
                        <a:blipFill>
                          <a:blip r:embed="rId2"/>
                          <a:stretch>
                            <a:fillRect l="-101031" t="-121429" r="-295" b="-109023"/>
                          </a:stretch>
                        </a:blipFill>
                      </a:tcPr>
                    </a:tc>
                    <a:extLst>
                      <a:ext uri="{0D108BD9-81ED-4DB2-BD59-A6C34878D82A}">
                        <a16:rowId xmlns:a16="http://schemas.microsoft.com/office/drawing/2014/main" val="4161218915"/>
                      </a:ext>
                    </a:extLst>
                  </a:tr>
                  <a:tr h="1356868">
                    <a:tc>
                      <a:txBody>
                        <a:bodyPr/>
                        <a:lstStyle/>
                        <a:p>
                          <a:endParaRPr lang="en-US"/>
                        </a:p>
                      </a:txBody>
                      <a:tcPr marL="68580" marR="68580" marT="0" marB="0">
                        <a:blipFill>
                          <a:blip r:embed="rId2"/>
                          <a:stretch>
                            <a:fillRect l="-146" t="-264126" r="-99416" b="-30045"/>
                          </a:stretch>
                        </a:blipFill>
                      </a:tcPr>
                    </a:tc>
                    <a:tc>
                      <a:txBody>
                        <a:bodyPr/>
                        <a:lstStyle/>
                        <a:p>
                          <a:endParaRPr lang="en-US"/>
                        </a:p>
                      </a:txBody>
                      <a:tcPr marL="68580" marR="68580" marT="0" marB="0">
                        <a:blipFill>
                          <a:blip r:embed="rId2"/>
                          <a:stretch>
                            <a:fillRect l="-101031" t="-264126" r="-295" b="-30045"/>
                          </a:stretch>
                        </a:blipFill>
                      </a:tcPr>
                    </a:tc>
                    <a:extLst>
                      <a:ext uri="{0D108BD9-81ED-4DB2-BD59-A6C34878D82A}">
                        <a16:rowId xmlns:a16="http://schemas.microsoft.com/office/drawing/2014/main" val="3955219018"/>
                      </a:ext>
                    </a:extLst>
                  </a:tr>
                  <a:tr h="394970">
                    <a:tc>
                      <a:txBody>
                        <a:bodyPr/>
                        <a:lstStyle/>
                        <a:p>
                          <a:endParaRPr lang="en-US"/>
                        </a:p>
                      </a:txBody>
                      <a:tcPr marL="68580" marR="68580" marT="0" marB="0">
                        <a:blipFill>
                          <a:blip r:embed="rId2"/>
                          <a:stretch>
                            <a:fillRect l="-146" t="-1249231" r="-99416" b="-3077"/>
                          </a:stretch>
                        </a:blipFill>
                      </a:tcPr>
                    </a:tc>
                    <a:tc>
                      <a:txBody>
                        <a:bodyPr/>
                        <a:lstStyle/>
                        <a:p>
                          <a:endParaRPr lang="en-US"/>
                        </a:p>
                      </a:txBody>
                      <a:tcPr marL="68580" marR="68580" marT="0" marB="0">
                        <a:blipFill>
                          <a:blip r:embed="rId2"/>
                          <a:stretch>
                            <a:fillRect l="-101031" t="-1249231" r="-295" b="-3077"/>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3487585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Lossy Magnetic Transmission Line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535655611"/>
                  </p:ext>
                </p:extLst>
              </p:nvPr>
            </p:nvGraphicFramePr>
            <p:xfrm>
              <a:off x="1943713" y="1482436"/>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1800" dirty="0" smtClean="0">
                              <a:effectLst/>
                            </a:rPr>
                            <a:t>Electric Transmission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smtClean="0">
                              <a:effectLst/>
                            </a:rPr>
                            <a:t>Magnetic Transmission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𝑑𝐼</m:t>
                                    </m:r>
                                  </m:num>
                                  <m:den>
                                    <m:r>
                                      <a:rPr lang="en-US" sz="1800">
                                        <a:effectLst/>
                                        <a:latin typeface="Cambria Math" panose="02040503050406030204" pitchFamily="18" charset="0"/>
                                      </a:rPr>
                                      <m:t>𝑑𝑧</m:t>
                                    </m:r>
                                  </m:den>
                                </m:f>
                                <m:r>
                                  <a:rPr lang="en-US" sz="180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GV</m:t>
                                </m:r>
                                <m:r>
                                  <a:rPr lang="en-US" sz="1800">
                                    <a:effectLst/>
                                    <a:latin typeface="Cambria Math" panose="02040503050406030204" pitchFamily="18" charset="0"/>
                                  </a:rPr>
                                  <m:t>−</m:t>
                                </m:r>
                                <m:r>
                                  <a:rPr lang="en-US" sz="1800">
                                    <a:effectLst/>
                                    <a:latin typeface="Cambria Math" panose="02040503050406030204" pitchFamily="18" charset="0"/>
                                  </a:rPr>
                                  <m:t>𝐶</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𝑑𝑉</m:t>
                                    </m:r>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𝑑𝑉</m:t>
                                    </m:r>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RI</m:t>
                                </m:r>
                                <m:r>
                                  <a:rPr lang="en-US" sz="1800">
                                    <a:effectLst/>
                                    <a:latin typeface="Cambria Math" panose="02040503050406030204" pitchFamily="18" charset="0"/>
                                  </a:rPr>
                                  <m:t>−</m:t>
                                </m:r>
                                <m:r>
                                  <a:rPr lang="en-US" sz="1800">
                                    <a:effectLst/>
                                    <a:latin typeface="Cambria Math" panose="02040503050406030204" pitchFamily="18" charset="0"/>
                                  </a:rPr>
                                  <m:t>𝐿</m:t>
                                </m:r>
                                <m:f>
                                  <m:fPr>
                                    <m:ctrlPr>
                                      <a:rPr lang="en-US" sz="1800" i="1">
                                        <a:effectLst/>
                                        <a:latin typeface="Cambria Math" panose="02040503050406030204" pitchFamily="18" charset="0"/>
                                      </a:rPr>
                                    </m:ctrlPr>
                                  </m:fPr>
                                  <m:num>
                                    <m:r>
                                      <a:rPr lang="en-US" sz="1800">
                                        <a:effectLst/>
                                        <a:latin typeface="Cambria Math" panose="02040503050406030204" pitchFamily="18" charset="0"/>
                                      </a:rPr>
                                      <m:t>𝑑𝐼</m:t>
                                    </m:r>
                                  </m:num>
                                  <m:den>
                                    <m:r>
                                      <a:rPr lang="en-US" sz="1800">
                                        <a:effectLst/>
                                        <a:latin typeface="Cambria Math" panose="02040503050406030204" pitchFamily="18" charset="0"/>
                                      </a:rPr>
                                      <m:t>𝑑𝑡</m:t>
                                    </m:r>
                                  </m:den>
                                </m:f>
                              </m:oMath>
                            </m:oMathPara>
                          </a14:m>
                          <a:endParaRPr lang="en-US" sz="1800" dirty="0" smtClean="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dirty="0">
                            <a:effectLst/>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𝑑𝑧</m:t>
                                    </m:r>
                                  </m:den>
                                </m:f>
                                <m:r>
                                  <a:rPr lang="en-US" sz="180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i="1">
                                        <a:latin typeface="Cambria Math" panose="02040503050406030204" pitchFamily="18" charset="0"/>
                                      </a:rPr>
                                      <m:t>𝑚</m:t>
                                    </m:r>
                                  </m:sub>
                                </m:sSub>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r>
                                  <a:rPr lang="en-US" sz="1800">
                                    <a:effectLst/>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f>
                                  <m:fPr>
                                    <m:ctrlPr>
                                      <a:rPr lang="en-US" sz="1800" i="1">
                                        <a:effectLst/>
                                        <a:latin typeface="Cambria Math" panose="02040503050406030204" pitchFamily="18" charset="0"/>
                                      </a:rPr>
                                    </m:ctrlPr>
                                  </m:fPr>
                                  <m:num>
                                    <m:r>
                                      <a:rPr lang="en-US" sz="1800">
                                        <a:effectLst/>
                                        <a:latin typeface="Cambria Math" panose="02040503050406030204" pitchFamily="18" charset="0"/>
                                      </a:rPr>
                                      <m:t>𝑑</m:t>
                                    </m:r>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𝑑𝑡</m:t>
                                    </m:r>
                                  </m:den>
                                </m:f>
                              </m:oMath>
                            </m:oMathPara>
                          </a14:m>
                          <a:endParaRPr lang="en-US" sz="1800" dirty="0">
                            <a:effectLst/>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r>
                                      <a:rPr lang="en-US" sz="1800">
                                        <a:effectLst/>
                                        <a:latin typeface="Cambria Math" panose="02040503050406030204" pitchFamily="18" charset="0"/>
                                      </a:rPr>
                                      <m:t>𝐼</m:t>
                                    </m:r>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r>
                                      <a:rPr lang="en-US" sz="1800">
                                        <a:effectLst/>
                                        <a:latin typeface="Cambria Math" panose="02040503050406030204" pitchFamily="18" charset="0"/>
                                      </a:rPr>
                                      <m:t>𝐼</m:t>
                                    </m:r>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r>
                                      <a:rPr lang="en-US" sz="1800">
                                        <a:effectLst/>
                                        <a:latin typeface="Cambria Math" panose="02040503050406030204" pitchFamily="18" charset="0"/>
                                      </a:rPr>
                                      <m:t>𝑉</m:t>
                                    </m:r>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r>
                                      <a:rPr lang="en-US" sz="1800">
                                        <a:effectLst/>
                                        <a:latin typeface="Cambria Math" panose="02040503050406030204" pitchFamily="18" charset="0"/>
                                      </a:rPr>
                                      <m:t>𝑉</m:t>
                                    </m:r>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a:effectLst/>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𝑧</m:t>
                                        </m:r>
                                      </m:e>
                                      <m:sup>
                                        <m:r>
                                          <a:rPr lang="en-US" sz="1800">
                                            <a:effectLst/>
                                            <a:latin typeface="Cambria Math" panose="02040503050406030204" pitchFamily="18" charset="0"/>
                                          </a:rPr>
                                          <m:t>2</m:t>
                                        </m:r>
                                      </m:sup>
                                    </m:sSup>
                                  </m:den>
                                </m:f>
                                <m:r>
                                  <a:rPr lang="en-US" sz="1800">
                                    <a:effectLst/>
                                    <a:latin typeface="Cambria Math" panose="02040503050406030204" pitchFamily="18" charset="0"/>
                                  </a:rPr>
                                  <m:t>=</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𝛾</m:t>
                                    </m:r>
                                  </m:e>
                                  <m:sup>
                                    <m:r>
                                      <a:rPr lang="en-US" sz="1800">
                                        <a:effectLst/>
                                        <a:latin typeface="Cambria Math" panose="02040503050406030204" pitchFamily="18" charset="0"/>
                                      </a:rPr>
                                      <m:t>2</m:t>
                                    </m:r>
                                  </m:sup>
                                </m:sSup>
                                <m:f>
                                  <m:fPr>
                                    <m:ctrlPr>
                                      <a:rPr lang="en-US" sz="1800" i="1">
                                        <a:effectLst/>
                                        <a:latin typeface="Cambria Math" panose="02040503050406030204" pitchFamily="18" charset="0"/>
                                      </a:rPr>
                                    </m:ctrlPr>
                                  </m:fPr>
                                  <m:num>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𝑑</m:t>
                                        </m:r>
                                      </m:e>
                                      <m:sup>
                                        <m:r>
                                          <a:rPr lang="en-US" sz="1800">
                                            <a:effectLst/>
                                            <a:latin typeface="Cambria Math" panose="02040503050406030204" pitchFamily="18" charset="0"/>
                                          </a:rPr>
                                          <m:t>2</m:t>
                                        </m:r>
                                      </m:sup>
                                    </m:sSup>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num>
                                  <m:den>
                                    <m:r>
                                      <a:rPr lang="en-US" sz="1800">
                                        <a:effectLst/>
                                        <a:latin typeface="Cambria Math" panose="02040503050406030204" pitchFamily="18" charset="0"/>
                                      </a:rPr>
                                      <m:t>𝑑</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𝑡</m:t>
                                        </m:r>
                                      </m:e>
                                      <m:sup>
                                        <m:r>
                                          <a:rPr lang="en-US" sz="1800">
                                            <a:effectLst/>
                                            <a:latin typeface="Cambria Math" panose="02040503050406030204" pitchFamily="18" charset="0"/>
                                          </a:rPr>
                                          <m:t>2</m:t>
                                        </m:r>
                                      </m:sup>
                                    </m:sSup>
                                  </m:den>
                                </m:f>
                              </m:oMath>
                            </m:oMathPara>
                          </a14:m>
                          <a:endParaRPr lang="en-US" sz="1800" dirty="0" smtClean="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effectLst/>
                                    <a:latin typeface="Cambria Math" panose="02040503050406030204" pitchFamily="18" charset="0"/>
                                  </a:rPr>
                                  <m:t>𝑉</m:t>
                                </m:r>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𝑉</m:t>
                                    </m:r>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𝑉</m:t>
                                    </m:r>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effectLst/>
                                    <a:latin typeface="Cambria Math" panose="02040503050406030204" pitchFamily="18" charset="0"/>
                                  </a:rPr>
                                  <m:t>𝐼</m:t>
                                </m:r>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𝐼</m:t>
                                    </m:r>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𝐼</m:t>
                                    </m:r>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𝑧</m:t>
                                    </m:r>
                                  </m:e>
                                </m:d>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𝑖</m:t>
                                    </m:r>
                                  </m:sub>
                                </m:sSub>
                                <m:d>
                                  <m:dPr>
                                    <m:ctrlPr>
                                      <a:rPr lang="en-US" sz="1800" i="1">
                                        <a:effectLst/>
                                        <a:latin typeface="Cambria Math" panose="02040503050406030204" pitchFamily="18" charset="0"/>
                                      </a:rPr>
                                    </m:ctrlPr>
                                  </m:dPr>
                                  <m:e>
                                    <m:r>
                                      <a:rPr lang="en-US" sz="1800">
                                        <a:effectLst/>
                                        <a:latin typeface="Cambria Math" panose="02040503050406030204" pitchFamily="18" charset="0"/>
                                      </a:rPr>
                                      <m:t>0</m:t>
                                    </m:r>
                                  </m:e>
                                </m:d>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1" i="1">
                                            <a:latin typeface="Cambria Math" panose="02040503050406030204" pitchFamily="18" charset="0"/>
                                          </a:rPr>
                                          <m:t>𝑰</m:t>
                                        </m:r>
                                      </m:e>
                                      <m:sub>
                                        <m:r>
                                          <a:rPr lang="en-US" sz="1800" i="1">
                                            <a:latin typeface="Cambria Math" panose="02040503050406030204" pitchFamily="18" charset="0"/>
                                          </a:rPr>
                                          <m:t>𝑚</m:t>
                                        </m:r>
                                      </m:sub>
                                    </m:sSub>
                                  </m:e>
                                  <m:sub>
                                    <m:r>
                                      <a:rPr lang="en-US" sz="1800">
                                        <a:effectLst/>
                                        <a:latin typeface="Cambria Math" panose="02040503050406030204" pitchFamily="18" charset="0"/>
                                      </a:rPr>
                                      <m:t>𝑟</m:t>
                                    </m:r>
                                  </m:sub>
                                </m:sSub>
                                <m:r>
                                  <a:rPr lang="en-US" sz="1800">
                                    <a:effectLst/>
                                    <a:latin typeface="Cambria Math" panose="02040503050406030204" pitchFamily="18" charset="0"/>
                                  </a:rPr>
                                  <m:t>(0)</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m:t>
                                    </m:r>
                                    <m:r>
                                      <a:rPr lang="en-US" sz="1800">
                                        <a:effectLst/>
                                        <a:latin typeface="Cambria Math" panose="02040503050406030204" pitchFamily="18" charset="0"/>
                                      </a:rPr>
                                      <m:t>𝛾</m:t>
                                    </m:r>
                                    <m:r>
                                      <a:rPr lang="en-US" sz="1800">
                                        <a:effectLst/>
                                        <a:latin typeface="Cambria Math" panose="02040503050406030204" pitchFamily="18" charset="0"/>
                                      </a:rPr>
                                      <m:t>𝑧</m:t>
                                    </m:r>
                                  </m:sup>
                                </m:sSup>
                              </m:oMath>
                            </m:oMathPara>
                          </a14:m>
                          <a:endParaRPr lang="en-US" sz="1800" dirty="0">
                            <a:effectLst/>
                          </a:endParaRPr>
                        </a:p>
                        <a:p>
                          <a:pPr marL="0" marR="0">
                            <a:lnSpc>
                              <a:spcPct val="107000"/>
                            </a:lnSpc>
                            <a:spcBef>
                              <a:spcPts val="0"/>
                            </a:spcBef>
                            <a:spcAft>
                              <a:spcPts val="0"/>
                            </a:spcAft>
                          </a:pPr>
                          <a:endParaRPr lang="en-US" sz="1800" dirty="0">
                            <a:effectLst/>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𝑟</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𝑙</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𝑔</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r>
                                      <a:rPr lang="en-US" sz="1800" i="1" kern="1200">
                                        <a:solidFill>
                                          <a:schemeClr val="tx1"/>
                                        </a:solidFill>
                                        <a:effectLst/>
                                        <a:latin typeface="Cambria Math" panose="02040503050406030204" pitchFamily="18" charset="0"/>
                                        <a:ea typeface="+mn-ea"/>
                                        <a:cs typeface="+mn-cs"/>
                                      </a:rPr>
                                      <m:t>𝑐</m:t>
                                    </m:r>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𝜌</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kern="1200" smtClean="0">
                                    <a:solidFill>
                                      <a:schemeClr val="tx1"/>
                                    </a:solidFill>
                                    <a:effectLst/>
                                    <a:latin typeface="Cambria Math" panose="02040503050406030204" pitchFamily="18" charset="0"/>
                                    <a:ea typeface="+mn-ea"/>
                                    <a:cs typeface="+mn-cs"/>
                                  </a:rPr>
                                  <m:t>𝛾</m:t>
                                </m:r>
                                <m:r>
                                  <a:rPr lang="en-US" sz="1800" i="1" kern="1200" smtClean="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i="1">
                                            <a:latin typeface="Cambria Math" panose="02040503050406030204" pitchFamily="18" charset="0"/>
                                          </a:rPr>
                                          <m:t>𝑚</m:t>
                                        </m:r>
                                      </m:sub>
                                    </m:sSub>
                                    <m:r>
                                      <a:rPr lang="en-US" sz="1800" b="0" i="1" smtClean="0">
                                        <a:latin typeface="Cambria Math" panose="02040503050406030204" pitchFamily="18" charset="0"/>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i="1">
                                            <a:latin typeface="Cambria Math" panose="02040503050406030204" pitchFamily="18" charset="0"/>
                                          </a:rPr>
                                          <m:t>𝑚</m:t>
                                        </m:r>
                                      </m:sub>
                                    </m:sSub>
                                    <m:r>
                                      <a:rPr lang="en-US" sz="1800" i="1" kern="1200">
                                        <a:solidFill>
                                          <a:schemeClr val="tx1"/>
                                        </a:solidFill>
                                        <a:effectLst/>
                                        <a:latin typeface="Cambria Math" panose="02040503050406030204" pitchFamily="18" charset="0"/>
                                        <a:ea typeface="+mn-ea"/>
                                        <a:cs typeface="+mn-cs"/>
                                      </a:rPr>
                                      <m:t>)</m:t>
                                    </m:r>
                                  </m:e>
                                </m:rad>
                                <m:r>
                                  <a:rPr lang="en-US" sz="1800" i="1" kern="1200">
                                    <a:solidFill>
                                      <a:schemeClr val="tx1"/>
                                    </a:solidFill>
                                    <a:effectLst/>
                                    <a:latin typeface="Cambria Math" panose="02040503050406030204" pitchFamily="18" charset="0"/>
                                    <a:ea typeface="+mn-ea"/>
                                    <a:cs typeface="+mn-cs"/>
                                  </a:rPr>
                                  <m:t>=</m:t>
                                </m:r>
                                <m:rad>
                                  <m:radPr>
                                    <m:degHide m:val="on"/>
                                    <m:ctrlPr>
                                      <a:rPr lang="en-US" sz="1800" i="1" kern="1200">
                                        <a:solidFill>
                                          <a:schemeClr val="tx1"/>
                                        </a:solidFill>
                                        <a:effectLst/>
                                        <a:latin typeface="Cambria Math" panose="02040503050406030204" pitchFamily="18" charset="0"/>
                                        <a:ea typeface="+mn-ea"/>
                                        <a:cs typeface="+mn-cs"/>
                                      </a:rPr>
                                    </m:ctrlPr>
                                  </m:radPr>
                                  <m:deg/>
                                  <m:e>
                                    <m:r>
                                      <a:rPr lang="en-US" sz="1800" i="1" kern="120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𝜌</m:t>
                                    </m:r>
                                    <m:r>
                                      <a:rPr lang="en-US" sz="1800" i="1" kern="1200" smtClean="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𝜔𝜇</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𝜎</m:t>
                                    </m:r>
                                    <m:r>
                                      <a:rPr lang="en-US" sz="1800" i="1" kern="1200">
                                        <a:solidFill>
                                          <a:schemeClr val="tx1"/>
                                        </a:solidFill>
                                        <a:effectLst/>
                                        <a:latin typeface="Cambria Math" panose="02040503050406030204" pitchFamily="18" charset="0"/>
                                        <a:ea typeface="+mn-ea"/>
                                        <a:cs typeface="+mn-cs"/>
                                      </a:rPr>
                                      <m:t>+</m:t>
                                    </m:r>
                                    <m:r>
                                      <a:rPr lang="en-US" sz="1800" i="1" kern="1200">
                                        <a:solidFill>
                                          <a:schemeClr val="tx1"/>
                                        </a:solidFill>
                                        <a:effectLst/>
                                        <a:latin typeface="Cambria Math" panose="02040503050406030204" pitchFamily="18" charset="0"/>
                                        <a:ea typeface="+mn-ea"/>
                                        <a:cs typeface="+mn-cs"/>
                                      </a:rPr>
                                      <m:t>𝑗</m:t>
                                    </m:r>
                                    <m:r>
                                      <a:rPr lang="en-US" sz="1800" i="1" kern="1200">
                                        <a:solidFill>
                                          <a:schemeClr val="tx1"/>
                                        </a:solidFill>
                                        <a:effectLst/>
                                        <a:latin typeface="Cambria Math" panose="02040503050406030204" pitchFamily="18" charset="0"/>
                                        <a:ea typeface="+mn-ea"/>
                                        <a:cs typeface="+mn-cs"/>
                                      </a:rPr>
                                      <m:t>𝜔𝜀</m:t>
                                    </m:r>
                                    <m:r>
                                      <a:rPr lang="en-US" sz="180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𝛼</m:t>
                                </m:r>
                                <m:r>
                                  <a:rPr lang="en-US" sz="1800" i="1" kern="1200" smtClean="0">
                                    <a:solidFill>
                                      <a:schemeClr val="tx1"/>
                                    </a:solidFill>
                                    <a:effectLst/>
                                    <a:latin typeface="Cambria Math" panose="02040503050406030204" pitchFamily="18" charset="0"/>
                                    <a:ea typeface="+mn-ea"/>
                                    <a:cs typeface="+mn-cs"/>
                                  </a:rPr>
                                  <m:t>+</m:t>
                                </m:r>
                                <m:r>
                                  <a:rPr lang="en-US" sz="1800" i="1" kern="1200" smtClean="0">
                                    <a:solidFill>
                                      <a:schemeClr val="tx1"/>
                                    </a:solidFill>
                                    <a:effectLst/>
                                    <a:latin typeface="Cambria Math" panose="02040503050406030204" pitchFamily="18" charset="0"/>
                                    <a:ea typeface="+mn-ea"/>
                                    <a:cs typeface="+mn-cs"/>
                                  </a:rPr>
                                  <m:t>𝑗</m:t>
                                </m:r>
                                <m:r>
                                  <a:rPr lang="en-US" sz="1800" i="1" kern="1200" smtClean="0">
                                    <a:solidFill>
                                      <a:schemeClr val="tx1"/>
                                    </a:solidFill>
                                    <a:effectLst/>
                                    <a:latin typeface="Cambria Math" panose="02040503050406030204" pitchFamily="18" charset="0"/>
                                    <a:ea typeface="+mn-ea"/>
                                    <a:cs typeface="+mn-cs"/>
                                  </a:rPr>
                                  <m:t>𝛽</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535655611"/>
                  </p:ext>
                </p:extLst>
              </p:nvPr>
            </p:nvGraphicFramePr>
            <p:xfrm>
              <a:off x="1943713" y="1482436"/>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1800" dirty="0" smtClean="0">
                              <a:effectLst/>
                            </a:rPr>
                            <a:t>Electric Transmission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smtClean="0">
                              <a:effectLst/>
                            </a:rPr>
                            <a:t>Magnetic Transmission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196432"/>
                      </a:ext>
                    </a:extLst>
                  </a:tr>
                  <a:tr h="1408049">
                    <a:tc>
                      <a:txBody>
                        <a:bodyPr/>
                        <a:lstStyle/>
                        <a:p>
                          <a:endParaRPr lang="en-US"/>
                        </a:p>
                      </a:txBody>
                      <a:tcPr marL="68580" marR="68580" marT="0" marB="0">
                        <a:blipFill>
                          <a:blip r:embed="rId2"/>
                          <a:stretch>
                            <a:fillRect l="-146" t="-29004" r="-99416" b="-247619"/>
                          </a:stretch>
                        </a:blipFill>
                      </a:tcPr>
                    </a:tc>
                    <a:tc>
                      <a:txBody>
                        <a:bodyPr/>
                        <a:lstStyle/>
                        <a:p>
                          <a:endParaRPr lang="en-US"/>
                        </a:p>
                      </a:txBody>
                      <a:tcPr marL="68580" marR="68580" marT="0" marB="0">
                        <a:blipFill>
                          <a:blip r:embed="rId2"/>
                          <a:stretch>
                            <a:fillRect l="-101031" t="-29004" r="-295" b="-247619"/>
                          </a:stretch>
                        </a:blipFill>
                      </a:tcPr>
                    </a:tc>
                    <a:extLst>
                      <a:ext uri="{0D108BD9-81ED-4DB2-BD59-A6C34878D82A}">
                        <a16:rowId xmlns:a16="http://schemas.microsoft.com/office/drawing/2014/main" val="129884245"/>
                      </a:ext>
                    </a:extLst>
                  </a:tr>
                  <a:tr h="1471422">
                    <a:tc>
                      <a:txBody>
                        <a:bodyPr/>
                        <a:lstStyle/>
                        <a:p>
                          <a:endParaRPr lang="en-US"/>
                        </a:p>
                      </a:txBody>
                      <a:tcPr marL="68580" marR="68580" marT="0" marB="0">
                        <a:blipFill>
                          <a:blip r:embed="rId2"/>
                          <a:stretch>
                            <a:fillRect l="-146" t="-123140" r="-99416" b="-136364"/>
                          </a:stretch>
                        </a:blipFill>
                      </a:tcPr>
                    </a:tc>
                    <a:tc>
                      <a:txBody>
                        <a:bodyPr/>
                        <a:lstStyle/>
                        <a:p>
                          <a:endParaRPr lang="en-US"/>
                        </a:p>
                      </a:txBody>
                      <a:tcPr marL="68580" marR="68580" marT="0" marB="0">
                        <a:blipFill>
                          <a:blip r:embed="rId2"/>
                          <a:stretch>
                            <a:fillRect l="-101031" t="-123140" r="-295" b="-136364"/>
                          </a:stretch>
                        </a:blipFill>
                      </a:tcPr>
                    </a:tc>
                    <a:extLst>
                      <a:ext uri="{0D108BD9-81ED-4DB2-BD59-A6C34878D82A}">
                        <a16:rowId xmlns:a16="http://schemas.microsoft.com/office/drawing/2014/main" val="4161218915"/>
                      </a:ext>
                    </a:extLst>
                  </a:tr>
                  <a:tr h="1234694">
                    <a:tc>
                      <a:txBody>
                        <a:bodyPr/>
                        <a:lstStyle/>
                        <a:p>
                          <a:endParaRPr lang="en-US"/>
                        </a:p>
                      </a:txBody>
                      <a:tcPr marL="68580" marR="68580" marT="0" marB="0">
                        <a:blipFill>
                          <a:blip r:embed="rId2"/>
                          <a:stretch>
                            <a:fillRect l="-146" t="-267327" r="-99416" b="-63366"/>
                          </a:stretch>
                        </a:blipFill>
                      </a:tcPr>
                    </a:tc>
                    <a:tc>
                      <a:txBody>
                        <a:bodyPr/>
                        <a:lstStyle/>
                        <a:p>
                          <a:endParaRPr lang="en-US"/>
                        </a:p>
                      </a:txBody>
                      <a:tcPr marL="68580" marR="68580" marT="0" marB="0">
                        <a:blipFill>
                          <a:blip r:embed="rId2"/>
                          <a:stretch>
                            <a:fillRect l="-101031" t="-267327" r="-295" b="-63366"/>
                          </a:stretch>
                        </a:blipFill>
                      </a:tcPr>
                    </a:tc>
                    <a:extLst>
                      <a:ext uri="{0D108BD9-81ED-4DB2-BD59-A6C34878D82A}">
                        <a16:rowId xmlns:a16="http://schemas.microsoft.com/office/drawing/2014/main" val="3955219018"/>
                      </a:ext>
                    </a:extLst>
                  </a:tr>
                  <a:tr h="710819">
                    <a:tc>
                      <a:txBody>
                        <a:bodyPr/>
                        <a:lstStyle/>
                        <a:p>
                          <a:endParaRPr lang="en-US"/>
                        </a:p>
                      </a:txBody>
                      <a:tcPr marL="68580" marR="68580" marT="0" marB="0">
                        <a:blipFill>
                          <a:blip r:embed="rId2"/>
                          <a:stretch>
                            <a:fillRect l="-146" t="-634188" r="-99416" b="-9402"/>
                          </a:stretch>
                        </a:blipFill>
                      </a:tcPr>
                    </a:tc>
                    <a:tc>
                      <a:txBody>
                        <a:bodyPr/>
                        <a:lstStyle/>
                        <a:p>
                          <a:endParaRPr lang="en-US"/>
                        </a:p>
                      </a:txBody>
                      <a:tcPr marL="68580" marR="68580" marT="0" marB="0">
                        <a:blipFill>
                          <a:blip r:embed="rId2"/>
                          <a:stretch>
                            <a:fillRect l="-101031" t="-634188" r="-295" b="-9402"/>
                          </a:stretch>
                        </a:blipFill>
                      </a:tcPr>
                    </a:tc>
                    <a:extLst>
                      <a:ext uri="{0D108BD9-81ED-4DB2-BD59-A6C34878D82A}">
                        <a16:rowId xmlns:a16="http://schemas.microsoft.com/office/drawing/2014/main" val="213677742"/>
                      </a:ext>
                    </a:extLst>
                  </a:tr>
                </a:tbl>
              </a:graphicData>
            </a:graphic>
          </p:graphicFrame>
        </mc:Fallback>
      </mc:AlternateContent>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MEEP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MEEP is </a:t>
            </a:r>
            <a:r>
              <a:rPr lang="en-US" dirty="0"/>
              <a:t>a script based Finite Difference Time Domain Electromagnetic Fields Simulator for solving Maxwell’s Equations. </a:t>
            </a:r>
            <a:endParaRPr lang="en-US" dirty="0" smtClean="0"/>
          </a:p>
          <a:p>
            <a:r>
              <a:rPr lang="en-US" dirty="0" smtClean="0"/>
              <a:t>MEEP </a:t>
            </a:r>
            <a:r>
              <a:rPr lang="en-US" dirty="0"/>
              <a:t>is ideal for modeling the time domain and frequency domain behavior of a variety of arbitrary materials including anisotropic, dispersive, non-linear dielectrics, electric/ magnetic conductors, media with saturable gain/ absorption, and gyrotropic media. </a:t>
            </a:r>
            <a:endParaRPr lang="en-US" dirty="0" smtClean="0"/>
          </a:p>
          <a:p>
            <a:r>
              <a:rPr lang="en-US" dirty="0" smtClean="0"/>
              <a:t>The </a:t>
            </a:r>
            <a:r>
              <a:rPr lang="en-US" dirty="0"/>
              <a:t>C++ interface has the features of variable resolution and normalized units. </a:t>
            </a:r>
            <a:endParaRPr lang="en-US" dirty="0" smtClean="0"/>
          </a:p>
          <a:p>
            <a:r>
              <a:rPr lang="en-US" dirty="0" smtClean="0"/>
              <a:t>Sample </a:t>
            </a:r>
            <a:r>
              <a:rPr lang="en-US" dirty="0"/>
              <a:t>data for several materials is provided in libraries for building accurate test structures. </a:t>
            </a:r>
            <a:endParaRPr lang="en-US" dirty="0" smtClean="0"/>
          </a:p>
          <a:p>
            <a:r>
              <a:rPr lang="en-US" dirty="0" smtClean="0"/>
              <a:t>A </a:t>
            </a:r>
            <a:r>
              <a:rPr lang="en-US" dirty="0"/>
              <a:t>wide variety of electric or magnetic current sources can be simulated. </a:t>
            </a:r>
            <a:endParaRPr lang="en-US" dirty="0" smtClean="0"/>
          </a:p>
          <a:p>
            <a:r>
              <a:rPr lang="en-US" dirty="0" smtClean="0"/>
              <a:t>Many </a:t>
            </a:r>
            <a:r>
              <a:rPr lang="en-US" dirty="0"/>
              <a:t>derived components can be evaluated like Curl, Divergence, Energy Density, Potential, Flux, Poynting vector etc. </a:t>
            </a:r>
            <a:endParaRPr lang="en-US" dirty="0" smtClean="0"/>
          </a:p>
          <a:p>
            <a:r>
              <a:rPr lang="en-US" dirty="0" smtClean="0"/>
              <a:t>Several </a:t>
            </a:r>
            <a:r>
              <a:rPr lang="en-US" dirty="0"/>
              <a:t>Mathematical operations like averaging, symmetry and integration over a line, surface or volume are allowed in cylindrical and rectangular coordinates. </a:t>
            </a:r>
            <a:endParaRPr lang="en-US" dirty="0" smtClean="0"/>
          </a:p>
          <a:p>
            <a:r>
              <a:rPr lang="en-US" dirty="0" smtClean="0"/>
              <a:t>The </a:t>
            </a:r>
            <a:r>
              <a:rPr lang="en-US" dirty="0"/>
              <a:t>fields can be printed as image or video files as well. </a:t>
            </a:r>
            <a:endParaRPr lang="en-US" dirty="0" smtClean="0"/>
          </a:p>
          <a:p>
            <a:r>
              <a:rPr lang="en-US" dirty="0" smtClean="0"/>
              <a:t>A </a:t>
            </a:r>
            <a:r>
              <a:rPr lang="en-US" dirty="0"/>
              <a:t>frequency domain solver is also provided for multidimensional Laplace transformation and the decomposition of fields into travelling modes.</a:t>
            </a:r>
            <a:endParaRPr lang="en-US" dirty="0"/>
          </a:p>
        </p:txBody>
      </p:sp>
    </p:spTree>
    <p:extLst>
      <p:ext uri="{BB962C8B-B14F-4D97-AF65-F5344CB8AC3E}">
        <p14:creationId xmlns:p14="http://schemas.microsoft.com/office/powerpoint/2010/main" val="30104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smtClean="0"/>
              <a:t>Fully Symmetric Maxwell’s Equations with Fictitious Magnetic Monopoles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Ampere’s Law</a:t>
                </a:r>
              </a:p>
              <a:p>
                <a:pPr marL="0" indent="0">
                  <a:buNone/>
                </a:pPr>
                <a14:m>
                  <m:oMathPara xmlns:m="http://schemas.openxmlformats.org/officeDocument/2006/math">
                    <m:oMathParaPr>
                      <m:jc m:val="centerGroup"/>
                    </m:oMathParaPr>
                    <m:oMath xmlns:m="http://schemas.openxmlformats.org/officeDocument/2006/math">
                      <m:r>
                        <a:rPr lang="en-US"/>
                        <m:t>∇</m:t>
                      </m:r>
                      <m:r>
                        <a:rPr lang="en-US" i="1"/>
                        <m:t>×</m:t>
                      </m:r>
                      <m:r>
                        <a:rPr lang="en-US" b="1" i="1"/>
                        <m:t>𝑯</m:t>
                      </m:r>
                      <m:r>
                        <a:rPr lang="en-US" b="1" i="1"/>
                        <m:t>−</m:t>
                      </m:r>
                      <m:sSub>
                        <m:sSubPr>
                          <m:ctrlPr>
                            <a:rPr lang="en-US" b="1" i="1"/>
                          </m:ctrlPr>
                        </m:sSubPr>
                        <m:e>
                          <m:r>
                            <a:rPr lang="en-US" b="1" i="1"/>
                            <m:t>𝑱</m:t>
                          </m:r>
                        </m:e>
                        <m:sub>
                          <m:r>
                            <a:rPr lang="en-US" b="1" i="1"/>
                            <m:t>𝑫</m:t>
                          </m:r>
                        </m:sub>
                      </m:sSub>
                      <m:r>
                        <a:rPr lang="en-US" b="1" i="1"/>
                        <m:t>−</m:t>
                      </m:r>
                      <m:sSub>
                        <m:sSubPr>
                          <m:ctrlPr>
                            <a:rPr lang="en-US" i="1"/>
                          </m:ctrlPr>
                        </m:sSubPr>
                        <m:e>
                          <m:r>
                            <a:rPr lang="en-US" i="1"/>
                            <m:t>𝜎</m:t>
                          </m:r>
                        </m:e>
                        <m:sub>
                          <m:r>
                            <a:rPr lang="en-US" i="1"/>
                            <m:t>𝐷</m:t>
                          </m:r>
                        </m:sub>
                      </m:sSub>
                      <m:r>
                        <a:rPr lang="en-US" b="1" i="1"/>
                        <m:t>𝑫</m:t>
                      </m:r>
                      <m:r>
                        <a:rPr lang="en-US" i="1"/>
                        <m:t>=</m:t>
                      </m:r>
                      <m:f>
                        <m:fPr>
                          <m:ctrlPr>
                            <a:rPr lang="en-US" i="1"/>
                          </m:ctrlPr>
                        </m:fPr>
                        <m:num>
                          <m:r>
                            <a:rPr lang="en-US" i="1"/>
                            <m:t>𝑑</m:t>
                          </m:r>
                          <m:r>
                            <a:rPr lang="en-US" b="1" i="1"/>
                            <m:t>𝑫</m:t>
                          </m:r>
                        </m:num>
                        <m:den>
                          <m:r>
                            <a:rPr lang="en-US" i="1"/>
                            <m:t>𝑑𝑡</m:t>
                          </m:r>
                        </m:den>
                      </m:f>
                    </m:oMath>
                  </m:oMathPara>
                </a14:m>
                <a:endParaRPr lang="en-US" dirty="0"/>
              </a:p>
              <a:p>
                <a:r>
                  <a:rPr lang="en-US" dirty="0" smtClean="0"/>
                  <a:t>Faraday’s Law</a:t>
                </a:r>
              </a:p>
              <a:p>
                <a:pPr marL="0" indent="0">
                  <a:buNone/>
                </a:pPr>
                <a14:m>
                  <m:oMathPara xmlns:m="http://schemas.openxmlformats.org/officeDocument/2006/math">
                    <m:oMathParaPr>
                      <m:jc m:val="centerGroup"/>
                    </m:oMathParaPr>
                    <m:oMath xmlns:m="http://schemas.openxmlformats.org/officeDocument/2006/math">
                      <m:r>
                        <a:rPr lang="en-US" i="1"/>
                        <m:t>−</m:t>
                      </m:r>
                      <m:r>
                        <a:rPr lang="en-US"/>
                        <m:t>∇</m:t>
                      </m:r>
                      <m:r>
                        <a:rPr lang="en-US" i="1"/>
                        <m:t>×</m:t>
                      </m:r>
                      <m:r>
                        <a:rPr lang="en-US" b="1" i="1"/>
                        <m:t>𝑬</m:t>
                      </m:r>
                      <m:r>
                        <a:rPr lang="en-US" b="1" i="1"/>
                        <m:t>−</m:t>
                      </m:r>
                      <m:sSub>
                        <m:sSubPr>
                          <m:ctrlPr>
                            <a:rPr lang="en-US" b="1" i="1"/>
                          </m:ctrlPr>
                        </m:sSubPr>
                        <m:e>
                          <m:r>
                            <a:rPr lang="en-US" b="1" i="1"/>
                            <m:t>𝑱</m:t>
                          </m:r>
                        </m:e>
                        <m:sub>
                          <m:r>
                            <a:rPr lang="en-US" b="1" i="1"/>
                            <m:t>𝑩</m:t>
                          </m:r>
                        </m:sub>
                      </m:sSub>
                      <m:r>
                        <a:rPr lang="en-US" i="1"/>
                        <m:t>−</m:t>
                      </m:r>
                      <m:sSub>
                        <m:sSubPr>
                          <m:ctrlPr>
                            <a:rPr lang="en-US" i="1"/>
                          </m:ctrlPr>
                        </m:sSubPr>
                        <m:e>
                          <m:r>
                            <a:rPr lang="en-US" i="1"/>
                            <m:t>𝜎</m:t>
                          </m:r>
                        </m:e>
                        <m:sub>
                          <m:r>
                            <a:rPr lang="en-US" i="1"/>
                            <m:t>𝐵</m:t>
                          </m:r>
                        </m:sub>
                      </m:sSub>
                      <m:r>
                        <a:rPr lang="en-US" b="1" i="1"/>
                        <m:t>𝑩</m:t>
                      </m:r>
                      <m:r>
                        <a:rPr lang="en-US" i="1"/>
                        <m:t>=</m:t>
                      </m:r>
                      <m:f>
                        <m:fPr>
                          <m:ctrlPr>
                            <a:rPr lang="en-US" i="1"/>
                          </m:ctrlPr>
                        </m:fPr>
                        <m:num>
                          <m:r>
                            <a:rPr lang="en-US" i="1"/>
                            <m:t>𝑑</m:t>
                          </m:r>
                          <m:r>
                            <a:rPr lang="en-US" b="1" i="1"/>
                            <m:t>𝑩</m:t>
                          </m:r>
                        </m:num>
                        <m:den>
                          <m:r>
                            <a:rPr lang="en-US" i="1"/>
                            <m:t>𝑑𝑡</m:t>
                          </m:r>
                        </m:den>
                      </m:f>
                    </m:oMath>
                  </m:oMathPara>
                </a14:m>
                <a:endParaRPr lang="en-US" dirty="0"/>
              </a:p>
              <a:p>
                <a:r>
                  <a:rPr lang="en-US" dirty="0" smtClean="0"/>
                  <a:t>Gauss’s Law for Electricity</a:t>
                </a:r>
                <a:endParaRPr lang="en-US" dirty="0"/>
              </a:p>
              <a:p>
                <a:pPr marL="0" indent="0">
                  <a:buNone/>
                </a:pPr>
                <a14:m>
                  <m:oMathPara xmlns:m="http://schemas.openxmlformats.org/officeDocument/2006/math">
                    <m:oMathParaPr>
                      <m:jc m:val="centerGroup"/>
                    </m:oMathParaPr>
                    <m:oMath xmlns:m="http://schemas.openxmlformats.org/officeDocument/2006/math">
                      <m:r>
                        <a:rPr lang="en-US"/>
                        <m:t>∇</m:t>
                      </m:r>
                      <m:r>
                        <a:rPr lang="en-US" i="1"/>
                        <m:t>.</m:t>
                      </m:r>
                      <m:r>
                        <a:rPr lang="en-US" b="1" i="1"/>
                        <m:t>𝑫</m:t>
                      </m:r>
                      <m:r>
                        <a:rPr lang="en-US" i="1"/>
                        <m:t>=</m:t>
                      </m:r>
                      <m:sSub>
                        <m:sSubPr>
                          <m:ctrlPr>
                            <a:rPr lang="en-US" i="1"/>
                          </m:ctrlPr>
                        </m:sSubPr>
                        <m:e>
                          <m:r>
                            <a:rPr lang="en-US" i="1"/>
                            <m:t>𝜌</m:t>
                          </m:r>
                        </m:e>
                        <m:sub>
                          <m:r>
                            <a:rPr lang="en-US" i="1"/>
                            <m:t>𝑒</m:t>
                          </m:r>
                        </m:sub>
                      </m:sSub>
                    </m:oMath>
                  </m:oMathPara>
                </a14:m>
                <a:endParaRPr lang="en-US" dirty="0" smtClean="0"/>
              </a:p>
              <a:p>
                <a:r>
                  <a:rPr lang="en-US" dirty="0" smtClean="0"/>
                  <a:t>Gauss’s Law for Magnetism</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8883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Finite Difference Time Domain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672157"/>
              </a:xfrm>
            </p:spPr>
            <p:txBody>
              <a:bodyPr>
                <a:normAutofit fontScale="85000" lnSpcReduction="10000"/>
              </a:bodyPr>
              <a:lstStyle/>
              <a:p>
                <a:r>
                  <a:rPr lang="en-US" dirty="0" smtClean="0"/>
                  <a:t>Yee’s Method (1966) or Finite Difference Time Domain Method is a differential numerical modeling technique for computational electrodynamics.</a:t>
                </a:r>
              </a:p>
              <a:p>
                <a:r>
                  <a:rPr lang="en-US" dirty="0" smtClean="0"/>
                  <a:t>Maxwell’s Equations are discretized using central difference approximations to the space and time partial derivatives.</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ea typeface="Cambria Math" panose="02040503050406030204" pitchFamily="18" charset="0"/>
                </a:endParaRP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𝐸</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ea typeface="Cambria Math" panose="02040503050406030204" pitchFamily="18" charset="0"/>
                </a:endParaRPr>
              </a:p>
              <a:p>
                <a:pPr marL="0" indent="0">
                  <a:buNone/>
                </a:pPr>
                <a:endParaRPr lang="en-US" sz="2600" dirty="0"/>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𝐷</m:t>
                      </m:r>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𝐷</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b="0" i="1" smtClean="0">
                          <a:latin typeface="Cambria Math" panose="02040503050406030204" pitchFamily="18" charset="0"/>
                          <a:ea typeface="Cambria Math" panose="02040503050406030204" pitchFamily="18" charset="0"/>
                        </a:rPr>
                        <m:t>                         </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𝐵</m:t>
                      </m:r>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𝐵</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𝐵</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𝐵</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oMath>
                  </m:oMathPara>
                </a14:m>
                <a:endParaRPr lang="en-US" dirty="0"/>
              </a:p>
              <a:p>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a:blip r:embed="rId2"/>
                <a:stretch>
                  <a:fillRect l="-812" t="-2477"/>
                </a:stretch>
              </a:blipFill>
            </p:spPr>
            <p:txBody>
              <a:bodyPr/>
              <a:lstStyle/>
              <a:p>
                <a:r>
                  <a:rPr lang="en-US">
                    <a:noFill/>
                  </a:rPr>
                  <a:t> </a:t>
                </a:r>
              </a:p>
            </p:txBody>
          </p:sp>
        </mc:Fallback>
      </mc:AlternateContent>
    </p:spTree>
    <p:extLst>
      <p:ext uri="{BB962C8B-B14F-4D97-AF65-F5344CB8AC3E}">
        <p14:creationId xmlns:p14="http://schemas.microsoft.com/office/powerpoint/2010/main" val="80965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Yee Lattice</a:t>
            </a:r>
            <a:endParaRPr lang="en-US" dirty="0"/>
          </a:p>
        </p:txBody>
      </p:sp>
      <p:pic>
        <p:nvPicPr>
          <p:cNvPr id="4" name="Content Placeholder 3"/>
          <p:cNvPicPr>
            <a:picLocks noGrp="1" noChangeAspect="1"/>
          </p:cNvPicPr>
          <p:nvPr>
            <p:ph idx="1"/>
          </p:nvPr>
        </p:nvPicPr>
        <p:blipFill>
          <a:blip r:embed="rId2"/>
          <a:stretch>
            <a:fillRect/>
          </a:stretch>
        </p:blipFill>
        <p:spPr>
          <a:xfrm>
            <a:off x="3144115" y="3445014"/>
            <a:ext cx="4752976" cy="3274109"/>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38200" y="1690688"/>
                <a:ext cx="10515600" cy="176657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FDTD </a:t>
                </a:r>
                <a:r>
                  <a:rPr lang="en-US" sz="2000" dirty="0"/>
                  <a:t>discretizes space into a grid of small elements. </a:t>
                </a:r>
                <a:r>
                  <a:rPr lang="en-US" sz="2000" dirty="0"/>
                  <a:t>This grid is called Yee Lattice. The different field components at a </a:t>
                </a:r>
                <a:r>
                  <a:rPr lang="en-US" sz="2000" dirty="0"/>
                  <a:t>grid </a:t>
                </a:r>
                <a:r>
                  <a:rPr lang="en-US" sz="2000" dirty="0"/>
                  <a:t>location are stored in the edges and faces of a cubic element.</a:t>
                </a:r>
              </a:p>
              <a:p>
                <a:pPr marL="285750" indent="-285750">
                  <a:buFont typeface="Arial" panose="020B0604020202020204" pitchFamily="34" charset="0"/>
                  <a:buChar char="•"/>
                </a:pPr>
                <a:r>
                  <a:rPr lang="en-US" sz="2000" dirty="0"/>
                  <a:t>Using Boundary Conditions, Electrical Field Components are solved at a time instant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t</m:t>
                    </m:r>
                  </m:oMath>
                </a14:m>
                <a:r>
                  <a:rPr lang="en-US" sz="2000" dirty="0"/>
                  <a:t> for every location in the grid. Then the Magnetic Field components are evolved in the next time instant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t</m:t>
                    </m:r>
                    <m:r>
                      <a:rPr lang="en-US" sz="200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num>
                      <m:den>
                        <m:r>
                          <a:rPr lang="en-US" sz="2000" b="0" i="1" smtClean="0">
                            <a:latin typeface="Cambria Math" panose="02040503050406030204" pitchFamily="18" charset="0"/>
                            <a:ea typeface="Cambria Math" panose="02040503050406030204" pitchFamily="18" charset="0"/>
                          </a:rPr>
                          <m:t>2</m:t>
                        </m:r>
                      </m:den>
                    </m:f>
                  </m:oMath>
                </a14:m>
                <a:r>
                  <a:rPr lang="en-US" sz="2000" dirty="0"/>
                  <a:t>. </a:t>
                </a:r>
                <a:r>
                  <a:rPr lang="en-US" sz="2000" dirty="0"/>
                  <a:t>This process is repeated over and over again until simulation is stopped. </a:t>
                </a:r>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838200" y="1690688"/>
                <a:ext cx="10515600" cy="1766574"/>
              </a:xfrm>
              <a:prstGeom prst="rect">
                <a:avLst/>
              </a:prstGeom>
              <a:blipFill>
                <a:blip r:embed="rId3"/>
                <a:stretch>
                  <a:fillRect l="-522" t="-1724" b="-1724"/>
                </a:stretch>
              </a:blipFill>
            </p:spPr>
            <p:txBody>
              <a:bodyPr/>
              <a:lstStyle/>
              <a:p>
                <a:r>
                  <a:rPr lang="en-US">
                    <a:noFill/>
                  </a:rPr>
                  <a:t> </a:t>
                </a:r>
              </a:p>
            </p:txBody>
          </p:sp>
        </mc:Fallback>
      </mc:AlternateContent>
    </p:spTree>
    <p:extLst>
      <p:ext uri="{BB962C8B-B14F-4D97-AF65-F5344CB8AC3E}">
        <p14:creationId xmlns:p14="http://schemas.microsoft.com/office/powerpoint/2010/main" val="177731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Magnetic Transmission Lines</a:t>
            </a:r>
            <a:endParaRPr lang="en-US" dirty="0"/>
          </a:p>
        </p:txBody>
      </p:sp>
      <p:sp>
        <p:nvSpPr>
          <p:cNvPr id="3" name="Content Placeholder 2"/>
          <p:cNvSpPr>
            <a:spLocks noGrp="1"/>
          </p:cNvSpPr>
          <p:nvPr>
            <p:ph idx="1"/>
          </p:nvPr>
        </p:nvSpPr>
        <p:spPr/>
        <p:txBody>
          <a:bodyPr>
            <a:normAutofit/>
          </a:bodyPr>
          <a:lstStyle/>
          <a:p>
            <a:r>
              <a:rPr lang="en-US" dirty="0" smtClean="0"/>
              <a:t>Intrinsically</a:t>
            </a:r>
            <a:r>
              <a:rPr lang="en-US" dirty="0"/>
              <a:t>, Magnetic Transmission Line is made from a magnetic material, with a very high relative </a:t>
            </a:r>
            <a:r>
              <a:rPr lang="en-US" dirty="0" smtClean="0"/>
              <a:t>permeability.  </a:t>
            </a:r>
          </a:p>
          <a:p>
            <a:r>
              <a:rPr lang="en-US" dirty="0" smtClean="0"/>
              <a:t>Magnetomotive Force produces a displacement current in the transmission line. </a:t>
            </a:r>
          </a:p>
          <a:p>
            <a:r>
              <a:rPr lang="en-US" dirty="0"/>
              <a:t>The operation of a Magnetic Transmission Line does not involve electric charges. However, changing Magnetic Fields produce Electric Fields which is stored in the Electric Field of the dielectric medium.</a:t>
            </a:r>
            <a:endParaRPr lang="en-US" dirty="0" smtClean="0"/>
          </a:p>
          <a:p>
            <a:r>
              <a:rPr lang="en-US" dirty="0" smtClean="0"/>
              <a:t>These </a:t>
            </a:r>
            <a:r>
              <a:rPr lang="en-US" dirty="0"/>
              <a:t>relations must be modeled using Maxwell’s Equations and magnetic circuits to study the time and frequency domain behavior of Magnetic Transmission Lines. </a:t>
            </a:r>
          </a:p>
          <a:p>
            <a:endParaRPr lang="en-US" dirty="0"/>
          </a:p>
        </p:txBody>
      </p:sp>
    </p:spTree>
    <p:extLst>
      <p:ext uri="{BB962C8B-B14F-4D97-AF65-F5344CB8AC3E}">
        <p14:creationId xmlns:p14="http://schemas.microsoft.com/office/powerpoint/2010/main" val="2008178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Boundary Conditions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The finite region of space must always be terminated with some boundary conditions. Three types of terminations are supported:</a:t>
                </a:r>
              </a:p>
              <a:p>
                <a:pPr marL="514350" indent="-514350">
                  <a:buAutoNum type="arabicPeriod"/>
                </a:pPr>
                <a:r>
                  <a:rPr lang="en-US" dirty="0" smtClean="0"/>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t>. Periodic Bloch Boundaries copy the field component at one cell’s edge and reinject them at a neighboring cell’s edge. </a:t>
                </a:r>
              </a:p>
              <a:p>
                <a:pPr marL="514350" indent="-514350">
                  <a:buAutoNum type="arabicPeriod"/>
                </a:pPr>
                <a:r>
                  <a:rPr lang="en-US" dirty="0" smtClean="0"/>
                  <a:t>Metallic Walls: All fields are forced to be zero at the boundaries (perfect reflector has zero absorption and zero skin depth). </a:t>
                </a:r>
              </a:p>
              <a:p>
                <a:pPr marL="514350" indent="-514350">
                  <a:buAutoNum type="arabicPeriod"/>
                </a:pPr>
                <a:r>
                  <a:rPr lang="en-US" dirty="0" smtClean="0"/>
                  <a:t>Perfectly Matched Layers: All the fields pass through the open boundary with no reflection. These boundary layers absorb all incident fields.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r="-1507" b="-1541"/>
                </a:stretch>
              </a:blipFill>
            </p:spPr>
            <p:txBody>
              <a:bodyPr/>
              <a:lstStyle/>
              <a:p>
                <a:r>
                  <a:rPr lang="en-US">
                    <a:noFill/>
                  </a:rPr>
                  <a:t> </a:t>
                </a:r>
              </a:p>
            </p:txBody>
          </p:sp>
        </mc:Fallback>
      </mc:AlternateContent>
    </p:spTree>
    <p:extLst>
      <p:ext uri="{BB962C8B-B14F-4D97-AF65-F5344CB8AC3E}">
        <p14:creationId xmlns:p14="http://schemas.microsoft.com/office/powerpoint/2010/main" val="335823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Material Inhomogeneity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t> in space using a function.</a:t>
                </a:r>
              </a:p>
              <a:p>
                <a:r>
                  <a:rPr lang="en-US" dirty="0" smtClean="0"/>
                  <a:t>1-D, 2-D and 3-D simulation is possible. Hence every space vector can have up to three spatial coordinates.   </a:t>
                </a:r>
              </a:p>
              <a:p>
                <a:r>
                  <a:rPr lang="en-US" dirty="0" smtClean="0"/>
                  <a:t>The simulation can be carried out in rectangular or cylindrical coordinates. Hence different homogeneous/inhomogeneous structures can be built inside the space. </a:t>
                </a:r>
              </a:p>
              <a:p>
                <a:r>
                  <a:rPr lang="en-US" dirty="0" smtClean="0"/>
                  <a:t>Symmetry can be used to create complex geometries as well.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067080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Dispersion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In </a:t>
                </a:r>
                <a:r>
                  <a:rPr lang="en-US" dirty="0" err="1" smtClean="0"/>
                  <a:t>Drude</a:t>
                </a:r>
                <a:r>
                  <a:rPr lang="en-US" dirty="0" smtClean="0"/>
                  <a:t>-Lorentzian Model (1900), Flux Densities contain terms </a:t>
                </a:r>
                <a:r>
                  <a:rPr lang="en-US" dirty="0"/>
                  <a:t>for infinite frequency response </a:t>
                </a:r>
                <a:r>
                  <a:rPr lang="en-US" dirty="0" smtClean="0"/>
                  <a:t>and frequency dependent Polarization vector.</a:t>
                </a:r>
                <a:r>
                  <a:rPr lang="en-US" b="1" dirty="0" smtClean="0"/>
                  <a:t> </a:t>
                </a:r>
                <a:endParaRPr lang="en-US" dirty="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p>
              <a:p>
                <a14:m>
                  <m:oMath xmlns:m="http://schemas.openxmlformats.org/officeDocument/2006/math">
                    <m:r>
                      <a:rPr lang="en-US" i="1">
                        <a:latin typeface="Cambria Math" panose="02040503050406030204" pitchFamily="18" charset="0"/>
                      </a:rPr>
                      <m:t>𝜀</m:t>
                    </m:r>
                  </m:oMath>
                </a14:m>
                <a:r>
                  <a:rPr lang="en-US" dirty="0"/>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are </a:t>
                </a:r>
                <a:r>
                  <a:rPr lang="en-US" dirty="0"/>
                  <a:t>represented as a sum of harmonic resonances </a:t>
                </a:r>
                <a:r>
                  <a:rPr lang="en-US" dirty="0" smtClean="0"/>
                  <a:t>and </a:t>
                </a:r>
                <a:r>
                  <a:rPr lang="en-US" dirty="0"/>
                  <a:t>a term </a:t>
                </a:r>
                <a:r>
                  <a:rPr lang="en-US" dirty="0" smtClean="0"/>
                  <a:t>for </a:t>
                </a:r>
                <a:r>
                  <a:rPr lang="en-US" dirty="0"/>
                  <a:t>frequency independent electric conductivity.</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t> is a damping factor.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287552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a:t>Material Non-Linearity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In </a:t>
                </a:r>
                <a:r>
                  <a:rPr lang="en-US" dirty="0"/>
                  <a:t>Pockels and Kerr Non-linearity </a:t>
                </a:r>
                <a:r>
                  <a:rPr lang="en-US" dirty="0" smtClean="0"/>
                  <a:t>model, </a:t>
                </a:r>
                <a14:m>
                  <m:oMath xmlns:m="http://schemas.openxmlformats.org/officeDocument/2006/math">
                    <m:r>
                      <a:rPr lang="en-US" i="1">
                        <a:latin typeface="Cambria Math" panose="02040503050406030204" pitchFamily="18" charset="0"/>
                      </a:rPr>
                      <m:t>𝜀</m:t>
                    </m:r>
                  </m:oMath>
                </a14:m>
                <a:r>
                  <a:rPr lang="en-US" dirty="0"/>
                  <a:t> </a:t>
                </a:r>
                <a:r>
                  <a:rPr lang="en-US" dirty="0" smtClean="0"/>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t>can </a:t>
                </a:r>
                <a:r>
                  <a:rPr lang="en-US" dirty="0"/>
                  <a:t>be changed by </a:t>
                </a:r>
                <a:r>
                  <a:rPr lang="en-US" dirty="0" smtClean="0"/>
                  <a:t>the field intensity. </a:t>
                </a:r>
                <a:endParaRPr lang="en-US" dirty="0"/>
              </a:p>
              <a:p>
                <a:pPr marL="0" indent="0">
                  <a:buNone/>
                </a:pPr>
                <a:endParaRPr lang="en-US" b="1" i="1" dirty="0"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t> sum is the Kerr effect</a:t>
                </a:r>
                <a:r>
                  <a:rPr lang="en-US" dirty="0" smtClean="0"/>
                  <a: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05593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a:t>
            </a:r>
            <a:r>
              <a:rPr lang="en-US" dirty="0" err="1" smtClean="0"/>
              <a:t>Gyromagnetism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t>Landau-</a:t>
                </a:r>
                <a:r>
                  <a:rPr lang="en-US" dirty="0" err="1"/>
                  <a:t>Lifshitz</a:t>
                </a:r>
                <a:r>
                  <a:rPr lang="en-US" dirty="0"/>
                  <a:t>-Gilbert model (1955) </a:t>
                </a:r>
                <a:r>
                  <a:rPr lang="en-US" dirty="0" smtClean="0"/>
                  <a:t>describes the precessional motion of saturated magnetic dipoles in a magnetic field. </a:t>
                </a: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t>describes the linear deviation of magnetization from its static equilibrium value. Precession </a:t>
                </a:r>
                <a:r>
                  <a:rPr lang="en-US" dirty="0"/>
                  <a:t>occurs around </a:t>
                </a:r>
                <a:r>
                  <a:rPr lang="en-US" dirty="0"/>
                  <a:t>this unit bias </a:t>
                </a:r>
                <a:r>
                  <a:rPr lang="en-US" dirty="0" smtClean="0"/>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t> is a damping factor.</a:t>
                </a:r>
                <a:endParaRPr lang="en-US" dirty="0"/>
              </a:p>
              <a:p>
                <a:r>
                  <a:rPr lang="en-US" dirty="0" smtClean="0"/>
                  <a:t>For such anisotropic media, non-diagonal susceptibility </a:t>
                </a:r>
                <a:r>
                  <a:rPr lang="en-US" dirty="0"/>
                  <a:t>tensor </a:t>
                </a:r>
                <a:r>
                  <a:rPr lang="en-US" dirty="0" smtClean="0"/>
                  <a:t>is used to </a:t>
                </a:r>
                <a:r>
                  <a:rPr lang="en-US" smtClean="0"/>
                  <a:t>relate Magnetization </a:t>
                </a:r>
                <a:r>
                  <a:rPr lang="en-US" dirty="0" smtClean="0"/>
                  <a:t>and Field intensity. </a:t>
                </a:r>
                <a:endParaRPr lang="en-US" dirty="0" smtClean="0"/>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a:blip r:embed="rId2"/>
                <a:stretch>
                  <a:fillRect l="-928" t="-2433" r="-1101"/>
                </a:stretch>
              </a:blipFill>
            </p:spPr>
            <p:txBody>
              <a:bodyPr/>
              <a:lstStyle/>
              <a:p>
                <a:r>
                  <a:rPr lang="en-US">
                    <a:noFill/>
                  </a:rPr>
                  <a:t> </a:t>
                </a:r>
              </a:p>
            </p:txBody>
          </p:sp>
        </mc:Fallback>
      </mc:AlternateContent>
    </p:spTree>
    <p:extLst>
      <p:ext uri="{BB962C8B-B14F-4D97-AF65-F5344CB8AC3E}">
        <p14:creationId xmlns:p14="http://schemas.microsoft.com/office/powerpoint/2010/main" val="238391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Field Patterns and Green’s Functions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Green’s Functions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a:p>
                <a:pPr marL="0" indent="0">
                  <a:buNone/>
                </a:pPr>
                <a:r>
                  <a:rPr lang="en-US" dirty="0" smtClean="0"/>
                  <a:t>The point current source </a:t>
                </a:r>
                <a14:m>
                  <m:oMath xmlns:m="http://schemas.openxmlformats.org/officeDocument/2006/math">
                    <m:r>
                      <a:rPr lang="en-US" i="1">
                        <a:latin typeface="Cambria Math" panose="02040503050406030204" pitchFamily="18" charset="0"/>
                      </a:rPr>
                      <m:t>𝐽</m:t>
                    </m:r>
                  </m:oMath>
                </a14:m>
                <a:r>
                  <a:rPr lang="en-US" dirty="0" smtClean="0"/>
                  <a:t> is </a:t>
                </a:r>
                <a:r>
                  <a:rPr lang="en-US" dirty="0"/>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t>)</a:t>
                </a:r>
              </a:p>
              <a:p>
                <a:r>
                  <a:rPr lang="en-US" dirty="0" smtClean="0"/>
                  <a:t>The Frequency Domain can solver can also achieve the same result.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81419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MEEP: Transmittance Spectra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Broadband response: The Fourier transform of the response to a short impulse can give useful information about the transmitted power and losses. </a:t>
                </a:r>
              </a:p>
              <a:p>
                <a:r>
                  <a:rPr lang="en-US" dirty="0" smtClean="0"/>
                  <a:t>The Transmitted Power can be computed using the integral </a:t>
                </a:r>
                <a:r>
                  <a:rPr lang="en-US" dirty="0"/>
                  <a:t>of Poynting </a:t>
                </a:r>
                <a:r>
                  <a:rPr lang="en-US" dirty="0" smtClean="0"/>
                  <a:t>Vector; using the flux of Fourier transformed Fields; over </a:t>
                </a:r>
                <a:r>
                  <a:rPr lang="en-US" dirty="0"/>
                  <a:t>a </a:t>
                </a:r>
                <a:r>
                  <a:rPr lang="en-US" dirty="0" smtClean="0"/>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p>
              <a:p>
                <a:r>
                  <a:rPr lang="en-US" dirty="0" smtClean="0"/>
                  <a:t>Transmitted power and incident power can be used to find power losses in transmission line.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265984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Magnetic Materials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571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Losses in Magnetic Materials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Dielectric Loss Tangent </a:t>
                </a:r>
                <a:r>
                  <a:rPr lang="en-US" dirty="0"/>
                  <a:t>are defined </a:t>
                </a:r>
                <a:r>
                  <a:rPr lang="en-US" dirty="0" smtClean="0"/>
                  <a:t>as</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i="1">
                                  <a:latin typeface="Cambria Math" panose="02040503050406030204" pitchFamily="18" charset="0"/>
                                </a:rPr>
                                <m:t>′′</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i="1">
                                  <a:latin typeface="Cambria Math" panose="02040503050406030204" pitchFamily="18" charset="0"/>
                                </a:rPr>
                                <m:t>′</m:t>
                              </m:r>
                            </m:sup>
                          </m:sSup>
                        </m:den>
                      </m:f>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937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Magnetic Transmission Lines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Inductors and Magnetic Amplifiers. </a:t>
            </a:r>
          </a:p>
          <a:p>
            <a:pPr marL="514350" indent="-514350">
              <a:buFont typeface="+mj-lt"/>
              <a:buAutoNum type="arabicPeriod"/>
            </a:pPr>
            <a:r>
              <a:rPr lang="en-US" dirty="0"/>
              <a:t>Transformers: Power Transformers, Ferro-resonant </a:t>
            </a:r>
            <a:r>
              <a:rPr lang="en-US" dirty="0" smtClean="0"/>
              <a:t>Constant Voltage Transformers, </a:t>
            </a:r>
            <a:r>
              <a:rPr lang="en-US" dirty="0"/>
              <a:t>Wideband Transformers, Pulse Transformers.</a:t>
            </a:r>
            <a:endParaRPr lang="en-US" dirty="0" smtClean="0"/>
          </a:p>
          <a:p>
            <a:pPr marL="514350" indent="-514350">
              <a:buFont typeface="+mj-lt"/>
              <a:buAutoNum type="arabicPeriod"/>
            </a:pPr>
            <a:r>
              <a:rPr lang="en-US" dirty="0" smtClean="0"/>
              <a:t>Alternating Current and Direct Current </a:t>
            </a:r>
            <a:r>
              <a:rPr lang="en-US" dirty="0" smtClean="0"/>
              <a:t>Machines.</a:t>
            </a:r>
          </a:p>
          <a:p>
            <a:pPr marL="514350" indent="-514350">
              <a:buFont typeface="+mj-lt"/>
              <a:buAutoNum type="arabicPeriod"/>
            </a:pPr>
            <a:r>
              <a:rPr lang="en-US" dirty="0" smtClean="0"/>
              <a:t>Computers and </a:t>
            </a:r>
            <a:r>
              <a:rPr lang="en-US" dirty="0" smtClean="0"/>
              <a:t>High Frequency Electronics. </a:t>
            </a:r>
          </a:p>
          <a:p>
            <a:pPr marL="514350" indent="-514350">
              <a:buFont typeface="+mj-lt"/>
              <a:buAutoNum type="arabicPeriod"/>
            </a:pPr>
            <a:r>
              <a:rPr lang="en-US" dirty="0" smtClean="0"/>
              <a:t>Noise </a:t>
            </a:r>
            <a:r>
              <a:rPr lang="en-US" dirty="0" smtClean="0"/>
              <a:t>and skin effect suppression using magnetic thin films, ferrite beads and ribbons.</a:t>
            </a:r>
          </a:p>
          <a:p>
            <a:pPr marL="514350" indent="-514350">
              <a:buFont typeface="+mj-lt"/>
              <a:buAutoNum type="arabicPeriod"/>
            </a:pPr>
            <a:r>
              <a:rPr lang="en-US" dirty="0" smtClean="0"/>
              <a:t>Directional Couplers and Magnetometers.</a:t>
            </a:r>
          </a:p>
          <a:p>
            <a:pPr marL="514350" indent="-514350">
              <a:buFont typeface="+mj-lt"/>
              <a:buAutoNum type="arabicPeriod"/>
            </a:pPr>
            <a:r>
              <a:rPr lang="en-US" dirty="0" smtClean="0"/>
              <a:t>Induction Heaters and Magneto-resistive Sensors.</a:t>
            </a:r>
          </a:p>
          <a:p>
            <a:pPr marL="514350" indent="-514350">
              <a:buFont typeface="+mj-lt"/>
              <a:buAutoNum type="arabicPeriod"/>
            </a:pPr>
            <a:r>
              <a:rPr lang="en-US" dirty="0" smtClean="0"/>
              <a:t>Gyromagnetic Devices: Microwave generators and Magnetic Resonance Imaging.</a:t>
            </a:r>
            <a:endParaRPr lang="en-US" dirty="0"/>
          </a:p>
        </p:txBody>
      </p:sp>
    </p:spTree>
    <p:extLst>
      <p:ext uri="{BB962C8B-B14F-4D97-AF65-F5344CB8AC3E}">
        <p14:creationId xmlns:p14="http://schemas.microsoft.com/office/powerpoint/2010/main" val="79051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Lossy Complex Magnetic Reluctance Model for </a:t>
            </a:r>
            <a:r>
              <a:rPr lang="en-US" dirty="0" smtClean="0"/>
              <a:t>Iron Core Coil</a:t>
            </a:r>
            <a:endParaRPr lang="en-US" dirty="0"/>
          </a:p>
        </p:txBody>
      </p:sp>
      <p:pic>
        <p:nvPicPr>
          <p:cNvPr id="4" name="Picture 3"/>
          <p:cNvPicPr>
            <a:picLocks noChangeAspect="1"/>
          </p:cNvPicPr>
          <p:nvPr/>
        </p:nvPicPr>
        <p:blipFill rotWithShape="1">
          <a:blip r:embed="rId2"/>
          <a:srcRect l="15869" t="42601" r="50994" b="14400"/>
          <a:stretch/>
        </p:blipFill>
        <p:spPr>
          <a:xfrm>
            <a:off x="5562600" y="1690688"/>
            <a:ext cx="6192981" cy="4768596"/>
          </a:xfrm>
          <a:prstGeom prst="rect">
            <a:avLst/>
          </a:prstGeom>
        </p:spPr>
      </p:pic>
      <p:pic>
        <p:nvPicPr>
          <p:cNvPr id="6" name="Picture 5"/>
          <p:cNvPicPr>
            <a:picLocks noChangeAspect="1"/>
          </p:cNvPicPr>
          <p:nvPr/>
        </p:nvPicPr>
        <p:blipFill rotWithShape="1">
          <a:blip r:embed="rId3"/>
          <a:srcRect t="4449" r="65741" b="58517"/>
          <a:stretch/>
        </p:blipFill>
        <p:spPr>
          <a:xfrm>
            <a:off x="335629" y="2514599"/>
            <a:ext cx="5226971" cy="3352901"/>
          </a:xfrm>
          <a:prstGeom prst="rect">
            <a:avLst/>
          </a:prstGeom>
        </p:spPr>
      </p:pic>
    </p:spTree>
    <p:extLst>
      <p:ext uri="{BB962C8B-B14F-4D97-AF65-F5344CB8AC3E}">
        <p14:creationId xmlns:p14="http://schemas.microsoft.com/office/powerpoint/2010/main" val="62917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Lossy Complex Magnetic Reluctance Model for Magnetic Circuits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fontScale="92500" lnSpcReduction="10000"/>
              </a:bodyPr>
              <a:lstStyle/>
              <a:p>
                <a:r>
                  <a:rPr lang="en-US" sz="2600" dirty="0" smtClean="0"/>
                  <a:t>Hopkinson’s Law is the counterpart of Ohm’s Law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p>
              <a:p>
                <a:r>
                  <a:rPr lang="en-US" sz="2600" dirty="0" smtClean="0"/>
                  <a:t>Lossy Complex Magnetic Reluctance is non-linear and varies with the magnetic field. It resists both Magnetic flux and changes in Magnetic flux. </a:t>
                </a:r>
              </a:p>
              <a:p>
                <a:r>
                  <a:rPr lang="en-US" sz="2600" dirty="0" smtClean="0"/>
                  <a:t>In 1969, Buntenbach proved that power can not flow; and energy can not be dissipated in this model. Reluctance </a:t>
                </a:r>
                <a:r>
                  <a:rPr lang="en-US" sz="2600" dirty="0"/>
                  <a:t>Power Loss </a:t>
                </a:r>
                <a:r>
                  <a:rPr lang="en-US" sz="2600" dirty="0" smtClean="0"/>
                  <a:t>cannot be calculated using Joule Heating Law Analogy due </a:t>
                </a:r>
                <a:r>
                  <a:rPr lang="en-US" sz="2600" dirty="0"/>
                  <a:t>to dimensional </a:t>
                </a:r>
                <a:r>
                  <a:rPr lang="en-US" sz="2600" dirty="0" smtClean="0"/>
                  <a:t>inconsistency: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𝑒</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𝑒</m:t>
                              </m:r>
                            </m:sub>
                          </m:sSub>
                        </m:e>
                      </m:d>
                      <m:r>
                        <a:rPr lang="en-US" b="0" i="1" smtClean="0">
                          <a:latin typeface="Cambria Math" panose="02040503050406030204" pitchFamily="18" charset="0"/>
                        </a:rPr>
                        <m:t>=</m:t>
                      </m:r>
                      <m:r>
                        <a:rPr lang="en-US" b="0" i="1" smtClean="0">
                          <a:latin typeface="Cambria Math" panose="02040503050406030204" pitchFamily="18" charset="0"/>
                        </a:rPr>
                        <m:t>𝐴𝑚𝑝𝑒𝑟𝑒</m:t>
                      </m:r>
                      <m:r>
                        <a:rPr lang="en-US" b="0" i="1" smtClean="0">
                          <a:latin typeface="Cambria Math" panose="02040503050406030204" pitchFamily="18" charset="0"/>
                        </a:rPr>
                        <m:t>.</m:t>
                      </m:r>
                      <m:r>
                        <a:rPr lang="en-US" b="0" i="1" smtClean="0">
                          <a:latin typeface="Cambria Math" panose="02040503050406030204" pitchFamily="18" charset="0"/>
                        </a:rPr>
                        <m:t>𝑉𝑜𝑙𝑡</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𝑏𝑢𝑡</m:t>
                      </m:r>
                      <m:r>
                        <a:rPr lang="en-US" b="0" i="1" smtClean="0">
                          <a:latin typeface="Cambria Math" panose="02040503050406030204" pitchFamily="18" charset="0"/>
                        </a:rPr>
                        <m:t> </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b="0" i="1" smtClean="0">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b="0" i="1" smtClean="0">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e>
                      </m:d>
                      <m:r>
                        <a:rPr lang="en-US" b="1" i="1" smtClean="0">
                          <a:latin typeface="Cambria Math" panose="02040503050406030204" pitchFamily="18" charset="0"/>
                        </a:rPr>
                        <m:t>=</m:t>
                      </m:r>
                      <m:r>
                        <a:rPr lang="en-US" b="0" i="1" smtClean="0">
                          <a:latin typeface="Cambria Math" panose="02040503050406030204" pitchFamily="18" charset="0"/>
                        </a:rPr>
                        <m:t>𝑉𝑜𝑙𝑡</m:t>
                      </m:r>
                      <m:r>
                        <a:rPr lang="en-US" b="0" i="1" smtClean="0">
                          <a:latin typeface="Cambria Math" panose="02040503050406030204" pitchFamily="18" charset="0"/>
                        </a:rPr>
                        <m:t>.</m:t>
                      </m:r>
                      <m:r>
                        <a:rPr lang="en-US" b="0" i="1" smtClean="0">
                          <a:latin typeface="Cambria Math" panose="02040503050406030204" pitchFamily="18" charset="0"/>
                        </a:rPr>
                        <m:t>𝑆𝑒𝑐𝑜𝑛𝑑</m:t>
                      </m:r>
                      <m:r>
                        <a:rPr lang="en-US" b="0" i="1" smtClean="0">
                          <a:latin typeface="Cambria Math" panose="02040503050406030204" pitchFamily="18" charset="0"/>
                        </a:rPr>
                        <m:t>.</m:t>
                      </m:r>
                      <m:r>
                        <a:rPr lang="en-US" b="0" i="1" smtClean="0">
                          <a:latin typeface="Cambria Math" panose="02040503050406030204" pitchFamily="18" charset="0"/>
                        </a:rPr>
                        <m:t>𝐴𝑚𝑝𝑒𝑟𝑒</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a:blip r:embed="rId2"/>
                <a:stretch>
                  <a:fillRect l="-812" t="-2372"/>
                </a:stretch>
              </a:blipFill>
            </p:spPr>
            <p:txBody>
              <a:bodyPr/>
              <a:lstStyle/>
              <a:p>
                <a:r>
                  <a:rPr lang="en-US">
                    <a:noFill/>
                  </a:rPr>
                  <a:t> </a:t>
                </a:r>
              </a:p>
            </p:txBody>
          </p:sp>
        </mc:Fallback>
      </mc:AlternateContent>
    </p:spTree>
    <p:extLst>
      <p:ext uri="{BB962C8B-B14F-4D97-AF65-F5344CB8AC3E}">
        <p14:creationId xmlns:p14="http://schemas.microsoft.com/office/powerpoint/2010/main" val="370952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Invariant Permeance-Capacitor Model for </a:t>
            </a:r>
            <a:r>
              <a:rPr lang="en-US" dirty="0" smtClean="0"/>
              <a:t>Iron Core Coil</a:t>
            </a:r>
            <a:endParaRPr lang="en-US" dirty="0"/>
          </a:p>
        </p:txBody>
      </p:sp>
      <p:pic>
        <p:nvPicPr>
          <p:cNvPr id="10" name="Picture 9"/>
          <p:cNvPicPr>
            <a:picLocks noChangeAspect="1"/>
          </p:cNvPicPr>
          <p:nvPr/>
        </p:nvPicPr>
        <p:blipFill rotWithShape="1">
          <a:blip r:embed="rId2"/>
          <a:srcRect l="34425" b="49302"/>
          <a:stretch/>
        </p:blipFill>
        <p:spPr>
          <a:xfrm>
            <a:off x="1460923" y="1690688"/>
            <a:ext cx="9270154" cy="4252911"/>
          </a:xfrm>
          <a:prstGeom prst="rect">
            <a:avLst/>
          </a:prstGeom>
        </p:spPr>
      </p:pic>
    </p:spTree>
    <p:extLst>
      <p:ext uri="{BB962C8B-B14F-4D97-AF65-F5344CB8AC3E}">
        <p14:creationId xmlns:p14="http://schemas.microsoft.com/office/powerpoint/2010/main" val="95795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t>Power Invariant Permeance-Capacitor Model for Magnetic Circuits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5014913"/>
              </a:xfrm>
            </p:spPr>
            <p:txBody>
              <a:bodyPr>
                <a:normAutofit fontScale="92500" lnSpcReduction="20000"/>
              </a:bodyPr>
              <a:lstStyle/>
              <a:p>
                <a:r>
                  <a:rPr lang="en-US" sz="2600" dirty="0" smtClean="0"/>
                  <a:t>Tellegen’s Gyrator theory (1948) describes power invariant transformation of magnetic and electric quantities. The effort and flow quantities are related by the gyration constant. For a magnetic core, the magnetic current and Magnetomotive Force are given by:</a:t>
                </a:r>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𝑑𝑖𝑠𝑝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b="0" i="1" smtClean="0">
                              <a:latin typeface="Cambria Math" panose="02040503050406030204" pitchFamily="18" charset="0"/>
                            </a:rPr>
                            <m:t>𝑁</m:t>
                          </m:r>
                        </m:den>
                      </m:f>
                      <m:sSub>
                        <m:sSubPr>
                          <m:ctrlPr>
                            <a:rPr lang="en-US" i="1">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𝑽</m:t>
                          </m:r>
                        </m:e>
                        <m:sub>
                          <m:r>
                            <a:rPr lang="en-US" b="0" i="1" smtClean="0">
                              <a:latin typeface="Cambria Math" panose="02040503050406030204" pitchFamily="18" charset="0"/>
                              <a:ea typeface="Cambria Math" panose="02040503050406030204" pitchFamily="18" charset="0"/>
                            </a:rPr>
                            <m:t>𝑒</m:t>
                          </m:r>
                        </m:sub>
                      </m:sSub>
                    </m:oMath>
                  </m:oMathPara>
                </a14:m>
                <a:endParaRPr lang="en-US" b="0" dirty="0" smtClean="0"/>
              </a:p>
              <a:p>
                <a:pPr marL="0" indent="0" algn="ctr">
                  <a:buNone/>
                </a:pPr>
                <a:r>
                  <a:rPr lang="en-US" dirty="0" smtClean="0"/>
                  <a:t> and </a:t>
                </a:r>
                <a:endParaRPr lang="en-US" b="1"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𝑽</m:t>
                          </m:r>
                        </m:e>
                        <m:sub>
                          <m:r>
                            <a:rPr lang="en-US" i="1">
                              <a:latin typeface="Cambria Math" panose="02040503050406030204" pitchFamily="18" charset="0"/>
                            </a:rPr>
                            <m:t>𝑚</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0" i="1" smtClean="0">
                          <a:latin typeface="Cambria Math" panose="02040503050406030204" pitchFamily="18" charset="0"/>
                        </a:rPr>
                        <m:t>𝑁</m:t>
                      </m:r>
                      <m:sSub>
                        <m:sSubPr>
                          <m:ctrlPr>
                            <a:rPr lang="en-US" i="1">
                              <a:latin typeface="Cambria Math" panose="02040503050406030204" pitchFamily="18" charset="0"/>
                            </a:rPr>
                          </m:ctrlPr>
                        </m:sSubPr>
                        <m:e>
                          <m:r>
                            <a:rPr lang="en-US" b="1" i="1" smtClean="0">
                              <a:latin typeface="Cambria Math" panose="02040503050406030204" pitchFamily="18" charset="0"/>
                            </a:rPr>
                            <m:t>𝑰</m:t>
                          </m:r>
                        </m:e>
                        <m:sub>
                          <m:r>
                            <a:rPr lang="en-US" b="0" i="1" smtClean="0">
                              <a:latin typeface="Cambria Math" panose="02040503050406030204" pitchFamily="18" charset="0"/>
                            </a:rPr>
                            <m:t>𝑒</m:t>
                          </m:r>
                        </m:sub>
                      </m:sSub>
                    </m:oMath>
                  </m:oMathPara>
                </a14:m>
                <a:endParaRPr lang="en-US" dirty="0" smtClean="0"/>
              </a:p>
              <a:p>
                <a:r>
                  <a:rPr lang="en-US" sz="2600" dirty="0" smtClean="0"/>
                  <a:t>Buntenbach proposed Power Invariant Permeance-Capacitor Model (1969) to replace Reluctance Model. In this model, Magnetic Displacement Current is the rate of change of Magnetic Flux which results from the polarization of Magnetic Dipoles. Magnetic Impedance is defined as:</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𝒁</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b="0" i="1" smtClean="0">
                                  <a:latin typeface="Cambria Math" panose="02040503050406030204" pitchFamily="18" charset="0"/>
                                </a:rPr>
                                <m:t>𝑚</m:t>
                              </m:r>
                            </m:sub>
                          </m:sSub>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Sub>
                            </m:num>
                            <m:den>
                              <m:r>
                                <a:rPr lang="en-US" i="1">
                                  <a:latin typeface="Cambria Math" panose="02040503050406030204" pitchFamily="18" charset="0"/>
                                </a:rPr>
                                <m:t>𝑑𝑡</m:t>
                              </m:r>
                            </m:den>
                          </m:f>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i="1">
                                  <a:latin typeface="Cambria Math" panose="02040503050406030204" pitchFamily="18" charset="0"/>
                                </a:rPr>
                                <m:t>𝑑𝑆</m:t>
                              </m:r>
                            </m:e>
                          </m:nary>
                        </m:den>
                      </m:f>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𝒎</m:t>
                          </m:r>
                        </m:sub>
                      </m:sSub>
                      <m:r>
                        <a:rPr lang="en-US" i="1">
                          <a:latin typeface="Cambria Math" panose="02040503050406030204" pitchFamily="18" charset="0"/>
                        </a:rPr>
                        <m:t>+</m:t>
                      </m:r>
                      <m:r>
                        <a:rPr lang="en-US" i="1">
                          <a:latin typeface="Cambria Math" panose="02040503050406030204" pitchFamily="18" charset="0"/>
                        </a:rPr>
                        <m:t>𝑗</m:t>
                      </m:r>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𝒎</m:t>
                          </m:r>
                        </m:sub>
                      </m:sSub>
                    </m:oMath>
                  </m:oMathPara>
                </a14:m>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5014913"/>
              </a:xfrm>
              <a:blipFill>
                <a:blip r:embed="rId2"/>
                <a:stretch>
                  <a:fillRect l="-812" t="-2795" r="-1159"/>
                </a:stretch>
              </a:blipFill>
            </p:spPr>
            <p:txBody>
              <a:bodyPr/>
              <a:lstStyle/>
              <a:p>
                <a:r>
                  <a:rPr lang="en-US">
                    <a:noFill/>
                  </a:rPr>
                  <a:t> </a:t>
                </a:r>
              </a:p>
            </p:txBody>
          </p:sp>
        </mc:Fallback>
      </mc:AlternateContent>
    </p:spTree>
    <p:extLst>
      <p:ext uri="{BB962C8B-B14F-4D97-AF65-F5344CB8AC3E}">
        <p14:creationId xmlns:p14="http://schemas.microsoft.com/office/powerpoint/2010/main" val="3178013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1108</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Modeling and Simulation of Magnetic Transmission Lines</vt:lpstr>
      <vt:lpstr>Introduction to Magnetic Transmission Lines</vt:lpstr>
      <vt:lpstr>Classification of Magnetic Materials</vt:lpstr>
      <vt:lpstr>Losses in Magnetic Materials</vt:lpstr>
      <vt:lpstr>Applications of Magnetic Transmission Lines</vt:lpstr>
      <vt:lpstr>Lossy Complex Magnetic Reluctance Model for Iron Core Coil</vt:lpstr>
      <vt:lpstr>Lossy Complex Magnetic Reluctance Model for Magnetic Circuits</vt:lpstr>
      <vt:lpstr>Power Invariant Permeance-Capacitor Model for Iron Core Coil</vt:lpstr>
      <vt:lpstr>Power Invariant Permeance-Capacitor Model for Magnetic Circuits</vt:lpstr>
      <vt:lpstr>Implications of Permeance-Capacitor Model</vt:lpstr>
      <vt:lpstr>Components in Permeance-Capacitor Model</vt:lpstr>
      <vt:lpstr>Energy Loss and Energy Storage in Permeance-Capacitor Model</vt:lpstr>
      <vt:lpstr>Comparison of Complex Reluctance Model and Power Invariant Model </vt:lpstr>
      <vt:lpstr>Lossless Magnetic Transmission Line</vt:lpstr>
      <vt:lpstr>Lossy Magnetic Transmission Line</vt:lpstr>
      <vt:lpstr>Introduction to MEEP</vt:lpstr>
      <vt:lpstr>MEEP: Fully Symmetric Maxwell’s Equations with Fictitious Magnetic Monopoles</vt:lpstr>
      <vt:lpstr>MEEP: Finite Difference Time Domain Method</vt:lpstr>
      <vt:lpstr>MEEP: Yee Lattice</vt:lpstr>
      <vt:lpstr>MEEP: Boundary Conditions </vt:lpstr>
      <vt:lpstr>MEEP: Material Inhomogeneity</vt:lpstr>
      <vt:lpstr>MEEP: Material Dispersion</vt:lpstr>
      <vt:lpstr>MEEP: Material Non-Linearity</vt:lpstr>
      <vt:lpstr>MEEP: Gyromagnetism</vt:lpstr>
      <vt:lpstr>MEEP: Field Patterns and Green’s Functions</vt:lpstr>
      <vt:lpstr>MEEP: Transmittance Spectra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318</cp:revision>
  <dcterms:created xsi:type="dcterms:W3CDTF">2019-10-08T20:14:06Z</dcterms:created>
  <dcterms:modified xsi:type="dcterms:W3CDTF">2019-10-12T22:15:21Z</dcterms:modified>
</cp:coreProperties>
</file>