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286" r:id="rId4"/>
    <p:sldId id="306" r:id="rId5"/>
    <p:sldId id="257" r:id="rId6"/>
    <p:sldId id="300" r:id="rId7"/>
    <p:sldId id="269" r:id="rId8"/>
    <p:sldId id="308" r:id="rId9"/>
    <p:sldId id="273" r:id="rId10"/>
    <p:sldId id="307" r:id="rId11"/>
    <p:sldId id="309" r:id="rId12"/>
    <p:sldId id="270" r:id="rId13"/>
    <p:sldId id="303" r:id="rId14"/>
    <p:sldId id="302" r:id="rId15"/>
    <p:sldId id="274" r:id="rId16"/>
    <p:sldId id="265" r:id="rId17"/>
    <p:sldId id="279" r:id="rId18"/>
    <p:sldId id="280" r:id="rId19"/>
    <p:sldId id="275" r:id="rId20"/>
    <p:sldId id="266" r:id="rId21"/>
    <p:sldId id="281" r:id="rId22"/>
    <p:sldId id="282" r:id="rId23"/>
    <p:sldId id="310" r:id="rId24"/>
    <p:sldId id="311" r:id="rId25"/>
    <p:sldId id="304" r:id="rId26"/>
    <p:sldId id="301" r:id="rId27"/>
    <p:sldId id="276" r:id="rId28"/>
    <p:sldId id="267" r:id="rId29"/>
    <p:sldId id="283" r:id="rId30"/>
    <p:sldId id="284" r:id="rId31"/>
    <p:sldId id="277" r:id="rId32"/>
    <p:sldId id="268" r:id="rId33"/>
    <p:sldId id="285" r:id="rId34"/>
    <p:sldId id="296" r:id="rId35"/>
    <p:sldId id="289" r:id="rId36"/>
    <p:sldId id="298" r:id="rId37"/>
    <p:sldId id="288" r:id="rId38"/>
    <p:sldId id="28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snapToGrid="0">
      <p:cViewPr varScale="1">
        <p:scale>
          <a:sx n="69" d="100"/>
          <a:sy n="69"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333492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13057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428046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42049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A8D8B-51C5-4988-A19F-998B787BB501}"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60671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2A8D8B-51C5-4988-A19F-998B787BB501}"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230471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2A8D8B-51C5-4988-A19F-998B787BB501}" type="datetimeFigureOut">
              <a:rPr lang="en-US" smtClean="0"/>
              <a:t>18-Dec-19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1632929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2A8D8B-51C5-4988-A19F-998B787BB501}" type="datetimeFigureOut">
              <a:rPr lang="en-US" smtClean="0"/>
              <a:t>18-Dec-19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99476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A8D8B-51C5-4988-A19F-998B787BB501}" type="datetimeFigureOut">
              <a:rPr lang="en-US" smtClean="0"/>
              <a:t>18-Dec-19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92005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A8D8B-51C5-4988-A19F-998B787BB501}"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91802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A8D8B-51C5-4988-A19F-998B787BB501}"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7E33D-6A39-458D-A3A5-8AEC4520F04C}" type="slidenum">
              <a:rPr lang="en-US" smtClean="0"/>
              <a:t>‹#›</a:t>
            </a:fld>
            <a:endParaRPr lang="en-US"/>
          </a:p>
        </p:txBody>
      </p:sp>
    </p:spTree>
    <p:extLst>
      <p:ext uri="{BB962C8B-B14F-4D97-AF65-F5344CB8AC3E}">
        <p14:creationId xmlns:p14="http://schemas.microsoft.com/office/powerpoint/2010/main" val="3973977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A8D8B-51C5-4988-A19F-998B787BB501}" type="datetimeFigureOut">
              <a:rPr lang="en-US" smtClean="0"/>
              <a:t>18-Dec-19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7E33D-6A39-458D-A3A5-8AEC4520F04C}" type="slidenum">
              <a:rPr lang="en-US" smtClean="0"/>
              <a:t>‹#›</a:t>
            </a:fld>
            <a:endParaRPr lang="en-US"/>
          </a:p>
        </p:txBody>
      </p:sp>
    </p:spTree>
    <p:extLst>
      <p:ext uri="{BB962C8B-B14F-4D97-AF65-F5344CB8AC3E}">
        <p14:creationId xmlns:p14="http://schemas.microsoft.com/office/powerpoint/2010/main" val="2282539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Control </a:t>
            </a:r>
            <a:r>
              <a:rPr lang="en-US" dirty="0"/>
              <a:t>of Doubly Fed Induction </a:t>
            </a:r>
            <a:r>
              <a:rPr lang="en-US" dirty="0" smtClean="0"/>
              <a:t>Generator during Stator Voltage Unbalance</a:t>
            </a:r>
            <a:endParaRPr lang="en-US" dirty="0"/>
          </a:p>
        </p:txBody>
      </p:sp>
      <p:sp>
        <p:nvSpPr>
          <p:cNvPr id="3" name="Subtitle 2"/>
          <p:cNvSpPr>
            <a:spLocks noGrp="1"/>
          </p:cNvSpPr>
          <p:nvPr>
            <p:ph type="subTitle" idx="1"/>
          </p:nvPr>
        </p:nvSpPr>
        <p:spPr>
          <a:xfrm>
            <a:off x="1524000" y="4187254"/>
            <a:ext cx="9144000" cy="1655762"/>
          </a:xfrm>
        </p:spPr>
        <p:txBody>
          <a:bodyPr>
            <a:normAutofit/>
          </a:bodyPr>
          <a:lstStyle/>
          <a:p>
            <a:r>
              <a:rPr lang="en-US" sz="4000" dirty="0" smtClean="0"/>
              <a:t>M. Shamaas</a:t>
            </a:r>
          </a:p>
          <a:p>
            <a:r>
              <a:rPr lang="en-US" sz="4000" dirty="0" smtClean="0"/>
              <a:t>2018-MS-EE-4</a:t>
            </a:r>
            <a:endParaRPr lang="en-US" sz="4000" dirty="0"/>
          </a:p>
        </p:txBody>
      </p:sp>
    </p:spTree>
    <p:extLst>
      <p:ext uri="{BB962C8B-B14F-4D97-AF65-F5344CB8AC3E}">
        <p14:creationId xmlns:p14="http://schemas.microsoft.com/office/powerpoint/2010/main" val="428431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Machine dq0-axis Model Equations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r>
                  <a:rPr lang="en-US" dirty="0" smtClean="0"/>
                  <a:t>DFIG control relies on stator flux-oriented reference frame </a:t>
                </a:r>
              </a:p>
              <a:p>
                <a:pPr marL="0" indent="0" algn="ctr">
                  <a:buNone/>
                </a:pPr>
                <a14:m>
                  <m:oMath xmlns:m="http://schemas.openxmlformats.org/officeDocument/2006/math">
                    <m:sSub>
                      <m:sSubPr>
                        <m:ctrlPr>
                          <a:rPr lang="en-US" i="1"/>
                        </m:ctrlPr>
                      </m:sSubPr>
                      <m:e>
                        <m:r>
                          <a:rPr lang="en-US" i="1"/>
                          <m:t>𝑣</m:t>
                        </m:r>
                      </m:e>
                      <m:sub>
                        <m:r>
                          <a:rPr lang="en-US" i="1"/>
                          <m:t>𝑑𝑠</m:t>
                        </m:r>
                      </m:sub>
                    </m:sSub>
                  </m:oMath>
                </a14:m>
                <a:r>
                  <a:rPr lang="en-US" dirty="0" smtClean="0"/>
                  <a:t>=0</a:t>
                </a:r>
              </a:p>
              <a:p>
                <a:pPr marL="0" indent="0" algn="ctr">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ѱ</m:t>
                          </m:r>
                        </m:e>
                        <m:sub>
                          <m:r>
                            <a:rPr lang="en-US" i="1"/>
                            <m:t>𝑞𝑠</m:t>
                          </m:r>
                        </m:sub>
                      </m:sSub>
                      <m:r>
                        <a:rPr lang="en-US" i="1"/>
                        <m:t>=</m:t>
                      </m:r>
                      <m:sSub>
                        <m:sSubPr>
                          <m:ctrlPr>
                            <a:rPr lang="en-US" i="1"/>
                          </m:ctrlPr>
                        </m:sSubPr>
                        <m:e>
                          <m:r>
                            <a:rPr lang="en-US" i="1"/>
                            <m:t>𝐿</m:t>
                          </m:r>
                        </m:e>
                        <m:sub>
                          <m:r>
                            <a:rPr lang="en-US" i="1"/>
                            <m:t>𝑠</m:t>
                          </m:r>
                        </m:sub>
                      </m:sSub>
                      <m:sSub>
                        <m:sSubPr>
                          <m:ctrlPr>
                            <a:rPr lang="en-US" i="1"/>
                          </m:ctrlPr>
                        </m:sSubPr>
                        <m:e>
                          <m:r>
                            <a:rPr lang="en-US" i="1"/>
                            <m:t>𝑖</m:t>
                          </m:r>
                        </m:e>
                        <m:sub>
                          <m:r>
                            <a:rPr lang="en-US" i="1"/>
                            <m:t>𝑞𝑠</m:t>
                          </m:r>
                        </m:sub>
                      </m:sSub>
                      <m:r>
                        <a:rPr lang="en-US" i="1"/>
                        <m:t>+</m:t>
                      </m:r>
                      <m:sSub>
                        <m:sSubPr>
                          <m:ctrlPr>
                            <a:rPr lang="en-US" i="1"/>
                          </m:ctrlPr>
                        </m:sSubPr>
                        <m:e>
                          <m:r>
                            <a:rPr lang="en-US" i="1"/>
                            <m:t>𝐿</m:t>
                          </m:r>
                        </m:e>
                        <m:sub>
                          <m:r>
                            <a:rPr lang="en-US" i="1"/>
                            <m:t>𝑚</m:t>
                          </m:r>
                        </m:sub>
                      </m:sSub>
                      <m:sSub>
                        <m:sSubPr>
                          <m:ctrlPr>
                            <a:rPr lang="en-US" i="1"/>
                          </m:ctrlPr>
                        </m:sSubPr>
                        <m:e>
                          <m:r>
                            <a:rPr lang="en-US" i="1"/>
                            <m:t>𝑖</m:t>
                          </m:r>
                        </m:e>
                        <m:sub>
                          <m:r>
                            <a:rPr lang="en-US" i="1"/>
                            <m:t>𝑞𝑟</m:t>
                          </m:r>
                        </m:sub>
                      </m:sSub>
                      <m:r>
                        <a:rPr lang="en-US" i="1"/>
                        <m:t>=0</m:t>
                      </m:r>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ѱ</m:t>
                          </m:r>
                        </m:e>
                        <m:sub>
                          <m:r>
                            <a:rPr lang="en-US" i="1"/>
                            <m:t>𝑑𝑠</m:t>
                          </m:r>
                        </m:sub>
                      </m:sSub>
                      <m:r>
                        <a:rPr lang="en-US" i="1"/>
                        <m:t>=</m:t>
                      </m:r>
                      <m:sSub>
                        <m:sSubPr>
                          <m:ctrlPr>
                            <a:rPr lang="en-US" i="1"/>
                          </m:ctrlPr>
                        </m:sSubPr>
                        <m:e>
                          <m:r>
                            <a:rPr lang="en-US" i="1"/>
                            <m:t>𝐿</m:t>
                          </m:r>
                        </m:e>
                        <m:sub>
                          <m:r>
                            <a:rPr lang="en-US" i="1"/>
                            <m:t>𝑠</m:t>
                          </m:r>
                        </m:sub>
                      </m:sSub>
                      <m:sSub>
                        <m:sSubPr>
                          <m:ctrlPr>
                            <a:rPr lang="en-US" i="1"/>
                          </m:ctrlPr>
                        </m:sSubPr>
                        <m:e>
                          <m:r>
                            <a:rPr lang="en-US" i="1"/>
                            <m:t>𝑖</m:t>
                          </m:r>
                        </m:e>
                        <m:sub>
                          <m:r>
                            <a:rPr lang="en-US" i="1"/>
                            <m:t>𝑑𝑠</m:t>
                          </m:r>
                        </m:sub>
                      </m:sSub>
                      <m:r>
                        <a:rPr lang="en-US" i="1"/>
                        <m:t>+</m:t>
                      </m:r>
                      <m:sSub>
                        <m:sSubPr>
                          <m:ctrlPr>
                            <a:rPr lang="en-US" i="1"/>
                          </m:ctrlPr>
                        </m:sSubPr>
                        <m:e>
                          <m:r>
                            <a:rPr lang="en-US" i="1"/>
                            <m:t>𝐿</m:t>
                          </m:r>
                        </m:e>
                        <m:sub>
                          <m:r>
                            <a:rPr lang="en-US" i="1"/>
                            <m:t>𝑚</m:t>
                          </m:r>
                        </m:sub>
                      </m:sSub>
                      <m:sSub>
                        <m:sSubPr>
                          <m:ctrlPr>
                            <a:rPr lang="en-US" i="1"/>
                          </m:ctrlPr>
                        </m:sSubPr>
                        <m:e>
                          <m:r>
                            <a:rPr lang="en-US" i="1"/>
                            <m:t>𝑖</m:t>
                          </m:r>
                        </m:e>
                        <m:sub>
                          <m:r>
                            <a:rPr lang="en-US" i="1"/>
                            <m:t>𝑑𝑟</m:t>
                          </m:r>
                        </m:sub>
                      </m:sSub>
                      <m:r>
                        <a:rPr lang="en-US" i="1"/>
                        <m:t>=</m:t>
                      </m:r>
                      <m:sSub>
                        <m:sSubPr>
                          <m:ctrlPr>
                            <a:rPr lang="en-US" i="1"/>
                          </m:ctrlPr>
                        </m:sSubPr>
                        <m:e>
                          <m:r>
                            <a:rPr lang="en-US" i="1"/>
                            <m:t>ѱ</m:t>
                          </m:r>
                        </m:e>
                        <m:sub>
                          <m:r>
                            <a:rPr lang="en-US" i="1"/>
                            <m:t>𝑠</m:t>
                          </m:r>
                        </m:sub>
                      </m:sSub>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ѱ</m:t>
                          </m:r>
                        </m:e>
                        <m:sub>
                          <m:r>
                            <a:rPr lang="en-US" i="1"/>
                            <m:t>𝑞𝑟</m:t>
                          </m:r>
                        </m:sub>
                      </m:sSub>
                      <m:r>
                        <a:rPr lang="en-US" i="1"/>
                        <m:t>=</m:t>
                      </m:r>
                      <m:sSub>
                        <m:sSubPr>
                          <m:ctrlPr>
                            <a:rPr lang="en-US" i="1"/>
                          </m:ctrlPr>
                        </m:sSubPr>
                        <m:e>
                          <m:r>
                            <a:rPr lang="en-US" i="1"/>
                            <m:t>𝐿</m:t>
                          </m:r>
                        </m:e>
                        <m:sub>
                          <m:r>
                            <a:rPr lang="en-US" i="1"/>
                            <m:t>𝑟</m:t>
                          </m:r>
                        </m:sub>
                      </m:sSub>
                      <m:sSub>
                        <m:sSubPr>
                          <m:ctrlPr>
                            <a:rPr lang="en-US" i="1"/>
                          </m:ctrlPr>
                        </m:sSubPr>
                        <m:e>
                          <m:r>
                            <a:rPr lang="en-US" i="1"/>
                            <m:t>𝑖</m:t>
                          </m:r>
                        </m:e>
                        <m:sub>
                          <m:r>
                            <a:rPr lang="en-US" i="1"/>
                            <m:t>𝑞𝑟</m:t>
                          </m:r>
                        </m:sub>
                      </m:sSub>
                      <m:r>
                        <a:rPr lang="en-US" i="1"/>
                        <m:t>+</m:t>
                      </m:r>
                      <m:sSub>
                        <m:sSubPr>
                          <m:ctrlPr>
                            <a:rPr lang="en-US" i="1"/>
                          </m:ctrlPr>
                        </m:sSubPr>
                        <m:e>
                          <m:r>
                            <a:rPr lang="en-US" i="1"/>
                            <m:t>𝐿</m:t>
                          </m:r>
                        </m:e>
                        <m:sub>
                          <m:r>
                            <a:rPr lang="en-US" i="1"/>
                            <m:t>𝑚</m:t>
                          </m:r>
                        </m:sub>
                      </m:sSub>
                      <m:sSub>
                        <m:sSubPr>
                          <m:ctrlPr>
                            <a:rPr lang="en-US" i="1"/>
                          </m:ctrlPr>
                        </m:sSubPr>
                        <m:e>
                          <m:r>
                            <a:rPr lang="en-US" i="1"/>
                            <m:t>𝑖</m:t>
                          </m:r>
                        </m:e>
                        <m:sub>
                          <m:r>
                            <a:rPr lang="en-US" i="1"/>
                            <m:t>𝑞𝑠</m:t>
                          </m:r>
                        </m:sub>
                      </m:sSub>
                      <m:r>
                        <a:rPr lang="en-US" i="1"/>
                        <m:t>=</m:t>
                      </m:r>
                      <m:d>
                        <m:dPr>
                          <m:ctrlPr>
                            <a:rPr lang="en-US" i="1"/>
                          </m:ctrlPr>
                        </m:dPr>
                        <m:e>
                          <m:sSub>
                            <m:sSubPr>
                              <m:ctrlPr>
                                <a:rPr lang="en-US" i="1"/>
                              </m:ctrlPr>
                            </m:sSubPr>
                            <m:e>
                              <m:r>
                                <a:rPr lang="en-US" i="1"/>
                                <m:t>𝐿</m:t>
                              </m:r>
                            </m:e>
                            <m:sub>
                              <m:r>
                                <a:rPr lang="en-US" i="1"/>
                                <m:t>𝑟</m:t>
                              </m:r>
                            </m:sub>
                          </m:sSub>
                          <m:r>
                            <a:rPr lang="en-US" i="1"/>
                            <m:t>−</m:t>
                          </m:r>
                          <m:f>
                            <m:fPr>
                              <m:ctrlPr>
                                <a:rPr lang="en-US" i="1"/>
                              </m:ctrlPr>
                            </m:fPr>
                            <m:num>
                              <m:sSubSup>
                                <m:sSubSupPr>
                                  <m:ctrlPr>
                                    <a:rPr lang="en-US" i="1"/>
                                  </m:ctrlPr>
                                </m:sSubSupPr>
                                <m:e>
                                  <m:r>
                                    <a:rPr lang="en-US" i="1"/>
                                    <m:t>𝐿</m:t>
                                  </m:r>
                                </m:e>
                                <m:sub>
                                  <m:r>
                                    <a:rPr lang="en-US" i="1"/>
                                    <m:t>𝑚</m:t>
                                  </m:r>
                                </m:sub>
                                <m:sup>
                                  <m:r>
                                    <a:rPr lang="en-US" i="1"/>
                                    <m:t>2</m:t>
                                  </m:r>
                                </m:sup>
                              </m:sSubSup>
                            </m:num>
                            <m:den>
                              <m:sSub>
                                <m:sSubPr>
                                  <m:ctrlPr>
                                    <a:rPr lang="en-US" i="1"/>
                                  </m:ctrlPr>
                                </m:sSubPr>
                                <m:e>
                                  <m:r>
                                    <a:rPr lang="en-US" i="1"/>
                                    <m:t>𝐿</m:t>
                                  </m:r>
                                </m:e>
                                <m:sub>
                                  <m:r>
                                    <a:rPr lang="en-US" i="1"/>
                                    <m:t>𝑠</m:t>
                                  </m:r>
                                </m:sub>
                              </m:sSub>
                            </m:den>
                          </m:f>
                        </m:e>
                      </m:d>
                      <m:sSub>
                        <m:sSubPr>
                          <m:ctrlPr>
                            <a:rPr lang="en-US" i="1"/>
                          </m:ctrlPr>
                        </m:sSubPr>
                        <m:e>
                          <m:r>
                            <a:rPr lang="en-US" i="1"/>
                            <m:t>𝑖</m:t>
                          </m:r>
                        </m:e>
                        <m:sub>
                          <m:r>
                            <a:rPr lang="en-US" i="1"/>
                            <m:t>𝑞𝑟</m:t>
                          </m:r>
                        </m:sub>
                      </m:sSub>
                      <m:r>
                        <a:rPr lang="en-US" i="1"/>
                        <m:t>=</m:t>
                      </m:r>
                      <m:r>
                        <a:rPr lang="en-US" i="1"/>
                        <m:t>𝜎</m:t>
                      </m:r>
                      <m:sSub>
                        <m:sSubPr>
                          <m:ctrlPr>
                            <a:rPr lang="en-US" i="1"/>
                          </m:ctrlPr>
                        </m:sSubPr>
                        <m:e>
                          <m:r>
                            <a:rPr lang="en-US" i="1"/>
                            <m:t>𝐿</m:t>
                          </m:r>
                        </m:e>
                        <m:sub>
                          <m:r>
                            <a:rPr lang="en-US" i="1"/>
                            <m:t>𝑟</m:t>
                          </m:r>
                        </m:sub>
                      </m:sSub>
                      <m:sSub>
                        <m:sSubPr>
                          <m:ctrlPr>
                            <a:rPr lang="en-US" i="1"/>
                          </m:ctrlPr>
                        </m:sSubPr>
                        <m:e>
                          <m:r>
                            <a:rPr lang="en-US" i="1"/>
                            <m:t>𝑖</m:t>
                          </m:r>
                        </m:e>
                        <m:sub>
                          <m:r>
                            <a:rPr lang="en-US" i="1"/>
                            <m:t>𝑞𝑟</m:t>
                          </m:r>
                        </m:sub>
                      </m:sSub>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ѱ</m:t>
                          </m:r>
                        </m:e>
                        <m:sub>
                          <m:r>
                            <a:rPr lang="en-US" i="1"/>
                            <m:t>𝑑𝑟</m:t>
                          </m:r>
                        </m:sub>
                      </m:sSub>
                      <m:r>
                        <a:rPr lang="en-US" i="1"/>
                        <m:t>=</m:t>
                      </m:r>
                      <m:sSub>
                        <m:sSubPr>
                          <m:ctrlPr>
                            <a:rPr lang="en-US" i="1"/>
                          </m:ctrlPr>
                        </m:sSubPr>
                        <m:e>
                          <m:r>
                            <a:rPr lang="en-US" i="1"/>
                            <m:t>𝐿</m:t>
                          </m:r>
                        </m:e>
                        <m:sub>
                          <m:r>
                            <a:rPr lang="en-US" i="1"/>
                            <m:t>𝑟</m:t>
                          </m:r>
                        </m:sub>
                      </m:sSub>
                      <m:sSub>
                        <m:sSubPr>
                          <m:ctrlPr>
                            <a:rPr lang="en-US" i="1"/>
                          </m:ctrlPr>
                        </m:sSubPr>
                        <m:e>
                          <m:r>
                            <a:rPr lang="en-US" i="1"/>
                            <m:t>𝑖</m:t>
                          </m:r>
                        </m:e>
                        <m:sub>
                          <m:r>
                            <a:rPr lang="en-US" i="1"/>
                            <m:t>𝑑𝑟</m:t>
                          </m:r>
                        </m:sub>
                      </m:sSub>
                      <m:r>
                        <a:rPr lang="en-US" i="1"/>
                        <m:t>+</m:t>
                      </m:r>
                      <m:sSub>
                        <m:sSubPr>
                          <m:ctrlPr>
                            <a:rPr lang="en-US" i="1"/>
                          </m:ctrlPr>
                        </m:sSubPr>
                        <m:e>
                          <m:r>
                            <a:rPr lang="en-US" i="1"/>
                            <m:t>𝐿</m:t>
                          </m:r>
                        </m:e>
                        <m:sub>
                          <m:r>
                            <a:rPr lang="en-US" i="1"/>
                            <m:t>𝑚</m:t>
                          </m:r>
                        </m:sub>
                      </m:sSub>
                      <m:sSub>
                        <m:sSubPr>
                          <m:ctrlPr>
                            <a:rPr lang="en-US" i="1"/>
                          </m:ctrlPr>
                        </m:sSubPr>
                        <m:e>
                          <m:r>
                            <a:rPr lang="en-US" i="1"/>
                            <m:t>𝑖</m:t>
                          </m:r>
                        </m:e>
                        <m:sub>
                          <m:r>
                            <a:rPr lang="en-US" i="1"/>
                            <m:t>𝑑𝑠</m:t>
                          </m:r>
                        </m:sub>
                      </m:sSub>
                      <m:r>
                        <a:rPr lang="en-US" i="1"/>
                        <m:t>= </m:t>
                      </m:r>
                      <m:r>
                        <a:rPr lang="en-US" i="1"/>
                        <m:t>𝜎</m:t>
                      </m:r>
                      <m:sSub>
                        <m:sSubPr>
                          <m:ctrlPr>
                            <a:rPr lang="en-US" i="1"/>
                          </m:ctrlPr>
                        </m:sSubPr>
                        <m:e>
                          <m:r>
                            <a:rPr lang="en-US" i="1"/>
                            <m:t>𝐿</m:t>
                          </m:r>
                        </m:e>
                        <m:sub>
                          <m:r>
                            <a:rPr lang="en-US" i="1"/>
                            <m:t>𝑟</m:t>
                          </m:r>
                        </m:sub>
                      </m:sSub>
                      <m:sSub>
                        <m:sSubPr>
                          <m:ctrlPr>
                            <a:rPr lang="en-US" i="1"/>
                          </m:ctrlPr>
                        </m:sSubPr>
                        <m:e>
                          <m:r>
                            <a:rPr lang="en-US" i="1"/>
                            <m:t>𝑖</m:t>
                          </m:r>
                        </m:e>
                        <m:sub>
                          <m:r>
                            <a:rPr lang="en-US" i="1"/>
                            <m:t>𝑑𝑟</m:t>
                          </m:r>
                        </m:sub>
                      </m:sSub>
                      <m:r>
                        <a:rPr lang="en-US" i="1"/>
                        <m:t>+</m:t>
                      </m:r>
                      <m:f>
                        <m:fPr>
                          <m:ctrlPr>
                            <a:rPr lang="en-US" i="1"/>
                          </m:ctrlPr>
                        </m:fPr>
                        <m:num>
                          <m:sSub>
                            <m:sSubPr>
                              <m:ctrlPr>
                                <a:rPr lang="en-US" i="1"/>
                              </m:ctrlPr>
                            </m:sSubPr>
                            <m:e>
                              <m:r>
                                <a:rPr lang="en-US" i="1"/>
                                <m:t>𝐿</m:t>
                              </m:r>
                            </m:e>
                            <m:sub>
                              <m:r>
                                <a:rPr lang="en-US" i="1"/>
                                <m:t>𝑚</m:t>
                              </m:r>
                            </m:sub>
                          </m:sSub>
                        </m:num>
                        <m:den>
                          <m:sSub>
                            <m:sSubPr>
                              <m:ctrlPr>
                                <a:rPr lang="en-US" i="1"/>
                              </m:ctrlPr>
                            </m:sSubPr>
                            <m:e>
                              <m:r>
                                <a:rPr lang="en-US" i="1"/>
                                <m:t>𝐿</m:t>
                              </m:r>
                            </m:e>
                            <m:sub>
                              <m:r>
                                <a:rPr lang="en-US" i="1"/>
                                <m:t>𝑠</m:t>
                              </m:r>
                            </m:sub>
                          </m:sSub>
                        </m:den>
                      </m:f>
                      <m:sSub>
                        <m:sSubPr>
                          <m:ctrlPr>
                            <a:rPr lang="en-US" i="1"/>
                          </m:ctrlPr>
                        </m:sSubPr>
                        <m:e>
                          <m:r>
                            <a:rPr lang="en-US" i="1"/>
                            <m:t>ѱ</m:t>
                          </m:r>
                        </m:e>
                        <m:sub>
                          <m:r>
                            <a:rPr lang="en-US" i="1"/>
                            <m:t>𝑑𝑠</m:t>
                          </m:r>
                        </m:sub>
                      </m:sSub>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416206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Machine Constants</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normAutofit fontScale="70000" lnSpcReduction="20000"/>
              </a:bodyPr>
              <a:lstStyle/>
              <a:p>
                <a:pPr lvl="0"/>
                <a:r>
                  <a:rPr lang="en-US" dirty="0" smtClean="0"/>
                  <a:t>Rated </a:t>
                </a:r>
                <a:r>
                  <a:rPr lang="en-US" dirty="0"/>
                  <a:t>Power</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𝑃</m:t>
                          </m:r>
                        </m:e>
                        <m:sub>
                          <m:r>
                            <a:rPr lang="en-US" i="1"/>
                            <m:t>𝑏𝑎𝑠𝑒</m:t>
                          </m:r>
                        </m:sub>
                      </m:sSub>
                      <m:r>
                        <a:rPr lang="en-US" i="1"/>
                        <m:t>=2 </m:t>
                      </m:r>
                      <m:r>
                        <a:rPr lang="en-US" i="1"/>
                        <m:t>𝑀𝑊</m:t>
                      </m:r>
                    </m:oMath>
                  </m:oMathPara>
                </a14:m>
                <a:endParaRPr lang="en-US" dirty="0"/>
              </a:p>
              <a:p>
                <a:pPr lvl="0"/>
                <a:r>
                  <a:rPr lang="en-US" dirty="0"/>
                  <a:t>Rated Line-Line Voltage</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𝑉</m:t>
                          </m:r>
                        </m:e>
                        <m:sub>
                          <m:r>
                            <a:rPr lang="en-US" i="1"/>
                            <m:t>𝑟𝑎𝑡𝑒𝑑</m:t>
                          </m:r>
                          <m:r>
                            <a:rPr lang="en-US" i="1"/>
                            <m:t>,</m:t>
                          </m:r>
                          <m:r>
                            <a:rPr lang="en-US" i="1"/>
                            <m:t>𝐿𝐿</m:t>
                          </m:r>
                        </m:sub>
                      </m:sSub>
                      <m:r>
                        <a:rPr lang="en-US" i="1"/>
                        <m:t>=690 </m:t>
                      </m:r>
                      <m:sSub>
                        <m:sSubPr>
                          <m:ctrlPr>
                            <a:rPr lang="en-US" i="1"/>
                          </m:ctrlPr>
                        </m:sSubPr>
                        <m:e>
                          <m:r>
                            <a:rPr lang="en-US" i="1"/>
                            <m:t>𝑉</m:t>
                          </m:r>
                        </m:e>
                        <m:sub>
                          <m:r>
                            <a:rPr lang="en-US" i="1"/>
                            <m:t>𝑟𝑚𝑠</m:t>
                          </m:r>
                        </m:sub>
                      </m:sSub>
                    </m:oMath>
                  </m:oMathPara>
                </a14:m>
                <a:endParaRPr lang="en-US" dirty="0"/>
              </a:p>
              <a:p>
                <a:pPr lvl="0"/>
                <a:r>
                  <a:rPr lang="en-US" dirty="0"/>
                  <a:t>Number of Pole Pairs</a:t>
                </a:r>
              </a:p>
              <a:p>
                <a:pPr marL="0" indent="0">
                  <a:buNone/>
                </a:pPr>
                <a14:m>
                  <m:oMathPara xmlns:m="http://schemas.openxmlformats.org/officeDocument/2006/math">
                    <m:oMathParaPr>
                      <m:jc m:val="centerGroup"/>
                    </m:oMathParaPr>
                    <m:oMath xmlns:m="http://schemas.openxmlformats.org/officeDocument/2006/math">
                      <m:r>
                        <a:rPr lang="en-US" i="1"/>
                        <m:t>𝑃</m:t>
                      </m:r>
                      <m:r>
                        <a:rPr lang="en-US" i="1"/>
                        <m:t>=6</m:t>
                      </m:r>
                    </m:oMath>
                  </m:oMathPara>
                </a14:m>
                <a:endParaRPr lang="en-US" dirty="0"/>
              </a:p>
              <a:p>
                <a:pPr lvl="0"/>
                <a:r>
                  <a:rPr lang="en-US" dirty="0"/>
                  <a:t>Rated Stator Frequency</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𝑓</m:t>
                          </m:r>
                        </m:e>
                        <m:sub>
                          <m:r>
                            <a:rPr lang="en-US" i="1"/>
                            <m:t>𝑒</m:t>
                          </m:r>
                        </m:sub>
                      </m:sSub>
                      <m:r>
                        <a:rPr lang="en-US" i="1"/>
                        <m:t>=60 </m:t>
                      </m:r>
                      <m:r>
                        <a:rPr lang="en-US" i="1"/>
                        <m:t>𝐻𝑧</m:t>
                      </m:r>
                    </m:oMath>
                  </m:oMathPara>
                </a14:m>
                <a:endParaRPr lang="en-US" dirty="0"/>
              </a:p>
              <a:p>
                <a:pPr lvl="0"/>
                <a:r>
                  <a:rPr lang="en-US" dirty="0"/>
                  <a:t>Stator Winding Resistance</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𝑅</m:t>
                          </m:r>
                        </m:e>
                        <m:sub>
                          <m:r>
                            <a:rPr lang="en-US" i="1"/>
                            <m:t>𝑠</m:t>
                          </m:r>
                        </m:sub>
                      </m:sSub>
                      <m:r>
                        <a:rPr lang="en-US" i="1"/>
                        <m:t>=0.00488 </m:t>
                      </m:r>
                      <m:r>
                        <a:rPr lang="en-US" i="1"/>
                        <m:t>𝑝</m:t>
                      </m:r>
                      <m:r>
                        <a:rPr lang="en-US" i="1"/>
                        <m:t>.</m:t>
                      </m:r>
                      <m:r>
                        <a:rPr lang="en-US" i="1"/>
                        <m:t>𝑢</m:t>
                      </m:r>
                      <m:r>
                        <a:rPr lang="en-US" i="1"/>
                        <m:t>.</m:t>
                      </m:r>
                    </m:oMath>
                  </m:oMathPara>
                </a14:m>
                <a:endParaRPr lang="en-US" dirty="0"/>
              </a:p>
              <a:p>
                <a:pPr lvl="0"/>
                <a:r>
                  <a:rPr lang="en-US" dirty="0"/>
                  <a:t>Rotor Winding Resistance</a:t>
                </a:r>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𝑅</m:t>
                          </m:r>
                        </m:e>
                        <m:sub>
                          <m:r>
                            <a:rPr lang="en-US" i="1"/>
                            <m:t>𝑟</m:t>
                          </m:r>
                        </m:sub>
                      </m:sSub>
                      <m:r>
                        <a:rPr lang="en-US" i="1"/>
                        <m:t>=0.00549 </m:t>
                      </m:r>
                      <m:r>
                        <a:rPr lang="en-US" i="1"/>
                        <m:t>𝑝</m:t>
                      </m:r>
                      <m:r>
                        <a:rPr lang="en-US" i="1"/>
                        <m:t>.</m:t>
                      </m:r>
                      <m:r>
                        <a:rPr lang="en-US" i="1"/>
                        <m:t>𝑢</m:t>
                      </m:r>
                      <m:r>
                        <a:rPr lang="en-US" i="1"/>
                        <m:t>.</m:t>
                      </m:r>
                    </m:oMath>
                  </m:oMathPara>
                </a14:m>
                <a:endParaRPr lang="en-US" dirty="0" smtClean="0"/>
              </a:p>
              <a:p>
                <a:pPr lvl="0"/>
                <a:r>
                  <a:rPr lang="en-US" dirty="0"/>
                  <a:t>Stator Leakage Reactance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𝑙𝑠</m:t>
                          </m:r>
                        </m:sub>
                      </m:sSub>
                      <m:r>
                        <a:rPr lang="en-US" i="1">
                          <a:latin typeface="Cambria Math" panose="02040503050406030204" pitchFamily="18" charset="0"/>
                        </a:rPr>
                        <m:t>=0.09231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059" t="-25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normAutofit fontScale="70000" lnSpcReduction="20000"/>
              </a:bodyPr>
              <a:lstStyle/>
              <a:p>
                <a:pPr lvl="0"/>
                <a:r>
                  <a:rPr lang="en-US" dirty="0" smtClean="0"/>
                  <a:t>Rotor </a:t>
                </a:r>
                <a:r>
                  <a:rPr lang="en-US" dirty="0"/>
                  <a:t>Leakage Reactance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𝑙𝑟</m:t>
                          </m:r>
                        </m:sub>
                      </m:sSub>
                      <m:r>
                        <a:rPr lang="en-US" i="1">
                          <a:latin typeface="Cambria Math" panose="02040503050406030204" pitchFamily="18" charset="0"/>
                        </a:rPr>
                        <m:t>=0.09955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lvl="0"/>
                <a:r>
                  <a:rPr lang="en-US" dirty="0"/>
                  <a:t>Magnetizing Reactance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=3.95279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𝑙𝑠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=4.0451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𝑙𝑟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m:t>
                          </m:r>
                        </m:sub>
                      </m:sSub>
                      <m:r>
                        <a:rPr lang="en-US" i="1">
                          <a:latin typeface="Cambria Math" panose="02040503050406030204" pitchFamily="18" charset="0"/>
                        </a:rPr>
                        <m:t>=4.0523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m:oMathPara>
                </a14:m>
                <a:endParaRPr lang="en-US" dirty="0"/>
              </a:p>
              <a:p>
                <a:pPr lvl="0"/>
                <a:r>
                  <a:rPr lang="en-US" dirty="0"/>
                  <a:t>Inertia Constant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=3.5 </m:t>
                      </m:r>
                      <m:r>
                        <a:rPr lang="en-US" i="1">
                          <a:latin typeface="Cambria Math" panose="02040503050406030204" pitchFamily="18" charset="0"/>
                        </a:rPr>
                        <m:t>𝑠</m:t>
                      </m:r>
                    </m:oMath>
                  </m:oMathPara>
                </a14:m>
                <a:endParaRPr lang="en-US" dirty="0"/>
              </a:p>
              <a:p>
                <a:pPr lvl="0"/>
                <a:r>
                  <a:rPr lang="en-US" dirty="0"/>
                  <a:t>Base Speed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𝑏</m:t>
                          </m:r>
                        </m:sub>
                      </m:sSub>
                      <m:r>
                        <a:rPr lang="en-US" i="1">
                          <a:latin typeface="Cambria Math" panose="02040503050406030204" pitchFamily="18" charset="0"/>
                        </a:rPr>
                        <m:t>=2</m:t>
                      </m:r>
                      <m:r>
                        <a:rPr lang="en-US" i="1">
                          <a:latin typeface="Cambria Math" panose="02040503050406030204" pitchFamily="18" charset="0"/>
                        </a:rPr>
                        <m:t>𝜋</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𝑒</m:t>
                          </m:r>
                        </m:sub>
                      </m:sSub>
                      <m:r>
                        <a:rPr lang="en-US" i="1">
                          <a:latin typeface="Cambria Math" panose="02040503050406030204" pitchFamily="18" charset="0"/>
                        </a:rPr>
                        <m:t>=376.9911 </m:t>
                      </m:r>
                      <m:r>
                        <a:rPr lang="en-US" i="1">
                          <a:latin typeface="Cambria Math" panose="02040503050406030204" pitchFamily="18" charset="0"/>
                        </a:rPr>
                        <m:t>𝑟𝑎𝑑</m:t>
                      </m:r>
                      <m:r>
                        <a:rPr lang="en-US" i="1">
                          <a:latin typeface="Cambria Math" panose="02040503050406030204" pitchFamily="18" charset="0"/>
                        </a:rPr>
                        <m:t>/</m:t>
                      </m:r>
                      <m:r>
                        <a:rPr lang="en-US" i="1">
                          <a:latin typeface="Cambria Math" panose="02040503050406030204" pitchFamily="18" charset="0"/>
                        </a:rPr>
                        <m:t>𝑠</m:t>
                      </m:r>
                    </m:oMath>
                  </m:oMathPara>
                </a14:m>
                <a:endParaRPr lang="en-US" dirty="0"/>
              </a:p>
              <a:p>
                <a:pPr lvl="0"/>
                <a:r>
                  <a:rPr lang="en-US" dirty="0"/>
                  <a:t>Synchronous Speed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𝑃</m:t>
                          </m:r>
                        </m:den>
                      </m:f>
                      <m:sSub>
                        <m:sSubPr>
                          <m:ctrlPr>
                            <a:rPr lang="en-US" i="1">
                              <a:latin typeface="Cambria Math" panose="02040503050406030204" pitchFamily="18" charset="0"/>
                            </a:rPr>
                          </m:ctrlPr>
                        </m:sSubPr>
                        <m:e>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𝑓</m:t>
                          </m:r>
                        </m:e>
                        <m:sub>
                          <m:r>
                            <a:rPr lang="en-US" i="1">
                              <a:latin typeface="Cambria Math" panose="02040503050406030204" pitchFamily="18" charset="0"/>
                            </a:rPr>
                            <m:t>𝑒</m:t>
                          </m:r>
                        </m:sub>
                      </m:sSub>
                      <m:r>
                        <a:rPr lang="en-US" i="1">
                          <a:latin typeface="Cambria Math" panose="02040503050406030204" pitchFamily="18" charset="0"/>
                        </a:rPr>
                        <m:t>=125.6637 </m:t>
                      </m:r>
                      <m:r>
                        <a:rPr lang="en-US" i="1">
                          <a:latin typeface="Cambria Math" panose="02040503050406030204" pitchFamily="18" charset="0"/>
                        </a:rPr>
                        <m:t>𝑟𝑎𝑑</m:t>
                      </m:r>
                      <m:r>
                        <a:rPr lang="en-US" i="1">
                          <a:latin typeface="Cambria Math" panose="02040503050406030204" pitchFamily="18" charset="0"/>
                        </a:rPr>
                        <m:t>/</m:t>
                      </m:r>
                      <m:r>
                        <a:rPr lang="en-US" i="1">
                          <a:latin typeface="Cambria Math" panose="02040503050406030204" pitchFamily="18" charset="0"/>
                        </a:rPr>
                        <m:t>𝑠</m:t>
                      </m:r>
                    </m:oMath>
                  </m:oMathPara>
                </a14:m>
                <a:endParaRPr lang="en-US" dirty="0"/>
              </a:p>
              <a:p>
                <a:endParaRPr lang="en-US" dirty="0"/>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blipFill>
                <a:blip r:embed="rId3"/>
                <a:stretch>
                  <a:fillRect l="-1059" t="-2521"/>
                </a:stretch>
              </a:blipFill>
            </p:spPr>
            <p:txBody>
              <a:bodyPr/>
              <a:lstStyle/>
              <a:p>
                <a:r>
                  <a:rPr lang="en-US">
                    <a:noFill/>
                  </a:rPr>
                  <a:t> </a:t>
                </a:r>
              </a:p>
            </p:txBody>
          </p:sp>
        </mc:Fallback>
      </mc:AlternateContent>
    </p:spTree>
    <p:extLst>
      <p:ext uri="{BB962C8B-B14F-4D97-AF65-F5344CB8AC3E}">
        <p14:creationId xmlns:p14="http://schemas.microsoft.com/office/powerpoint/2010/main" val="771922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Induction Machine Model</a:t>
            </a:r>
            <a:endParaRPr lang="en-US" dirty="0"/>
          </a:p>
        </p:txBody>
      </p:sp>
      <p:pic>
        <p:nvPicPr>
          <p:cNvPr id="5" name="Content Placeholder 4"/>
          <p:cNvPicPr>
            <a:picLocks noGrp="1" noChangeAspect="1"/>
          </p:cNvPicPr>
          <p:nvPr>
            <p:ph idx="1"/>
          </p:nvPr>
        </p:nvPicPr>
        <p:blipFill>
          <a:blip r:embed="rId2"/>
          <a:stretch>
            <a:fillRect/>
          </a:stretch>
        </p:blipFill>
        <p:spPr>
          <a:xfrm>
            <a:off x="1807595" y="1825625"/>
            <a:ext cx="8576810" cy="4351338"/>
          </a:xfrm>
          <a:prstGeom prst="rect">
            <a:avLst/>
          </a:prstGeom>
          <a:ln>
            <a:solidFill>
              <a:schemeClr val="tx1"/>
            </a:solidFill>
          </a:ln>
        </p:spPr>
      </p:pic>
    </p:spTree>
    <p:extLst>
      <p:ext uri="{BB962C8B-B14F-4D97-AF65-F5344CB8AC3E}">
        <p14:creationId xmlns:p14="http://schemas.microsoft.com/office/powerpoint/2010/main" val="9848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2415597"/>
            <a:ext cx="10515600" cy="1325563"/>
          </a:xfrm>
        </p:spPr>
        <p:txBody>
          <a:bodyPr>
            <a:normAutofit/>
          </a:bodyPr>
          <a:lstStyle/>
          <a:p>
            <a:pPr algn="ctr"/>
            <a:r>
              <a:rPr lang="en-US" sz="4800" b="1" dirty="0" smtClean="0"/>
              <a:t>Rotor Side Converter</a:t>
            </a:r>
            <a:endParaRPr lang="en-US" sz="4800" b="1" dirty="0"/>
          </a:p>
        </p:txBody>
      </p:sp>
    </p:spTree>
    <p:extLst>
      <p:ext uri="{BB962C8B-B14F-4D97-AF65-F5344CB8AC3E}">
        <p14:creationId xmlns:p14="http://schemas.microsoft.com/office/powerpoint/2010/main" val="410295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Side Converter</a:t>
            </a:r>
            <a:endParaRPr lang="en-US" dirty="0"/>
          </a:p>
        </p:txBody>
      </p:sp>
      <p:pic>
        <p:nvPicPr>
          <p:cNvPr id="4" name="Content Placeholder 3"/>
          <p:cNvPicPr>
            <a:picLocks noGrp="1" noChangeAspect="1"/>
          </p:cNvPicPr>
          <p:nvPr>
            <p:ph idx="1"/>
          </p:nvPr>
        </p:nvPicPr>
        <p:blipFill>
          <a:blip r:embed="rId2"/>
          <a:stretch>
            <a:fillRect/>
          </a:stretch>
        </p:blipFill>
        <p:spPr>
          <a:xfrm>
            <a:off x="1664973" y="1690688"/>
            <a:ext cx="8862053" cy="4788124"/>
          </a:xfrm>
          <a:prstGeom prst="rect">
            <a:avLst/>
          </a:prstGeom>
        </p:spPr>
      </p:pic>
    </p:spTree>
    <p:extLst>
      <p:ext uri="{BB962C8B-B14F-4D97-AF65-F5344CB8AC3E}">
        <p14:creationId xmlns:p14="http://schemas.microsoft.com/office/powerpoint/2010/main" val="286115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a:t>
            </a:r>
            <a:r>
              <a:rPr lang="en-US" dirty="0"/>
              <a:t>Side Converter </a:t>
            </a:r>
            <a:r>
              <a:rPr lang="en-US" dirty="0" smtClean="0"/>
              <a:t>Positive Sequence </a:t>
            </a:r>
            <a:r>
              <a:rPr lang="en-US" dirty="0" smtClean="0"/>
              <a:t>Controller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62500" lnSpcReduction="20000"/>
              </a:bodyPr>
              <a:lstStyle/>
              <a:p>
                <a:r>
                  <a:rPr lang="en-US" dirty="0" smtClean="0"/>
                  <a:t>The </a:t>
                </a:r>
                <a:r>
                  <a:rPr lang="en-US" dirty="0"/>
                  <a:t>output real and reactive power from the stator circuit can be controlled via iqr and idr respectively. </a:t>
                </a:r>
                <a:endParaRPr lang="en-US" dirty="0" smtClean="0"/>
              </a:p>
              <a:p>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𝑒</m:t>
                              </m:r>
                            </m:sub>
                          </m:sSub>
                          <m:r>
                            <a:rPr lang="en-US" i="1">
                              <a:latin typeface="Cambria Math" panose="02040503050406030204" pitchFamily="18" charset="0"/>
                            </a:rPr>
                            <m:t>𝑇</m:t>
                          </m:r>
                        </m:e>
                        <m:sub>
                          <m:r>
                            <a:rPr lang="en-US" i="1">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𝑃</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r>
                            <a:rPr lang="en-US" i="1">
                              <a:latin typeface="Cambria Math" panose="02040503050406030204" pitchFamily="18" charset="0"/>
                            </a:rPr>
                            <m:t>4</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𝑠</m:t>
                              </m:r>
                            </m:sub>
                          </m:sSub>
                        </m:den>
                      </m:f>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𝑠</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𝑞𝑠</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𝑃</m:t>
                          </m:r>
                        </m:num>
                        <m:den>
                          <m:r>
                            <a:rPr lang="en-US" i="1">
                              <a:latin typeface="Cambria Math" panose="02040503050406030204" pitchFamily="18" charset="0"/>
                            </a:rPr>
                            <m:t>4</m:t>
                          </m:r>
                        </m:den>
                      </m:f>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𝑑𝑠</m:t>
                          </m:r>
                        </m:sub>
                      </m:sSub>
                    </m:oMath>
                  </m:oMathPara>
                </a14:m>
                <a:endParaRPr lang="en-US" dirty="0" smtClean="0"/>
              </a:p>
              <a:p>
                <a:pPr/>
                <a:r>
                  <a:rPr lang="en-US" dirty="0" smtClean="0"/>
                  <a:t>The rotor voltages are used to design Positive Sequence RSC controller.</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𝑞𝑟</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𝑠𝑙</m:t>
                          </m:r>
                        </m:sub>
                      </m:sSub>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r>
                        <a:rPr lang="en-US" i="1">
                          <a:latin typeface="Cambria Math" panose="02040503050406030204" pitchFamily="18" charset="0"/>
                        </a:rPr>
                        <m:t>+</m:t>
                      </m:r>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𝑠𝑙</m:t>
                          </m:r>
                        </m:sub>
                      </m:sSub>
                      <m:r>
                        <a:rPr lang="en-US" i="1">
                          <a:latin typeface="Cambria Math" panose="02040503050406030204" pitchFamily="18" charset="0"/>
                        </a:rPr>
                        <m:t>(</m:t>
                      </m:r>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𝑠</m:t>
                              </m:r>
                            </m:sub>
                          </m:sSub>
                        </m:den>
                      </m:f>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𝑑𝑠</m:t>
                          </m:r>
                        </m:sub>
                      </m:sSub>
                      <m:r>
                        <a:rPr lang="en-US" i="1">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𝑑𝑟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𝑑𝑟</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𝑠𝑙</m:t>
                          </m:r>
                        </m:sub>
                      </m:sSub>
                      <m:sSub>
                        <m:sSubPr>
                          <m:ctrlPr>
                            <a:rPr lang="en-US" i="1">
                              <a:latin typeface="Cambria Math" panose="02040503050406030204" pitchFamily="18" charset="0"/>
                            </a:rPr>
                          </m:ctrlPr>
                        </m:sSubPr>
                        <m:e>
                          <m:r>
                            <a:rPr lang="en-US" i="1">
                              <a:latin typeface="Cambria Math" panose="02040503050406030204" pitchFamily="18" charset="0"/>
                            </a:rPr>
                            <m:t>ѱ</m:t>
                          </m:r>
                        </m:e>
                        <m:sub>
                          <m:r>
                            <a:rPr lang="en-US" i="1">
                              <a:latin typeface="Cambria Math" panose="02040503050406030204" pitchFamily="18" charset="0"/>
                            </a:rPr>
                            <m:t>𝑞𝑟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r>
                        <a:rPr lang="en-US" i="1">
                          <a:latin typeface="Cambria Math" panose="02040503050406030204" pitchFamily="18" charset="0"/>
                        </a:rPr>
                        <m:t>+</m:t>
                      </m:r>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𝑑𝑟</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𝑠𝑙</m:t>
                          </m:r>
                        </m:sub>
                      </m:sSub>
                      <m:r>
                        <a:rPr lang="en-US" i="1">
                          <a:latin typeface="Cambria Math" panose="02040503050406030204" pitchFamily="18" charset="0"/>
                        </a:rPr>
                        <m:t>𝜎</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𝑞𝑟</m:t>
                          </m:r>
                        </m:sub>
                      </m:sSub>
                    </m:oMath>
                  </m:oMathPara>
                </a14:m>
                <a:endParaRPr lang="en-US" dirty="0"/>
              </a:p>
              <a:p>
                <a:endParaRPr lang="en-US" dirty="0"/>
              </a:p>
              <a:p>
                <a:pPr marL="0" indent="0">
                  <a:buNone/>
                </a:pPr>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06" t="-2241"/>
                </a:stretch>
              </a:blipFill>
            </p:spPr>
            <p:txBody>
              <a:bodyPr/>
              <a:lstStyle/>
              <a:p>
                <a:r>
                  <a:rPr lang="en-US">
                    <a:noFill/>
                  </a:rPr>
                  <a:t> </a:t>
                </a:r>
              </a:p>
            </p:txBody>
          </p:sp>
        </mc:Fallback>
      </mc:AlternateContent>
    </p:spTree>
    <p:extLst>
      <p:ext uri="{BB962C8B-B14F-4D97-AF65-F5344CB8AC3E}">
        <p14:creationId xmlns:p14="http://schemas.microsoft.com/office/powerpoint/2010/main" val="198461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Sequence Controller in RSC </a:t>
            </a:r>
            <a:endParaRPr lang="en-US" dirty="0"/>
          </a:p>
        </p:txBody>
      </p:sp>
      <p:pic>
        <p:nvPicPr>
          <p:cNvPr id="4" name="Content Placeholder 3"/>
          <p:cNvPicPr>
            <a:picLocks noGrp="1"/>
          </p:cNvPicPr>
          <p:nvPr>
            <p:ph idx="1"/>
          </p:nvPr>
        </p:nvPicPr>
        <p:blipFill rotWithShape="1">
          <a:blip r:embed="rId2"/>
          <a:srcRect l="18157" t="20227" r="1831" b="4443"/>
          <a:stretch/>
        </p:blipFill>
        <p:spPr bwMode="auto">
          <a:xfrm>
            <a:off x="1759900" y="1825625"/>
            <a:ext cx="867219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4771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Sequence RSC Control of Stator Power Qs</a:t>
            </a:r>
            <a:endParaRPr lang="en-US" dirty="0"/>
          </a:p>
        </p:txBody>
      </p:sp>
      <p:pic>
        <p:nvPicPr>
          <p:cNvPr id="5" name="Content Placeholder 4"/>
          <p:cNvPicPr>
            <a:picLocks noGrp="1" noChangeAspect="1"/>
          </p:cNvPicPr>
          <p:nvPr>
            <p:ph idx="1"/>
          </p:nvPr>
        </p:nvPicPr>
        <p:blipFill>
          <a:blip r:embed="rId2"/>
          <a:stretch>
            <a:fillRect/>
          </a:stretch>
        </p:blipFill>
        <p:spPr>
          <a:xfrm>
            <a:off x="1509636" y="1825625"/>
            <a:ext cx="9172727" cy="4351338"/>
          </a:xfrm>
          <a:prstGeom prst="rect">
            <a:avLst/>
          </a:prstGeom>
        </p:spPr>
      </p:pic>
    </p:spTree>
    <p:extLst>
      <p:ext uri="{BB962C8B-B14F-4D97-AF65-F5344CB8AC3E}">
        <p14:creationId xmlns:p14="http://schemas.microsoft.com/office/powerpoint/2010/main" val="245426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Sequence RSC </a:t>
            </a:r>
            <a:r>
              <a:rPr lang="en-US" dirty="0" smtClean="0"/>
              <a:t>Control of Stator Power Ps</a:t>
            </a:r>
            <a:endParaRPr lang="en-US" dirty="0"/>
          </a:p>
        </p:txBody>
      </p:sp>
      <p:pic>
        <p:nvPicPr>
          <p:cNvPr id="5" name="Content Placeholder 4"/>
          <p:cNvPicPr>
            <a:picLocks noGrp="1" noChangeAspect="1"/>
          </p:cNvPicPr>
          <p:nvPr>
            <p:ph idx="1"/>
          </p:nvPr>
        </p:nvPicPr>
        <p:blipFill>
          <a:blip r:embed="rId2"/>
          <a:stretch>
            <a:fillRect/>
          </a:stretch>
        </p:blipFill>
        <p:spPr>
          <a:xfrm>
            <a:off x="1495437" y="1825625"/>
            <a:ext cx="9201126" cy="4351338"/>
          </a:xfrm>
          <a:prstGeom prst="rect">
            <a:avLst/>
          </a:prstGeom>
        </p:spPr>
      </p:pic>
    </p:spTree>
    <p:extLst>
      <p:ext uri="{BB962C8B-B14F-4D97-AF65-F5344CB8AC3E}">
        <p14:creationId xmlns:p14="http://schemas.microsoft.com/office/powerpoint/2010/main" val="1619584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Rotor Side Converter </a:t>
            </a:r>
            <a:r>
              <a:rPr lang="en-US" dirty="0" smtClean="0"/>
              <a:t>Negative </a:t>
            </a:r>
            <a:r>
              <a:rPr lang="en-US" dirty="0"/>
              <a:t>Sequence Control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For </a:t>
                </a:r>
                <a:r>
                  <a:rPr lang="en-US" dirty="0"/>
                  <a:t>a given negative-sequence stator voltage, a negative sequence rotor voltage generated </a:t>
                </a:r>
                <a:r>
                  <a:rPr lang="en-US" dirty="0" smtClean="0"/>
                  <a:t>by the </a:t>
                </a:r>
                <a:r>
                  <a:rPr lang="en-US" dirty="0"/>
                  <a:t>RSC has the potential to eliminate the negative sequence rotor </a:t>
                </a:r>
                <a:r>
                  <a:rPr lang="en-US" dirty="0" smtClean="0"/>
                  <a:t>current, the </a:t>
                </a:r>
                <a:r>
                  <a:rPr lang="en-US" dirty="0"/>
                  <a:t>negative sequence stator current </a:t>
                </a:r>
                <a:r>
                  <a:rPr lang="en-US" dirty="0" smtClean="0"/>
                  <a:t>or </a:t>
                </a:r>
                <a:r>
                  <a:rPr lang="en-US" dirty="0"/>
                  <a:t>the torque pulsation</a:t>
                </a:r>
                <a:r>
                  <a:rPr lang="en-US" dirty="0" smtClean="0"/>
                  <a:t>.</a:t>
                </a:r>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𝑒𝑑𝑐</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𝑐𝑜𝑠</m:t>
                          </m:r>
                        </m:sub>
                      </m:sSub>
                      <m:r>
                        <m:rPr>
                          <m:sty m:val="p"/>
                        </m:rPr>
                        <a:rPr lang="en-US" b="0" i="0" smtClean="0">
                          <a:latin typeface="Cambria Math" panose="02040503050406030204" pitchFamily="18" charset="0"/>
                        </a:rPr>
                        <m:t>cos</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𝑒</m:t>
                          </m:r>
                        </m:sub>
                      </m:sSub>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𝑠𝑖𝑛</m:t>
                          </m:r>
                        </m:sub>
                      </m:sSub>
                      <m:r>
                        <m:rPr>
                          <m:sty m:val="p"/>
                        </m:rPr>
                        <a:rPr lang="en-US" b="0" i="0" smtClean="0">
                          <a:latin typeface="Cambria Math" panose="02040503050406030204" pitchFamily="18" charset="0"/>
                        </a:rPr>
                        <m:t>sin</m:t>
                      </m:r>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𝑒</m:t>
                          </m:r>
                        </m:sub>
                      </m:sSub>
                      <m:r>
                        <a:rPr lang="en-US" i="1">
                          <a:latin typeface="Cambria Math" panose="02040503050406030204" pitchFamily="18" charset="0"/>
                        </a:rPr>
                        <m:t>𝑡</m:t>
                      </m:r>
                      <m:r>
                        <a:rPr lang="en-US" i="1">
                          <a:latin typeface="Cambria Math" panose="02040503050406030204" pitchFamily="18" charset="0"/>
                        </a:rPr>
                        <m:t>)</m:t>
                      </m:r>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𝑒𝑑𝑐</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K</m:t>
                      </m:r>
                      <m:r>
                        <a:rPr lang="en-US" b="0" i="0" smtClean="0">
                          <a:latin typeface="Cambria Math" panose="02040503050406030204" pitchFamily="18" charset="0"/>
                        </a:rPr>
                        <m:t>(</m:t>
                      </m:r>
                      <m:sSubSup>
                        <m:sSubSupPr>
                          <m:ctrlPr>
                            <a:rPr lang="en-US" i="1" smtClean="0">
                              <a:latin typeface="Cambria Math" panose="02040503050406030204" pitchFamily="18" charset="0"/>
                            </a:rPr>
                          </m:ctrlPr>
                        </m:sSubSupPr>
                        <m:e>
                          <m:r>
                            <m:rPr>
                              <m:nor/>
                            </m:rPr>
                            <a:rPr lang="el-GR" dirty="0"/>
                            <m:t>ψ</m:t>
                          </m:r>
                        </m:e>
                        <m:sub>
                          <m:r>
                            <a:rPr lang="en-US" b="0" i="1" smtClean="0">
                              <a:latin typeface="Cambria Math" panose="02040503050406030204" pitchFamily="18" charset="0"/>
                            </a:rPr>
                            <m:t>𝑞𝑠</m:t>
                          </m:r>
                        </m:sub>
                        <m:sup>
                          <m:r>
                            <a:rPr lang="en-US" b="0" i="1" smtClean="0">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b="0" i="0" dirty="0" smtClean="0"/>
                            <m:t>i</m:t>
                          </m:r>
                        </m:e>
                        <m:sub>
                          <m:r>
                            <a:rPr lang="en-US" i="1">
                              <a:latin typeface="Cambria Math" panose="02040503050406030204" pitchFamily="18" charset="0"/>
                            </a:rPr>
                            <m:t>𝑞</m:t>
                          </m:r>
                          <m:r>
                            <a:rPr lang="en-US" b="0" i="1" smtClean="0">
                              <a:latin typeface="Cambria Math" panose="02040503050406030204" pitchFamily="18" charset="0"/>
                            </a:rPr>
                            <m:t>𝑟</m:t>
                          </m:r>
                        </m:sub>
                        <m:sup>
                          <m:r>
                            <a:rPr lang="en-US" i="1">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dirty="0" smtClean="0">
                              <a:latin typeface="Cambria Math" panose="02040503050406030204" pitchFamily="18" charset="0"/>
                            </a:rPr>
                            <m:t>𝑑</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b="0" i="0" dirty="0" smtClean="0"/>
                            <m:t>i</m:t>
                          </m:r>
                        </m:e>
                        <m:sub>
                          <m:r>
                            <a:rPr lang="en-US" b="0" i="1" dirty="0" smtClean="0">
                              <a:latin typeface="Cambria Math" panose="02040503050406030204" pitchFamily="18" charset="0"/>
                            </a:rPr>
                            <m:t>𝑑𝑟</m:t>
                          </m:r>
                        </m:sub>
                        <m:sup>
                          <m:r>
                            <a:rPr lang="en-US" i="1">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i="1">
                              <a:latin typeface="Cambria Math" panose="02040503050406030204" pitchFamily="18" charset="0"/>
                            </a:rPr>
                            <m:t>𝑞𝑠</m:t>
                          </m:r>
                        </m:sub>
                        <m:sup>
                          <m:r>
                            <a:rPr lang="en-US" b="0" i="1" smtClean="0">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b="0" i="0" dirty="0" smtClean="0"/>
                            <m:t>i</m:t>
                          </m:r>
                        </m:e>
                        <m:sub>
                          <m:r>
                            <a:rPr lang="en-US" i="1">
                              <a:latin typeface="Cambria Math" panose="02040503050406030204" pitchFamily="18" charset="0"/>
                            </a:rPr>
                            <m:t>𝑞</m:t>
                          </m:r>
                          <m:r>
                            <a:rPr lang="en-US" b="0" i="1" smtClean="0">
                              <a:latin typeface="Cambria Math" panose="02040503050406030204" pitchFamily="18" charset="0"/>
                            </a:rPr>
                            <m:t>𝑟</m:t>
                          </m:r>
                        </m:sub>
                        <m:sup>
                          <m:r>
                            <a:rPr lang="en-US" b="0" i="1" smtClean="0">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dirty="0" smtClean="0">
                              <a:latin typeface="Cambria Math" panose="02040503050406030204" pitchFamily="18" charset="0"/>
                            </a:rPr>
                            <m:t>𝑑</m:t>
                          </m:r>
                          <m:r>
                            <a:rPr lang="en-US" i="1">
                              <a:latin typeface="Cambria Math" panose="02040503050406030204" pitchFamily="18" charset="0"/>
                            </a:rPr>
                            <m:t>𝑠</m:t>
                          </m:r>
                        </m:sub>
                        <m:sup>
                          <m:r>
                            <a:rPr lang="en-US" b="0" i="1" smtClean="0">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b="0" i="0" dirty="0" smtClean="0"/>
                            <m:t>i</m:t>
                          </m:r>
                        </m:e>
                        <m:sub>
                          <m:r>
                            <a:rPr lang="en-US" b="0" i="1" smtClean="0">
                              <a:latin typeface="Cambria Math" panose="02040503050406030204" pitchFamily="18" charset="0"/>
                            </a:rPr>
                            <m:t>𝑑𝑟</m:t>
                          </m:r>
                        </m:sub>
                        <m:sup>
                          <m:r>
                            <a:rPr lang="en-US" b="0" i="1" smtClean="0">
                              <a:latin typeface="Cambria Math" panose="02040503050406030204" pitchFamily="18" charset="0"/>
                            </a:rPr>
                            <m:t>−</m:t>
                          </m:r>
                        </m:sup>
                      </m:sSubSup>
                      <m:r>
                        <a:rPr lang="en-US" b="0" i="0" smtClean="0">
                          <a:latin typeface="Cambria Math" panose="02040503050406030204" pitchFamily="18" charset="0"/>
                        </a:rPr>
                        <m:t>)</m:t>
                      </m:r>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𝑐𝑜𝑠</m:t>
                          </m:r>
                        </m:sub>
                      </m:sSub>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i="1">
                              <a:latin typeface="Cambria Math" panose="02040503050406030204" pitchFamily="18" charset="0"/>
                            </a:rPr>
                            <m:t>𝑞𝑠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a:latin typeface="Cambria Math" panose="02040503050406030204" pitchFamily="18" charset="0"/>
                            </a:rPr>
                            <m:t>𝑞</m:t>
                          </m:r>
                          <m:r>
                            <a:rPr lang="en-US" i="1">
                              <a:latin typeface="Cambria Math" panose="02040503050406030204" pitchFamily="18" charset="0"/>
                            </a:rPr>
                            <m:t>𝑟</m:t>
                          </m:r>
                        </m:sub>
                        <m:sup>
                          <m:r>
                            <a:rPr lang="en-US" b="0" i="1" smtClean="0">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i="1" dirty="0">
                              <a:latin typeface="Cambria Math" panose="02040503050406030204" pitchFamily="18" charset="0"/>
                            </a:rPr>
                            <m:t>𝑑</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dirty="0">
                              <a:latin typeface="Cambria Math" panose="02040503050406030204" pitchFamily="18" charset="0"/>
                            </a:rPr>
                            <m:t>𝑑𝑟</m:t>
                          </m:r>
                        </m:sub>
                        <m:sup>
                          <m:r>
                            <a:rPr lang="en-US" b="0" i="1" smtClean="0">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i="1">
                              <a:latin typeface="Cambria Math" panose="02040503050406030204" pitchFamily="18" charset="0"/>
                            </a:rPr>
                            <m:t>𝑞𝑠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a:latin typeface="Cambria Math" panose="02040503050406030204" pitchFamily="18" charset="0"/>
                            </a:rPr>
                            <m:t>𝑞</m:t>
                          </m:r>
                          <m:r>
                            <a:rPr lang="en-US" i="1">
                              <a:latin typeface="Cambria Math" panose="02040503050406030204" pitchFamily="18" charset="0"/>
                            </a:rPr>
                            <m:t>𝑟</m:t>
                          </m:r>
                        </m:sub>
                        <m:sup>
                          <m:r>
                            <a:rPr lang="en-US" b="0" i="1" smtClean="0">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i="1" dirty="0">
                              <a:latin typeface="Cambria Math" panose="02040503050406030204" pitchFamily="18" charset="0"/>
                            </a:rPr>
                            <m:t>𝑑</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b="0" i="0" dirty="0" smtClean="0"/>
                            <m:t>i</m:t>
                          </m:r>
                        </m:e>
                        <m:sub>
                          <m:r>
                            <a:rPr lang="en-US" i="1">
                              <a:latin typeface="Cambria Math" panose="02040503050406030204" pitchFamily="18" charset="0"/>
                            </a:rPr>
                            <m:t>𝑑𝑟</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m:oMathPara>
                </a14:m>
                <a:endParaRPr lang="en-US" dirty="0" smtClean="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𝑠𝑖𝑛</m:t>
                          </m:r>
                        </m:sub>
                      </m:sSub>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smtClean="0">
                              <a:latin typeface="Cambria Math" panose="02040503050406030204" pitchFamily="18" charset="0"/>
                            </a:rPr>
                            <m:t>𝑑</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a:latin typeface="Cambria Math" panose="02040503050406030204" pitchFamily="18" charset="0"/>
                            </a:rPr>
                            <m:t>𝑞𝑟</m:t>
                          </m:r>
                        </m:sub>
                        <m:sup>
                          <m:r>
                            <a:rPr lang="en-US" i="1">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dirty="0" smtClean="0">
                              <a:latin typeface="Cambria Math" panose="02040503050406030204" pitchFamily="18" charset="0"/>
                            </a:rPr>
                            <m:t>𝑞</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dirty="0">
                              <a:latin typeface="Cambria Math" panose="02040503050406030204" pitchFamily="18" charset="0"/>
                            </a:rPr>
                            <m:t>𝑑𝑟</m:t>
                          </m:r>
                        </m:sub>
                        <m:sup>
                          <m:r>
                            <a:rPr lang="en-US" i="1">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smtClean="0">
                              <a:latin typeface="Cambria Math" panose="02040503050406030204" pitchFamily="18" charset="0"/>
                            </a:rPr>
                            <m:t>𝑑</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a:latin typeface="Cambria Math" panose="02040503050406030204" pitchFamily="18" charset="0"/>
                            </a:rPr>
                            <m:t>𝑞𝑟</m:t>
                          </m:r>
                        </m:sub>
                        <m:sup>
                          <m:r>
                            <a:rPr lang="en-US" i="1">
                              <a:latin typeface="Cambria Math" panose="02040503050406030204" pitchFamily="18" charset="0"/>
                            </a:rPr>
                            <m:t>+</m:t>
                          </m:r>
                        </m:sup>
                      </m:sSubSup>
                      <m:r>
                        <a:rPr lang="en-US" b="0" i="0" smtClean="0">
                          <a:latin typeface="Cambria Math" panose="02040503050406030204" pitchFamily="18" charset="0"/>
                        </a:rPr>
                        <m:t>+</m:t>
                      </m:r>
                      <m:sSubSup>
                        <m:sSubSupPr>
                          <m:ctrlPr>
                            <a:rPr lang="en-US" i="1">
                              <a:latin typeface="Cambria Math" panose="02040503050406030204" pitchFamily="18" charset="0"/>
                            </a:rPr>
                          </m:ctrlPr>
                        </m:sSubSupPr>
                        <m:e>
                          <m:r>
                            <m:rPr>
                              <m:nor/>
                            </m:rPr>
                            <a:rPr lang="el-GR" dirty="0"/>
                            <m:t>ψ</m:t>
                          </m:r>
                        </m:e>
                        <m:sub>
                          <m:r>
                            <a:rPr lang="en-US" b="0" i="1" dirty="0" smtClean="0">
                              <a:latin typeface="Cambria Math" panose="02040503050406030204" pitchFamily="18" charset="0"/>
                            </a:rPr>
                            <m:t>𝑞</m:t>
                          </m:r>
                          <m:r>
                            <a:rPr lang="en-US" i="1">
                              <a:latin typeface="Cambria Math" panose="02040503050406030204" pitchFamily="18" charset="0"/>
                            </a:rPr>
                            <m:t>𝑠</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m:rPr>
                              <m:nor/>
                            </m:rPr>
                            <a:rPr lang="en-US" dirty="0"/>
                            <m:t>i</m:t>
                          </m:r>
                        </m:e>
                        <m:sub>
                          <m:r>
                            <a:rPr lang="en-US" i="1">
                              <a:latin typeface="Cambria Math" panose="02040503050406030204" pitchFamily="18" charset="0"/>
                            </a:rPr>
                            <m:t>𝑑𝑟</m:t>
                          </m:r>
                        </m:sub>
                        <m:sup>
                          <m:r>
                            <a:rPr lang="en-US" i="1">
                              <a:latin typeface="Cambria Math" panose="02040503050406030204" pitchFamily="18" charset="0"/>
                            </a:rPr>
                            <m:t>+</m:t>
                          </m:r>
                        </m:sup>
                      </m:sSubSup>
                      <m:r>
                        <a:rPr lang="en-US" b="0" i="0" smtClean="0">
                          <a:latin typeface="Cambria Math" panose="02040503050406030204" pitchFamily="18" charset="0"/>
                        </a:rPr>
                        <m:t>)</m:t>
                      </m:r>
                    </m:oMath>
                  </m:oMathPara>
                </a14:m>
                <a:endParaRPr lang="en-US" dirty="0" smtClean="0"/>
              </a:p>
              <a:p>
                <a:r>
                  <a:rPr lang="en-US" dirty="0" smtClean="0"/>
                  <a:t>RSC </a:t>
                </a:r>
                <a:r>
                  <a:rPr lang="en-US" dirty="0" smtClean="0"/>
                  <a:t>must make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𝑒𝑐𝑜𝑠</m:t>
                        </m:r>
                      </m:sub>
                    </m:sSub>
                    <m:r>
                      <a:rPr lang="en-US" b="0" i="1" smtClean="0">
                        <a:latin typeface="Cambria Math" panose="02040503050406030204" pitchFamily="18" charset="0"/>
                      </a:rPr>
                      <m:t>=0</m:t>
                    </m:r>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r>
                          <a:rPr lang="en-US" b="0" i="1" smtClean="0">
                            <a:latin typeface="Cambria Math" panose="02040503050406030204" pitchFamily="18" charset="0"/>
                          </a:rPr>
                          <m:t>𝑠𝑖𝑛</m:t>
                        </m:r>
                      </m:sub>
                    </m:sSub>
                    <m:r>
                      <a:rPr lang="en-US" b="0" i="1" smtClean="0">
                        <a:latin typeface="Cambria Math" panose="02040503050406030204" pitchFamily="18" charset="0"/>
                      </a:rPr>
                      <m:t>=0</m:t>
                    </m:r>
                  </m:oMath>
                </a14:m>
                <a:r>
                  <a:rPr lang="en-US" dirty="0" smtClean="0"/>
                  <a:t> by controlling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𝑞𝑟</m:t>
                        </m:r>
                        <m:r>
                          <a:rPr lang="en-US" b="0" i="1" smtClean="0">
                            <a:latin typeface="Cambria Math" panose="02040503050406030204" pitchFamily="18" charset="0"/>
                          </a:rPr>
                          <m:t>−</m:t>
                        </m:r>
                      </m:sub>
                    </m:sSub>
                  </m:oMath>
                </a14:m>
                <a:r>
                  <a:rPr lang="en-US" dirty="0" smtClean="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b="0" i="1" smtClean="0">
                            <a:latin typeface="Cambria Math" panose="02040503050406030204" pitchFamily="18" charset="0"/>
                          </a:rPr>
                          <m:t>𝑑</m:t>
                        </m:r>
                        <m:r>
                          <a:rPr lang="en-US" i="1">
                            <a:latin typeface="Cambria Math" panose="02040503050406030204" pitchFamily="18" charset="0"/>
                          </a:rPr>
                          <m:t>𝑟</m:t>
                        </m:r>
                        <m:r>
                          <a:rPr lang="en-US" i="1">
                            <a:latin typeface="Cambria Math" panose="02040503050406030204" pitchFamily="18" charset="0"/>
                          </a:rPr>
                          <m:t>−</m:t>
                        </m:r>
                      </m:sub>
                    </m:sSub>
                  </m:oMath>
                </a14:m>
                <a:r>
                  <a:rPr lang="en-US" dirty="0" smtClean="0"/>
                  <a: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232" b="-2941"/>
                </a:stretch>
              </a:blipFill>
            </p:spPr>
            <p:txBody>
              <a:bodyPr/>
              <a:lstStyle/>
              <a:p>
                <a:r>
                  <a:rPr lang="en-US">
                    <a:noFill/>
                  </a:rPr>
                  <a:t> </a:t>
                </a:r>
              </a:p>
            </p:txBody>
          </p:sp>
        </mc:Fallback>
      </mc:AlternateContent>
    </p:spTree>
    <p:extLst>
      <p:ext uri="{BB962C8B-B14F-4D97-AF65-F5344CB8AC3E}">
        <p14:creationId xmlns:p14="http://schemas.microsoft.com/office/powerpoint/2010/main" val="271026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a:t>Stator Voltage Unbalance </a:t>
            </a:r>
            <a:r>
              <a:rPr lang="en-US" dirty="0" smtClean="0"/>
              <a:t>causes Positive </a:t>
            </a:r>
            <a:r>
              <a:rPr lang="en-US" dirty="0"/>
              <a:t>Sequence </a:t>
            </a:r>
            <a:r>
              <a:rPr lang="en-US" dirty="0" smtClean="0"/>
              <a:t>Voltage/ Current  Components and  Negative </a:t>
            </a:r>
            <a:r>
              <a:rPr lang="en-US" dirty="0"/>
              <a:t>Sequence </a:t>
            </a:r>
            <a:r>
              <a:rPr lang="en-US" dirty="0" smtClean="0"/>
              <a:t>Voltage/ Current Components to be disturbed. This causes unwanted Torque Pulsations.</a:t>
            </a:r>
          </a:p>
          <a:p>
            <a:r>
              <a:rPr lang="en-US" dirty="0"/>
              <a:t>GSC </a:t>
            </a:r>
            <a:r>
              <a:rPr lang="en-US" dirty="0" smtClean="0"/>
              <a:t>will compensate </a:t>
            </a:r>
            <a:r>
              <a:rPr lang="en-US" dirty="0"/>
              <a:t>the negative sequence currents required in the network during </a:t>
            </a:r>
            <a:r>
              <a:rPr lang="en-US" dirty="0" smtClean="0"/>
              <a:t>the voltage unbalance. </a:t>
            </a:r>
            <a:r>
              <a:rPr lang="en-US" dirty="0"/>
              <a:t>It also controls Power delivered to grid by GSC and DC Link Voltage.</a:t>
            </a:r>
          </a:p>
          <a:p>
            <a:r>
              <a:rPr lang="en-US" dirty="0"/>
              <a:t>RSC </a:t>
            </a:r>
            <a:r>
              <a:rPr lang="en-US" dirty="0" smtClean="0"/>
              <a:t>will eliminate </a:t>
            </a:r>
            <a:r>
              <a:rPr lang="en-US" dirty="0"/>
              <a:t>negative sequence rotor currents, negative sequence stator currents </a:t>
            </a:r>
            <a:r>
              <a:rPr lang="en-US" dirty="0" smtClean="0"/>
              <a:t>and </a:t>
            </a:r>
            <a:r>
              <a:rPr lang="en-US" dirty="0"/>
              <a:t>torque pulsation. It also controls Active and Reactive Power delivered by stator</a:t>
            </a:r>
            <a:r>
              <a:rPr lang="en-US" dirty="0" smtClean="0"/>
              <a:t>.</a:t>
            </a:r>
          </a:p>
          <a:p>
            <a:endParaRPr lang="en-US" dirty="0"/>
          </a:p>
        </p:txBody>
      </p:sp>
    </p:spTree>
    <p:extLst>
      <p:ext uri="{BB962C8B-B14F-4D97-AF65-F5344CB8AC3E}">
        <p14:creationId xmlns:p14="http://schemas.microsoft.com/office/powerpoint/2010/main" val="774423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Controller in RSC </a:t>
            </a:r>
            <a:endParaRPr lang="en-US" dirty="0"/>
          </a:p>
        </p:txBody>
      </p:sp>
      <p:pic>
        <p:nvPicPr>
          <p:cNvPr id="6" name="Content Placeholder 5"/>
          <p:cNvPicPr>
            <a:picLocks noGrp="1" noChangeAspect="1"/>
          </p:cNvPicPr>
          <p:nvPr>
            <p:ph idx="1"/>
          </p:nvPr>
        </p:nvPicPr>
        <p:blipFill>
          <a:blip r:embed="rId2"/>
          <a:stretch>
            <a:fillRect/>
          </a:stretch>
        </p:blipFill>
        <p:spPr>
          <a:xfrm>
            <a:off x="1642185" y="1825625"/>
            <a:ext cx="8907630" cy="4351338"/>
          </a:xfrm>
          <a:prstGeom prst="rect">
            <a:avLst/>
          </a:prstGeom>
          <a:ln>
            <a:solidFill>
              <a:schemeClr val="tx1"/>
            </a:solidFill>
          </a:ln>
        </p:spPr>
      </p:pic>
    </p:spTree>
    <p:extLst>
      <p:ext uri="{BB962C8B-B14F-4D97-AF65-F5344CB8AC3E}">
        <p14:creationId xmlns:p14="http://schemas.microsoft.com/office/powerpoint/2010/main" val="1238465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Compensation via RSC</a:t>
            </a:r>
            <a:endParaRPr lang="en-US" dirty="0"/>
          </a:p>
        </p:txBody>
      </p:sp>
      <p:pic>
        <p:nvPicPr>
          <p:cNvPr id="5" name="Content Placeholder 4"/>
          <p:cNvPicPr>
            <a:picLocks noGrp="1" noChangeAspect="1"/>
          </p:cNvPicPr>
          <p:nvPr>
            <p:ph idx="1"/>
          </p:nvPr>
        </p:nvPicPr>
        <p:blipFill>
          <a:blip r:embed="rId2"/>
          <a:stretch>
            <a:fillRect/>
          </a:stretch>
        </p:blipFill>
        <p:spPr>
          <a:xfrm>
            <a:off x="1537773" y="1825625"/>
            <a:ext cx="9116453" cy="4351338"/>
          </a:xfrm>
          <a:prstGeom prst="rect">
            <a:avLst/>
          </a:prstGeom>
        </p:spPr>
      </p:pic>
    </p:spTree>
    <p:extLst>
      <p:ext uri="{BB962C8B-B14F-4D97-AF65-F5344CB8AC3E}">
        <p14:creationId xmlns:p14="http://schemas.microsoft.com/office/powerpoint/2010/main" val="3671583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Torque Response</a:t>
            </a:r>
            <a:endParaRPr lang="en-US" dirty="0"/>
          </a:p>
        </p:txBody>
      </p:sp>
      <p:pic>
        <p:nvPicPr>
          <p:cNvPr id="5" name="Content Placeholder 4"/>
          <p:cNvPicPr>
            <a:picLocks noGrp="1" noChangeAspect="1"/>
          </p:cNvPicPr>
          <p:nvPr>
            <p:ph idx="1"/>
          </p:nvPr>
        </p:nvPicPr>
        <p:blipFill>
          <a:blip r:embed="rId2"/>
          <a:stretch>
            <a:fillRect/>
          </a:stretch>
        </p:blipFill>
        <p:spPr>
          <a:xfrm>
            <a:off x="1509636" y="1825625"/>
            <a:ext cx="9172727" cy="4351338"/>
          </a:xfrm>
          <a:prstGeom prst="rect">
            <a:avLst/>
          </a:prstGeom>
        </p:spPr>
      </p:pic>
    </p:spTree>
    <p:extLst>
      <p:ext uri="{BB962C8B-B14F-4D97-AF65-F5344CB8AC3E}">
        <p14:creationId xmlns:p14="http://schemas.microsoft.com/office/powerpoint/2010/main" val="2843042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Currents</a:t>
            </a:r>
            <a:endParaRPr lang="en-US" dirty="0"/>
          </a:p>
        </p:txBody>
      </p:sp>
      <p:pic>
        <p:nvPicPr>
          <p:cNvPr id="5" name="Content Placeholder 4"/>
          <p:cNvPicPr>
            <a:picLocks noGrp="1" noChangeAspect="1"/>
          </p:cNvPicPr>
          <p:nvPr>
            <p:ph idx="1"/>
          </p:nvPr>
        </p:nvPicPr>
        <p:blipFill>
          <a:blip r:embed="rId2"/>
          <a:stretch>
            <a:fillRect/>
          </a:stretch>
        </p:blipFill>
        <p:spPr>
          <a:xfrm>
            <a:off x="263235" y="1690688"/>
            <a:ext cx="5721929" cy="4351338"/>
          </a:xfrm>
          <a:prstGeom prst="rect">
            <a:avLst/>
          </a:prstGeom>
        </p:spPr>
      </p:pic>
      <p:pic>
        <p:nvPicPr>
          <p:cNvPr id="6" name="Content Placeholder 3"/>
          <p:cNvPicPr>
            <a:picLocks noChangeAspect="1"/>
          </p:cNvPicPr>
          <p:nvPr/>
        </p:nvPicPr>
        <p:blipFill>
          <a:blip r:embed="rId3"/>
          <a:stretch>
            <a:fillRect/>
          </a:stretch>
        </p:blipFill>
        <p:spPr>
          <a:xfrm>
            <a:off x="6276109" y="1690688"/>
            <a:ext cx="5652656" cy="4351338"/>
          </a:xfrm>
          <a:prstGeom prst="rect">
            <a:avLst/>
          </a:prstGeom>
        </p:spPr>
      </p:pic>
    </p:spTree>
    <p:extLst>
      <p:ext uri="{BB962C8B-B14F-4D97-AF65-F5344CB8AC3E}">
        <p14:creationId xmlns:p14="http://schemas.microsoft.com/office/powerpoint/2010/main" val="827964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Rotor Voltages</a:t>
            </a:r>
            <a:endParaRPr lang="en-US" dirty="0"/>
          </a:p>
        </p:txBody>
      </p:sp>
      <p:pic>
        <p:nvPicPr>
          <p:cNvPr id="4" name="Content Placeholder 3"/>
          <p:cNvPicPr>
            <a:picLocks noGrp="1" noChangeAspect="1"/>
          </p:cNvPicPr>
          <p:nvPr>
            <p:ph idx="1"/>
          </p:nvPr>
        </p:nvPicPr>
        <p:blipFill>
          <a:blip r:embed="rId2"/>
          <a:stretch>
            <a:fillRect/>
          </a:stretch>
        </p:blipFill>
        <p:spPr>
          <a:xfrm>
            <a:off x="263236" y="1690688"/>
            <a:ext cx="5728855" cy="4351338"/>
          </a:xfrm>
          <a:prstGeom prst="rect">
            <a:avLst/>
          </a:prstGeom>
        </p:spPr>
      </p:pic>
      <p:pic>
        <p:nvPicPr>
          <p:cNvPr id="5" name="Content Placeholder 3"/>
          <p:cNvPicPr>
            <a:picLocks noChangeAspect="1"/>
          </p:cNvPicPr>
          <p:nvPr/>
        </p:nvPicPr>
        <p:blipFill>
          <a:blip r:embed="rId3"/>
          <a:stretch>
            <a:fillRect/>
          </a:stretch>
        </p:blipFill>
        <p:spPr>
          <a:xfrm>
            <a:off x="6345382" y="1690688"/>
            <a:ext cx="5583382" cy="4351338"/>
          </a:xfrm>
          <a:prstGeom prst="rect">
            <a:avLst/>
          </a:prstGeom>
        </p:spPr>
      </p:pic>
    </p:spTree>
    <p:extLst>
      <p:ext uri="{BB962C8B-B14F-4D97-AF65-F5344CB8AC3E}">
        <p14:creationId xmlns:p14="http://schemas.microsoft.com/office/powerpoint/2010/main" val="1031039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2415597"/>
            <a:ext cx="10515600" cy="1325563"/>
          </a:xfrm>
        </p:spPr>
        <p:txBody>
          <a:bodyPr>
            <a:normAutofit/>
          </a:bodyPr>
          <a:lstStyle/>
          <a:p>
            <a:pPr algn="ctr"/>
            <a:r>
              <a:rPr lang="en-US" sz="4800" b="1" dirty="0" smtClean="0"/>
              <a:t>Grid Side Converter</a:t>
            </a:r>
            <a:endParaRPr lang="en-US" sz="4800" b="1" dirty="0"/>
          </a:p>
        </p:txBody>
      </p:sp>
    </p:spTree>
    <p:extLst>
      <p:ext uri="{BB962C8B-B14F-4D97-AF65-F5344CB8AC3E}">
        <p14:creationId xmlns:p14="http://schemas.microsoft.com/office/powerpoint/2010/main" val="2514050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Side Converter</a:t>
            </a:r>
            <a:endParaRPr lang="en-US" dirty="0"/>
          </a:p>
        </p:txBody>
      </p:sp>
      <p:pic>
        <p:nvPicPr>
          <p:cNvPr id="4" name="Content Placeholder 3"/>
          <p:cNvPicPr>
            <a:picLocks noGrp="1" noChangeAspect="1"/>
          </p:cNvPicPr>
          <p:nvPr>
            <p:ph idx="1"/>
          </p:nvPr>
        </p:nvPicPr>
        <p:blipFill>
          <a:blip r:embed="rId2"/>
          <a:stretch>
            <a:fillRect/>
          </a:stretch>
        </p:blipFill>
        <p:spPr>
          <a:xfrm>
            <a:off x="2092540" y="1690688"/>
            <a:ext cx="8006919" cy="4800488"/>
          </a:xfrm>
          <a:prstGeom prst="rect">
            <a:avLst/>
          </a:prstGeom>
        </p:spPr>
      </p:pic>
    </p:spTree>
    <p:extLst>
      <p:ext uri="{BB962C8B-B14F-4D97-AF65-F5344CB8AC3E}">
        <p14:creationId xmlns:p14="http://schemas.microsoft.com/office/powerpoint/2010/main" val="3048464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a:t>
            </a:r>
            <a:r>
              <a:rPr lang="en-US" dirty="0" smtClean="0"/>
              <a:t>Grid </a:t>
            </a:r>
            <a:r>
              <a:rPr lang="en-US" dirty="0"/>
              <a:t>Side Converter </a:t>
            </a:r>
            <a:r>
              <a:rPr lang="en-US" dirty="0" smtClean="0"/>
              <a:t>Positive Sequence Control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r>
                  <a:rPr lang="en-US" dirty="0" smtClean="0"/>
                  <a:t>The GSC is used for real </a:t>
                </a:r>
                <a:r>
                  <a:rPr lang="en-US" dirty="0"/>
                  <a:t>power and reactive power control</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𝑞</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𝑞</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𝑞𝑔</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𝑞𝑠</m:t>
                          </m:r>
                        </m:sub>
                      </m:s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𝑑𝑔</m:t>
                          </m:r>
                        </m:sub>
                      </m:sSub>
                    </m:oMath>
                  </m:oMathPara>
                </a14:m>
                <a:endParaRPr lang="en-US" dirty="0" smtClean="0"/>
              </a:p>
              <a:p>
                <a:r>
                  <a:rPr lang="en-US" dirty="0" smtClean="0"/>
                  <a:t>GSC </a:t>
                </a:r>
                <a:r>
                  <a:rPr lang="en-US" dirty="0"/>
                  <a:t>control </a:t>
                </a:r>
                <a:r>
                  <a:rPr lang="en-US" dirty="0" smtClean="0"/>
                  <a:t>takes </a:t>
                </a:r>
                <a:r>
                  <a:rPr lang="en-US" dirty="0"/>
                  <a:t>care of the DC-link </a:t>
                </a:r>
                <a:r>
                  <a:rPr lang="en-US" dirty="0" smtClean="0"/>
                  <a:t>voltage as well</a:t>
                </a:r>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𝐶</m:t>
                      </m:r>
                      <m:f>
                        <m:fPr>
                          <m:ctrlPr>
                            <a:rPr lang="en-US" i="1">
                              <a:latin typeface="Cambria Math" panose="02040503050406030204" pitchFamily="18" charset="0"/>
                            </a:rPr>
                          </m:ctrlPr>
                        </m:fPr>
                        <m:num>
                          <m:r>
                            <a:rPr lang="en-US" i="1">
                              <a:latin typeface="Cambria Math" panose="02040503050406030204" pitchFamily="18" charset="0"/>
                            </a:rPr>
                            <m:t>𝑑</m:t>
                          </m:r>
                          <m:sSubSup>
                            <m:sSubSupPr>
                              <m:ctrlPr>
                                <a:rPr lang="en-US" i="1">
                                  <a:latin typeface="Cambria Math" panose="02040503050406030204" pitchFamily="18" charset="0"/>
                                </a:rPr>
                              </m:ctrlPr>
                            </m:sSubSupPr>
                            <m:e>
                              <m:r>
                                <a:rPr lang="en-US" i="1">
                                  <a:latin typeface="Cambria Math" panose="02040503050406030204" pitchFamily="18" charset="0"/>
                                </a:rPr>
                                <m:t>𝑉</m:t>
                              </m:r>
                            </m:e>
                            <m:sub>
                              <m:r>
                                <a:rPr lang="en-US" i="1">
                                  <a:latin typeface="Cambria Math" panose="02040503050406030204" pitchFamily="18" charset="0"/>
                                </a:rPr>
                                <m:t>𝐷𝐶</m:t>
                              </m:r>
                            </m:sub>
                            <m:sup>
                              <m:r>
                                <a:rPr lang="en-US" i="1">
                                  <a:latin typeface="Cambria Math" panose="02040503050406030204" pitchFamily="18" charset="0"/>
                                </a:rPr>
                                <m:t>2</m:t>
                              </m:r>
                            </m:sup>
                          </m:sSubSup>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𝐶</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𝐷𝐶</m:t>
                          </m:r>
                          <m:r>
                            <a:rPr lang="en-US" i="1">
                              <a:latin typeface="Cambria Math" panose="02040503050406030204" pitchFamily="18" charset="0"/>
                            </a:rPr>
                            <m:t>0</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𝐷𝐶</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𝑅𝑆𝐶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𝐺𝑆𝐶</m:t>
                          </m:r>
                        </m:sub>
                      </m:sSub>
                    </m:oMath>
                  </m:oMathPara>
                </a14:m>
                <a:endParaRPr lang="en-US" dirty="0" smtClean="0"/>
              </a:p>
              <a:p>
                <a:r>
                  <a:rPr lang="en-US" dirty="0"/>
                  <a:t>The GSC output voltage, GSC current, and the coupling point voltage </a:t>
                </a:r>
                <a:r>
                  <a:rPr lang="en-US" dirty="0" smtClean="0"/>
                  <a:t>are used to design controller.</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𝑣</m:t>
                          </m:r>
                        </m:e>
                        <m:sub>
                          <m:r>
                            <a:rPr lang="en-US" i="1"/>
                            <m:t>𝑞𝑔</m:t>
                          </m:r>
                        </m:sub>
                      </m:sSub>
                      <m:r>
                        <a:rPr lang="en-US" i="1"/>
                        <m:t>=</m:t>
                      </m:r>
                      <m:sSub>
                        <m:sSubPr>
                          <m:ctrlPr>
                            <a:rPr lang="en-US" i="1"/>
                          </m:ctrlPr>
                        </m:sSubPr>
                        <m:e>
                          <m:r>
                            <a:rPr lang="en-US" i="1"/>
                            <m:t>𝐿</m:t>
                          </m:r>
                        </m:e>
                        <m:sub>
                          <m:r>
                            <a:rPr lang="en-US" i="1"/>
                            <m:t>𝑔</m:t>
                          </m:r>
                        </m:sub>
                      </m:sSub>
                      <m:f>
                        <m:fPr>
                          <m:ctrlPr>
                            <a:rPr lang="en-US" i="1"/>
                          </m:ctrlPr>
                        </m:fPr>
                        <m:num>
                          <m:r>
                            <a:rPr lang="en-US" i="1"/>
                            <m:t>𝑑</m:t>
                          </m:r>
                          <m:sSub>
                            <m:sSubPr>
                              <m:ctrlPr>
                                <a:rPr lang="en-US" i="1"/>
                              </m:ctrlPr>
                            </m:sSubPr>
                            <m:e>
                              <m:r>
                                <a:rPr lang="en-US" i="1"/>
                                <m:t>𝑖</m:t>
                              </m:r>
                            </m:e>
                            <m:sub>
                              <m:r>
                                <a:rPr lang="en-US" i="1"/>
                                <m:t>𝑞𝑔</m:t>
                              </m:r>
                            </m:sub>
                          </m:sSub>
                        </m:num>
                        <m:den>
                          <m:r>
                            <a:rPr lang="en-US" i="1"/>
                            <m:t>𝑑𝑡</m:t>
                          </m:r>
                        </m:den>
                      </m:f>
                      <m:r>
                        <a:rPr lang="en-US" i="1"/>
                        <m:t>+</m:t>
                      </m:r>
                      <m:r>
                        <a:rPr lang="en-US" i="1"/>
                        <m:t>𝜔</m:t>
                      </m:r>
                      <m:sSub>
                        <m:sSubPr>
                          <m:ctrlPr>
                            <a:rPr lang="en-US" i="1"/>
                          </m:ctrlPr>
                        </m:sSubPr>
                        <m:e>
                          <m:r>
                            <a:rPr lang="en-US" i="1"/>
                            <m:t>𝐿</m:t>
                          </m:r>
                        </m:e>
                        <m:sub>
                          <m:r>
                            <a:rPr lang="en-US" i="1"/>
                            <m:t>𝑔</m:t>
                          </m:r>
                        </m:sub>
                      </m:sSub>
                      <m:sSub>
                        <m:sSubPr>
                          <m:ctrlPr>
                            <a:rPr lang="en-US" i="1"/>
                          </m:ctrlPr>
                        </m:sSubPr>
                        <m:e>
                          <m:r>
                            <a:rPr lang="en-US" i="1"/>
                            <m:t>𝑖</m:t>
                          </m:r>
                        </m:e>
                        <m:sub>
                          <m:r>
                            <a:rPr lang="en-US" i="1"/>
                            <m:t>𝑑𝑔</m:t>
                          </m:r>
                        </m:sub>
                      </m:sSub>
                      <m:r>
                        <a:rPr lang="en-US" i="1"/>
                        <m:t>+</m:t>
                      </m:r>
                      <m:sSub>
                        <m:sSubPr>
                          <m:ctrlPr>
                            <a:rPr lang="en-US" i="1"/>
                          </m:ctrlPr>
                        </m:sSubPr>
                        <m:e>
                          <m:r>
                            <a:rPr lang="en-US" i="1"/>
                            <m:t>𝑣</m:t>
                          </m:r>
                        </m:e>
                        <m:sub>
                          <m:r>
                            <a:rPr lang="en-US" i="1"/>
                            <m:t>𝑞𝑠</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𝑣</m:t>
                          </m:r>
                        </m:e>
                        <m:sub>
                          <m:r>
                            <a:rPr lang="en-US" i="1"/>
                            <m:t>𝑑𝑔</m:t>
                          </m:r>
                        </m:sub>
                      </m:sSub>
                      <m:r>
                        <a:rPr lang="en-US" i="1"/>
                        <m:t>=</m:t>
                      </m:r>
                      <m:sSub>
                        <m:sSubPr>
                          <m:ctrlPr>
                            <a:rPr lang="en-US" i="1"/>
                          </m:ctrlPr>
                        </m:sSubPr>
                        <m:e>
                          <m:r>
                            <a:rPr lang="en-US" i="1"/>
                            <m:t>𝐿</m:t>
                          </m:r>
                        </m:e>
                        <m:sub>
                          <m:r>
                            <a:rPr lang="en-US" i="1"/>
                            <m:t>𝑔</m:t>
                          </m:r>
                        </m:sub>
                      </m:sSub>
                      <m:f>
                        <m:fPr>
                          <m:ctrlPr>
                            <a:rPr lang="en-US" i="1"/>
                          </m:ctrlPr>
                        </m:fPr>
                        <m:num>
                          <m:r>
                            <a:rPr lang="en-US" i="1"/>
                            <m:t>𝑑</m:t>
                          </m:r>
                          <m:sSub>
                            <m:sSubPr>
                              <m:ctrlPr>
                                <a:rPr lang="en-US" i="1"/>
                              </m:ctrlPr>
                            </m:sSubPr>
                            <m:e>
                              <m:r>
                                <a:rPr lang="en-US" i="1"/>
                                <m:t>𝑖</m:t>
                              </m:r>
                            </m:e>
                            <m:sub>
                              <m:r>
                                <a:rPr lang="en-US" i="1"/>
                                <m:t>𝑑𝑔</m:t>
                              </m:r>
                            </m:sub>
                          </m:sSub>
                        </m:num>
                        <m:den>
                          <m:r>
                            <a:rPr lang="en-US" i="1"/>
                            <m:t>𝑑𝑡</m:t>
                          </m:r>
                        </m:den>
                      </m:f>
                      <m:r>
                        <a:rPr lang="en-US" i="1"/>
                        <m:t>−</m:t>
                      </m:r>
                      <m:r>
                        <a:rPr lang="en-US" i="1"/>
                        <m:t>𝜔</m:t>
                      </m:r>
                      <m:sSub>
                        <m:sSubPr>
                          <m:ctrlPr>
                            <a:rPr lang="en-US" i="1"/>
                          </m:ctrlPr>
                        </m:sSubPr>
                        <m:e>
                          <m:r>
                            <a:rPr lang="en-US" i="1"/>
                            <m:t>𝐿</m:t>
                          </m:r>
                        </m:e>
                        <m:sub>
                          <m:r>
                            <a:rPr lang="en-US" i="1"/>
                            <m:t>𝑔</m:t>
                          </m:r>
                        </m:sub>
                      </m:sSub>
                      <m:sSub>
                        <m:sSubPr>
                          <m:ctrlPr>
                            <a:rPr lang="en-US" i="1"/>
                          </m:ctrlPr>
                        </m:sSubPr>
                        <m:e>
                          <m:r>
                            <a:rPr lang="en-US" i="1"/>
                            <m:t>𝑖</m:t>
                          </m:r>
                        </m:e>
                        <m:sub>
                          <m:r>
                            <a:rPr lang="en-US" i="1"/>
                            <m:t>𝑞𝑔</m:t>
                          </m:r>
                        </m:sub>
                      </m:sSub>
                    </m:oMath>
                  </m:oMathPara>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2521" r="-522"/>
                </a:stretch>
              </a:blipFill>
            </p:spPr>
            <p:txBody>
              <a:bodyPr/>
              <a:lstStyle/>
              <a:p>
                <a:r>
                  <a:rPr lang="en-US">
                    <a:noFill/>
                  </a:rPr>
                  <a:t> </a:t>
                </a:r>
              </a:p>
            </p:txBody>
          </p:sp>
        </mc:Fallback>
      </mc:AlternateContent>
    </p:spTree>
    <p:extLst>
      <p:ext uri="{BB962C8B-B14F-4D97-AF65-F5344CB8AC3E}">
        <p14:creationId xmlns:p14="http://schemas.microsoft.com/office/powerpoint/2010/main" val="3143674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Sequence Controller in GSC </a:t>
            </a:r>
            <a:endParaRPr lang="en-US" dirty="0"/>
          </a:p>
        </p:txBody>
      </p:sp>
      <p:pic>
        <p:nvPicPr>
          <p:cNvPr id="5" name="Content Placeholder 4"/>
          <p:cNvPicPr>
            <a:picLocks noGrp="1"/>
          </p:cNvPicPr>
          <p:nvPr>
            <p:ph idx="1"/>
          </p:nvPr>
        </p:nvPicPr>
        <p:blipFill rotWithShape="1">
          <a:blip r:embed="rId2"/>
          <a:srcRect l="17446" t="20759" r="561" b="6045"/>
          <a:stretch/>
        </p:blipFill>
        <p:spPr bwMode="auto">
          <a:xfrm>
            <a:off x="1522996" y="1825625"/>
            <a:ext cx="9146007"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4628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Sequence GSC </a:t>
            </a:r>
            <a:r>
              <a:rPr lang="en-US" dirty="0" smtClean="0"/>
              <a:t>Control of GSC Power Q_GSC</a:t>
            </a:r>
            <a:endParaRPr lang="en-US" dirty="0"/>
          </a:p>
        </p:txBody>
      </p:sp>
      <p:pic>
        <p:nvPicPr>
          <p:cNvPr id="5" name="Content Placeholder 4"/>
          <p:cNvPicPr>
            <a:picLocks noGrp="1" noChangeAspect="1"/>
          </p:cNvPicPr>
          <p:nvPr>
            <p:ph idx="1"/>
          </p:nvPr>
        </p:nvPicPr>
        <p:blipFill>
          <a:blip r:embed="rId2"/>
          <a:stretch>
            <a:fillRect/>
          </a:stretch>
        </p:blipFill>
        <p:spPr>
          <a:xfrm>
            <a:off x="1537773" y="1825625"/>
            <a:ext cx="9116453" cy="4351338"/>
          </a:xfrm>
          <a:prstGeom prst="rect">
            <a:avLst/>
          </a:prstGeom>
        </p:spPr>
      </p:pic>
    </p:spTree>
    <p:extLst>
      <p:ext uri="{BB962C8B-B14F-4D97-AF65-F5344CB8AC3E}">
        <p14:creationId xmlns:p14="http://schemas.microsoft.com/office/powerpoint/2010/main" val="331126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a:t>
            </a:r>
            <a:r>
              <a:rPr lang="en-US" dirty="0" smtClean="0"/>
              <a:t>Sequence </a:t>
            </a:r>
            <a:r>
              <a:rPr lang="en-US" dirty="0" smtClean="0"/>
              <a:t>dq- Components </a:t>
            </a:r>
            <a:endParaRPr lang="en-US" dirty="0"/>
          </a:p>
        </p:txBody>
      </p:sp>
      <p:pic>
        <p:nvPicPr>
          <p:cNvPr id="4" name="Content Placeholder 3"/>
          <p:cNvPicPr>
            <a:picLocks noGrp="1" noChangeAspect="1"/>
          </p:cNvPicPr>
          <p:nvPr>
            <p:ph idx="1"/>
          </p:nvPr>
        </p:nvPicPr>
        <p:blipFill>
          <a:blip r:embed="rId2"/>
          <a:stretch>
            <a:fillRect/>
          </a:stretch>
        </p:blipFill>
        <p:spPr>
          <a:xfrm>
            <a:off x="5014721" y="2019872"/>
            <a:ext cx="6101479" cy="4454080"/>
          </a:xfrm>
          <a:prstGeom prst="rect">
            <a:avLst/>
          </a:prstGeom>
          <a:ln>
            <a:solidFill>
              <a:schemeClr val="tx1"/>
            </a:solidFill>
          </a:ln>
        </p:spPr>
      </p:pic>
      <mc:AlternateContent xmlns:mc="http://schemas.openxmlformats.org/markup-compatibility/2006">
        <mc:Choice xmlns:a14="http://schemas.microsoft.com/office/drawing/2010/main" Requires="a14">
          <p:sp>
            <p:nvSpPr>
              <p:cNvPr id="6" name="TextBox 5"/>
              <p:cNvSpPr txBox="1"/>
              <p:nvPr/>
            </p:nvSpPr>
            <p:spPr>
              <a:xfrm>
                <a:off x="838200" y="2019872"/>
                <a:ext cx="3678936" cy="4256550"/>
              </a:xfrm>
              <a:prstGeom prst="rect">
                <a:avLst/>
              </a:prstGeom>
              <a:noFill/>
            </p:spPr>
            <p:txBody>
              <a:bodyPr wrap="square" rtlCol="0">
                <a:spAutoFit/>
              </a:bodyPr>
              <a:lstStyle/>
              <a:p>
                <a:r>
                  <a:rPr lang="en-US" sz="2800" dirty="0" smtClean="0"/>
                  <a:t>Negative-sequence </a:t>
                </a:r>
                <a:r>
                  <a:rPr lang="en-US" sz="2800" dirty="0"/>
                  <a:t>components </a:t>
                </a:r>
                <a:r>
                  <a:rPr lang="en-US" sz="2800" dirty="0" smtClean="0"/>
                  <a:t>rotate at </a:t>
                </a:r>
                <a:r>
                  <a:rPr lang="en-US" sz="2800" dirty="0" smtClean="0"/>
                  <a:t>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𝜔</m:t>
                        </m:r>
                      </m:e>
                      <m:sub>
                        <m:r>
                          <a:rPr lang="en-US" sz="2800" b="0" i="1" smtClean="0">
                            <a:latin typeface="Cambria Math" panose="02040503050406030204" pitchFamily="18" charset="0"/>
                          </a:rPr>
                          <m:t>𝑒</m:t>
                        </m:r>
                      </m:sub>
                    </m:sSub>
                  </m:oMath>
                </a14:m>
                <a:r>
                  <a:rPr lang="en-US" sz="2800" dirty="0" smtClean="0"/>
                  <a:t> in dq- </a:t>
                </a:r>
                <a:r>
                  <a:rPr lang="en-US" sz="2800" dirty="0" smtClean="0"/>
                  <a:t>synchronously rotating reference frame. They </a:t>
                </a:r>
                <a:r>
                  <a:rPr lang="en-US" sz="2800" dirty="0" smtClean="0"/>
                  <a:t>are extracted </a:t>
                </a:r>
                <a:r>
                  <a:rPr lang="en-US" sz="2800" dirty="0"/>
                  <a:t>through </a:t>
                </a:r>
                <a:r>
                  <a:rPr lang="en-US" sz="2800" dirty="0" err="1" smtClean="0"/>
                  <a:t>qd</a:t>
                </a:r>
                <a:r>
                  <a:rPr lang="en-US" sz="2800" dirty="0" smtClean="0"/>
                  <a:t>+/</a:t>
                </a:r>
                <a:r>
                  <a:rPr lang="en-US" sz="2800" dirty="0" err="1" smtClean="0"/>
                  <a:t>qd</a:t>
                </a:r>
                <a:r>
                  <a:rPr lang="en-US" sz="2800" dirty="0"/>
                  <a:t>− </a:t>
                </a:r>
                <a:r>
                  <a:rPr lang="en-US" sz="2800" dirty="0" smtClean="0"/>
                  <a:t>transformation:</a:t>
                </a:r>
              </a:p>
              <a:p>
                <a:endParaRPr lang="en-US" sz="2800" dirty="0" smtClean="0"/>
              </a:p>
              <a:p>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𝑗</m:t>
                          </m:r>
                          <m:sSup>
                            <m:sSupPr>
                              <m:ctrlPr>
                                <a:rPr lang="en-US" i="1">
                                  <a:latin typeface="Cambria Math" panose="02040503050406030204" pitchFamily="18" charset="0"/>
                                </a:rPr>
                              </m:ctrlPr>
                            </m:sSupPr>
                            <m:e>
                              <m:r>
                                <a:rPr lang="en-US" b="0" i="1" smtClean="0">
                                  <a:latin typeface="Cambria Math" panose="02040503050406030204" pitchFamily="18" charset="0"/>
                                </a:rPr>
                                <m:t>𝑑</m:t>
                              </m:r>
                            </m:e>
                            <m:sup>
                              <m:r>
                                <a:rPr lang="en-US" i="1">
                                  <a:latin typeface="Cambria Math" panose="02040503050406030204" pitchFamily="18" charset="0"/>
                                </a:rPr>
                                <m:t>−</m:t>
                              </m:r>
                            </m:sup>
                          </m:sSup>
                        </m:e>
                      </m:d>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𝑒</m:t>
                              </m:r>
                            </m:sub>
                          </m:sSub>
                          <m:r>
                            <a:rPr lang="en-US" b="0" i="1" smtClean="0">
                              <a:latin typeface="Cambria Math" panose="02040503050406030204" pitchFamily="18" charset="0"/>
                            </a:rPr>
                            <m:t>𝑡</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b="0" i="1" smtClean="0">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𝑗</m:t>
                      </m:r>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smtClean="0"/>
              </a:p>
            </p:txBody>
          </p:sp>
        </mc:Choice>
        <mc:Fallback>
          <p:sp>
            <p:nvSpPr>
              <p:cNvPr id="6" name="TextBox 5"/>
              <p:cNvSpPr txBox="1">
                <a:spLocks noRot="1" noChangeAspect="1" noMove="1" noResize="1" noEditPoints="1" noAdjustHandles="1" noChangeArrowheads="1" noChangeShapeType="1" noTextEdit="1"/>
              </p:cNvSpPr>
              <p:nvPr/>
            </p:nvSpPr>
            <p:spPr>
              <a:xfrm>
                <a:off x="838200" y="2019872"/>
                <a:ext cx="3678936" cy="4256550"/>
              </a:xfrm>
              <a:prstGeom prst="rect">
                <a:avLst/>
              </a:prstGeom>
              <a:blipFill>
                <a:blip r:embed="rId3"/>
                <a:stretch>
                  <a:fillRect l="-3483" t="-1288" b="-429"/>
                </a:stretch>
              </a:blipFill>
            </p:spPr>
            <p:txBody>
              <a:bodyPr/>
              <a:lstStyle/>
              <a:p>
                <a:r>
                  <a:rPr lang="en-US">
                    <a:noFill/>
                  </a:rPr>
                  <a:t> </a:t>
                </a:r>
              </a:p>
            </p:txBody>
          </p:sp>
        </mc:Fallback>
      </mc:AlternateContent>
    </p:spTree>
    <p:extLst>
      <p:ext uri="{BB962C8B-B14F-4D97-AF65-F5344CB8AC3E}">
        <p14:creationId xmlns:p14="http://schemas.microsoft.com/office/powerpoint/2010/main" val="183046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Sequence GSC </a:t>
            </a:r>
            <a:r>
              <a:rPr lang="en-US" dirty="0" smtClean="0"/>
              <a:t>Control of DC Link Voltage VDC</a:t>
            </a:r>
            <a:endParaRPr lang="en-US" dirty="0"/>
          </a:p>
        </p:txBody>
      </p:sp>
      <p:pic>
        <p:nvPicPr>
          <p:cNvPr id="5" name="Content Placeholder 4"/>
          <p:cNvPicPr>
            <a:picLocks noGrp="1" noChangeAspect="1"/>
          </p:cNvPicPr>
          <p:nvPr>
            <p:ph idx="1"/>
          </p:nvPr>
        </p:nvPicPr>
        <p:blipFill>
          <a:blip r:embed="rId2"/>
          <a:stretch>
            <a:fillRect/>
          </a:stretch>
        </p:blipFill>
        <p:spPr>
          <a:xfrm>
            <a:off x="1537773" y="1825625"/>
            <a:ext cx="9116453" cy="4351338"/>
          </a:xfrm>
          <a:prstGeom prst="rect">
            <a:avLst/>
          </a:prstGeom>
        </p:spPr>
      </p:pic>
    </p:spTree>
    <p:extLst>
      <p:ext uri="{BB962C8B-B14F-4D97-AF65-F5344CB8AC3E}">
        <p14:creationId xmlns:p14="http://schemas.microsoft.com/office/powerpoint/2010/main" val="1678868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DFIG </a:t>
            </a:r>
            <a:r>
              <a:rPr lang="en-US" dirty="0" smtClean="0"/>
              <a:t>Grid </a:t>
            </a:r>
            <a:r>
              <a:rPr lang="en-US" dirty="0"/>
              <a:t>Side Converter </a:t>
            </a:r>
            <a:r>
              <a:rPr lang="en-US" dirty="0" smtClean="0"/>
              <a:t>Negative </a:t>
            </a:r>
            <a:r>
              <a:rPr lang="en-US" dirty="0"/>
              <a:t>Sequence Control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For </a:t>
                </a:r>
                <a:r>
                  <a:rPr lang="en-US" dirty="0"/>
                  <a:t>negative sequence compensation via GSC, the current controllers of the GSC will measure the network currents, extract the negative sequence components and generate the required negative sequence currents from the GSC for compensation. </a:t>
                </a:r>
                <a:endParaRPr lang="en-US" dirty="0" smtClean="0"/>
              </a:p>
              <a:p>
                <a:r>
                  <a:rPr lang="en-US" dirty="0" smtClean="0"/>
                  <a:t>The </a:t>
                </a:r>
                <a:r>
                  <a:rPr lang="en-US" dirty="0"/>
                  <a:t>reference values of the negative sequence currents come from the measurements of the currents to the </a:t>
                </a:r>
                <a:r>
                  <a:rPr lang="en-US" dirty="0" smtClean="0"/>
                  <a:t>grid. </a:t>
                </a:r>
                <a:endParaRPr lang="en-US" dirty="0" smtClean="0"/>
              </a:p>
              <a:p>
                <a:endParaRPr lang="en-US"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𝑖</m:t>
                          </m:r>
                        </m:e>
                        <m:sub>
                          <m:r>
                            <a:rPr lang="en-US" b="0" i="1" smtClean="0">
                              <a:latin typeface="Cambria Math" panose="02040503050406030204" pitchFamily="18" charset="0"/>
                            </a:rPr>
                            <m:t>𝑔𝑞</m:t>
                          </m:r>
                          <m:r>
                            <a:rPr lang="en-US" b="0" i="1" smtClean="0">
                              <a:latin typeface="Cambria Math" panose="02040503050406030204" pitchFamily="18" charset="0"/>
                            </a:rPr>
                            <m:t>,</m:t>
                          </m:r>
                          <m:r>
                            <a:rPr lang="en-US" b="0" i="1" smtClean="0">
                              <a:latin typeface="Cambria Math" panose="02040503050406030204" pitchFamily="18" charset="0"/>
                            </a:rPr>
                            <m:t>𝑟𝑒𝑓</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𝑖</m:t>
                          </m:r>
                        </m:e>
                        <m:sub>
                          <m:r>
                            <a:rPr lang="en-US" b="0" i="1" smtClean="0">
                              <a:latin typeface="Cambria Math" panose="02040503050406030204" pitchFamily="18" charset="0"/>
                            </a:rPr>
                            <m:t>𝑒</m:t>
                          </m:r>
                          <m:r>
                            <a:rPr lang="en-US" i="1">
                              <a:latin typeface="Cambria Math" panose="02040503050406030204" pitchFamily="18" charset="0"/>
                            </a:rPr>
                            <m:t>𝑞</m:t>
                          </m:r>
                        </m:sub>
                        <m:sup>
                          <m:r>
                            <a:rPr lang="en-US" i="1">
                              <a:latin typeface="Cambria Math" panose="02040503050406030204" pitchFamily="18" charset="0"/>
                            </a:rPr>
                            <m:t>−</m:t>
                          </m:r>
                        </m:sup>
                      </m:sSubSup>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𝑖</m:t>
                          </m:r>
                        </m:e>
                        <m:sub>
                          <m:r>
                            <a:rPr lang="en-US" i="1">
                              <a:latin typeface="Cambria Math" panose="02040503050406030204" pitchFamily="18" charset="0"/>
                            </a:rPr>
                            <m:t>𝑔</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𝑟𝑒𝑓</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𝑖</m:t>
                          </m:r>
                        </m:e>
                        <m:sub>
                          <m:r>
                            <a:rPr lang="en-US" i="1">
                              <a:latin typeface="Cambria Math" panose="02040503050406030204" pitchFamily="18" charset="0"/>
                            </a:rPr>
                            <m:t>𝑒</m:t>
                          </m:r>
                          <m:r>
                            <a:rPr lang="en-US" b="0" i="1" smtClean="0">
                              <a:latin typeface="Cambria Math" panose="02040503050406030204" pitchFamily="18" charset="0"/>
                            </a:rPr>
                            <m:t>𝑑</m:t>
                          </m:r>
                        </m:sub>
                        <m:sup>
                          <m:r>
                            <a:rPr lang="en-US" i="1">
                              <a:latin typeface="Cambria Math" panose="02040503050406030204" pitchFamily="18" charset="0"/>
                            </a:rPr>
                            <m:t>−</m:t>
                          </m:r>
                        </m:sup>
                      </m:sSubSup>
                    </m:oMath>
                  </m:oMathPara>
                </a14:m>
                <a:endParaRPr lang="en-US" dirty="0"/>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r="-290"/>
                </a:stretch>
              </a:blipFill>
            </p:spPr>
            <p:txBody>
              <a:bodyPr/>
              <a:lstStyle/>
              <a:p>
                <a:r>
                  <a:rPr lang="en-US">
                    <a:noFill/>
                  </a:rPr>
                  <a:t> </a:t>
                </a:r>
              </a:p>
            </p:txBody>
          </p:sp>
        </mc:Fallback>
      </mc:AlternateContent>
    </p:spTree>
    <p:extLst>
      <p:ext uri="{BB962C8B-B14F-4D97-AF65-F5344CB8AC3E}">
        <p14:creationId xmlns:p14="http://schemas.microsoft.com/office/powerpoint/2010/main" val="3471258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Controller in GSC </a:t>
            </a:r>
            <a:endParaRPr lang="en-US" dirty="0"/>
          </a:p>
        </p:txBody>
      </p:sp>
      <p:pic>
        <p:nvPicPr>
          <p:cNvPr id="4" name="Content Placeholder 3"/>
          <p:cNvPicPr>
            <a:picLocks noGrp="1" noChangeAspect="1"/>
          </p:cNvPicPr>
          <p:nvPr>
            <p:ph idx="1"/>
          </p:nvPr>
        </p:nvPicPr>
        <p:blipFill>
          <a:blip r:embed="rId2"/>
          <a:stretch>
            <a:fillRect/>
          </a:stretch>
        </p:blipFill>
        <p:spPr>
          <a:xfrm>
            <a:off x="1721434" y="1825625"/>
            <a:ext cx="8749131" cy="4351338"/>
          </a:xfrm>
          <a:prstGeom prst="rect">
            <a:avLst/>
          </a:prstGeom>
          <a:ln>
            <a:solidFill>
              <a:schemeClr val="tx1"/>
            </a:solidFill>
          </a:ln>
        </p:spPr>
      </p:pic>
    </p:spTree>
    <p:extLst>
      <p:ext uri="{BB962C8B-B14F-4D97-AF65-F5344CB8AC3E}">
        <p14:creationId xmlns:p14="http://schemas.microsoft.com/office/powerpoint/2010/main" val="1943858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Sequence Compensation via GSC</a:t>
            </a:r>
            <a:endParaRPr lang="en-US" dirty="0"/>
          </a:p>
        </p:txBody>
      </p:sp>
      <p:pic>
        <p:nvPicPr>
          <p:cNvPr id="5" name="Content Placeholder 4"/>
          <p:cNvPicPr>
            <a:picLocks noGrp="1" noChangeAspect="1"/>
          </p:cNvPicPr>
          <p:nvPr>
            <p:ph idx="1"/>
          </p:nvPr>
        </p:nvPicPr>
        <p:blipFill>
          <a:blip r:embed="rId2"/>
          <a:stretch>
            <a:fillRect/>
          </a:stretch>
        </p:blipFill>
        <p:spPr>
          <a:xfrm>
            <a:off x="1551712" y="1825625"/>
            <a:ext cx="9088575" cy="4351338"/>
          </a:xfrm>
          <a:prstGeom prst="rect">
            <a:avLst/>
          </a:prstGeom>
        </p:spPr>
      </p:pic>
    </p:spTree>
    <p:extLst>
      <p:ext uri="{BB962C8B-B14F-4D97-AF65-F5344CB8AC3E}">
        <p14:creationId xmlns:p14="http://schemas.microsoft.com/office/powerpoint/2010/main" val="2644066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GSC Currents</a:t>
            </a:r>
            <a:endParaRPr lang="en-US" dirty="0"/>
          </a:p>
        </p:txBody>
      </p:sp>
      <p:pic>
        <p:nvPicPr>
          <p:cNvPr id="4" name="Content Placeholder 3"/>
          <p:cNvPicPr>
            <a:picLocks noGrp="1" noChangeAspect="1"/>
          </p:cNvPicPr>
          <p:nvPr>
            <p:ph idx="1"/>
          </p:nvPr>
        </p:nvPicPr>
        <p:blipFill>
          <a:blip r:embed="rId2"/>
          <a:stretch>
            <a:fillRect/>
          </a:stretch>
        </p:blipFill>
        <p:spPr>
          <a:xfrm>
            <a:off x="332508" y="1690688"/>
            <a:ext cx="5555672" cy="4351338"/>
          </a:xfrm>
          <a:prstGeom prst="rect">
            <a:avLst/>
          </a:prstGeom>
        </p:spPr>
      </p:pic>
      <p:pic>
        <p:nvPicPr>
          <p:cNvPr id="5" name="Content Placeholder 3"/>
          <p:cNvPicPr>
            <a:picLocks noChangeAspect="1"/>
          </p:cNvPicPr>
          <p:nvPr/>
        </p:nvPicPr>
        <p:blipFill>
          <a:blip r:embed="rId3"/>
          <a:stretch>
            <a:fillRect/>
          </a:stretch>
        </p:blipFill>
        <p:spPr>
          <a:xfrm>
            <a:off x="6234546" y="1690688"/>
            <a:ext cx="5624946" cy="4351338"/>
          </a:xfrm>
          <a:prstGeom prst="rect">
            <a:avLst/>
          </a:prstGeom>
        </p:spPr>
      </p:pic>
    </p:spTree>
    <p:extLst>
      <p:ext uri="{BB962C8B-B14F-4D97-AF65-F5344CB8AC3E}">
        <p14:creationId xmlns:p14="http://schemas.microsoft.com/office/powerpoint/2010/main" val="382820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Stator Currents</a:t>
            </a:r>
            <a:endParaRPr lang="en-US" dirty="0"/>
          </a:p>
        </p:txBody>
      </p:sp>
      <p:pic>
        <p:nvPicPr>
          <p:cNvPr id="5" name="Content Placeholder 4"/>
          <p:cNvPicPr>
            <a:picLocks noGrp="1" noChangeAspect="1"/>
          </p:cNvPicPr>
          <p:nvPr>
            <p:ph idx="1"/>
          </p:nvPr>
        </p:nvPicPr>
        <p:blipFill>
          <a:blip r:embed="rId2"/>
          <a:stretch>
            <a:fillRect/>
          </a:stretch>
        </p:blipFill>
        <p:spPr>
          <a:xfrm>
            <a:off x="180108" y="1839479"/>
            <a:ext cx="5638801" cy="4351338"/>
          </a:xfrm>
          <a:prstGeom prst="rect">
            <a:avLst/>
          </a:prstGeom>
        </p:spPr>
      </p:pic>
      <p:pic>
        <p:nvPicPr>
          <p:cNvPr id="6" name="Content Placeholder 3"/>
          <p:cNvPicPr>
            <a:picLocks noChangeAspect="1"/>
          </p:cNvPicPr>
          <p:nvPr/>
        </p:nvPicPr>
        <p:blipFill>
          <a:blip r:embed="rId3"/>
          <a:stretch>
            <a:fillRect/>
          </a:stretch>
        </p:blipFill>
        <p:spPr>
          <a:xfrm>
            <a:off x="6096000" y="1839479"/>
            <a:ext cx="5860473" cy="4351338"/>
          </a:xfrm>
          <a:prstGeom prst="rect">
            <a:avLst/>
          </a:prstGeom>
        </p:spPr>
      </p:pic>
    </p:spTree>
    <p:extLst>
      <p:ext uri="{BB962C8B-B14F-4D97-AF65-F5344CB8AC3E}">
        <p14:creationId xmlns:p14="http://schemas.microsoft.com/office/powerpoint/2010/main" val="856154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Currents</a:t>
            </a:r>
            <a:endParaRPr lang="en-US" dirty="0"/>
          </a:p>
        </p:txBody>
      </p:sp>
      <p:pic>
        <p:nvPicPr>
          <p:cNvPr id="6" name="Content Placeholder 5"/>
          <p:cNvPicPr>
            <a:picLocks noGrp="1" noChangeAspect="1"/>
          </p:cNvPicPr>
          <p:nvPr>
            <p:ph idx="1"/>
          </p:nvPr>
        </p:nvPicPr>
        <p:blipFill>
          <a:blip r:embed="rId2"/>
          <a:stretch>
            <a:fillRect/>
          </a:stretch>
        </p:blipFill>
        <p:spPr>
          <a:xfrm>
            <a:off x="290946" y="1797916"/>
            <a:ext cx="5694217" cy="4351338"/>
          </a:xfrm>
          <a:prstGeom prst="rect">
            <a:avLst/>
          </a:prstGeom>
        </p:spPr>
      </p:pic>
      <p:pic>
        <p:nvPicPr>
          <p:cNvPr id="7" name="Content Placeholder 5"/>
          <p:cNvPicPr>
            <a:picLocks noChangeAspect="1"/>
          </p:cNvPicPr>
          <p:nvPr/>
        </p:nvPicPr>
        <p:blipFill>
          <a:blip r:embed="rId3"/>
          <a:stretch>
            <a:fillRect/>
          </a:stretch>
        </p:blipFill>
        <p:spPr>
          <a:xfrm>
            <a:off x="6262255" y="1797916"/>
            <a:ext cx="5638800" cy="4351338"/>
          </a:xfrm>
          <a:prstGeom prst="rect">
            <a:avLst/>
          </a:prstGeom>
        </p:spPr>
      </p:pic>
    </p:spTree>
    <p:extLst>
      <p:ext uri="{BB962C8B-B14F-4D97-AF65-F5344CB8AC3E}">
        <p14:creationId xmlns:p14="http://schemas.microsoft.com/office/powerpoint/2010/main" val="3695619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Due to unbalanced stator voltage conditions, negative-sequence components in stator currents induce a high frequency component (</a:t>
            </a:r>
            <a:r>
              <a:rPr lang="en-US" dirty="0" err="1"/>
              <a:t>ωe+ωm</a:t>
            </a:r>
            <a:r>
              <a:rPr lang="en-US" dirty="0"/>
              <a:t>) or (2−s)</a:t>
            </a:r>
            <a:r>
              <a:rPr lang="en-US" dirty="0" err="1"/>
              <a:t>ωe</a:t>
            </a:r>
            <a:r>
              <a:rPr lang="en-US" dirty="0"/>
              <a:t> in rotor currents and pulsations at 2ωe frequency in electromagnetic torques</a:t>
            </a:r>
            <a:r>
              <a:rPr lang="en-US" dirty="0" smtClean="0"/>
              <a:t>.</a:t>
            </a:r>
          </a:p>
          <a:p>
            <a:r>
              <a:rPr lang="en-US" dirty="0" smtClean="0"/>
              <a:t>GSC </a:t>
            </a:r>
            <a:r>
              <a:rPr lang="en-US" dirty="0" smtClean="0"/>
              <a:t>compensates </a:t>
            </a:r>
            <a:r>
              <a:rPr lang="en-US" dirty="0"/>
              <a:t>the negative sequence currents required in the network during any unbalanced </a:t>
            </a:r>
            <a:r>
              <a:rPr lang="en-US" dirty="0" smtClean="0"/>
              <a:t>operation. It also controls Power delivered to grid by GSC and DC Link Voltage.</a:t>
            </a:r>
          </a:p>
          <a:p>
            <a:r>
              <a:rPr lang="en-US" dirty="0"/>
              <a:t>RSC has the potential to </a:t>
            </a:r>
            <a:r>
              <a:rPr lang="en-US" dirty="0" smtClean="0"/>
              <a:t>eliminate </a:t>
            </a:r>
            <a:r>
              <a:rPr lang="en-US" dirty="0"/>
              <a:t>negative sequence rotor </a:t>
            </a:r>
            <a:r>
              <a:rPr lang="en-US" dirty="0" smtClean="0"/>
              <a:t>currents, negative </a:t>
            </a:r>
            <a:r>
              <a:rPr lang="en-US" dirty="0"/>
              <a:t>sequence stator </a:t>
            </a:r>
            <a:r>
              <a:rPr lang="en-US" dirty="0" smtClean="0"/>
              <a:t>currents or </a:t>
            </a:r>
            <a:r>
              <a:rPr lang="en-US" dirty="0"/>
              <a:t>torque </a:t>
            </a:r>
            <a:r>
              <a:rPr lang="en-US" dirty="0" smtClean="0"/>
              <a:t>pulsation. It also controls Active and Reactive Power delivered by stator.</a:t>
            </a:r>
          </a:p>
          <a:p>
            <a:endParaRPr lang="en-US" dirty="0"/>
          </a:p>
        </p:txBody>
      </p:sp>
    </p:spTree>
    <p:extLst>
      <p:ext uri="{BB962C8B-B14F-4D97-AF65-F5344CB8AC3E}">
        <p14:creationId xmlns:p14="http://schemas.microsoft.com/office/powerpoint/2010/main" val="3029661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L. </a:t>
            </a:r>
            <a:r>
              <a:rPr lang="en-US" dirty="0"/>
              <a:t>Fan and </a:t>
            </a:r>
            <a:r>
              <a:rPr lang="en-US" dirty="0" smtClean="0"/>
              <a:t>Z. Miao, </a:t>
            </a:r>
            <a:r>
              <a:rPr lang="en-US" i="1" dirty="0" smtClean="0"/>
              <a:t>Modeling </a:t>
            </a:r>
            <a:r>
              <a:rPr lang="en-US" i="1" dirty="0"/>
              <a:t>and Analysis of Doubly Fed Induction Generator Wind Energy </a:t>
            </a:r>
            <a:r>
              <a:rPr lang="en-US" i="1" dirty="0" smtClean="0"/>
              <a:t>Systems, Elsevier Ltd., 2015, </a:t>
            </a:r>
            <a:r>
              <a:rPr lang="en-US" dirty="0" smtClean="0"/>
              <a:t>1-78.</a:t>
            </a:r>
          </a:p>
          <a:p>
            <a:r>
              <a:rPr lang="en-US" dirty="0" smtClean="0"/>
              <a:t>R</a:t>
            </a:r>
            <a:r>
              <a:rPr lang="en-US" dirty="0"/>
              <a:t>. Pena, J. Clare, G. Asher, </a:t>
            </a:r>
            <a:r>
              <a:rPr lang="en-US" i="1" dirty="0"/>
              <a:t>Doubly fed induction generator using back-to-back </a:t>
            </a:r>
            <a:r>
              <a:rPr lang="en-US" i="1" dirty="0" err="1"/>
              <a:t>pwm</a:t>
            </a:r>
            <a:r>
              <a:rPr lang="en-US" i="1" dirty="0"/>
              <a:t> converters and its application to variable-speed wind-energy generation</a:t>
            </a:r>
            <a:r>
              <a:rPr lang="en-US" dirty="0"/>
              <a:t>, IEEE Proc. </a:t>
            </a:r>
            <a:r>
              <a:rPr lang="en-US" dirty="0" err="1"/>
              <a:t>Electr</a:t>
            </a:r>
            <a:r>
              <a:rPr lang="en-US" dirty="0"/>
              <a:t>. Power Appl. 143(3</a:t>
            </a:r>
            <a:r>
              <a:rPr lang="en-US" dirty="0" smtClean="0"/>
              <a:t>), 1996, </a:t>
            </a:r>
            <a:r>
              <a:rPr lang="en-US" dirty="0"/>
              <a:t>231-241</a:t>
            </a:r>
            <a:r>
              <a:rPr lang="en-US" dirty="0" smtClean="0"/>
              <a:t>.</a:t>
            </a:r>
          </a:p>
          <a:p>
            <a:r>
              <a:rPr lang="en-US" dirty="0" smtClean="0"/>
              <a:t>R</a:t>
            </a:r>
            <a:r>
              <a:rPr lang="en-US" dirty="0"/>
              <a:t>. Pena, R. Cardenas, E. Escobar, </a:t>
            </a:r>
            <a:r>
              <a:rPr lang="en-US" i="1" dirty="0"/>
              <a:t>Control system for unbalanced operation of stand-alone doubly fed induction generators</a:t>
            </a:r>
            <a:r>
              <a:rPr lang="en-US" dirty="0"/>
              <a:t>, IEEE Trans. Energy Convers. 22(2</a:t>
            </a:r>
            <a:r>
              <a:rPr lang="en-US" dirty="0" smtClean="0"/>
              <a:t>), 2007, </a:t>
            </a:r>
            <a:r>
              <a:rPr lang="en-US" dirty="0"/>
              <a:t>544-545. </a:t>
            </a:r>
            <a:endParaRPr lang="en-US" i="1" dirty="0"/>
          </a:p>
        </p:txBody>
      </p:sp>
    </p:spTree>
    <p:extLst>
      <p:ext uri="{BB962C8B-B14F-4D97-AF65-F5344CB8AC3E}">
        <p14:creationId xmlns:p14="http://schemas.microsoft.com/office/powerpoint/2010/main" val="274979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q+/dq- Transformation</a:t>
            </a:r>
            <a:endParaRPr lang="en-US" dirty="0"/>
          </a:p>
        </p:txBody>
      </p:sp>
      <p:pic>
        <p:nvPicPr>
          <p:cNvPr id="4" name="Content Placeholder 3"/>
          <p:cNvPicPr>
            <a:picLocks noGrp="1" noChangeAspect="1"/>
          </p:cNvPicPr>
          <p:nvPr>
            <p:ph idx="1"/>
          </p:nvPr>
        </p:nvPicPr>
        <p:blipFill>
          <a:blip r:embed="rId2"/>
          <a:stretch>
            <a:fillRect/>
          </a:stretch>
        </p:blipFill>
        <p:spPr>
          <a:xfrm>
            <a:off x="1517353" y="1825625"/>
            <a:ext cx="9157293" cy="4351338"/>
          </a:xfrm>
          <a:prstGeom prst="rect">
            <a:avLst/>
          </a:prstGeom>
          <a:ln>
            <a:solidFill>
              <a:schemeClr val="tx1"/>
            </a:solidFill>
          </a:ln>
        </p:spPr>
      </p:pic>
    </p:spTree>
    <p:extLst>
      <p:ext uri="{BB962C8B-B14F-4D97-AF65-F5344CB8AC3E}">
        <p14:creationId xmlns:p14="http://schemas.microsoft.com/office/powerpoint/2010/main" val="47469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Stator Phase a Voltage Collapses to zero for t=10s to t=15s </a:t>
            </a:r>
            <a:endParaRPr lang="en-US" dirty="0"/>
          </a:p>
        </p:txBody>
      </p:sp>
      <p:pic>
        <p:nvPicPr>
          <p:cNvPr id="7" name="Content Placeholder 6"/>
          <p:cNvPicPr>
            <a:picLocks noGrp="1" noChangeAspect="1"/>
          </p:cNvPicPr>
          <p:nvPr>
            <p:ph idx="1"/>
          </p:nvPr>
        </p:nvPicPr>
        <p:blipFill>
          <a:blip r:embed="rId2"/>
          <a:stretch>
            <a:fillRect/>
          </a:stretch>
        </p:blipFill>
        <p:spPr>
          <a:xfrm>
            <a:off x="304800" y="1950316"/>
            <a:ext cx="5583382" cy="4351338"/>
          </a:xfrm>
          <a:prstGeom prst="rect">
            <a:avLst/>
          </a:prstGeom>
        </p:spPr>
      </p:pic>
      <p:pic>
        <p:nvPicPr>
          <p:cNvPr id="8" name="Content Placeholder 5"/>
          <p:cNvPicPr>
            <a:picLocks noChangeAspect="1"/>
          </p:cNvPicPr>
          <p:nvPr/>
        </p:nvPicPr>
        <p:blipFill>
          <a:blip r:embed="rId3"/>
          <a:stretch>
            <a:fillRect/>
          </a:stretch>
        </p:blipFill>
        <p:spPr>
          <a:xfrm>
            <a:off x="6442365" y="1950316"/>
            <a:ext cx="5541818" cy="4351338"/>
          </a:xfrm>
          <a:prstGeom prst="rect">
            <a:avLst/>
          </a:prstGeom>
        </p:spPr>
      </p:pic>
    </p:spTree>
    <p:extLst>
      <p:ext uri="{BB962C8B-B14F-4D97-AF65-F5344CB8AC3E}">
        <p14:creationId xmlns:p14="http://schemas.microsoft.com/office/powerpoint/2010/main" val="76658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DFIG </a:t>
            </a:r>
            <a:r>
              <a:rPr lang="en-US" dirty="0" smtClean="0"/>
              <a:t>Model</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10515600" cy="4986323"/>
          </a:xfrm>
          <a:prstGeom prst="rect">
            <a:avLst/>
          </a:prstGeom>
          <a:ln>
            <a:solidFill>
              <a:schemeClr val="tx1"/>
            </a:solidFill>
          </a:ln>
        </p:spPr>
      </p:pic>
    </p:spTree>
    <p:extLst>
      <p:ext uri="{BB962C8B-B14F-4D97-AF65-F5344CB8AC3E}">
        <p14:creationId xmlns:p14="http://schemas.microsoft.com/office/powerpoint/2010/main" val="65108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DFIG Simulation Model</a:t>
            </a:r>
            <a:endParaRPr lang="en-US" dirty="0"/>
          </a:p>
        </p:txBody>
      </p:sp>
      <p:pic>
        <p:nvPicPr>
          <p:cNvPr id="4" name="Content Placeholder 3"/>
          <p:cNvPicPr>
            <a:picLocks noGrp="1"/>
          </p:cNvPicPr>
          <p:nvPr>
            <p:ph idx="1"/>
          </p:nvPr>
        </p:nvPicPr>
        <p:blipFill rotWithShape="1">
          <a:blip r:embed="rId2"/>
          <a:srcRect l="17641" t="19246" r="1107" b="3373"/>
          <a:stretch/>
        </p:blipFill>
        <p:spPr bwMode="auto">
          <a:xfrm>
            <a:off x="1809410" y="1825625"/>
            <a:ext cx="8573179" cy="4351338"/>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279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Machine dq0-axis </a:t>
            </a:r>
            <a:r>
              <a:rPr lang="en-US" dirty="0" smtClean="0"/>
              <a:t>Model</a:t>
            </a:r>
            <a:endParaRPr lang="en-US" dirty="0"/>
          </a:p>
        </p:txBody>
      </p:sp>
      <p:pic>
        <p:nvPicPr>
          <p:cNvPr id="4" name="Content Placeholder 3"/>
          <p:cNvPicPr>
            <a:picLocks noGrp="1"/>
          </p:cNvPicPr>
          <p:nvPr>
            <p:ph idx="1"/>
          </p:nvPr>
        </p:nvPicPr>
        <p:blipFill>
          <a:blip r:embed="rId2"/>
          <a:stretch>
            <a:fillRect/>
          </a:stretch>
        </p:blipFill>
        <p:spPr>
          <a:xfrm>
            <a:off x="3007551" y="1690688"/>
            <a:ext cx="5887067" cy="4866120"/>
          </a:xfrm>
          <a:prstGeom prst="rect">
            <a:avLst/>
          </a:prstGeom>
          <a:ln>
            <a:solidFill>
              <a:schemeClr val="tx1"/>
            </a:solidFill>
          </a:ln>
        </p:spPr>
      </p:pic>
    </p:spTree>
    <p:extLst>
      <p:ext uri="{BB962C8B-B14F-4D97-AF65-F5344CB8AC3E}">
        <p14:creationId xmlns:p14="http://schemas.microsoft.com/office/powerpoint/2010/main" val="126515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Induction Machine </a:t>
            </a:r>
            <a:r>
              <a:rPr lang="en-US" dirty="0" smtClean="0"/>
              <a:t>dq0-axis </a:t>
            </a:r>
            <a:r>
              <a:rPr lang="en-US" dirty="0" smtClean="0"/>
              <a:t>Model Equations</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438912" y="1496440"/>
                <a:ext cx="11268179" cy="5178680"/>
              </a:xfrm>
            </p:spPr>
            <p:txBody>
              <a:bodyPr>
                <a:noAutofit/>
              </a:bodyPr>
              <a:lstStyle/>
              <a:p>
                <a:pPr marL="0" indent="0">
                  <a:buNone/>
                </a:pPr>
                <a:r>
                  <a:rPr lang="en-US" sz="1800" u="sng" dirty="0" smtClean="0"/>
                  <a:t>Voltage and Current Equations</a:t>
                </a:r>
              </a:p>
              <a:p>
                <a:pPr marL="0" indent="0">
                  <a:buNone/>
                </a:pPr>
                <a:endParaRPr lang="en-US" sz="1800" i="1" dirty="0" smtClean="0"/>
              </a:p>
              <a:p>
                <a14:m>
                  <m:oMath xmlns:m="http://schemas.openxmlformats.org/officeDocument/2006/math">
                    <m:d>
                      <m:dPr>
                        <m:begChr m:val="["/>
                        <m:endChr m:val="]"/>
                        <m:ctrlPr>
                          <a:rPr lang="en-US" sz="1800" i="1" smtClean="0">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𝑞𝑠</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𝑑𝑠</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0</m:t>
                                        </m:r>
                                        <m:r>
                                          <a:rPr lang="en-US" sz="1800" i="1">
                                            <a:latin typeface="Cambria Math" panose="02040503050406030204" pitchFamily="18" charset="0"/>
                                          </a:rPr>
                                          <m:t>𝑠</m:t>
                                        </m:r>
                                      </m:sub>
                                    </m:sSub>
                                  </m:e>
                                </m:mr>
                              </m:m>
                            </m:e>
                          </m:mr>
                          <m:m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𝑞𝑟</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𝑞𝑟</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0</m:t>
                                        </m:r>
                                        <m:r>
                                          <a:rPr lang="en-US" sz="1800" i="1">
                                            <a:latin typeface="Cambria Math" panose="02040503050406030204" pitchFamily="18" charset="0"/>
                                          </a:rPr>
                                          <m:t>𝑟</m:t>
                                        </m:r>
                                      </m:sub>
                                    </m:sSub>
                                  </m:e>
                                </m:mr>
                              </m:m>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m>
                                <m:mPr>
                                  <m:mcs>
                                    <m:mc>
                                      <m:mcPr>
                                        <m:count m:val="3"/>
                                        <m:mcJc m:val="center"/>
                                      </m:mcPr>
                                    </m:mc>
                                  </m:mcs>
                                  <m:ctrlPr>
                                    <a:rPr lang="en-US" sz="1800" i="1">
                                      <a:latin typeface="Cambria Math" panose="02040503050406030204" pitchFamily="18" charset="0"/>
                                    </a:rPr>
                                  </m:ctrlPr>
                                </m:mPr>
                                <m:mr>
                                  <m:e>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𝑠</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r>
                                      <a:rPr lang="en-US" sz="1800" i="1">
                                        <a:latin typeface="Cambria Math" panose="02040503050406030204" pitchFamily="18" charset="0"/>
                                      </a:rPr>
                                      <m:t>   </m:t>
                                    </m:r>
                                  </m:e>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e>
                                  <m:e>
                                    <m:r>
                                      <a:rPr lang="en-US" sz="1800" i="1">
                                        <a:latin typeface="Cambria Math" panose="02040503050406030204" pitchFamily="18" charset="0"/>
                                      </a:rPr>
                                      <m:t>0</m:t>
                                    </m:r>
                                  </m:e>
                                </m:mr>
                                <m:mr>
                                  <m:e>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𝑠</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r>
                                      <a:rPr lang="en-US" sz="1800" i="1">
                                        <a:latin typeface="Cambria Math" panose="02040503050406030204" pitchFamily="18" charset="0"/>
                                      </a:rPr>
                                      <m:t>        </m:t>
                                    </m:r>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𝑠</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𝑙𝑠</m:t>
                                        </m:r>
                                      </m:sub>
                                    </m:sSub>
                                  </m:e>
                                </m:mr>
                              </m:m>
                            </m:e>
                            <m:e>
                              <m:m>
                                <m:mPr>
                                  <m:mcs>
                                    <m:mc>
                                      <m:mcPr>
                                        <m:count m:val="3"/>
                                        <m:mcJc m:val="center"/>
                                      </m:mcPr>
                                    </m:mc>
                                  </m:mcs>
                                  <m:ctrlPr>
                                    <a:rPr lang="en-US" sz="1800" i="1">
                                      <a:latin typeface="Cambria Math" panose="02040503050406030204" pitchFamily="18" charset="0"/>
                                    </a:rPr>
                                  </m:ctrlPr>
                                </m:mPr>
                                <m:mr>
                                  <m:e>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𝑠</m:t>
                                        </m:r>
                                      </m:sub>
                                    </m:sSub>
                                    <m:r>
                                      <a:rPr lang="en-US" sz="1800" i="1">
                                        <a:latin typeface="Cambria Math" panose="02040503050406030204" pitchFamily="18" charset="0"/>
                                      </a:rPr>
                                      <m:t>              </m:t>
                                    </m:r>
                                  </m:e>
                                  <m:e>
                                    <m:r>
                                      <a:rPr lang="en-US" sz="1800" i="1">
                                        <a:latin typeface="Cambria Math" panose="02040503050406030204" pitchFamily="18" charset="0"/>
                                      </a:rPr>
                                      <m:t>0</m:t>
                                    </m:r>
                                  </m:e>
                                </m:mr>
                                <m:mr>
                                  <m:e>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r>
                                      <a:rPr lang="en-US" sz="1800" i="1">
                                        <a:latin typeface="Cambria Math" panose="02040503050406030204" pitchFamily="18" charset="0"/>
                                      </a:rPr>
                                      <m:t>0</m:t>
                                    </m:r>
                                  </m:e>
                                </m:mr>
                                <m:mr>
                                  <m:e>
                                    <m:r>
                                      <a:rPr lang="en-US" sz="1800" i="1">
                                        <a:latin typeface="Cambria Math" panose="02040503050406030204" pitchFamily="18" charset="0"/>
                                      </a:rPr>
                                      <m:t>0        </m:t>
                                    </m:r>
                                  </m:e>
                                  <m:e>
                                    <m:r>
                                      <a:rPr lang="en-US" sz="1800" i="1">
                                        <a:latin typeface="Cambria Math" panose="02040503050406030204" pitchFamily="18" charset="0"/>
                                      </a:rPr>
                                      <m:t>0                    </m:t>
                                    </m:r>
                                  </m:e>
                                  <m:e>
                                    <m:r>
                                      <a:rPr lang="en-US" sz="1800" i="1">
                                        <a:latin typeface="Cambria Math" panose="02040503050406030204" pitchFamily="18" charset="0"/>
                                      </a:rPr>
                                      <m:t>0</m:t>
                                    </m:r>
                                  </m:e>
                                </m:mr>
                              </m:m>
                            </m:e>
                          </m:mr>
                          <m:mr>
                            <m:e>
                              <m:m>
                                <m:mPr>
                                  <m:mcs>
                                    <m:mc>
                                      <m:mcPr>
                                        <m:count m:val="3"/>
                                        <m:mcJc m:val="center"/>
                                      </m:mcPr>
                                    </m:mc>
                                  </m:mcs>
                                  <m:ctrlPr>
                                    <a:rPr lang="en-US" sz="1800" i="1">
                                      <a:latin typeface="Cambria Math" panose="02040503050406030204" pitchFamily="18" charset="0"/>
                                    </a:rPr>
                                  </m:ctrlPr>
                                </m:mPr>
                                <m:mr>
                                  <m:e>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r>
                                      <a:rPr lang="en-US" sz="1800" i="1">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r>
                                      <a:rPr lang="en-US" sz="1800" i="1">
                                        <a:latin typeface="Cambria Math" panose="02040503050406030204" pitchFamily="18" charset="0"/>
                                      </a:rPr>
                                      <m:t>0</m:t>
                                    </m:r>
                                  </m:e>
                                </m:mr>
                                <m:mr>
                                  <m:e>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  </m:t>
                                    </m:r>
                                  </m:e>
                                  <m:e>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e>
                                    <m:r>
                                      <a:rPr lang="en-US" sz="1800" i="1">
                                        <a:latin typeface="Cambria Math" panose="02040503050406030204" pitchFamily="18" charset="0"/>
                                      </a:rPr>
                                      <m:t>0</m:t>
                                    </m:r>
                                  </m:e>
                                </m:mr>
                              </m:m>
                            </m:e>
                            <m:e>
                              <m:m>
                                <m:mPr>
                                  <m:mcs>
                                    <m:mc>
                                      <m:mcPr>
                                        <m:count m:val="3"/>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𝑟</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𝑟</m:t>
                                        </m:r>
                                      </m:sub>
                                    </m:sSub>
                                  </m:e>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𝑟</m:t>
                                        </m:r>
                                      </m:sub>
                                    </m:sSub>
                                  </m:e>
                                  <m:e>
                                    <m:r>
                                      <a:rPr lang="en-US" sz="1800" i="1">
                                        <a:latin typeface="Cambria Math" panose="02040503050406030204" pitchFamily="18" charset="0"/>
                                      </a:rPr>
                                      <m:t>0</m:t>
                                    </m:r>
                                  </m:e>
                                </m:mr>
                                <m:mr>
                                  <m:e>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𝑠</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𝑟</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𝑟</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𝑟</m:t>
                                        </m:r>
                                      </m:sub>
                                    </m:sSub>
                                  </m:e>
                                  <m:e>
                                    <m:r>
                                      <a:rPr lang="en-US" sz="1800" i="1">
                                        <a:latin typeface="Cambria Math" panose="02040503050406030204" pitchFamily="18" charset="0"/>
                                      </a:rPr>
                                      <m:t>0</m:t>
                                    </m:r>
                                  </m:e>
                                </m:mr>
                                <m:mr>
                                  <m:e>
                                    <m:r>
                                      <a:rPr lang="en-US" sz="1800" i="1">
                                        <a:latin typeface="Cambria Math" panose="02040503050406030204" pitchFamily="18" charset="0"/>
                                      </a:rPr>
                                      <m:t>0</m:t>
                                    </m:r>
                                  </m:e>
                                  <m:e>
                                    <m:r>
                                      <a:rPr lang="en-US" sz="1800" i="1">
                                        <a:latin typeface="Cambria Math" panose="02040503050406030204" pitchFamily="18" charset="0"/>
                                      </a:rPr>
                                      <m:t>0</m:t>
                                    </m:r>
                                  </m:e>
                                  <m:e>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𝑟</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𝑝</m:t>
                                        </m:r>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𝑙𝑟</m:t>
                                        </m:r>
                                      </m:sub>
                                    </m:sSub>
                                  </m:e>
                                </m:mr>
                              </m:m>
                            </m:e>
                          </m:mr>
                        </m:m>
                      </m:e>
                    </m:d>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𝑞𝑠</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𝑑𝑠</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0</m:t>
                                        </m:r>
                                        <m:r>
                                          <a:rPr lang="en-US" sz="1800" i="1">
                                            <a:latin typeface="Cambria Math" panose="02040503050406030204" pitchFamily="18" charset="0"/>
                                          </a:rPr>
                                          <m:t>𝑠</m:t>
                                        </m:r>
                                      </m:sub>
                                    </m:sSub>
                                  </m:e>
                                </m:mr>
                              </m:m>
                            </m:e>
                          </m:mr>
                          <m:mr>
                            <m:e>
                              <m:m>
                                <m:mPr>
                                  <m:mcs>
                                    <m:mc>
                                      <m:mcPr>
                                        <m:count m:val="1"/>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𝑞𝑟</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𝑑𝑟</m:t>
                                        </m:r>
                                      </m:sub>
                                    </m:sSub>
                                  </m:e>
                                </m:mr>
                                <m:mr>
                                  <m:e>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0</m:t>
                                        </m:r>
                                        <m:r>
                                          <a:rPr lang="en-US" sz="1800" i="1">
                                            <a:latin typeface="Cambria Math" panose="02040503050406030204" pitchFamily="18" charset="0"/>
                                          </a:rPr>
                                          <m:t>𝑟</m:t>
                                        </m:r>
                                      </m:sub>
                                    </m:sSub>
                                  </m:e>
                                </m:mr>
                              </m:m>
                            </m:e>
                          </m:mr>
                        </m:m>
                      </m:e>
                    </m:d>
                  </m:oMath>
                </a14:m>
                <a:endParaRPr lang="en-US" sz="1800" dirty="0" smtClean="0"/>
              </a:p>
              <a:p>
                <a:pPr marL="0" indent="0">
                  <a:buNone/>
                </a:pPr>
                <a:endParaRPr lang="en-US" sz="1800" dirty="0" smtClean="0"/>
              </a:p>
              <a:p>
                <a:pPr marL="0" indent="0">
                  <a:buNone/>
                </a:pPr>
                <a:r>
                  <a:rPr lang="en-US" sz="1800" u="sng" dirty="0" smtClean="0"/>
                  <a:t>Motion and Torque Equations</a:t>
                </a:r>
              </a:p>
              <a:p>
                <a14:m>
                  <m:oMath xmlns:m="http://schemas.openxmlformats.org/officeDocument/2006/math">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𝑏</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r>
                          <a:rPr lang="en-US" sz="1800" i="1">
                            <a:latin typeface="Cambria Math" panose="02040503050406030204" pitchFamily="18" charset="0"/>
                          </a:rPr>
                          <m:t>𝐻𝑆</m:t>
                        </m:r>
                      </m:den>
                    </m:f>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𝑒</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𝑚</m:t>
                        </m:r>
                      </m:sub>
                    </m:sSub>
                    <m:r>
                      <a:rPr lang="en-US" sz="1800" i="1">
                        <a:latin typeface="Cambria Math" panose="02040503050406030204" pitchFamily="18" charset="0"/>
                      </a:rPr>
                      <m:t>)</m:t>
                    </m:r>
                  </m:oMath>
                </a14:m>
                <a:endParaRPr lang="en-US" sz="1800" dirty="0"/>
              </a:p>
              <a:p>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𝑒</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𝑞𝑠</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𝑑𝑟</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𝑑𝑠</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𝑖</m:t>
                        </m:r>
                      </m:e>
                      <m:sub>
                        <m:r>
                          <a:rPr lang="en-US" sz="1800" i="1">
                            <a:latin typeface="Cambria Math" panose="02040503050406030204" pitchFamily="18" charset="0"/>
                          </a:rPr>
                          <m:t>𝑞𝑟</m:t>
                        </m:r>
                      </m:sub>
                    </m:sSub>
                    <m:r>
                      <a:rPr lang="en-US" sz="1800" i="1">
                        <a:latin typeface="Cambria Math" panose="02040503050406030204" pitchFamily="18" charset="0"/>
                      </a:rPr>
                      <m:t>)</m:t>
                    </m:r>
                  </m:oMath>
                </a14:m>
                <a:endParaRPr lang="en-US" sz="1800" dirty="0"/>
              </a:p>
              <a:p>
                <a:endParaRPr lang="en-US" sz="1800" dirty="0"/>
              </a:p>
              <a:p>
                <a:endParaRPr lang="en-US" sz="1800"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438912" y="1496440"/>
                <a:ext cx="11268179" cy="5178680"/>
              </a:xfrm>
              <a:blipFill>
                <a:blip r:embed="rId2"/>
                <a:stretch>
                  <a:fillRect l="-433" t="-1059"/>
                </a:stretch>
              </a:blipFill>
            </p:spPr>
            <p:txBody>
              <a:bodyPr/>
              <a:lstStyle/>
              <a:p>
                <a:r>
                  <a:rPr lang="en-US">
                    <a:noFill/>
                  </a:rPr>
                  <a:t> </a:t>
                </a:r>
              </a:p>
            </p:txBody>
          </p:sp>
        </mc:Fallback>
      </mc:AlternateContent>
    </p:spTree>
    <p:extLst>
      <p:ext uri="{BB962C8B-B14F-4D97-AF65-F5344CB8AC3E}">
        <p14:creationId xmlns:p14="http://schemas.microsoft.com/office/powerpoint/2010/main" val="3680955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609</Words>
  <Application>Microsoft Office PowerPoint</Application>
  <PresentationFormat>Widescreen</PresentationFormat>
  <Paragraphs>130</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Control of Doubly Fed Induction Generator during Stator Voltage Unbalance</vt:lpstr>
      <vt:lpstr>Overview</vt:lpstr>
      <vt:lpstr>Negative Sequence dq- Components </vt:lpstr>
      <vt:lpstr>dq+/dq- Transformation</vt:lpstr>
      <vt:lpstr>Stator Phase a Voltage Collapses to zero for t=10s to t=15s </vt:lpstr>
      <vt:lpstr>Complete DFIG Model</vt:lpstr>
      <vt:lpstr>Complete DFIG Simulation Model</vt:lpstr>
      <vt:lpstr>Induction Machine dq0-axis Model</vt:lpstr>
      <vt:lpstr>Induction Machine dq0-axis Model Equations</vt:lpstr>
      <vt:lpstr>Induction Machine dq0-axis Model Equations</vt:lpstr>
      <vt:lpstr>DFIG Machine Constants</vt:lpstr>
      <vt:lpstr>Induction Machine Model</vt:lpstr>
      <vt:lpstr>Rotor Side Converter</vt:lpstr>
      <vt:lpstr>Rotor Side Converter</vt:lpstr>
      <vt:lpstr>Rotor Side Converter Positive Sequence Controller</vt:lpstr>
      <vt:lpstr>Positive Sequence Controller in RSC </vt:lpstr>
      <vt:lpstr>Positive Sequence RSC Control of Stator Power Qs</vt:lpstr>
      <vt:lpstr>Positive Sequence RSC Control of Stator Power Ps</vt:lpstr>
      <vt:lpstr>DFIG Rotor Side Converter Negative Sequence Control</vt:lpstr>
      <vt:lpstr>Negative Sequence Controller in RSC </vt:lpstr>
      <vt:lpstr>Negative Sequence Compensation via RSC</vt:lpstr>
      <vt:lpstr>Torque Response</vt:lpstr>
      <vt:lpstr>Rotor Currents</vt:lpstr>
      <vt:lpstr>Rotor Voltages</vt:lpstr>
      <vt:lpstr>Grid Side Converter</vt:lpstr>
      <vt:lpstr>Grid Side Converter</vt:lpstr>
      <vt:lpstr>DFIG Grid Side Converter Positive Sequence Control</vt:lpstr>
      <vt:lpstr>Positive Sequence Controller in GSC </vt:lpstr>
      <vt:lpstr>Positive Sequence GSC Control of GSC Power Q_GSC</vt:lpstr>
      <vt:lpstr>Positive Sequence GSC Control of DC Link Voltage VDC</vt:lpstr>
      <vt:lpstr>DFIG Grid Side Converter Negative Sequence Control</vt:lpstr>
      <vt:lpstr>Negative Sequence Controller in GSC </vt:lpstr>
      <vt:lpstr>Negative Sequence Compensation via GSC</vt:lpstr>
      <vt:lpstr>GSC Currents</vt:lpstr>
      <vt:lpstr>Stator Currents</vt:lpstr>
      <vt:lpstr>Grid Currents</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Negative Sequence Compensation via GSC and RSC to mitigate Stator Voltage Unbalance in DFIG</dc:title>
  <dc:creator>Muhammad Amaar</dc:creator>
  <cp:lastModifiedBy>Muhammad Amaar</cp:lastModifiedBy>
  <cp:revision>83</cp:revision>
  <dcterms:created xsi:type="dcterms:W3CDTF">2019-12-16T23:49:18Z</dcterms:created>
  <dcterms:modified xsi:type="dcterms:W3CDTF">2019-12-18T00:47:11Z</dcterms:modified>
</cp:coreProperties>
</file>