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57" r:id="rId4"/>
    <p:sldId id="269" r:id="rId5"/>
    <p:sldId id="273" r:id="rId6"/>
    <p:sldId id="270" r:id="rId7"/>
    <p:sldId id="274" r:id="rId8"/>
    <p:sldId id="265" r:id="rId9"/>
    <p:sldId id="279" r:id="rId10"/>
    <p:sldId id="280" r:id="rId11"/>
    <p:sldId id="275" r:id="rId12"/>
    <p:sldId id="266" r:id="rId13"/>
    <p:sldId id="281" r:id="rId14"/>
    <p:sldId id="282" r:id="rId15"/>
    <p:sldId id="276" r:id="rId16"/>
    <p:sldId id="267" r:id="rId17"/>
    <p:sldId id="283" r:id="rId18"/>
    <p:sldId id="284" r:id="rId19"/>
    <p:sldId id="277" r:id="rId20"/>
    <p:sldId id="268" r:id="rId21"/>
    <p:sldId id="285" r:id="rId22"/>
    <p:sldId id="289" r:id="rId23"/>
    <p:sldId id="290" r:id="rId24"/>
    <p:sldId id="288" r:id="rId25"/>
    <p:sldId id="28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3" d="100"/>
          <a:sy n="53" d="100"/>
        </p:scale>
        <p:origin x="96"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2A8D8B-51C5-4988-A19F-998B787BB501}" type="datetimeFigureOut">
              <a:rPr lang="en-US" smtClean="0"/>
              <a:t>17-Dec-19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333492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2A8D8B-51C5-4988-A19F-998B787BB501}" type="datetimeFigureOut">
              <a:rPr lang="en-US" smtClean="0"/>
              <a:t>17-Dec-19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130579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2A8D8B-51C5-4988-A19F-998B787BB501}" type="datetimeFigureOut">
              <a:rPr lang="en-US" smtClean="0"/>
              <a:t>17-Dec-19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428046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2A8D8B-51C5-4988-A19F-998B787BB501}" type="datetimeFigureOut">
              <a:rPr lang="en-US" smtClean="0"/>
              <a:t>17-Dec-19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420497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2A8D8B-51C5-4988-A19F-998B787BB501}" type="datetimeFigureOut">
              <a:rPr lang="en-US" smtClean="0"/>
              <a:t>17-Dec-19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606713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2A8D8B-51C5-4988-A19F-998B787BB501}" type="datetimeFigureOut">
              <a:rPr lang="en-US" smtClean="0"/>
              <a:t>17-Dec-19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2304715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2A8D8B-51C5-4988-A19F-998B787BB501}" type="datetimeFigureOut">
              <a:rPr lang="en-US" smtClean="0"/>
              <a:t>17-Dec-19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1632929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2A8D8B-51C5-4988-A19F-998B787BB501}" type="datetimeFigureOut">
              <a:rPr lang="en-US" smtClean="0"/>
              <a:t>17-Dec-19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994768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A8D8B-51C5-4988-A19F-998B787BB501}" type="datetimeFigureOut">
              <a:rPr lang="en-US" smtClean="0"/>
              <a:t>17-Dec-19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920057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B2A8D8B-51C5-4988-A19F-998B787BB501}" type="datetimeFigureOut">
              <a:rPr lang="en-US" smtClean="0"/>
              <a:t>17-Dec-19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918021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B2A8D8B-51C5-4988-A19F-998B787BB501}" type="datetimeFigureOut">
              <a:rPr lang="en-US" smtClean="0"/>
              <a:t>17-Dec-19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3973977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A8D8B-51C5-4988-A19F-998B787BB501}" type="datetimeFigureOut">
              <a:rPr lang="en-US" smtClean="0"/>
              <a:t>17-Dec-19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67E33D-6A39-458D-A3A5-8AEC4520F04C}" type="slidenum">
              <a:rPr lang="en-US" smtClean="0"/>
              <a:t>‹#›</a:t>
            </a:fld>
            <a:endParaRPr lang="en-US"/>
          </a:p>
        </p:txBody>
      </p:sp>
    </p:spTree>
    <p:extLst>
      <p:ext uri="{BB962C8B-B14F-4D97-AF65-F5344CB8AC3E}">
        <p14:creationId xmlns:p14="http://schemas.microsoft.com/office/powerpoint/2010/main" val="2282539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Negative Sequence Compensation via GSC and RSC to mitigate Stator Voltage Unbalance in DFIG</a:t>
            </a:r>
            <a:endParaRPr lang="en-US" dirty="0"/>
          </a:p>
        </p:txBody>
      </p:sp>
      <p:sp>
        <p:nvSpPr>
          <p:cNvPr id="3" name="Subtitle 2"/>
          <p:cNvSpPr>
            <a:spLocks noGrp="1"/>
          </p:cNvSpPr>
          <p:nvPr>
            <p:ph type="subTitle" idx="1"/>
          </p:nvPr>
        </p:nvSpPr>
        <p:spPr>
          <a:xfrm>
            <a:off x="1524000" y="4187254"/>
            <a:ext cx="9144000" cy="1655762"/>
          </a:xfrm>
        </p:spPr>
        <p:txBody>
          <a:bodyPr>
            <a:normAutofit/>
          </a:bodyPr>
          <a:lstStyle/>
          <a:p>
            <a:r>
              <a:rPr lang="en-US" sz="4000" dirty="0" smtClean="0"/>
              <a:t>M. Shamaas</a:t>
            </a:r>
          </a:p>
          <a:p>
            <a:r>
              <a:rPr lang="en-US" sz="4000" dirty="0" smtClean="0"/>
              <a:t>2018-MS-EE-4</a:t>
            </a:r>
            <a:endParaRPr lang="en-US" sz="4000" dirty="0"/>
          </a:p>
        </p:txBody>
      </p:sp>
    </p:spTree>
    <p:extLst>
      <p:ext uri="{BB962C8B-B14F-4D97-AF65-F5344CB8AC3E}">
        <p14:creationId xmlns:p14="http://schemas.microsoft.com/office/powerpoint/2010/main" val="428431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Sequence RSC </a:t>
            </a:r>
            <a:r>
              <a:rPr lang="en-US" dirty="0" smtClean="0"/>
              <a:t>Control of Stator Power Ps</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8909" y="1825625"/>
            <a:ext cx="9174182" cy="4351338"/>
          </a:xfrm>
          <a:prstGeom prst="rect">
            <a:avLst/>
          </a:prstGeom>
          <a:noFill/>
          <a:ln>
            <a:noFill/>
          </a:ln>
        </p:spPr>
      </p:pic>
    </p:spTree>
    <p:extLst>
      <p:ext uri="{BB962C8B-B14F-4D97-AF65-F5344CB8AC3E}">
        <p14:creationId xmlns:p14="http://schemas.microsoft.com/office/powerpoint/2010/main" val="1619584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DFIG Rotor Side Converter </a:t>
            </a:r>
            <a:r>
              <a:rPr lang="en-US" dirty="0" smtClean="0"/>
              <a:t>Negative </a:t>
            </a:r>
            <a:r>
              <a:rPr lang="en-US" dirty="0"/>
              <a:t>Sequence Control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For </a:t>
                </a:r>
                <a:r>
                  <a:rPr lang="en-US" dirty="0"/>
                  <a:t>a given negative-sequence stator voltage, a negative sequence rotor voltage generated </a:t>
                </a:r>
                <a:r>
                  <a:rPr lang="en-US" dirty="0" smtClean="0"/>
                  <a:t>by the </a:t>
                </a:r>
                <a:r>
                  <a:rPr lang="en-US" dirty="0"/>
                  <a:t>RSC has the potential to eliminate the negative sequence rotor </a:t>
                </a:r>
                <a:r>
                  <a:rPr lang="en-US" dirty="0" smtClean="0"/>
                  <a:t>current, the </a:t>
                </a:r>
                <a:r>
                  <a:rPr lang="en-US" dirty="0"/>
                  <a:t>negative sequence stator current </a:t>
                </a:r>
                <a:r>
                  <a:rPr lang="en-US" dirty="0" smtClean="0"/>
                  <a:t>or </a:t>
                </a:r>
                <a:r>
                  <a:rPr lang="en-US" dirty="0"/>
                  <a:t>the torque pulsation</a:t>
                </a:r>
                <a:r>
                  <a:rPr lang="en-US" dirty="0" smtClean="0"/>
                  <a:t>.</a:t>
                </a:r>
              </a:p>
              <a:p>
                <a:pPr marL="0" indent="0">
                  <a:buNone/>
                </a:pPr>
                <a:endParaRPr lang="en-US"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𝑒</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𝑒𝑑𝑐</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𝑒</m:t>
                          </m:r>
                          <m:r>
                            <a:rPr lang="en-US" b="0" i="1" smtClean="0">
                              <a:latin typeface="Cambria Math" panose="02040503050406030204" pitchFamily="18" charset="0"/>
                            </a:rPr>
                            <m:t>𝑐𝑜𝑠</m:t>
                          </m:r>
                        </m:sub>
                      </m:sSub>
                      <m:r>
                        <m:rPr>
                          <m:sty m:val="p"/>
                        </m:rPr>
                        <a:rPr lang="en-US" b="0" i="0" smtClean="0">
                          <a:latin typeface="Cambria Math" panose="02040503050406030204" pitchFamily="18" charset="0"/>
                        </a:rPr>
                        <m:t>cos</m:t>
                      </m:r>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rPr>
                            <m:t>𝑒</m:t>
                          </m:r>
                        </m:sub>
                      </m:sSub>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𝑒</m:t>
                          </m:r>
                          <m:r>
                            <a:rPr lang="en-US" b="0" i="1" smtClean="0">
                              <a:latin typeface="Cambria Math" panose="02040503050406030204" pitchFamily="18" charset="0"/>
                            </a:rPr>
                            <m:t>𝑠𝑖𝑛</m:t>
                          </m:r>
                        </m:sub>
                      </m:sSub>
                      <m:r>
                        <m:rPr>
                          <m:sty m:val="p"/>
                        </m:rPr>
                        <a:rPr lang="en-US" b="0" i="0" smtClean="0">
                          <a:latin typeface="Cambria Math" panose="02040503050406030204" pitchFamily="18" charset="0"/>
                        </a:rPr>
                        <m:t>sin</m:t>
                      </m:r>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𝜔</m:t>
                          </m:r>
                        </m:e>
                        <m:sub>
                          <m:r>
                            <a:rPr lang="en-US" i="1">
                              <a:latin typeface="Cambria Math" panose="02040503050406030204" pitchFamily="18" charset="0"/>
                            </a:rPr>
                            <m:t>𝑒</m:t>
                          </m:r>
                        </m:sub>
                      </m:sSub>
                      <m:r>
                        <a:rPr lang="en-US" i="1">
                          <a:latin typeface="Cambria Math" panose="02040503050406030204" pitchFamily="18" charset="0"/>
                        </a:rPr>
                        <m:t>𝑡</m:t>
                      </m:r>
                      <m:r>
                        <a:rPr lang="en-US" i="1">
                          <a:latin typeface="Cambria Math" panose="02040503050406030204" pitchFamily="18" charset="0"/>
                        </a:rPr>
                        <m:t>)</m:t>
                      </m:r>
                    </m:oMath>
                  </m:oMathPara>
                </a14:m>
                <a:endParaRPr lang="en-US" dirty="0" smtClean="0"/>
              </a:p>
              <a:p>
                <a:r>
                  <a:rPr lang="en-US" dirty="0" smtClean="0"/>
                  <a:t>RSC must make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𝑒𝑐𝑜𝑠</m:t>
                        </m:r>
                      </m:sub>
                    </m:sSub>
                    <m:r>
                      <a:rPr lang="en-US" b="0" i="1" smtClean="0">
                        <a:latin typeface="Cambria Math" panose="02040503050406030204" pitchFamily="18" charset="0"/>
                      </a:rPr>
                      <m:t>=0</m:t>
                    </m:r>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𝑒</m:t>
                        </m:r>
                        <m:r>
                          <a:rPr lang="en-US" b="0" i="1" smtClean="0">
                            <a:latin typeface="Cambria Math" panose="02040503050406030204" pitchFamily="18" charset="0"/>
                          </a:rPr>
                          <m:t>𝑠𝑖𝑛</m:t>
                        </m:r>
                      </m:sub>
                    </m:sSub>
                    <m:r>
                      <a:rPr lang="en-US" b="0" i="1" smtClean="0">
                        <a:latin typeface="Cambria Math" panose="02040503050406030204" pitchFamily="18" charset="0"/>
                      </a:rPr>
                      <m:t>=0</m:t>
                    </m:r>
                  </m:oMath>
                </a14:m>
                <a:r>
                  <a:rPr lang="en-US" dirty="0" smtClean="0"/>
                  <a:t> by controlling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𝑞𝑟</m:t>
                        </m:r>
                        <m:r>
                          <a:rPr lang="en-US" b="0" i="1" smtClean="0">
                            <a:latin typeface="Cambria Math" panose="02040503050406030204" pitchFamily="18" charset="0"/>
                          </a:rPr>
                          <m:t>−</m:t>
                        </m:r>
                      </m:sub>
                    </m:sSub>
                  </m:oMath>
                </a14:m>
                <a:r>
                  <a:rPr lang="en-US" dirty="0" smtClean="0"/>
                  <a:t>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b="0" i="1" smtClean="0">
                            <a:latin typeface="Cambria Math" panose="02040503050406030204" pitchFamily="18" charset="0"/>
                          </a:rPr>
                          <m:t>𝑑</m:t>
                        </m:r>
                        <m:r>
                          <a:rPr lang="en-US" i="1">
                            <a:latin typeface="Cambria Math" panose="02040503050406030204" pitchFamily="18" charset="0"/>
                          </a:rPr>
                          <m:t>𝑟</m:t>
                        </m:r>
                        <m:r>
                          <a:rPr lang="en-US" i="1">
                            <a:latin typeface="Cambria Math" panose="02040503050406030204" pitchFamily="18" charset="0"/>
                          </a:rPr>
                          <m:t>−</m:t>
                        </m:r>
                      </m:sub>
                    </m:sSub>
                  </m:oMath>
                </a14:m>
                <a:r>
                  <a:rPr lang="en-US" dirty="0" smtClean="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232"/>
                </a:stretch>
              </a:blipFill>
            </p:spPr>
            <p:txBody>
              <a:bodyPr/>
              <a:lstStyle/>
              <a:p>
                <a:r>
                  <a:rPr lang="en-US">
                    <a:noFill/>
                  </a:rPr>
                  <a:t> </a:t>
                </a:r>
              </a:p>
            </p:txBody>
          </p:sp>
        </mc:Fallback>
      </mc:AlternateContent>
    </p:spTree>
    <p:extLst>
      <p:ext uri="{BB962C8B-B14F-4D97-AF65-F5344CB8AC3E}">
        <p14:creationId xmlns:p14="http://schemas.microsoft.com/office/powerpoint/2010/main" val="2710264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Sequence Controller in RSC </a:t>
            </a:r>
            <a:endParaRPr lang="en-US" dirty="0"/>
          </a:p>
        </p:txBody>
      </p:sp>
      <p:pic>
        <p:nvPicPr>
          <p:cNvPr id="6" name="Content Placeholder 5"/>
          <p:cNvPicPr>
            <a:picLocks noGrp="1" noChangeAspect="1"/>
          </p:cNvPicPr>
          <p:nvPr>
            <p:ph idx="1"/>
          </p:nvPr>
        </p:nvPicPr>
        <p:blipFill>
          <a:blip r:embed="rId2"/>
          <a:stretch>
            <a:fillRect/>
          </a:stretch>
        </p:blipFill>
        <p:spPr>
          <a:xfrm>
            <a:off x="1642185" y="1825625"/>
            <a:ext cx="8907630" cy="4351338"/>
          </a:xfrm>
          <a:prstGeom prst="rect">
            <a:avLst/>
          </a:prstGeom>
          <a:ln>
            <a:solidFill>
              <a:schemeClr val="tx1"/>
            </a:solidFill>
          </a:ln>
        </p:spPr>
      </p:pic>
    </p:spTree>
    <p:extLst>
      <p:ext uri="{BB962C8B-B14F-4D97-AF65-F5344CB8AC3E}">
        <p14:creationId xmlns:p14="http://schemas.microsoft.com/office/powerpoint/2010/main" val="1238465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Sequence Compensation via RSC</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2780" y="1825625"/>
            <a:ext cx="8966440" cy="4351338"/>
          </a:xfrm>
          <a:prstGeom prst="rect">
            <a:avLst/>
          </a:prstGeom>
          <a:noFill/>
          <a:ln>
            <a:noFill/>
          </a:ln>
        </p:spPr>
      </p:pic>
    </p:spTree>
    <p:extLst>
      <p:ext uri="{BB962C8B-B14F-4D97-AF65-F5344CB8AC3E}">
        <p14:creationId xmlns:p14="http://schemas.microsoft.com/office/powerpoint/2010/main" val="3671583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Torque Response</a:t>
            </a:r>
            <a:endParaRPr lang="en-US" dirty="0"/>
          </a:p>
        </p:txBody>
      </p:sp>
      <p:pic>
        <p:nvPicPr>
          <p:cNvPr id="4" name="Content Placeholder 3"/>
          <p:cNvPicPr>
            <a:picLocks noGrp="1" noChangeAspect="1"/>
          </p:cNvPicPr>
          <p:nvPr>
            <p:ph idx="1"/>
          </p:nvPr>
        </p:nvPicPr>
        <p:blipFill>
          <a:blip r:embed="rId2"/>
          <a:stretch>
            <a:fillRect/>
          </a:stretch>
        </p:blipFill>
        <p:spPr>
          <a:xfrm>
            <a:off x="1618632" y="1825625"/>
            <a:ext cx="8954735" cy="4351338"/>
          </a:xfrm>
          <a:prstGeom prst="rect">
            <a:avLst/>
          </a:prstGeom>
        </p:spPr>
      </p:pic>
    </p:spTree>
    <p:extLst>
      <p:ext uri="{BB962C8B-B14F-4D97-AF65-F5344CB8AC3E}">
        <p14:creationId xmlns:p14="http://schemas.microsoft.com/office/powerpoint/2010/main" val="2843042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DFIG </a:t>
            </a:r>
            <a:r>
              <a:rPr lang="en-US" dirty="0" smtClean="0"/>
              <a:t>Grid </a:t>
            </a:r>
            <a:r>
              <a:rPr lang="en-US" dirty="0"/>
              <a:t>Side Converter </a:t>
            </a:r>
            <a:r>
              <a:rPr lang="en-US" dirty="0" smtClean="0"/>
              <a:t>Positive Sequence Control</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The GSC is used for real </a:t>
                </a:r>
                <a:r>
                  <a:rPr lang="en-US" dirty="0"/>
                  <a:t>power and reactive power control</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𝐺𝑆𝐶</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𝑞</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𝑑</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𝑑𝑔</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𝑞𝑠</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𝑞𝑔</m:t>
                          </m:r>
                        </m:sub>
                      </m:sSub>
                    </m:oMath>
                  </m:oMathPara>
                </a14:m>
                <a:endParaRPr lang="en-US" dirty="0" smtClean="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b="0" i="1" smtClean="0">
                              <a:latin typeface="Cambria Math" panose="02040503050406030204" pitchFamily="18" charset="0"/>
                            </a:rPr>
                            <m:t>𝐺𝑆𝐶</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𝑞</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𝑑</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𝑞𝑔</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𝑞𝑠</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𝑑𝑔</m:t>
                          </m:r>
                        </m:sub>
                      </m:sSub>
                    </m:oMath>
                  </m:oMathPara>
                </a14:m>
                <a:endParaRPr lang="en-US" dirty="0" smtClean="0"/>
              </a:p>
              <a:p>
                <a:r>
                  <a:rPr lang="en-US" dirty="0" smtClean="0"/>
                  <a:t>GSC </a:t>
                </a:r>
                <a:r>
                  <a:rPr lang="en-US" dirty="0"/>
                  <a:t>control should take care of the DC-link </a:t>
                </a:r>
                <a:r>
                  <a:rPr lang="en-US" dirty="0" smtClean="0"/>
                  <a:t>voltage</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𝐶</m:t>
                      </m:r>
                      <m:f>
                        <m:fPr>
                          <m:ctrlPr>
                            <a:rPr lang="en-US" i="1">
                              <a:latin typeface="Cambria Math" panose="02040503050406030204" pitchFamily="18" charset="0"/>
                            </a:rPr>
                          </m:ctrlPr>
                        </m:fPr>
                        <m:num>
                          <m:r>
                            <a:rPr lang="en-US" i="1">
                              <a:latin typeface="Cambria Math" panose="02040503050406030204" pitchFamily="18" charset="0"/>
                            </a:rPr>
                            <m:t>𝑑</m:t>
                          </m:r>
                          <m:sSubSup>
                            <m:sSubSupPr>
                              <m:ctrlPr>
                                <a:rPr lang="en-US" i="1">
                                  <a:latin typeface="Cambria Math" panose="02040503050406030204" pitchFamily="18" charset="0"/>
                                </a:rPr>
                              </m:ctrlPr>
                            </m:sSubSupPr>
                            <m:e>
                              <m:r>
                                <a:rPr lang="en-US" i="1">
                                  <a:latin typeface="Cambria Math" panose="02040503050406030204" pitchFamily="18" charset="0"/>
                                </a:rPr>
                                <m:t>𝑉</m:t>
                              </m:r>
                            </m:e>
                            <m:sub>
                              <m:r>
                                <a:rPr lang="en-US" i="1">
                                  <a:latin typeface="Cambria Math" panose="02040503050406030204" pitchFamily="18" charset="0"/>
                                </a:rPr>
                                <m:t>𝐷𝐶</m:t>
                              </m:r>
                            </m:sub>
                            <m:sup>
                              <m:r>
                                <a:rPr lang="en-US" i="1">
                                  <a:latin typeface="Cambria Math" panose="02040503050406030204" pitchFamily="18" charset="0"/>
                                </a:rPr>
                                <m:t>2</m:t>
                              </m:r>
                            </m:sup>
                          </m:sSubSup>
                        </m:num>
                        <m:den>
                          <m:r>
                            <a:rPr lang="en-US" i="1">
                              <a:latin typeface="Cambria Math" panose="02040503050406030204" pitchFamily="18" charset="0"/>
                            </a:rPr>
                            <m:t>𝑑𝑡</m:t>
                          </m:r>
                        </m:den>
                      </m:f>
                      <m:r>
                        <a:rPr lang="en-US" i="1">
                          <a:latin typeface="Cambria Math" panose="02040503050406030204" pitchFamily="18" charset="0"/>
                        </a:rPr>
                        <m:t>≈</m:t>
                      </m:r>
                      <m:r>
                        <a:rPr lang="en-US" i="1">
                          <a:latin typeface="Cambria Math" panose="02040503050406030204" pitchFamily="18" charset="0"/>
                        </a:rPr>
                        <m:t>𝐶</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𝐷𝐶</m:t>
                          </m:r>
                          <m:r>
                            <a:rPr lang="en-US" i="1">
                              <a:latin typeface="Cambria Math" panose="02040503050406030204" pitchFamily="18" charset="0"/>
                            </a:rPr>
                            <m:t>0</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𝐷𝐶</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𝑅𝑆𝐶</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𝐺𝑆𝐶</m:t>
                          </m:r>
                        </m:sub>
                      </m:sSub>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143674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 Sequence Controller in GSC </a:t>
            </a:r>
            <a:endParaRPr lang="en-US" dirty="0"/>
          </a:p>
        </p:txBody>
      </p:sp>
      <p:pic>
        <p:nvPicPr>
          <p:cNvPr id="5" name="Content Placeholder 4"/>
          <p:cNvPicPr>
            <a:picLocks noGrp="1"/>
          </p:cNvPicPr>
          <p:nvPr>
            <p:ph idx="1"/>
          </p:nvPr>
        </p:nvPicPr>
        <p:blipFill rotWithShape="1">
          <a:blip r:embed="rId2"/>
          <a:srcRect l="17446" t="20759" r="561" b="6045"/>
          <a:stretch/>
        </p:blipFill>
        <p:spPr bwMode="auto">
          <a:xfrm>
            <a:off x="1522996" y="1825625"/>
            <a:ext cx="9146007" cy="4351338"/>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54628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Sequence GSC </a:t>
            </a:r>
            <a:r>
              <a:rPr lang="en-US" dirty="0" smtClean="0"/>
              <a:t>Control of GSC Power Q_GSC</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4645" y="1825625"/>
            <a:ext cx="9122709" cy="4351338"/>
          </a:xfrm>
          <a:prstGeom prst="rect">
            <a:avLst/>
          </a:prstGeom>
          <a:noFill/>
          <a:ln>
            <a:noFill/>
          </a:ln>
        </p:spPr>
      </p:pic>
    </p:spTree>
    <p:extLst>
      <p:ext uri="{BB962C8B-B14F-4D97-AF65-F5344CB8AC3E}">
        <p14:creationId xmlns:p14="http://schemas.microsoft.com/office/powerpoint/2010/main" val="3311268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Sequence GSC </a:t>
            </a:r>
            <a:r>
              <a:rPr lang="en-US" dirty="0" smtClean="0"/>
              <a:t>Control of DC Link Voltage VDC</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1419" y="1825625"/>
            <a:ext cx="9189161" cy="4351338"/>
          </a:xfrm>
          <a:prstGeom prst="rect">
            <a:avLst/>
          </a:prstGeom>
          <a:noFill/>
          <a:ln>
            <a:noFill/>
          </a:ln>
        </p:spPr>
      </p:pic>
    </p:spTree>
    <p:extLst>
      <p:ext uri="{BB962C8B-B14F-4D97-AF65-F5344CB8AC3E}">
        <p14:creationId xmlns:p14="http://schemas.microsoft.com/office/powerpoint/2010/main" val="1678868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DFIG </a:t>
            </a:r>
            <a:r>
              <a:rPr lang="en-US" dirty="0" smtClean="0"/>
              <a:t>Grid </a:t>
            </a:r>
            <a:r>
              <a:rPr lang="en-US" dirty="0"/>
              <a:t>Side Converter </a:t>
            </a:r>
            <a:r>
              <a:rPr lang="en-US" dirty="0" smtClean="0"/>
              <a:t>Negative </a:t>
            </a:r>
            <a:r>
              <a:rPr lang="en-US" dirty="0"/>
              <a:t>Sequence Control</a:t>
            </a:r>
          </a:p>
        </p:txBody>
      </p:sp>
      <p:sp>
        <p:nvSpPr>
          <p:cNvPr id="3" name="Content Placeholder 2"/>
          <p:cNvSpPr>
            <a:spLocks noGrp="1"/>
          </p:cNvSpPr>
          <p:nvPr>
            <p:ph idx="1"/>
          </p:nvPr>
        </p:nvSpPr>
        <p:spPr/>
        <p:txBody>
          <a:bodyPr>
            <a:normAutofit/>
          </a:bodyPr>
          <a:lstStyle/>
          <a:p>
            <a:r>
              <a:rPr lang="en-US" dirty="0" smtClean="0"/>
              <a:t>For </a:t>
            </a:r>
            <a:r>
              <a:rPr lang="en-US" dirty="0"/>
              <a:t>negative sequence compensation via GSC, the current controllers of the GSC will measure the network currents, extract the negative sequence components and generate the required negative sequence currents from the GSC for compensation. </a:t>
            </a:r>
            <a:endParaRPr lang="en-US" dirty="0" smtClean="0"/>
          </a:p>
          <a:p>
            <a:r>
              <a:rPr lang="en-US" dirty="0" smtClean="0"/>
              <a:t>The </a:t>
            </a:r>
            <a:r>
              <a:rPr lang="en-US" dirty="0"/>
              <a:t>reference values of the negative sequence currents come from the measurements of the currents to the </a:t>
            </a:r>
            <a:r>
              <a:rPr lang="en-US" dirty="0" smtClean="0"/>
              <a:t>grid. </a:t>
            </a:r>
          </a:p>
        </p:txBody>
      </p:sp>
    </p:spTree>
    <p:extLst>
      <p:ext uri="{BB962C8B-B14F-4D97-AF65-F5344CB8AC3E}">
        <p14:creationId xmlns:p14="http://schemas.microsoft.com/office/powerpoint/2010/main" val="34712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Stator Voltage Unbalance and Negative Sequence Components </a:t>
            </a:r>
            <a:endParaRPr lang="en-US" dirty="0"/>
          </a:p>
        </p:txBody>
      </p:sp>
      <p:pic>
        <p:nvPicPr>
          <p:cNvPr id="4" name="Content Placeholder 3"/>
          <p:cNvPicPr>
            <a:picLocks noGrp="1" noChangeAspect="1"/>
          </p:cNvPicPr>
          <p:nvPr>
            <p:ph idx="1"/>
          </p:nvPr>
        </p:nvPicPr>
        <p:blipFill>
          <a:blip r:embed="rId2"/>
          <a:stretch>
            <a:fillRect/>
          </a:stretch>
        </p:blipFill>
        <p:spPr>
          <a:xfrm>
            <a:off x="5764529" y="2019872"/>
            <a:ext cx="6101479" cy="4454080"/>
          </a:xfrm>
          <a:prstGeom prst="rect">
            <a:avLst/>
          </a:prstGeom>
          <a:ln>
            <a:solidFill>
              <a:schemeClr val="tx1"/>
            </a:solidFill>
          </a:ln>
        </p:spPr>
      </p:pic>
      <mc:AlternateContent xmlns:mc="http://schemas.openxmlformats.org/markup-compatibility/2006">
        <mc:Choice xmlns:a14="http://schemas.microsoft.com/office/drawing/2010/main" Requires="a14">
          <p:sp>
            <p:nvSpPr>
              <p:cNvPr id="6" name="TextBox 5"/>
              <p:cNvSpPr txBox="1"/>
              <p:nvPr/>
            </p:nvSpPr>
            <p:spPr>
              <a:xfrm>
                <a:off x="219456" y="2019872"/>
                <a:ext cx="5724144" cy="3984745"/>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Negative-sequence </a:t>
                </a:r>
                <a:r>
                  <a:rPr lang="en-US" sz="2800" dirty="0"/>
                  <a:t>components </a:t>
                </a:r>
                <a:r>
                  <a:rPr lang="en-US" sz="2800" dirty="0" smtClean="0"/>
                  <a:t>rotate at -</a:t>
                </a:r>
                <a14:m>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𝜔</m:t>
                        </m:r>
                      </m:e>
                      <m:sub>
                        <m:r>
                          <a:rPr lang="en-US" sz="2800" b="0" i="1" smtClean="0">
                            <a:latin typeface="Cambria Math" panose="02040503050406030204" pitchFamily="18" charset="0"/>
                          </a:rPr>
                          <m:t>𝑒</m:t>
                        </m:r>
                      </m:sub>
                    </m:sSub>
                  </m:oMath>
                </a14:m>
                <a:r>
                  <a:rPr lang="en-US" sz="2800" dirty="0" smtClean="0"/>
                  <a:t> in </a:t>
                </a:r>
                <a:r>
                  <a:rPr lang="en-US" sz="2800" dirty="0" err="1" smtClean="0"/>
                  <a:t>qd</a:t>
                </a:r>
                <a:r>
                  <a:rPr lang="en-US" sz="2800" dirty="0" smtClean="0"/>
                  <a:t>- </a:t>
                </a:r>
                <a:r>
                  <a:rPr lang="en-US" sz="2800" dirty="0" smtClean="0"/>
                  <a:t>reference frame.</a:t>
                </a:r>
              </a:p>
              <a:p>
                <a:pPr marL="457200" indent="-457200">
                  <a:buFont typeface="Arial" panose="020B0604020202020204" pitchFamily="34" charset="0"/>
                  <a:buChar char="•"/>
                </a:pPr>
                <a:r>
                  <a:rPr lang="en-US" sz="2800" dirty="0" smtClean="0"/>
                  <a:t>These DC Components </a:t>
                </a:r>
                <a:r>
                  <a:rPr lang="en-US" sz="2800" dirty="0" smtClean="0"/>
                  <a:t>are extracted </a:t>
                </a:r>
                <a:r>
                  <a:rPr lang="en-US" sz="2800" dirty="0"/>
                  <a:t>through </a:t>
                </a:r>
                <a:r>
                  <a:rPr lang="en-US" sz="2800" dirty="0" err="1" smtClean="0"/>
                  <a:t>qd</a:t>
                </a:r>
                <a:r>
                  <a:rPr lang="en-US" sz="2800" dirty="0" smtClean="0"/>
                  <a:t>+/</a:t>
                </a:r>
                <a:r>
                  <a:rPr lang="en-US" sz="2800" dirty="0" err="1" smtClean="0"/>
                  <a:t>qd</a:t>
                </a:r>
                <a:r>
                  <a:rPr lang="en-US" sz="2800" dirty="0"/>
                  <a:t>− transformation and LPFs</a:t>
                </a:r>
                <a:r>
                  <a:rPr lang="en-US" sz="2800" dirty="0" smtClean="0"/>
                  <a:t>.</a:t>
                </a:r>
              </a:p>
              <a:p>
                <a:endParaRPr lang="en-US" sz="2800" i="1" dirty="0" smtClean="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m:t>
                          </m:r>
                          <m:r>
                            <a:rPr lang="en-US" sz="2800" b="0" i="1" smtClean="0">
                              <a:latin typeface="Cambria Math" panose="02040503050406030204" pitchFamily="18" charset="0"/>
                            </a:rPr>
                            <m:t>𝑞</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m:t>
                      </m:r>
                      <m:r>
                        <a:rPr lang="en-US" sz="2800" b="0" i="1" smtClean="0">
                          <a:latin typeface="Cambria Math" panose="02040503050406030204" pitchFamily="18" charset="0"/>
                        </a:rPr>
                        <m:t>𝑗</m:t>
                      </m:r>
                      <m:sSup>
                        <m:sSupPr>
                          <m:ctrlPr>
                            <a:rPr lang="en-US" sz="2800" i="1">
                              <a:latin typeface="Cambria Math" panose="02040503050406030204" pitchFamily="18" charset="0"/>
                            </a:rPr>
                          </m:ctrlPr>
                        </m:sSupPr>
                        <m:e>
                          <m:r>
                            <a:rPr lang="en-US" sz="2800" b="0" i="1" smtClean="0">
                              <a:latin typeface="Cambria Math" panose="02040503050406030204" pitchFamily="18" charset="0"/>
                            </a:rPr>
                            <m:t>𝑑</m:t>
                          </m:r>
                        </m:e>
                        <m:sup>
                          <m:r>
                            <a:rPr lang="en-US" sz="2800" i="1">
                              <a:latin typeface="Cambria Math" panose="02040503050406030204" pitchFamily="18" charset="0"/>
                            </a:rPr>
                            <m:t>−</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m:t>
                          </m:r>
                          <m:r>
                            <a:rPr lang="en-US" sz="2800" b="0" i="1" smtClean="0">
                              <a:latin typeface="Cambria Math" panose="02040503050406030204" pitchFamily="18" charset="0"/>
                            </a:rPr>
                            <m:t>𝑗</m:t>
                          </m:r>
                          <m:r>
                            <a:rPr lang="en-US" sz="2800" b="0" i="1" smtClean="0">
                              <a:latin typeface="Cambria Math" panose="02040503050406030204" pitchFamily="18" charset="0"/>
                            </a:rPr>
                            <m:t>2</m:t>
                          </m:r>
                          <m:sSub>
                            <m:sSubPr>
                              <m:ctrlPr>
                                <a:rPr lang="en-US" sz="2800" b="0" i="1" smtClean="0">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𝜔</m:t>
                              </m:r>
                            </m:e>
                            <m:sub>
                              <m:r>
                                <a:rPr lang="en-US" sz="2800" b="0" i="1" smtClean="0">
                                  <a:latin typeface="Cambria Math" panose="02040503050406030204" pitchFamily="18" charset="0"/>
                                </a:rPr>
                                <m:t>𝑒</m:t>
                              </m:r>
                            </m:sub>
                          </m:sSub>
                          <m:r>
                            <a:rPr lang="en-US" sz="2800" b="0" i="1" smtClean="0">
                              <a:latin typeface="Cambria Math" panose="02040503050406030204" pitchFamily="18" charset="0"/>
                              <a:ea typeface="Cambria Math" panose="02040503050406030204" pitchFamily="18" charset="0"/>
                            </a:rPr>
                            <m:t>𝑡</m:t>
                          </m:r>
                        </m:sup>
                      </m:sSup>
                      <m:r>
                        <a:rPr lang="en-US" sz="2800" b="0" i="1" smtClean="0">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𝑞</m:t>
                          </m:r>
                        </m:e>
                        <m:sup>
                          <m:r>
                            <a:rPr lang="en-US" sz="2800" b="0" i="1" smtClean="0">
                              <a:latin typeface="Cambria Math" panose="02040503050406030204" pitchFamily="18" charset="0"/>
                            </a:rPr>
                            <m:t>+</m:t>
                          </m:r>
                        </m:sup>
                      </m:sSup>
                      <m:r>
                        <a:rPr lang="en-US" sz="2800" i="1">
                          <a:latin typeface="Cambria Math" panose="02040503050406030204" pitchFamily="18" charset="0"/>
                        </a:rPr>
                        <m:t>−</m:t>
                      </m:r>
                      <m:r>
                        <a:rPr lang="en-US" sz="2800" i="1">
                          <a:latin typeface="Cambria Math" panose="02040503050406030204" pitchFamily="18" charset="0"/>
                        </a:rPr>
                        <m:t>𝑗</m:t>
                      </m:r>
                      <m:sSup>
                        <m:sSupPr>
                          <m:ctrlPr>
                            <a:rPr lang="en-US" sz="2800" i="1">
                              <a:latin typeface="Cambria Math" panose="02040503050406030204" pitchFamily="18" charset="0"/>
                            </a:rPr>
                          </m:ctrlPr>
                        </m:sSupPr>
                        <m:e>
                          <m:r>
                            <a:rPr lang="en-US" sz="2800" i="1">
                              <a:latin typeface="Cambria Math" panose="02040503050406030204" pitchFamily="18" charset="0"/>
                            </a:rPr>
                            <m:t>𝑑</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m:t>
                      </m:r>
                    </m:oMath>
                  </m:oMathPara>
                </a14:m>
                <a:endParaRPr lang="en-US" sz="2800" dirty="0" smtClean="0"/>
              </a:p>
              <a:p>
                <a:endParaRPr lang="en-US" sz="2800" dirty="0"/>
              </a:p>
            </p:txBody>
          </p:sp>
        </mc:Choice>
        <mc:Fallback>
          <p:sp>
            <p:nvSpPr>
              <p:cNvPr id="6" name="TextBox 5"/>
              <p:cNvSpPr txBox="1">
                <a:spLocks noRot="1" noChangeAspect="1" noMove="1" noResize="1" noEditPoints="1" noAdjustHandles="1" noChangeArrowheads="1" noChangeShapeType="1" noTextEdit="1"/>
              </p:cNvSpPr>
              <p:nvPr/>
            </p:nvSpPr>
            <p:spPr>
              <a:xfrm>
                <a:off x="219456" y="2019872"/>
                <a:ext cx="5724144" cy="3984745"/>
              </a:xfrm>
              <a:prstGeom prst="rect">
                <a:avLst/>
              </a:prstGeom>
              <a:blipFill>
                <a:blip r:embed="rId3"/>
                <a:stretch>
                  <a:fillRect l="-1917" t="-1376"/>
                </a:stretch>
              </a:blipFill>
            </p:spPr>
            <p:txBody>
              <a:bodyPr/>
              <a:lstStyle/>
              <a:p>
                <a:r>
                  <a:rPr lang="en-US">
                    <a:noFill/>
                  </a:rPr>
                  <a:t> </a:t>
                </a:r>
              </a:p>
            </p:txBody>
          </p:sp>
        </mc:Fallback>
      </mc:AlternateContent>
    </p:spTree>
    <p:extLst>
      <p:ext uri="{BB962C8B-B14F-4D97-AF65-F5344CB8AC3E}">
        <p14:creationId xmlns:p14="http://schemas.microsoft.com/office/powerpoint/2010/main" val="1830467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Sequence Controller in GSC </a:t>
            </a:r>
            <a:endParaRPr lang="en-US" dirty="0"/>
          </a:p>
        </p:txBody>
      </p:sp>
      <p:pic>
        <p:nvPicPr>
          <p:cNvPr id="4" name="Content Placeholder 3"/>
          <p:cNvPicPr>
            <a:picLocks noGrp="1" noChangeAspect="1"/>
          </p:cNvPicPr>
          <p:nvPr>
            <p:ph idx="1"/>
          </p:nvPr>
        </p:nvPicPr>
        <p:blipFill>
          <a:blip r:embed="rId2"/>
          <a:stretch>
            <a:fillRect/>
          </a:stretch>
        </p:blipFill>
        <p:spPr>
          <a:xfrm>
            <a:off x="1721434" y="1825625"/>
            <a:ext cx="8749131" cy="4351338"/>
          </a:xfrm>
          <a:prstGeom prst="rect">
            <a:avLst/>
          </a:prstGeom>
          <a:ln>
            <a:solidFill>
              <a:schemeClr val="tx1"/>
            </a:solidFill>
          </a:ln>
        </p:spPr>
      </p:pic>
    </p:spTree>
    <p:extLst>
      <p:ext uri="{BB962C8B-B14F-4D97-AF65-F5344CB8AC3E}">
        <p14:creationId xmlns:p14="http://schemas.microsoft.com/office/powerpoint/2010/main" val="1943858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Sequence Compensation via GSC</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8287" y="1825625"/>
            <a:ext cx="8995426" cy="4351338"/>
          </a:xfrm>
          <a:prstGeom prst="rect">
            <a:avLst/>
          </a:prstGeom>
          <a:noFill/>
          <a:ln>
            <a:noFill/>
          </a:ln>
        </p:spPr>
      </p:pic>
    </p:spTree>
    <p:extLst>
      <p:ext uri="{BB962C8B-B14F-4D97-AF65-F5344CB8AC3E}">
        <p14:creationId xmlns:p14="http://schemas.microsoft.com/office/powerpoint/2010/main" val="2644066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Stator Currents</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2196" y="1825625"/>
            <a:ext cx="9807608" cy="4351338"/>
          </a:xfrm>
          <a:prstGeom prst="rect">
            <a:avLst/>
          </a:prstGeom>
          <a:noFill/>
          <a:ln>
            <a:noFill/>
          </a:ln>
        </p:spPr>
      </p:pic>
    </p:spTree>
    <p:extLst>
      <p:ext uri="{BB962C8B-B14F-4D97-AF65-F5344CB8AC3E}">
        <p14:creationId xmlns:p14="http://schemas.microsoft.com/office/powerpoint/2010/main" val="856154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Rotor Currents</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2727" y="1825625"/>
            <a:ext cx="9906545" cy="4351338"/>
          </a:xfrm>
          <a:prstGeom prst="rect">
            <a:avLst/>
          </a:prstGeom>
          <a:noFill/>
          <a:ln>
            <a:noFill/>
          </a:ln>
        </p:spPr>
      </p:pic>
    </p:spTree>
    <p:extLst>
      <p:ext uri="{BB962C8B-B14F-4D97-AF65-F5344CB8AC3E}">
        <p14:creationId xmlns:p14="http://schemas.microsoft.com/office/powerpoint/2010/main" val="1594212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Due to unbalanced stator voltage conditions, negative-sequence components in stator currents induce a high frequency component (</a:t>
            </a:r>
            <a:r>
              <a:rPr lang="en-US" dirty="0" err="1"/>
              <a:t>ωe+ωm</a:t>
            </a:r>
            <a:r>
              <a:rPr lang="en-US" dirty="0"/>
              <a:t>) or (2−s)</a:t>
            </a:r>
            <a:r>
              <a:rPr lang="en-US" dirty="0" err="1"/>
              <a:t>ωe</a:t>
            </a:r>
            <a:r>
              <a:rPr lang="en-US" dirty="0"/>
              <a:t> in rotor currents and pulsations at 2ωe frequency in electromagnetic torques</a:t>
            </a:r>
            <a:r>
              <a:rPr lang="en-US" dirty="0" smtClean="0"/>
              <a:t>.</a:t>
            </a:r>
          </a:p>
          <a:p>
            <a:r>
              <a:rPr lang="en-US" dirty="0" smtClean="0"/>
              <a:t>GSC compensate </a:t>
            </a:r>
            <a:r>
              <a:rPr lang="en-US" dirty="0"/>
              <a:t>the negative sequence currents required in the network during any unbalanced </a:t>
            </a:r>
            <a:r>
              <a:rPr lang="en-US" dirty="0" smtClean="0"/>
              <a:t>operation. It also controls Power delivered to grid by GSC and DC Link Voltage.</a:t>
            </a:r>
          </a:p>
          <a:p>
            <a:r>
              <a:rPr lang="en-US" dirty="0"/>
              <a:t>RSC has the potential to </a:t>
            </a:r>
            <a:r>
              <a:rPr lang="en-US" dirty="0" smtClean="0"/>
              <a:t>eliminate </a:t>
            </a:r>
            <a:r>
              <a:rPr lang="en-US" dirty="0"/>
              <a:t>negative sequence rotor </a:t>
            </a:r>
            <a:r>
              <a:rPr lang="en-US" dirty="0" smtClean="0"/>
              <a:t>currents, negative </a:t>
            </a:r>
            <a:r>
              <a:rPr lang="en-US" dirty="0"/>
              <a:t>sequence stator </a:t>
            </a:r>
            <a:r>
              <a:rPr lang="en-US" dirty="0" smtClean="0"/>
              <a:t>currents or </a:t>
            </a:r>
            <a:r>
              <a:rPr lang="en-US" dirty="0"/>
              <a:t>torque </a:t>
            </a:r>
            <a:r>
              <a:rPr lang="en-US" dirty="0" smtClean="0"/>
              <a:t>pulsation. It also controls Active and Reactive Power delivered by stator.</a:t>
            </a:r>
          </a:p>
          <a:p>
            <a:endParaRPr lang="en-US" dirty="0"/>
          </a:p>
        </p:txBody>
      </p:sp>
    </p:spTree>
    <p:extLst>
      <p:ext uri="{BB962C8B-B14F-4D97-AF65-F5344CB8AC3E}">
        <p14:creationId xmlns:p14="http://schemas.microsoft.com/office/powerpoint/2010/main" val="3029661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L. </a:t>
            </a:r>
            <a:r>
              <a:rPr lang="en-US" dirty="0"/>
              <a:t>Fan and </a:t>
            </a:r>
            <a:r>
              <a:rPr lang="en-US" dirty="0" smtClean="0"/>
              <a:t>Z. Miao, </a:t>
            </a:r>
            <a:r>
              <a:rPr lang="en-US" i="1" dirty="0" smtClean="0"/>
              <a:t>Modeling </a:t>
            </a:r>
            <a:r>
              <a:rPr lang="en-US" i="1" dirty="0"/>
              <a:t>and Analysis of Doubly Fed Induction Generator Wind Energy </a:t>
            </a:r>
            <a:r>
              <a:rPr lang="en-US" i="1" dirty="0" smtClean="0"/>
              <a:t>Systems, Elsevier Ltd., 2015, </a:t>
            </a:r>
            <a:r>
              <a:rPr lang="en-US" dirty="0" smtClean="0"/>
              <a:t>1-78.</a:t>
            </a:r>
          </a:p>
          <a:p>
            <a:r>
              <a:rPr lang="en-US" dirty="0" smtClean="0"/>
              <a:t>R</a:t>
            </a:r>
            <a:r>
              <a:rPr lang="en-US" dirty="0"/>
              <a:t>. Pena, J. Clare, G. Asher, </a:t>
            </a:r>
            <a:r>
              <a:rPr lang="en-US" i="1" dirty="0"/>
              <a:t>Doubly fed induction generator using back-to-back </a:t>
            </a:r>
            <a:r>
              <a:rPr lang="en-US" i="1" dirty="0" err="1"/>
              <a:t>pwm</a:t>
            </a:r>
            <a:r>
              <a:rPr lang="en-US" i="1" dirty="0"/>
              <a:t> converters and its application to variable-speed wind-energy generation</a:t>
            </a:r>
            <a:r>
              <a:rPr lang="en-US" dirty="0"/>
              <a:t>, IEEE Proc. </a:t>
            </a:r>
            <a:r>
              <a:rPr lang="en-US" dirty="0" err="1"/>
              <a:t>Electr</a:t>
            </a:r>
            <a:r>
              <a:rPr lang="en-US" dirty="0"/>
              <a:t>. Power Appl. 143(3</a:t>
            </a:r>
            <a:r>
              <a:rPr lang="en-US" dirty="0" smtClean="0"/>
              <a:t>), 1996, </a:t>
            </a:r>
            <a:r>
              <a:rPr lang="en-US" dirty="0"/>
              <a:t>231-241</a:t>
            </a:r>
            <a:r>
              <a:rPr lang="en-US" dirty="0" smtClean="0"/>
              <a:t>.</a:t>
            </a:r>
          </a:p>
          <a:p>
            <a:r>
              <a:rPr lang="en-US" dirty="0" smtClean="0"/>
              <a:t>R</a:t>
            </a:r>
            <a:r>
              <a:rPr lang="en-US" dirty="0"/>
              <a:t>. Pena, R. Cardenas, E. Escobar, </a:t>
            </a:r>
            <a:r>
              <a:rPr lang="en-US" i="1" dirty="0"/>
              <a:t>Control system for unbalanced operation of stand-alone doubly fed induction generators</a:t>
            </a:r>
            <a:r>
              <a:rPr lang="en-US" dirty="0"/>
              <a:t>, IEEE Trans. Energy Convers. 22(2</a:t>
            </a:r>
            <a:r>
              <a:rPr lang="en-US" dirty="0" smtClean="0"/>
              <a:t>), 2007, </a:t>
            </a:r>
            <a:r>
              <a:rPr lang="en-US" dirty="0"/>
              <a:t>544-545. </a:t>
            </a:r>
            <a:endParaRPr lang="en-US" i="1" dirty="0"/>
          </a:p>
        </p:txBody>
      </p:sp>
    </p:spTree>
    <p:extLst>
      <p:ext uri="{BB962C8B-B14F-4D97-AF65-F5344CB8AC3E}">
        <p14:creationId xmlns:p14="http://schemas.microsoft.com/office/powerpoint/2010/main" val="2749798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Stator </a:t>
            </a:r>
            <a:r>
              <a:rPr lang="en-US" dirty="0" smtClean="0"/>
              <a:t>Phase a Voltage Collapses to zero </a:t>
            </a:r>
            <a:r>
              <a:rPr lang="en-US" dirty="0" smtClean="0"/>
              <a:t>from </a:t>
            </a:r>
            <a:r>
              <a:rPr lang="en-US" dirty="0" smtClean="0"/>
              <a:t>t=10s to t=15s </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5644" y="1825625"/>
            <a:ext cx="9160711" cy="4351338"/>
          </a:xfrm>
          <a:prstGeom prst="rect">
            <a:avLst/>
          </a:prstGeom>
          <a:noFill/>
          <a:ln>
            <a:noFill/>
          </a:ln>
        </p:spPr>
      </p:pic>
    </p:spTree>
    <p:extLst>
      <p:ext uri="{BB962C8B-B14F-4D97-AF65-F5344CB8AC3E}">
        <p14:creationId xmlns:p14="http://schemas.microsoft.com/office/powerpoint/2010/main" val="766581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DFIG Simulation Model</a:t>
            </a:r>
            <a:endParaRPr lang="en-US" dirty="0"/>
          </a:p>
        </p:txBody>
      </p:sp>
      <p:pic>
        <p:nvPicPr>
          <p:cNvPr id="4" name="Content Placeholder 3"/>
          <p:cNvPicPr>
            <a:picLocks noGrp="1"/>
          </p:cNvPicPr>
          <p:nvPr>
            <p:ph idx="1"/>
          </p:nvPr>
        </p:nvPicPr>
        <p:blipFill rotWithShape="1">
          <a:blip r:embed="rId2"/>
          <a:srcRect l="17641" t="19246" r="1107" b="3373"/>
          <a:stretch/>
        </p:blipFill>
        <p:spPr bwMode="auto">
          <a:xfrm>
            <a:off x="1809410" y="1825625"/>
            <a:ext cx="8573179" cy="4351338"/>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82794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Induction Machine </a:t>
            </a:r>
            <a:r>
              <a:rPr lang="en-US" dirty="0" smtClean="0"/>
              <a:t>dq0-axis </a:t>
            </a:r>
            <a:r>
              <a:rPr lang="en-US" dirty="0"/>
              <a:t>Model</a:t>
            </a:r>
            <a:br>
              <a:rPr lang="en-US" dirty="0"/>
            </a:br>
            <a:endParaRPr lang="en-US" dirty="0"/>
          </a:p>
        </p:txBody>
      </p:sp>
      <mc:AlternateContent xmlns:mc="http://schemas.openxmlformats.org/markup-compatibility/2006">
        <mc:Choice xmlns:a14="http://schemas.microsoft.com/office/drawing/2010/main" Requires="a14">
          <p:sp>
            <p:nvSpPr>
              <p:cNvPr id="6" name="Content Placeholder 5"/>
              <p:cNvSpPr>
                <a:spLocks noGrp="1"/>
              </p:cNvSpPr>
              <p:nvPr>
                <p:ph idx="1"/>
              </p:nvPr>
            </p:nvSpPr>
            <p:spPr>
              <a:xfrm>
                <a:off x="438912" y="1496440"/>
                <a:ext cx="11753088" cy="5178680"/>
              </a:xfrm>
            </p:spPr>
            <p:txBody>
              <a:bodyPr>
                <a:normAutofit fontScale="62500" lnSpcReduction="20000"/>
              </a:bodyPr>
              <a:lstStyle/>
              <a:p>
                <a:pPr marL="0" indent="0">
                  <a:buNone/>
                </a:pPr>
                <a:r>
                  <a:rPr lang="en-US" u="sng" dirty="0" smtClean="0"/>
                  <a:t>Voltage and Current Equations</a:t>
                </a:r>
              </a:p>
              <a:p>
                <a:pPr marL="0" indent="0">
                  <a:buNone/>
                </a:pPr>
                <a:endParaRPr lang="en-US" i="1" dirty="0" smtClean="0"/>
              </a:p>
              <a:p>
                <a14:m>
                  <m:oMath xmlns:m="http://schemas.openxmlformats.org/officeDocument/2006/math">
                    <m:d>
                      <m:dPr>
                        <m:begChr m:val="["/>
                        <m:endChr m:val="]"/>
                        <m:ctrlPr>
                          <a:rPr lang="en-US" i="1" smtClean="0">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𝑞𝑠</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𝑑𝑠</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0</m:t>
                                        </m:r>
                                        <m:r>
                                          <a:rPr lang="en-US" i="1">
                                            <a:latin typeface="Cambria Math" panose="02040503050406030204" pitchFamily="18" charset="0"/>
                                          </a:rPr>
                                          <m:t>𝑠</m:t>
                                        </m:r>
                                      </m:sub>
                                    </m:sSub>
                                  </m:e>
                                </m:mr>
                              </m:m>
                            </m:e>
                          </m:mr>
                          <m:m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𝑞𝑟</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𝑞𝑟</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0</m:t>
                                        </m:r>
                                        <m:r>
                                          <a:rPr lang="en-US" i="1">
                                            <a:latin typeface="Cambria Math" panose="02040503050406030204" pitchFamily="18" charset="0"/>
                                          </a:rPr>
                                          <m:t>𝑟</m:t>
                                        </m:r>
                                      </m:sub>
                                    </m:sSub>
                                  </m:e>
                                </m:mr>
                              </m:m>
                            </m:e>
                          </m:mr>
                        </m:m>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𝑠</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𝑝</m:t>
                                        </m:r>
                                      </m:num>
                                      <m:den>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𝑏</m:t>
                                            </m:r>
                                          </m:sub>
                                        </m:sSub>
                                      </m:den>
                                    </m:f>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𝑠</m:t>
                                        </m:r>
                                      </m:sub>
                                    </m:sSub>
                                    <m:r>
                                      <a:rPr lang="en-US" i="1">
                                        <a:latin typeface="Cambria Math" panose="02040503050406030204" pitchFamily="18" charset="0"/>
                                      </a:rPr>
                                      <m:t>   </m:t>
                                    </m:r>
                                  </m:e>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𝑠</m:t>
                                            </m:r>
                                          </m:sub>
                                        </m:sSub>
                                      </m:num>
                                      <m:den>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𝑏</m:t>
                                            </m:r>
                                          </m:sub>
                                        </m:sSub>
                                      </m:den>
                                    </m:f>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𝑠</m:t>
                                        </m:r>
                                      </m:sub>
                                    </m:sSub>
                                  </m:e>
                                  <m:e>
                                    <m:r>
                                      <a:rPr lang="en-US" i="1">
                                        <a:latin typeface="Cambria Math" panose="02040503050406030204" pitchFamily="18" charset="0"/>
                                      </a:rPr>
                                      <m:t>0</m:t>
                                    </m:r>
                                  </m:e>
                                </m:mr>
                                <m:mr>
                                  <m:e>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𝑠</m:t>
                                            </m:r>
                                          </m:sub>
                                        </m:sSub>
                                      </m:num>
                                      <m:den>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𝑏</m:t>
                                            </m:r>
                                          </m:sub>
                                        </m:sSub>
                                      </m:den>
                                    </m:f>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𝑠</m:t>
                                        </m:r>
                                      </m:sub>
                                    </m:sSub>
                                  </m:e>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𝑠</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𝑝</m:t>
                                        </m:r>
                                      </m:num>
                                      <m:den>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𝑏</m:t>
                                            </m:r>
                                          </m:sub>
                                        </m:sSub>
                                      </m:den>
                                    </m:f>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𝑠</m:t>
                                        </m:r>
                                      </m:sub>
                                    </m:sSub>
                                    <m:r>
                                      <a:rPr lang="en-US" i="1">
                                        <a:latin typeface="Cambria Math" panose="02040503050406030204" pitchFamily="18" charset="0"/>
                                      </a:rPr>
                                      <m:t>        </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𝑠</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𝑝</m:t>
                                        </m:r>
                                      </m:num>
                                      <m:den>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𝑏</m:t>
                                            </m:r>
                                          </m:sub>
                                        </m:sSub>
                                      </m:den>
                                    </m:f>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𝑙𝑠</m:t>
                                        </m:r>
                                      </m:sub>
                                    </m:sSub>
                                  </m:e>
                                </m:mr>
                              </m:m>
                            </m:e>
                            <m:e>
                              <m:m>
                                <m:mPr>
                                  <m:mcs>
                                    <m:mc>
                                      <m:mcPr>
                                        <m:count m:val="3"/>
                                        <m:mcJc m:val="center"/>
                                      </m:mcPr>
                                    </m:mc>
                                  </m:mcs>
                                  <m:ctrlPr>
                                    <a:rPr lang="en-US" i="1">
                                      <a:latin typeface="Cambria Math" panose="02040503050406030204" pitchFamily="18" charset="0"/>
                                    </a:rPr>
                                  </m:ctrlPr>
                                </m:mPr>
                                <m:mr>
                                  <m:e>
                                    <m:f>
                                      <m:fPr>
                                        <m:ctrlPr>
                                          <a:rPr lang="en-US" i="1">
                                            <a:latin typeface="Cambria Math" panose="02040503050406030204" pitchFamily="18" charset="0"/>
                                          </a:rPr>
                                        </m:ctrlPr>
                                      </m:fPr>
                                      <m:num>
                                        <m:r>
                                          <a:rPr lang="en-US" i="1">
                                            <a:latin typeface="Cambria Math" panose="02040503050406030204" pitchFamily="18" charset="0"/>
                                          </a:rPr>
                                          <m:t>𝑝</m:t>
                                        </m:r>
                                      </m:num>
                                      <m:den>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𝑏</m:t>
                                            </m:r>
                                          </m:sub>
                                        </m:sSub>
                                      </m:den>
                                    </m:f>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𝑚</m:t>
                                        </m:r>
                                      </m:sub>
                                    </m:sSub>
                                    <m:r>
                                      <a:rPr lang="en-US" i="1">
                                        <a:latin typeface="Cambria Math" panose="02040503050406030204" pitchFamily="18" charset="0"/>
                                      </a:rPr>
                                      <m:t>  </m:t>
                                    </m:r>
                                  </m:e>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𝑠</m:t>
                                            </m:r>
                                          </m:sub>
                                        </m:sSub>
                                      </m:num>
                                      <m:den>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𝑏</m:t>
                                            </m:r>
                                          </m:sub>
                                        </m:sSub>
                                      </m:den>
                                    </m:f>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𝑠</m:t>
                                        </m:r>
                                      </m:sub>
                                    </m:sSub>
                                    <m:r>
                                      <a:rPr lang="en-US" i="1">
                                        <a:latin typeface="Cambria Math" panose="02040503050406030204" pitchFamily="18" charset="0"/>
                                      </a:rPr>
                                      <m:t>              </m:t>
                                    </m:r>
                                  </m:e>
                                  <m:e>
                                    <m:r>
                                      <a:rPr lang="en-US" i="1">
                                        <a:latin typeface="Cambria Math" panose="02040503050406030204" pitchFamily="18" charset="0"/>
                                      </a:rPr>
                                      <m:t>0</m:t>
                                    </m:r>
                                  </m:e>
                                </m:mr>
                                <m:mr>
                                  <m:e>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𝑠</m:t>
                                            </m:r>
                                          </m:sub>
                                        </m:sSub>
                                      </m:num>
                                      <m:den>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𝑏</m:t>
                                            </m:r>
                                          </m:sub>
                                        </m:sSub>
                                      </m:den>
                                    </m:f>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𝑚</m:t>
                                        </m:r>
                                      </m:sub>
                                    </m:sSub>
                                    <m:r>
                                      <a:rPr lang="en-US" i="1">
                                        <a:latin typeface="Cambria Math" panose="02040503050406030204" pitchFamily="18" charset="0"/>
                                      </a:rPr>
                                      <m:t>       </m:t>
                                    </m:r>
                                  </m:e>
                                  <m:e>
                                    <m:f>
                                      <m:fPr>
                                        <m:ctrlPr>
                                          <a:rPr lang="en-US" i="1">
                                            <a:latin typeface="Cambria Math" panose="02040503050406030204" pitchFamily="18" charset="0"/>
                                          </a:rPr>
                                        </m:ctrlPr>
                                      </m:fPr>
                                      <m:num>
                                        <m:r>
                                          <a:rPr lang="en-US" i="1">
                                            <a:latin typeface="Cambria Math" panose="02040503050406030204" pitchFamily="18" charset="0"/>
                                          </a:rPr>
                                          <m:t>𝑝</m:t>
                                        </m:r>
                                      </m:num>
                                      <m:den>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𝑏</m:t>
                                            </m:r>
                                          </m:sub>
                                        </m:sSub>
                                      </m:den>
                                    </m:f>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𝑚</m:t>
                                        </m:r>
                                      </m:sub>
                                    </m:sSub>
                                    <m:r>
                                      <a:rPr lang="en-US" i="1">
                                        <a:latin typeface="Cambria Math" panose="02040503050406030204" pitchFamily="18" charset="0"/>
                                      </a:rPr>
                                      <m:t>              </m:t>
                                    </m:r>
                                  </m:e>
                                  <m:e>
                                    <m:r>
                                      <a:rPr lang="en-US" i="1">
                                        <a:latin typeface="Cambria Math" panose="02040503050406030204" pitchFamily="18" charset="0"/>
                                      </a:rPr>
                                      <m:t>0</m:t>
                                    </m:r>
                                  </m:e>
                                </m:mr>
                                <m:mr>
                                  <m:e>
                                    <m:r>
                                      <a:rPr lang="en-US" i="1">
                                        <a:latin typeface="Cambria Math" panose="02040503050406030204" pitchFamily="18" charset="0"/>
                                      </a:rPr>
                                      <m:t>0        </m:t>
                                    </m:r>
                                  </m:e>
                                  <m:e>
                                    <m:r>
                                      <a:rPr lang="en-US" i="1">
                                        <a:latin typeface="Cambria Math" panose="02040503050406030204" pitchFamily="18" charset="0"/>
                                      </a:rPr>
                                      <m:t>0                    </m:t>
                                    </m:r>
                                  </m:e>
                                  <m:e>
                                    <m:r>
                                      <a:rPr lang="en-US" i="1">
                                        <a:latin typeface="Cambria Math" panose="02040503050406030204" pitchFamily="18" charset="0"/>
                                      </a:rPr>
                                      <m:t>0</m:t>
                                    </m:r>
                                  </m:e>
                                </m:mr>
                              </m:m>
                            </m:e>
                          </m:mr>
                          <m:mr>
                            <m:e>
                              <m:m>
                                <m:mPr>
                                  <m:mcs>
                                    <m:mc>
                                      <m:mcPr>
                                        <m:count m:val="3"/>
                                        <m:mcJc m:val="center"/>
                                      </m:mcPr>
                                    </m:mc>
                                  </m:mcs>
                                  <m:ctrlPr>
                                    <a:rPr lang="en-US" i="1">
                                      <a:latin typeface="Cambria Math" panose="02040503050406030204" pitchFamily="18" charset="0"/>
                                    </a:rPr>
                                  </m:ctrlPr>
                                </m:mPr>
                                <m:mr>
                                  <m:e>
                                    <m:f>
                                      <m:fPr>
                                        <m:ctrlPr>
                                          <a:rPr lang="en-US" i="1">
                                            <a:latin typeface="Cambria Math" panose="02040503050406030204" pitchFamily="18" charset="0"/>
                                          </a:rPr>
                                        </m:ctrlPr>
                                      </m:fPr>
                                      <m:num>
                                        <m:r>
                                          <a:rPr lang="en-US" i="1">
                                            <a:latin typeface="Cambria Math" panose="02040503050406030204" pitchFamily="18" charset="0"/>
                                          </a:rPr>
                                          <m:t>𝑝</m:t>
                                        </m:r>
                                      </m:num>
                                      <m:den>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𝑏</m:t>
                                            </m:r>
                                          </m:sub>
                                        </m:sSub>
                                      </m:den>
                                    </m:f>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𝑚</m:t>
                                        </m:r>
                                      </m:sub>
                                    </m:sSub>
                                    <m:r>
                                      <a:rPr lang="en-US" i="1">
                                        <a:latin typeface="Cambria Math" panose="02040503050406030204" pitchFamily="18" charset="0"/>
                                      </a:rPr>
                                      <m:t>     </m:t>
                                    </m:r>
                                  </m:e>
                                  <m:e>
                                    <m:r>
                                      <a:rPr lang="en-US" i="1">
                                        <a:latin typeface="Cambria Math" panose="02040503050406030204" pitchFamily="18" charset="0"/>
                                      </a:rPr>
                                      <m:t>      </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𝑟</m:t>
                                            </m:r>
                                          </m:sub>
                                        </m:sSub>
                                      </m:num>
                                      <m:den>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𝑏</m:t>
                                            </m:r>
                                          </m:sub>
                                        </m:sSub>
                                      </m:den>
                                    </m:f>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𝑚</m:t>
                                        </m:r>
                                      </m:sub>
                                    </m:sSub>
                                    <m:r>
                                      <a:rPr lang="en-US" i="1">
                                        <a:latin typeface="Cambria Math" panose="02040503050406030204" pitchFamily="18" charset="0"/>
                                      </a:rPr>
                                      <m:t>               </m:t>
                                    </m:r>
                                  </m:e>
                                  <m:e>
                                    <m:r>
                                      <a:rPr lang="en-US" i="1">
                                        <a:latin typeface="Cambria Math" panose="02040503050406030204" pitchFamily="18" charset="0"/>
                                      </a:rPr>
                                      <m:t>0</m:t>
                                    </m:r>
                                  </m:e>
                                </m:mr>
                                <m:mr>
                                  <m:e>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𝑟</m:t>
                                            </m:r>
                                          </m:sub>
                                        </m:sSub>
                                      </m:num>
                                      <m:den>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𝑏</m:t>
                                            </m:r>
                                          </m:sub>
                                        </m:sSub>
                                      </m:den>
                                    </m:f>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𝑚</m:t>
                                        </m:r>
                                      </m:sub>
                                    </m:sSub>
                                    <m:r>
                                      <a:rPr lang="en-US" i="1">
                                        <a:latin typeface="Cambria Math" panose="02040503050406030204" pitchFamily="18" charset="0"/>
                                      </a:rPr>
                                      <m:t>  </m:t>
                                    </m:r>
                                  </m:e>
                                  <m:e>
                                    <m:f>
                                      <m:fPr>
                                        <m:ctrlPr>
                                          <a:rPr lang="en-US" i="1">
                                            <a:latin typeface="Cambria Math" panose="02040503050406030204" pitchFamily="18" charset="0"/>
                                          </a:rPr>
                                        </m:ctrlPr>
                                      </m:fPr>
                                      <m:num>
                                        <m:r>
                                          <a:rPr lang="en-US" i="1">
                                            <a:latin typeface="Cambria Math" panose="02040503050406030204" pitchFamily="18" charset="0"/>
                                          </a:rPr>
                                          <m:t>𝑝</m:t>
                                        </m:r>
                                      </m:num>
                                      <m:den>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𝑏</m:t>
                                            </m:r>
                                          </m:sub>
                                        </m:sSub>
                                      </m:den>
                                    </m:f>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𝑚</m:t>
                                        </m:r>
                                      </m:sub>
                                    </m:sSub>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mr>
                              </m:m>
                            </m:e>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𝑟</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𝑝</m:t>
                                        </m:r>
                                      </m:num>
                                      <m:den>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𝑏</m:t>
                                            </m:r>
                                          </m:sub>
                                        </m:sSub>
                                      </m:den>
                                    </m:f>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𝑟</m:t>
                                        </m:r>
                                      </m:sub>
                                    </m:sSub>
                                  </m:e>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𝑟</m:t>
                                            </m:r>
                                          </m:sub>
                                        </m:sSub>
                                      </m:num>
                                      <m:den>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𝑏</m:t>
                                            </m:r>
                                          </m:sub>
                                        </m:sSub>
                                      </m:den>
                                    </m:f>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𝑟</m:t>
                                        </m:r>
                                      </m:sub>
                                    </m:sSub>
                                  </m:e>
                                  <m:e>
                                    <m:r>
                                      <a:rPr lang="en-US" i="1">
                                        <a:latin typeface="Cambria Math" panose="02040503050406030204" pitchFamily="18" charset="0"/>
                                      </a:rPr>
                                      <m:t>0</m:t>
                                    </m:r>
                                  </m:e>
                                </m:mr>
                                <m:mr>
                                  <m:e>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𝑟</m:t>
                                            </m:r>
                                          </m:sub>
                                        </m:sSub>
                                      </m:num>
                                      <m:den>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𝑏</m:t>
                                            </m:r>
                                          </m:sub>
                                        </m:sSub>
                                      </m:den>
                                    </m:f>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𝑟</m:t>
                                        </m:r>
                                      </m:sub>
                                    </m:sSub>
                                  </m:e>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𝑟</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𝑝</m:t>
                                        </m:r>
                                      </m:num>
                                      <m:den>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𝑏</m:t>
                                            </m:r>
                                          </m:sub>
                                        </m:sSub>
                                      </m:den>
                                    </m:f>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𝑟</m:t>
                                        </m:r>
                                      </m:sub>
                                    </m:sSub>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𝑟</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𝑝</m:t>
                                        </m:r>
                                      </m:num>
                                      <m:den>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𝑏</m:t>
                                            </m:r>
                                          </m:sub>
                                        </m:sSub>
                                      </m:den>
                                    </m:f>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𝑙𝑟</m:t>
                                        </m:r>
                                      </m:sub>
                                    </m:sSub>
                                  </m:e>
                                </m:mr>
                              </m:m>
                            </m:e>
                          </m:mr>
                        </m:m>
                      </m:e>
                    </m:d>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𝑞𝑠</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𝑑𝑠</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0</m:t>
                                        </m:r>
                                        <m:r>
                                          <a:rPr lang="en-US" i="1">
                                            <a:latin typeface="Cambria Math" panose="02040503050406030204" pitchFamily="18" charset="0"/>
                                          </a:rPr>
                                          <m:t>𝑠</m:t>
                                        </m:r>
                                      </m:sub>
                                    </m:sSub>
                                  </m:e>
                                </m:mr>
                              </m:m>
                            </m:e>
                          </m:mr>
                          <m:m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𝑞𝑟</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𝑑𝑟</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0</m:t>
                                        </m:r>
                                        <m:r>
                                          <a:rPr lang="en-US" i="1">
                                            <a:latin typeface="Cambria Math" panose="02040503050406030204" pitchFamily="18" charset="0"/>
                                          </a:rPr>
                                          <m:t>𝑟</m:t>
                                        </m:r>
                                      </m:sub>
                                    </m:sSub>
                                  </m:e>
                                </m:mr>
                              </m:m>
                            </m:e>
                          </m:mr>
                        </m:m>
                      </m:e>
                    </m:d>
                  </m:oMath>
                </a14:m>
                <a:endParaRPr lang="en-US" dirty="0" smtClean="0"/>
              </a:p>
              <a:p>
                <a:pPr marL="0" indent="0">
                  <a:buNone/>
                </a:pPr>
                <a:endParaRPr lang="en-US" dirty="0" smtClean="0"/>
              </a:p>
              <a:p>
                <a:pPr marL="0" indent="0">
                  <a:buNone/>
                </a:pPr>
                <a:r>
                  <a:rPr lang="en-US" u="sng" dirty="0" smtClean="0"/>
                  <a:t>Motion and Torque Equations</a:t>
                </a:r>
              </a:p>
              <a:p>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𝑟</m:t>
                            </m:r>
                          </m:sub>
                        </m:sSub>
                      </m:num>
                      <m:den>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𝑏</m:t>
                            </m:r>
                          </m:sub>
                        </m:sSub>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i="1">
                            <a:latin typeface="Cambria Math" panose="02040503050406030204" pitchFamily="18" charset="0"/>
                          </a:rPr>
                          <m:t>𝐻𝑆</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𝑒</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𝑚</m:t>
                        </m:r>
                      </m:sub>
                    </m:sSub>
                    <m:r>
                      <a:rPr lang="en-US" i="1">
                        <a:latin typeface="Cambria Math" panose="02040503050406030204" pitchFamily="18" charset="0"/>
                      </a:rPr>
                      <m:t>)</m:t>
                    </m:r>
                  </m:oMath>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𝑒</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𝑚</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𝑞𝑠</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𝑑𝑠</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𝑞𝑟</m:t>
                        </m:r>
                      </m:sub>
                    </m:sSub>
                    <m:r>
                      <a:rPr lang="en-US" i="1">
                        <a:latin typeface="Cambria Math" panose="02040503050406030204" pitchFamily="18" charset="0"/>
                      </a:rPr>
                      <m:t>)</m:t>
                    </m:r>
                  </m:oMath>
                </a14:m>
                <a:endParaRPr lang="en-US" dirty="0"/>
              </a:p>
              <a:p>
                <a:endParaRPr lang="en-US" dirty="0"/>
              </a:p>
            </p:txBody>
          </p:sp>
        </mc:Choice>
        <mc:Fallback>
          <p:sp>
            <p:nvSpPr>
              <p:cNvPr id="6" name="Content Placeholder 5"/>
              <p:cNvSpPr>
                <a:spLocks noGrp="1" noRot="1" noChangeAspect="1" noMove="1" noResize="1" noEditPoints="1" noAdjustHandles="1" noChangeArrowheads="1" noChangeShapeType="1" noTextEdit="1"/>
              </p:cNvSpPr>
              <p:nvPr>
                <p:ph idx="1"/>
              </p:nvPr>
            </p:nvSpPr>
            <p:spPr>
              <a:xfrm>
                <a:off x="438912" y="1496440"/>
                <a:ext cx="11753088" cy="5178680"/>
              </a:xfrm>
              <a:blipFill>
                <a:blip r:embed="rId2"/>
                <a:stretch>
                  <a:fillRect l="-415" t="-1882"/>
                </a:stretch>
              </a:blipFill>
            </p:spPr>
            <p:txBody>
              <a:bodyPr/>
              <a:lstStyle/>
              <a:p>
                <a:r>
                  <a:rPr lang="en-US">
                    <a:noFill/>
                  </a:rPr>
                  <a:t> </a:t>
                </a:r>
              </a:p>
            </p:txBody>
          </p:sp>
        </mc:Fallback>
      </mc:AlternateContent>
    </p:spTree>
    <p:extLst>
      <p:ext uri="{BB962C8B-B14F-4D97-AF65-F5344CB8AC3E}">
        <p14:creationId xmlns:p14="http://schemas.microsoft.com/office/powerpoint/2010/main" val="3680955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Induction Machine Model</a:t>
            </a:r>
            <a:endParaRPr lang="en-US" dirty="0"/>
          </a:p>
        </p:txBody>
      </p:sp>
      <p:pic>
        <p:nvPicPr>
          <p:cNvPr id="4" name="Content Placeholder 3"/>
          <p:cNvPicPr>
            <a:picLocks noGrp="1"/>
          </p:cNvPicPr>
          <p:nvPr>
            <p:ph idx="1"/>
          </p:nvPr>
        </p:nvPicPr>
        <p:blipFill rotWithShape="1">
          <a:blip r:embed="rId2"/>
          <a:srcRect r="555" b="17805"/>
          <a:stretch/>
        </p:blipFill>
        <p:spPr bwMode="auto">
          <a:xfrm>
            <a:off x="1303163" y="1825625"/>
            <a:ext cx="9585673" cy="4351338"/>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8484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DFIG Rotor Side Converter </a:t>
            </a:r>
            <a:r>
              <a:rPr lang="en-US" dirty="0" smtClean="0"/>
              <a:t>Positive Sequence Control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The </a:t>
                </a:r>
                <a:r>
                  <a:rPr lang="en-US" dirty="0"/>
                  <a:t>output real and reactive power from the stator circuit can be controlled via iqr and idr respectively. </a:t>
                </a:r>
                <a:endParaRPr lang="en-US" dirty="0" smtClean="0"/>
              </a:p>
              <a:p>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𝑒</m:t>
                              </m:r>
                            </m:sub>
                          </m:sSub>
                          <m:r>
                            <a:rPr lang="en-US" i="1">
                              <a:latin typeface="Cambria Math" panose="02040503050406030204" pitchFamily="18" charset="0"/>
                            </a:rPr>
                            <m:t>𝑇</m:t>
                          </m:r>
                        </m:e>
                        <m:sub>
                          <m:r>
                            <a:rPr lang="en-US" i="1">
                              <a:latin typeface="Cambria Math" panose="02040503050406030204" pitchFamily="18" charset="0"/>
                            </a:rPr>
                            <m:t>𝑒</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r>
                            <a:rPr lang="en-US" i="1">
                              <a:latin typeface="Cambria Math" panose="02040503050406030204" pitchFamily="18" charset="0"/>
                            </a:rPr>
                            <m:t>𝑃</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m:t>
                              </m:r>
                            </m:sub>
                          </m:sSub>
                        </m:num>
                        <m:den>
                          <m:r>
                            <a:rPr lang="en-US" i="1">
                              <a:latin typeface="Cambria Math" panose="02040503050406030204" pitchFamily="18" charset="0"/>
                            </a:rPr>
                            <m:t>4</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𝑠</m:t>
                              </m:r>
                            </m:sub>
                          </m:sSub>
                        </m:den>
                      </m:f>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𝑒</m:t>
                          </m:r>
                        </m:sub>
                      </m:sSub>
                      <m:sSub>
                        <m:sSubPr>
                          <m:ctrlPr>
                            <a:rPr lang="en-US" i="1">
                              <a:latin typeface="Cambria Math" panose="02040503050406030204" pitchFamily="18" charset="0"/>
                            </a:rPr>
                          </m:ctrlPr>
                        </m:sSubPr>
                        <m:e>
                          <m:r>
                            <a:rPr lang="en-US" i="1">
                              <a:latin typeface="Cambria Math" panose="02040503050406030204" pitchFamily="18" charset="0"/>
                            </a:rPr>
                            <m:t>ѱ</m:t>
                          </m:r>
                        </m:e>
                        <m:sub>
                          <m:r>
                            <a:rPr lang="en-US" i="1">
                              <a:latin typeface="Cambria Math" panose="02040503050406030204" pitchFamily="18" charset="0"/>
                            </a:rPr>
                            <m:t>𝑑𝑠</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𝑞𝑟</m:t>
                          </m:r>
                        </m:sub>
                      </m:sSub>
                    </m:oMath>
                  </m:oMathPara>
                </a14:m>
                <a:endParaRPr lang="en-US" dirty="0" smtClean="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𝑠</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𝑞𝑠</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𝑑𝑠</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𝑞𝑠</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r>
                            <a:rPr lang="en-US" i="1">
                              <a:latin typeface="Cambria Math" panose="02040503050406030204" pitchFamily="18" charset="0"/>
                            </a:rPr>
                            <m:t>𝑃</m:t>
                          </m:r>
                        </m:num>
                        <m:den>
                          <m:r>
                            <a:rPr lang="en-US" i="1">
                              <a:latin typeface="Cambria Math" panose="02040503050406030204" pitchFamily="18" charset="0"/>
                            </a:rPr>
                            <m:t>4</m:t>
                          </m:r>
                        </m:den>
                      </m:f>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𝑒</m:t>
                          </m:r>
                        </m:sub>
                      </m:sSub>
                      <m:sSub>
                        <m:sSubPr>
                          <m:ctrlPr>
                            <a:rPr lang="en-US" i="1">
                              <a:latin typeface="Cambria Math" panose="02040503050406030204" pitchFamily="18" charset="0"/>
                            </a:rPr>
                          </m:ctrlPr>
                        </m:sSubPr>
                        <m:e>
                          <m:r>
                            <a:rPr lang="en-US" i="1">
                              <a:latin typeface="Cambria Math" panose="02040503050406030204" pitchFamily="18" charset="0"/>
                            </a:rPr>
                            <m:t>ѱ</m:t>
                          </m:r>
                        </m:e>
                        <m:sub>
                          <m:r>
                            <a:rPr lang="en-US" i="1">
                              <a:latin typeface="Cambria Math" panose="02040503050406030204" pitchFamily="18" charset="0"/>
                            </a:rPr>
                            <m:t>𝑑𝑠</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𝑑𝑠</m:t>
                          </m:r>
                        </m:sub>
                      </m:sSub>
                    </m:oMath>
                  </m:oMathPara>
                </a14:m>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984610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 Sequence Controller in RSC </a:t>
            </a:r>
            <a:endParaRPr lang="en-US" dirty="0"/>
          </a:p>
        </p:txBody>
      </p:sp>
      <p:pic>
        <p:nvPicPr>
          <p:cNvPr id="4" name="Content Placeholder 3"/>
          <p:cNvPicPr>
            <a:picLocks noGrp="1"/>
          </p:cNvPicPr>
          <p:nvPr>
            <p:ph idx="1"/>
          </p:nvPr>
        </p:nvPicPr>
        <p:blipFill rotWithShape="1">
          <a:blip r:embed="rId2"/>
          <a:srcRect l="18157" t="20227" r="1831" b="4443"/>
          <a:stretch/>
        </p:blipFill>
        <p:spPr bwMode="auto">
          <a:xfrm>
            <a:off x="1759900" y="1825625"/>
            <a:ext cx="8672199" cy="4351338"/>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64771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 Sequence RSC Control of Stator Power Qs</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4551" y="1825625"/>
            <a:ext cx="9122897" cy="4351338"/>
          </a:xfrm>
          <a:prstGeom prst="rect">
            <a:avLst/>
          </a:prstGeom>
          <a:noFill/>
          <a:ln>
            <a:noFill/>
          </a:ln>
        </p:spPr>
      </p:pic>
    </p:spTree>
    <p:extLst>
      <p:ext uri="{BB962C8B-B14F-4D97-AF65-F5344CB8AC3E}">
        <p14:creationId xmlns:p14="http://schemas.microsoft.com/office/powerpoint/2010/main" val="245426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484</Words>
  <Application>Microsoft Office PowerPoint</Application>
  <PresentationFormat>Widescreen</PresentationFormat>
  <Paragraphs>62</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Cambria Math</vt:lpstr>
      <vt:lpstr>Office Theme</vt:lpstr>
      <vt:lpstr>Negative Sequence Compensation via GSC and RSC to mitigate Stator Voltage Unbalance in DFIG</vt:lpstr>
      <vt:lpstr>Stator Voltage Unbalance and Negative Sequence Components </vt:lpstr>
      <vt:lpstr>Case Study: Stator Phase a Voltage Collapses to zero from t=10s to t=15s </vt:lpstr>
      <vt:lpstr>Complete DFIG Simulation Model</vt:lpstr>
      <vt:lpstr>Induction Machine dq0-axis Model </vt:lpstr>
      <vt:lpstr>Induction Machine Model</vt:lpstr>
      <vt:lpstr>DFIG Rotor Side Converter Positive Sequence Control</vt:lpstr>
      <vt:lpstr>Positive Sequence Controller in RSC </vt:lpstr>
      <vt:lpstr>Positive Sequence RSC Control of Stator Power Qs</vt:lpstr>
      <vt:lpstr>Positive Sequence RSC Control of Stator Power Ps</vt:lpstr>
      <vt:lpstr>DFIG Rotor Side Converter Negative Sequence Control</vt:lpstr>
      <vt:lpstr>Negative Sequence Controller in RSC </vt:lpstr>
      <vt:lpstr>Negative Sequence Compensation via RSC</vt:lpstr>
      <vt:lpstr>Torque Response</vt:lpstr>
      <vt:lpstr>DFIG Grid Side Converter Positive Sequence Control</vt:lpstr>
      <vt:lpstr>Positive Sequence Controller in GSC </vt:lpstr>
      <vt:lpstr>Positive Sequence GSC Control of GSC Power Q_GSC</vt:lpstr>
      <vt:lpstr>Positive Sequence GSC Control of DC Link Voltage VDC</vt:lpstr>
      <vt:lpstr>DFIG Grid Side Converter Negative Sequence Control</vt:lpstr>
      <vt:lpstr>Negative Sequence Controller in GSC </vt:lpstr>
      <vt:lpstr>Negative Sequence Compensation via GSC</vt:lpstr>
      <vt:lpstr>Stator Currents</vt:lpstr>
      <vt:lpstr>Rotor Currents</vt:lpstr>
      <vt:lpstr>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Negative Sequence Compensation via GSC and RSC to mitigate Stator Voltage Unbalance in DFIG</dc:title>
  <dc:creator>Muhammad Amaar</dc:creator>
  <cp:lastModifiedBy>Muhammad Amaar</cp:lastModifiedBy>
  <cp:revision>35</cp:revision>
  <dcterms:created xsi:type="dcterms:W3CDTF">2019-12-16T23:49:18Z</dcterms:created>
  <dcterms:modified xsi:type="dcterms:W3CDTF">2019-12-17T01:59:45Z</dcterms:modified>
</cp:coreProperties>
</file>