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69" r:id="rId5"/>
    <p:sldId id="273" r:id="rId6"/>
    <p:sldId id="270" r:id="rId7"/>
    <p:sldId id="274" r:id="rId8"/>
    <p:sldId id="265" r:id="rId9"/>
    <p:sldId id="279" r:id="rId10"/>
    <p:sldId id="280" r:id="rId11"/>
    <p:sldId id="275" r:id="rId12"/>
    <p:sldId id="266" r:id="rId13"/>
    <p:sldId id="281" r:id="rId14"/>
    <p:sldId id="282" r:id="rId15"/>
    <p:sldId id="276" r:id="rId16"/>
    <p:sldId id="267" r:id="rId17"/>
    <p:sldId id="283" r:id="rId18"/>
    <p:sldId id="284" r:id="rId19"/>
    <p:sldId id="277" r:id="rId20"/>
    <p:sldId id="268" r:id="rId21"/>
    <p:sldId id="285" r:id="rId22"/>
    <p:sldId id="289" r:id="rId23"/>
    <p:sldId id="290" r:id="rId24"/>
    <p:sldId id="294" r:id="rId25"/>
    <p:sldId id="296" r:id="rId26"/>
    <p:sldId id="298" r:id="rId27"/>
    <p:sldId id="288"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33492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3057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804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049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60671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230471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A8D8B-51C5-4988-A19F-998B787BB501}" type="datetimeFigureOut">
              <a:rPr lang="en-US" smtClean="0"/>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63292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A8D8B-51C5-4988-A19F-998B787BB501}" type="datetimeFigureOut">
              <a:rPr lang="en-US" smtClean="0"/>
              <a:t>18-Dec-19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9476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8D8B-51C5-4988-A19F-998B787BB501}" type="datetimeFigureOut">
              <a:rPr lang="en-US" smtClean="0"/>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2005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1802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97397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8D8B-51C5-4988-A19F-998B787BB501}" type="datetimeFigureOut">
              <a:rPr lang="en-US" smtClean="0"/>
              <a:t>18-Dec-19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7E33D-6A39-458D-A3A5-8AEC4520F04C}" type="slidenum">
              <a:rPr lang="en-US" smtClean="0"/>
              <a:t>‹#›</a:t>
            </a:fld>
            <a:endParaRPr lang="en-US"/>
          </a:p>
        </p:txBody>
      </p:sp>
    </p:spTree>
    <p:extLst>
      <p:ext uri="{BB962C8B-B14F-4D97-AF65-F5344CB8AC3E}">
        <p14:creationId xmlns:p14="http://schemas.microsoft.com/office/powerpoint/2010/main" val="228253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Negative Sequence Compensation via GSC and RSC to mitigate Stator Voltage Unbalance in DFIG</a:t>
            </a:r>
            <a:endParaRPr lang="en-US" dirty="0"/>
          </a:p>
        </p:txBody>
      </p:sp>
      <p:sp>
        <p:nvSpPr>
          <p:cNvPr id="3" name="Subtitle 2"/>
          <p:cNvSpPr>
            <a:spLocks noGrp="1"/>
          </p:cNvSpPr>
          <p:nvPr>
            <p:ph type="subTitle" idx="1"/>
          </p:nvPr>
        </p:nvSpPr>
        <p:spPr>
          <a:xfrm>
            <a:off x="1524000" y="4187254"/>
            <a:ext cx="9144000" cy="1655762"/>
          </a:xfrm>
        </p:spPr>
        <p:txBody>
          <a:bodyPr>
            <a:normAutofit/>
          </a:bodyPr>
          <a:lstStyle/>
          <a:p>
            <a:r>
              <a:rPr lang="en-US" sz="4000" dirty="0" smtClean="0"/>
              <a:t>M. Shamaas</a:t>
            </a:r>
          </a:p>
          <a:p>
            <a:r>
              <a:rPr lang="en-US" sz="4000" dirty="0" smtClean="0"/>
              <a:t>2018-MS-EE-4</a:t>
            </a:r>
            <a:endParaRPr lang="en-US" sz="4000" dirty="0"/>
          </a:p>
        </p:txBody>
      </p:sp>
    </p:spTree>
    <p:extLst>
      <p:ext uri="{BB962C8B-B14F-4D97-AF65-F5344CB8AC3E}">
        <p14:creationId xmlns:p14="http://schemas.microsoft.com/office/powerpoint/2010/main" val="42843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RSC </a:t>
            </a:r>
            <a:r>
              <a:rPr lang="en-US" dirty="0" smtClean="0"/>
              <a:t>Control of Stator Power Ps</a:t>
            </a:r>
            <a:endParaRPr lang="en-US" dirty="0"/>
          </a:p>
        </p:txBody>
      </p:sp>
      <p:pic>
        <p:nvPicPr>
          <p:cNvPr id="5" name="Content Placeholder 4"/>
          <p:cNvPicPr>
            <a:picLocks noGrp="1" noChangeAspect="1"/>
          </p:cNvPicPr>
          <p:nvPr>
            <p:ph idx="1"/>
          </p:nvPr>
        </p:nvPicPr>
        <p:blipFill>
          <a:blip r:embed="rId2"/>
          <a:stretch>
            <a:fillRect/>
          </a:stretch>
        </p:blipFill>
        <p:spPr>
          <a:xfrm>
            <a:off x="1495437" y="1825625"/>
            <a:ext cx="9201126" cy="4351338"/>
          </a:xfrm>
          <a:prstGeom prst="rect">
            <a:avLst/>
          </a:prstGeom>
        </p:spPr>
      </p:pic>
    </p:spTree>
    <p:extLst>
      <p:ext uri="{BB962C8B-B14F-4D97-AF65-F5344CB8AC3E}">
        <p14:creationId xmlns:p14="http://schemas.microsoft.com/office/powerpoint/2010/main" val="161958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Rotor Side Converter </a:t>
            </a:r>
            <a:r>
              <a:rPr lang="en-US" dirty="0" smtClean="0"/>
              <a:t>Negative </a:t>
            </a:r>
            <a:r>
              <a:rPr lang="en-US" dirty="0"/>
              <a:t>Sequence Control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For </a:t>
                </a:r>
                <a:r>
                  <a:rPr lang="en-US" dirty="0"/>
                  <a:t>a given negative-sequence stator voltage, a negative sequence rotor voltage generated </a:t>
                </a:r>
                <a:r>
                  <a:rPr lang="en-US" dirty="0" smtClean="0"/>
                  <a:t>by the </a:t>
                </a:r>
                <a:r>
                  <a:rPr lang="en-US" dirty="0"/>
                  <a:t>RSC has the potential to eliminate the negative sequence rotor </a:t>
                </a:r>
                <a:r>
                  <a:rPr lang="en-US" dirty="0" smtClean="0"/>
                  <a:t>current, the </a:t>
                </a:r>
                <a:r>
                  <a:rPr lang="en-US" dirty="0"/>
                  <a:t>negative sequence stator current </a:t>
                </a:r>
                <a:r>
                  <a:rPr lang="en-US" dirty="0" smtClean="0"/>
                  <a:t>or </a:t>
                </a:r>
                <a:r>
                  <a:rPr lang="en-US" dirty="0"/>
                  <a:t>the torque pulsation</a:t>
                </a:r>
                <a:r>
                  <a:rPr lang="en-US" dirty="0" smtClean="0"/>
                  <a:t>.</a:t>
                </a: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𝑒𝑑𝑐</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𝑐𝑜𝑠</m:t>
                          </m:r>
                        </m:sub>
                      </m:sSub>
                      <m:r>
                        <m:rPr>
                          <m:sty m:val="p"/>
                        </m:rPr>
                        <a:rPr lang="en-US" b="0" i="0" smtClean="0">
                          <a:latin typeface="Cambria Math" panose="02040503050406030204" pitchFamily="18" charset="0"/>
                        </a:rPr>
                        <m:t>cos</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m:rPr>
                          <m:sty m:val="p"/>
                        </m:rPr>
                        <a:rPr lang="en-US" b="0" i="0" smtClean="0">
                          <a:latin typeface="Cambria Math" panose="02040503050406030204" pitchFamily="18" charset="0"/>
                        </a:rPr>
                        <m:t>sin</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𝑡</m:t>
                      </m:r>
                      <m:r>
                        <a:rPr lang="en-US" i="1">
                          <a:latin typeface="Cambria Math" panose="02040503050406030204" pitchFamily="18" charset="0"/>
                        </a:rPr>
                        <m:t>)</m:t>
                      </m:r>
                    </m:oMath>
                  </m:oMathPara>
                </a14:m>
                <a:endParaRPr lang="en-US" dirty="0" smtClean="0"/>
              </a:p>
              <a:p>
                <a:r>
                  <a:rPr lang="en-US" dirty="0" smtClean="0"/>
                  <a:t>RSC must make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𝑒𝑐𝑜𝑠</m:t>
                        </m:r>
                      </m:sub>
                    </m:sSub>
                    <m:r>
                      <a:rPr lang="en-US" b="0" i="1" smtClean="0">
                        <a:latin typeface="Cambria Math" panose="02040503050406030204" pitchFamily="18" charset="0"/>
                      </a:rPr>
                      <m:t>=0</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a:rPr lang="en-US" b="0" i="1" smtClean="0">
                        <a:latin typeface="Cambria Math" panose="02040503050406030204" pitchFamily="18" charset="0"/>
                      </a:rPr>
                      <m:t>=0</m:t>
                    </m:r>
                  </m:oMath>
                </a14:m>
                <a:r>
                  <a:rPr lang="en-US" dirty="0" smtClean="0"/>
                  <a:t> by controlling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𝑞𝑟</m:t>
                        </m:r>
                        <m:r>
                          <a:rPr lang="en-US" b="0" i="1" smtClean="0">
                            <a:latin typeface="Cambria Math" panose="02040503050406030204" pitchFamily="18" charset="0"/>
                          </a:rPr>
                          <m:t>−</m:t>
                        </m:r>
                      </m:sub>
                    </m:sSub>
                  </m:oMath>
                </a14:m>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𝑑</m:t>
                        </m:r>
                        <m:r>
                          <a:rPr lang="en-US" i="1">
                            <a:latin typeface="Cambria Math" panose="02040503050406030204" pitchFamily="18" charset="0"/>
                          </a:rPr>
                          <m:t>𝑟</m:t>
                        </m:r>
                        <m:r>
                          <a:rPr lang="en-US" i="1">
                            <a:latin typeface="Cambria Math" panose="02040503050406030204" pitchFamily="18" charset="0"/>
                          </a:rPr>
                          <m:t>−</m:t>
                        </m:r>
                      </m:sub>
                    </m:sSub>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232"/>
                </a:stretch>
              </a:blipFill>
            </p:spPr>
            <p:txBody>
              <a:bodyPr/>
              <a:lstStyle/>
              <a:p>
                <a:r>
                  <a:rPr lang="en-US">
                    <a:noFill/>
                  </a:rPr>
                  <a:t> </a:t>
                </a:r>
              </a:p>
            </p:txBody>
          </p:sp>
        </mc:Fallback>
      </mc:AlternateContent>
    </p:spTree>
    <p:extLst>
      <p:ext uri="{BB962C8B-B14F-4D97-AF65-F5344CB8AC3E}">
        <p14:creationId xmlns:p14="http://schemas.microsoft.com/office/powerpoint/2010/main" val="271026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RSC </a:t>
            </a:r>
            <a:endParaRPr lang="en-US" dirty="0"/>
          </a:p>
        </p:txBody>
      </p:sp>
      <p:pic>
        <p:nvPicPr>
          <p:cNvPr id="6" name="Content Placeholder 5"/>
          <p:cNvPicPr>
            <a:picLocks noGrp="1" noChangeAspect="1"/>
          </p:cNvPicPr>
          <p:nvPr>
            <p:ph idx="1"/>
          </p:nvPr>
        </p:nvPicPr>
        <p:blipFill>
          <a:blip r:embed="rId2"/>
          <a:stretch>
            <a:fillRect/>
          </a:stretch>
        </p:blipFill>
        <p:spPr>
          <a:xfrm>
            <a:off x="1642185" y="1825625"/>
            <a:ext cx="8907630" cy="4351338"/>
          </a:xfrm>
          <a:prstGeom prst="rect">
            <a:avLst/>
          </a:prstGeom>
          <a:ln>
            <a:solidFill>
              <a:schemeClr val="tx1"/>
            </a:solidFill>
          </a:ln>
        </p:spPr>
      </p:pic>
    </p:spTree>
    <p:extLst>
      <p:ext uri="{BB962C8B-B14F-4D97-AF65-F5344CB8AC3E}">
        <p14:creationId xmlns:p14="http://schemas.microsoft.com/office/powerpoint/2010/main" val="123846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RSC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367158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Torque Response</a:t>
            </a:r>
            <a:endParaRPr lang="en-US" dirty="0"/>
          </a:p>
        </p:txBody>
      </p:sp>
      <p:pic>
        <p:nvPicPr>
          <p:cNvPr id="5" name="Content Placeholder 4"/>
          <p:cNvPicPr>
            <a:picLocks noGrp="1" noChangeAspect="1"/>
          </p:cNvPicPr>
          <p:nvPr>
            <p:ph idx="1"/>
          </p:nvPr>
        </p:nvPicPr>
        <p:blipFill>
          <a:blip r:embed="rId2"/>
          <a:stretch>
            <a:fillRect/>
          </a:stretch>
        </p:blipFill>
        <p:spPr>
          <a:xfrm>
            <a:off x="1509636" y="1825625"/>
            <a:ext cx="9172727" cy="4351338"/>
          </a:xfrm>
          <a:prstGeom prst="rect">
            <a:avLst/>
          </a:prstGeom>
        </p:spPr>
      </p:pic>
    </p:spTree>
    <p:extLst>
      <p:ext uri="{BB962C8B-B14F-4D97-AF65-F5344CB8AC3E}">
        <p14:creationId xmlns:p14="http://schemas.microsoft.com/office/powerpoint/2010/main" val="284304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Positive Sequence Control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GSC is used for real </a:t>
                </a:r>
                <a:r>
                  <a:rPr lang="en-US" dirty="0"/>
                  <a:t>power and reactive power control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𝐺𝑆𝐶</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𝐺𝑆𝐶</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oMath>
                  </m:oMathPara>
                </a14:m>
                <a:endParaRPr lang="en-US" dirty="0" smtClean="0"/>
              </a:p>
              <a:p>
                <a:pPr marL="0" indent="0">
                  <a:buNone/>
                </a:pPr>
                <a:r>
                  <a:rPr lang="en-US" dirty="0" smtClean="0"/>
                  <a:t>GSC </a:t>
                </a:r>
                <a:r>
                  <a:rPr lang="en-US" dirty="0"/>
                  <a:t>control should take care of the DC-link </a:t>
                </a:r>
                <a:r>
                  <a:rPr lang="en-US" dirty="0" smtClean="0"/>
                  <a:t>voltage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𝐶</m:t>
                      </m:r>
                      <m:f>
                        <m:fPr>
                          <m:ctrlPr>
                            <a:rPr lang="en-US" i="1">
                              <a:latin typeface="Cambria Math" panose="02040503050406030204" pitchFamily="18" charset="0"/>
                            </a:rPr>
                          </m:ctrlPr>
                        </m:fPr>
                        <m:num>
                          <m:r>
                            <a:rPr lang="en-US" i="1">
                              <a:latin typeface="Cambria Math" panose="02040503050406030204" pitchFamily="18" charset="0"/>
                            </a:rPr>
                            <m:t>𝑑</m:t>
                          </m:r>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𝐷𝐶</m:t>
                              </m:r>
                            </m:sub>
                            <m:sup>
                              <m:r>
                                <a:rPr lang="en-US" i="1">
                                  <a:latin typeface="Cambria Math" panose="02040503050406030204" pitchFamily="18" charset="0"/>
                                </a:rPr>
                                <m:t>2</m:t>
                              </m:r>
                            </m:sup>
                          </m:sSubSup>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r>
                            <a:rPr lang="en-US" i="1">
                              <a:latin typeface="Cambria Math" panose="02040503050406030204" pitchFamily="18" charset="0"/>
                            </a:rPr>
                            <m:t>0</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𝑅𝑆𝐶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𝐺𝑆𝐶</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4367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GSC </a:t>
            </a:r>
            <a:endParaRPr lang="en-US" dirty="0"/>
          </a:p>
        </p:txBody>
      </p:sp>
      <p:pic>
        <p:nvPicPr>
          <p:cNvPr id="5" name="Content Placeholder 4"/>
          <p:cNvPicPr>
            <a:picLocks noGrp="1"/>
          </p:cNvPicPr>
          <p:nvPr>
            <p:ph idx="1"/>
          </p:nvPr>
        </p:nvPicPr>
        <p:blipFill rotWithShape="1">
          <a:blip r:embed="rId2"/>
          <a:srcRect l="17446" t="20759" r="561" b="6045"/>
          <a:stretch/>
        </p:blipFill>
        <p:spPr bwMode="auto">
          <a:xfrm>
            <a:off x="1522996" y="1825625"/>
            <a:ext cx="9146007"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4628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GSC Power Q_GSC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331126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DC Link Voltage VDC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167886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Negative </a:t>
            </a:r>
            <a:r>
              <a:rPr lang="en-US" dirty="0"/>
              <a:t>Sequence Control</a:t>
            </a:r>
          </a:p>
        </p:txBody>
      </p:sp>
      <p:sp>
        <p:nvSpPr>
          <p:cNvPr id="3" name="Content Placeholder 2"/>
          <p:cNvSpPr>
            <a:spLocks noGrp="1"/>
          </p:cNvSpPr>
          <p:nvPr>
            <p:ph idx="1"/>
          </p:nvPr>
        </p:nvSpPr>
        <p:spPr/>
        <p:txBody>
          <a:bodyPr>
            <a:normAutofit/>
          </a:bodyPr>
          <a:lstStyle/>
          <a:p>
            <a:r>
              <a:rPr lang="en-US" dirty="0" smtClean="0"/>
              <a:t>For </a:t>
            </a:r>
            <a:r>
              <a:rPr lang="en-US" dirty="0"/>
              <a:t>negative sequence compensation via GSC, the current controllers of the GSC will measure the network currents, extract the negative sequence components and generate the required negative sequence currents from the GSC for compensation. </a:t>
            </a:r>
            <a:endParaRPr lang="en-US" dirty="0" smtClean="0"/>
          </a:p>
          <a:p>
            <a:r>
              <a:rPr lang="en-US" dirty="0" smtClean="0"/>
              <a:t>The </a:t>
            </a:r>
            <a:r>
              <a:rPr lang="en-US" dirty="0"/>
              <a:t>reference values of the negative sequence currents come from the measurements of the currents to the </a:t>
            </a:r>
            <a:r>
              <a:rPr lang="en-US" dirty="0" smtClean="0"/>
              <a:t>grid. </a:t>
            </a:r>
          </a:p>
        </p:txBody>
      </p:sp>
    </p:spTree>
    <p:extLst>
      <p:ext uri="{BB962C8B-B14F-4D97-AF65-F5344CB8AC3E}">
        <p14:creationId xmlns:p14="http://schemas.microsoft.com/office/powerpoint/2010/main" val="34712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Voltage Unbalance and Negative Sequence Components </a:t>
            </a:r>
            <a:endParaRPr lang="en-US" dirty="0"/>
          </a:p>
        </p:txBody>
      </p:sp>
      <p:pic>
        <p:nvPicPr>
          <p:cNvPr id="4" name="Content Placeholder 3"/>
          <p:cNvPicPr>
            <a:picLocks noGrp="1" noChangeAspect="1"/>
          </p:cNvPicPr>
          <p:nvPr>
            <p:ph idx="1"/>
          </p:nvPr>
        </p:nvPicPr>
        <p:blipFill>
          <a:blip r:embed="rId2"/>
          <a:stretch>
            <a:fillRect/>
          </a:stretch>
        </p:blipFill>
        <p:spPr>
          <a:xfrm>
            <a:off x="5014721" y="2019872"/>
            <a:ext cx="6101479" cy="4454080"/>
          </a:xfrm>
          <a:prstGeom prst="rect">
            <a:avLst/>
          </a:prstGeom>
          <a:ln>
            <a:solidFill>
              <a:schemeClr val="tx1"/>
            </a:solidFill>
          </a:ln>
        </p:spPr>
      </p:pic>
      <mc:AlternateContent xmlns:mc="http://schemas.openxmlformats.org/markup-compatibility/2006" xmlns:a14="http://schemas.microsoft.com/office/drawing/2010/main">
        <mc:Choice Requires="a14">
          <p:sp>
            <p:nvSpPr>
              <p:cNvPr id="6" name="TextBox 5"/>
              <p:cNvSpPr txBox="1"/>
              <p:nvPr/>
            </p:nvSpPr>
            <p:spPr>
              <a:xfrm>
                <a:off x="838200" y="2019872"/>
                <a:ext cx="367893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Negative-sequence </a:t>
                </a:r>
                <a:r>
                  <a:rPr lang="en-US" sz="2800" dirty="0"/>
                  <a:t>components </a:t>
                </a:r>
                <a:r>
                  <a:rPr lang="en-US" sz="2800" dirty="0" smtClean="0"/>
                  <a:t>rotate at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US" sz="2800" b="0" i="1" smtClean="0">
                            <a:latin typeface="Cambria Math" panose="02040503050406030204" pitchFamily="18" charset="0"/>
                          </a:rPr>
                          <m:t>𝑒</m:t>
                        </m:r>
                      </m:sub>
                    </m:sSub>
                  </m:oMath>
                </a14:m>
                <a:r>
                  <a:rPr lang="en-US" sz="2800" dirty="0" smtClean="0"/>
                  <a:t> in dq- reference frame.</a:t>
                </a:r>
              </a:p>
              <a:p>
                <a:pPr marL="457200" indent="-457200">
                  <a:buFont typeface="Arial" panose="020B0604020202020204" pitchFamily="34" charset="0"/>
                  <a:buChar char="•"/>
                </a:pPr>
                <a:r>
                  <a:rPr lang="en-US" sz="2800" dirty="0" smtClean="0"/>
                  <a:t>They are extracted </a:t>
                </a:r>
                <a:r>
                  <a:rPr lang="en-US" sz="2800" dirty="0"/>
                  <a:t>through abc/</a:t>
                </a:r>
                <a:r>
                  <a:rPr lang="en-US" sz="2800" dirty="0" err="1"/>
                  <a:t>qd</a:t>
                </a:r>
                <a:r>
                  <a:rPr lang="en-US" sz="2800" dirty="0"/>
                  <a:t>− transformation and LPFs.</a:t>
                </a:r>
              </a:p>
              <a:p>
                <a:endParaRPr lang="en-US" sz="2800" dirty="0" smtClean="0"/>
              </a:p>
              <a:p>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838200" y="2019872"/>
                <a:ext cx="3678936" cy="4401205"/>
              </a:xfrm>
              <a:prstGeom prst="rect">
                <a:avLst/>
              </a:prstGeom>
              <a:blipFill>
                <a:blip r:embed="rId3"/>
                <a:stretch>
                  <a:fillRect l="-2985" t="-1247"/>
                </a:stretch>
              </a:blipFill>
            </p:spPr>
            <p:txBody>
              <a:bodyPr/>
              <a:lstStyle/>
              <a:p>
                <a:r>
                  <a:rPr lang="en-US">
                    <a:noFill/>
                  </a:rPr>
                  <a:t> </a:t>
                </a:r>
              </a:p>
            </p:txBody>
          </p:sp>
        </mc:Fallback>
      </mc:AlternateContent>
    </p:spTree>
    <p:extLst>
      <p:ext uri="{BB962C8B-B14F-4D97-AF65-F5344CB8AC3E}">
        <p14:creationId xmlns:p14="http://schemas.microsoft.com/office/powerpoint/2010/main" val="1830467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GSC </a:t>
            </a:r>
            <a:endParaRPr lang="en-US" dirty="0"/>
          </a:p>
        </p:txBody>
      </p:sp>
      <p:pic>
        <p:nvPicPr>
          <p:cNvPr id="4" name="Content Placeholder 3"/>
          <p:cNvPicPr>
            <a:picLocks noGrp="1" noChangeAspect="1"/>
          </p:cNvPicPr>
          <p:nvPr>
            <p:ph idx="1"/>
          </p:nvPr>
        </p:nvPicPr>
        <p:blipFill>
          <a:blip r:embed="rId2"/>
          <a:stretch>
            <a:fillRect/>
          </a:stretch>
        </p:blipFill>
        <p:spPr>
          <a:xfrm>
            <a:off x="1721434" y="1825625"/>
            <a:ext cx="8749131" cy="4351338"/>
          </a:xfrm>
          <a:prstGeom prst="rect">
            <a:avLst/>
          </a:prstGeom>
          <a:ln>
            <a:solidFill>
              <a:schemeClr val="tx1"/>
            </a:solidFill>
          </a:ln>
        </p:spPr>
      </p:pic>
    </p:spTree>
    <p:extLst>
      <p:ext uri="{BB962C8B-B14F-4D97-AF65-F5344CB8AC3E}">
        <p14:creationId xmlns:p14="http://schemas.microsoft.com/office/powerpoint/2010/main" val="194385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GSC</a:t>
            </a:r>
            <a:endParaRPr lang="en-US" dirty="0"/>
          </a:p>
        </p:txBody>
      </p:sp>
      <p:pic>
        <p:nvPicPr>
          <p:cNvPr id="5" name="Content Placeholder 4"/>
          <p:cNvPicPr>
            <a:picLocks noGrp="1" noChangeAspect="1"/>
          </p:cNvPicPr>
          <p:nvPr>
            <p:ph idx="1"/>
          </p:nvPr>
        </p:nvPicPr>
        <p:blipFill>
          <a:blip r:embed="rId2"/>
          <a:stretch>
            <a:fillRect/>
          </a:stretch>
        </p:blipFill>
        <p:spPr>
          <a:xfrm>
            <a:off x="1551712" y="1825625"/>
            <a:ext cx="9088575" cy="4351338"/>
          </a:xfrm>
          <a:prstGeom prst="rect">
            <a:avLst/>
          </a:prstGeom>
        </p:spPr>
      </p:pic>
    </p:spTree>
    <p:extLst>
      <p:ext uri="{BB962C8B-B14F-4D97-AF65-F5344CB8AC3E}">
        <p14:creationId xmlns:p14="http://schemas.microsoft.com/office/powerpoint/2010/main" val="264406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Currents</a:t>
            </a:r>
            <a:endParaRPr lang="en-US" dirty="0"/>
          </a:p>
        </p:txBody>
      </p:sp>
      <p:pic>
        <p:nvPicPr>
          <p:cNvPr id="5" name="Content Placeholder 4"/>
          <p:cNvPicPr>
            <a:picLocks noGrp="1" noChangeAspect="1"/>
          </p:cNvPicPr>
          <p:nvPr>
            <p:ph idx="1"/>
          </p:nvPr>
        </p:nvPicPr>
        <p:blipFill>
          <a:blip r:embed="rId2"/>
          <a:stretch>
            <a:fillRect/>
          </a:stretch>
        </p:blipFill>
        <p:spPr>
          <a:xfrm>
            <a:off x="180108" y="1839479"/>
            <a:ext cx="5638801" cy="4351338"/>
          </a:xfrm>
          <a:prstGeom prst="rect">
            <a:avLst/>
          </a:prstGeom>
        </p:spPr>
      </p:pic>
      <p:pic>
        <p:nvPicPr>
          <p:cNvPr id="6" name="Content Placeholder 3"/>
          <p:cNvPicPr>
            <a:picLocks noChangeAspect="1"/>
          </p:cNvPicPr>
          <p:nvPr/>
        </p:nvPicPr>
        <p:blipFill>
          <a:blip r:embed="rId3"/>
          <a:stretch>
            <a:fillRect/>
          </a:stretch>
        </p:blipFill>
        <p:spPr>
          <a:xfrm>
            <a:off x="6096000" y="1839479"/>
            <a:ext cx="5860473" cy="4351338"/>
          </a:xfrm>
          <a:prstGeom prst="rect">
            <a:avLst/>
          </a:prstGeom>
        </p:spPr>
      </p:pic>
    </p:spTree>
    <p:extLst>
      <p:ext uri="{BB962C8B-B14F-4D97-AF65-F5344CB8AC3E}">
        <p14:creationId xmlns:p14="http://schemas.microsoft.com/office/powerpoint/2010/main" val="85615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Currents</a:t>
            </a:r>
            <a:endParaRPr lang="en-US" dirty="0"/>
          </a:p>
        </p:txBody>
      </p:sp>
      <p:pic>
        <p:nvPicPr>
          <p:cNvPr id="5" name="Content Placeholder 4"/>
          <p:cNvPicPr>
            <a:picLocks noGrp="1" noChangeAspect="1"/>
          </p:cNvPicPr>
          <p:nvPr>
            <p:ph idx="1"/>
          </p:nvPr>
        </p:nvPicPr>
        <p:blipFill>
          <a:blip r:embed="rId2"/>
          <a:stretch>
            <a:fillRect/>
          </a:stretch>
        </p:blipFill>
        <p:spPr>
          <a:xfrm>
            <a:off x="263235" y="1690688"/>
            <a:ext cx="5721929" cy="4351338"/>
          </a:xfrm>
          <a:prstGeom prst="rect">
            <a:avLst/>
          </a:prstGeom>
        </p:spPr>
      </p:pic>
      <p:pic>
        <p:nvPicPr>
          <p:cNvPr id="6" name="Content Placeholder 3"/>
          <p:cNvPicPr>
            <a:picLocks noChangeAspect="1"/>
          </p:cNvPicPr>
          <p:nvPr/>
        </p:nvPicPr>
        <p:blipFill>
          <a:blip r:embed="rId3"/>
          <a:stretch>
            <a:fillRect/>
          </a:stretch>
        </p:blipFill>
        <p:spPr>
          <a:xfrm>
            <a:off x="6276109" y="1690688"/>
            <a:ext cx="5652656" cy="4351338"/>
          </a:xfrm>
          <a:prstGeom prst="rect">
            <a:avLst/>
          </a:prstGeom>
        </p:spPr>
      </p:pic>
    </p:spTree>
    <p:extLst>
      <p:ext uri="{BB962C8B-B14F-4D97-AF65-F5344CB8AC3E}">
        <p14:creationId xmlns:p14="http://schemas.microsoft.com/office/powerpoint/2010/main" val="1594212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Voltages</a:t>
            </a:r>
            <a:endParaRPr lang="en-US" dirty="0"/>
          </a:p>
        </p:txBody>
      </p:sp>
      <p:pic>
        <p:nvPicPr>
          <p:cNvPr id="4" name="Content Placeholder 3"/>
          <p:cNvPicPr>
            <a:picLocks noGrp="1" noChangeAspect="1"/>
          </p:cNvPicPr>
          <p:nvPr>
            <p:ph idx="1"/>
          </p:nvPr>
        </p:nvPicPr>
        <p:blipFill>
          <a:blip r:embed="rId2"/>
          <a:stretch>
            <a:fillRect/>
          </a:stretch>
        </p:blipFill>
        <p:spPr>
          <a:xfrm>
            <a:off x="263236" y="1690688"/>
            <a:ext cx="5728855" cy="4351338"/>
          </a:xfrm>
          <a:prstGeom prst="rect">
            <a:avLst/>
          </a:prstGeom>
        </p:spPr>
      </p:pic>
      <p:pic>
        <p:nvPicPr>
          <p:cNvPr id="5" name="Content Placeholder 3"/>
          <p:cNvPicPr>
            <a:picLocks noChangeAspect="1"/>
          </p:cNvPicPr>
          <p:nvPr/>
        </p:nvPicPr>
        <p:blipFill>
          <a:blip r:embed="rId3"/>
          <a:stretch>
            <a:fillRect/>
          </a:stretch>
        </p:blipFill>
        <p:spPr>
          <a:xfrm>
            <a:off x="6345382" y="1690688"/>
            <a:ext cx="5583382" cy="4351338"/>
          </a:xfrm>
          <a:prstGeom prst="rect">
            <a:avLst/>
          </a:prstGeom>
        </p:spPr>
      </p:pic>
    </p:spTree>
    <p:extLst>
      <p:ext uri="{BB962C8B-B14F-4D97-AF65-F5344CB8AC3E}">
        <p14:creationId xmlns:p14="http://schemas.microsoft.com/office/powerpoint/2010/main" val="3898551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GSC Currents</a:t>
            </a:r>
            <a:endParaRPr lang="en-US" dirty="0"/>
          </a:p>
        </p:txBody>
      </p:sp>
      <p:pic>
        <p:nvPicPr>
          <p:cNvPr id="4" name="Content Placeholder 3"/>
          <p:cNvPicPr>
            <a:picLocks noGrp="1" noChangeAspect="1"/>
          </p:cNvPicPr>
          <p:nvPr>
            <p:ph idx="1"/>
          </p:nvPr>
        </p:nvPicPr>
        <p:blipFill>
          <a:blip r:embed="rId2"/>
          <a:stretch>
            <a:fillRect/>
          </a:stretch>
        </p:blipFill>
        <p:spPr>
          <a:xfrm>
            <a:off x="332508" y="1690688"/>
            <a:ext cx="5555672" cy="4351338"/>
          </a:xfrm>
          <a:prstGeom prst="rect">
            <a:avLst/>
          </a:prstGeom>
        </p:spPr>
      </p:pic>
      <p:pic>
        <p:nvPicPr>
          <p:cNvPr id="5" name="Content Placeholder 3"/>
          <p:cNvPicPr>
            <a:picLocks noChangeAspect="1"/>
          </p:cNvPicPr>
          <p:nvPr/>
        </p:nvPicPr>
        <p:blipFill>
          <a:blip r:embed="rId3"/>
          <a:stretch>
            <a:fillRect/>
          </a:stretch>
        </p:blipFill>
        <p:spPr>
          <a:xfrm>
            <a:off x="6234546" y="1690688"/>
            <a:ext cx="5624946" cy="4351338"/>
          </a:xfrm>
          <a:prstGeom prst="rect">
            <a:avLst/>
          </a:prstGeom>
        </p:spPr>
      </p:pic>
    </p:spTree>
    <p:extLst>
      <p:ext uri="{BB962C8B-B14F-4D97-AF65-F5344CB8AC3E}">
        <p14:creationId xmlns:p14="http://schemas.microsoft.com/office/powerpoint/2010/main" val="38282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Currents</a:t>
            </a:r>
            <a:endParaRPr lang="en-US" dirty="0"/>
          </a:p>
        </p:txBody>
      </p:sp>
      <p:pic>
        <p:nvPicPr>
          <p:cNvPr id="6" name="Content Placeholder 5"/>
          <p:cNvPicPr>
            <a:picLocks noGrp="1" noChangeAspect="1"/>
          </p:cNvPicPr>
          <p:nvPr>
            <p:ph idx="1"/>
          </p:nvPr>
        </p:nvPicPr>
        <p:blipFill>
          <a:blip r:embed="rId2"/>
          <a:stretch>
            <a:fillRect/>
          </a:stretch>
        </p:blipFill>
        <p:spPr>
          <a:xfrm>
            <a:off x="290946" y="1797916"/>
            <a:ext cx="5694217" cy="4351338"/>
          </a:xfrm>
          <a:prstGeom prst="rect">
            <a:avLst/>
          </a:prstGeom>
        </p:spPr>
      </p:pic>
      <p:pic>
        <p:nvPicPr>
          <p:cNvPr id="7" name="Content Placeholder 5"/>
          <p:cNvPicPr>
            <a:picLocks noChangeAspect="1"/>
          </p:cNvPicPr>
          <p:nvPr/>
        </p:nvPicPr>
        <p:blipFill>
          <a:blip r:embed="rId3"/>
          <a:stretch>
            <a:fillRect/>
          </a:stretch>
        </p:blipFill>
        <p:spPr>
          <a:xfrm>
            <a:off x="6262255" y="1797916"/>
            <a:ext cx="5638800" cy="4351338"/>
          </a:xfrm>
          <a:prstGeom prst="rect">
            <a:avLst/>
          </a:prstGeom>
        </p:spPr>
      </p:pic>
    </p:spTree>
    <p:extLst>
      <p:ext uri="{BB962C8B-B14F-4D97-AF65-F5344CB8AC3E}">
        <p14:creationId xmlns:p14="http://schemas.microsoft.com/office/powerpoint/2010/main" val="3695619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Due to unbalanced stator voltage conditions, negative-sequence components in stator currents induce a high frequency component (</a:t>
            </a:r>
            <a:r>
              <a:rPr lang="en-US" dirty="0" err="1"/>
              <a:t>ωe+ωm</a:t>
            </a:r>
            <a:r>
              <a:rPr lang="en-US" dirty="0"/>
              <a:t>) or (2−s)</a:t>
            </a:r>
            <a:r>
              <a:rPr lang="en-US" dirty="0" err="1"/>
              <a:t>ωe</a:t>
            </a:r>
            <a:r>
              <a:rPr lang="en-US" dirty="0"/>
              <a:t> in rotor currents and pulsations at 2ωe frequency in electromagnetic torques</a:t>
            </a:r>
            <a:r>
              <a:rPr lang="en-US" dirty="0" smtClean="0"/>
              <a:t>.</a:t>
            </a:r>
          </a:p>
          <a:p>
            <a:r>
              <a:rPr lang="en-US" dirty="0" smtClean="0"/>
              <a:t>GSC compensate </a:t>
            </a:r>
            <a:r>
              <a:rPr lang="en-US" dirty="0"/>
              <a:t>the negative sequence currents required in the network during any unbalanced </a:t>
            </a:r>
            <a:r>
              <a:rPr lang="en-US" dirty="0" smtClean="0"/>
              <a:t>operation. It also controls Power delivered to grid by GSC and DC Link Voltage.</a:t>
            </a:r>
          </a:p>
          <a:p>
            <a:r>
              <a:rPr lang="en-US" dirty="0"/>
              <a:t>RSC has the potential to </a:t>
            </a:r>
            <a:r>
              <a:rPr lang="en-US" dirty="0" smtClean="0"/>
              <a:t>eliminate </a:t>
            </a:r>
            <a:r>
              <a:rPr lang="en-US" dirty="0"/>
              <a:t>negative sequence rotor </a:t>
            </a:r>
            <a:r>
              <a:rPr lang="en-US" dirty="0" smtClean="0"/>
              <a:t>currents, negative </a:t>
            </a:r>
            <a:r>
              <a:rPr lang="en-US" dirty="0"/>
              <a:t>sequence stator </a:t>
            </a:r>
            <a:r>
              <a:rPr lang="en-US" dirty="0" smtClean="0"/>
              <a:t>currents or </a:t>
            </a:r>
            <a:r>
              <a:rPr lang="en-US" dirty="0"/>
              <a:t>torque </a:t>
            </a:r>
            <a:r>
              <a:rPr lang="en-US" dirty="0" smtClean="0"/>
              <a:t>pulsation. It also controls Active and Reactive Power delivered by stator.</a:t>
            </a:r>
          </a:p>
          <a:p>
            <a:endParaRPr lang="en-US" dirty="0"/>
          </a:p>
        </p:txBody>
      </p:sp>
    </p:spTree>
    <p:extLst>
      <p:ext uri="{BB962C8B-B14F-4D97-AF65-F5344CB8AC3E}">
        <p14:creationId xmlns:p14="http://schemas.microsoft.com/office/powerpoint/2010/main" val="3029661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L. </a:t>
            </a:r>
            <a:r>
              <a:rPr lang="en-US" dirty="0"/>
              <a:t>Fan and </a:t>
            </a:r>
            <a:r>
              <a:rPr lang="en-US" dirty="0" smtClean="0"/>
              <a:t>Z. Miao, </a:t>
            </a:r>
            <a:r>
              <a:rPr lang="en-US" i="1" dirty="0" smtClean="0"/>
              <a:t>Modeling </a:t>
            </a:r>
            <a:r>
              <a:rPr lang="en-US" i="1" dirty="0"/>
              <a:t>and Analysis of Doubly Fed Induction Generator Wind Energy </a:t>
            </a:r>
            <a:r>
              <a:rPr lang="en-US" i="1" dirty="0" smtClean="0"/>
              <a:t>Systems, Elsevier Ltd., 2015, </a:t>
            </a:r>
            <a:r>
              <a:rPr lang="en-US" dirty="0" smtClean="0"/>
              <a:t>1-78.</a:t>
            </a:r>
          </a:p>
          <a:p>
            <a:r>
              <a:rPr lang="en-US" dirty="0" smtClean="0"/>
              <a:t>R</a:t>
            </a:r>
            <a:r>
              <a:rPr lang="en-US" dirty="0"/>
              <a:t>. Pena, J. Clare, G. Asher, </a:t>
            </a:r>
            <a:r>
              <a:rPr lang="en-US" i="1" dirty="0"/>
              <a:t>Doubly fed induction generator using back-to-back </a:t>
            </a:r>
            <a:r>
              <a:rPr lang="en-US" i="1" dirty="0" err="1"/>
              <a:t>pwm</a:t>
            </a:r>
            <a:r>
              <a:rPr lang="en-US" i="1" dirty="0"/>
              <a:t> converters and its application to variable-speed wind-energy generation</a:t>
            </a:r>
            <a:r>
              <a:rPr lang="en-US" dirty="0"/>
              <a:t>, IEEE Proc. </a:t>
            </a:r>
            <a:r>
              <a:rPr lang="en-US" dirty="0" err="1"/>
              <a:t>Electr</a:t>
            </a:r>
            <a:r>
              <a:rPr lang="en-US" dirty="0"/>
              <a:t>. Power Appl. 143(3</a:t>
            </a:r>
            <a:r>
              <a:rPr lang="en-US" dirty="0" smtClean="0"/>
              <a:t>), 1996, </a:t>
            </a:r>
            <a:r>
              <a:rPr lang="en-US" dirty="0"/>
              <a:t>231-241</a:t>
            </a:r>
            <a:r>
              <a:rPr lang="en-US" dirty="0" smtClean="0"/>
              <a:t>.</a:t>
            </a:r>
          </a:p>
          <a:p>
            <a:r>
              <a:rPr lang="en-US" dirty="0" smtClean="0"/>
              <a:t>R</a:t>
            </a:r>
            <a:r>
              <a:rPr lang="en-US" dirty="0"/>
              <a:t>. Pena, R. Cardenas, E. Escobar, </a:t>
            </a:r>
            <a:r>
              <a:rPr lang="en-US" i="1" dirty="0"/>
              <a:t>Control system for unbalanced operation of stand-alone doubly fed induction generators</a:t>
            </a:r>
            <a:r>
              <a:rPr lang="en-US" dirty="0"/>
              <a:t>, IEEE Trans. Energy Convers. 22(2</a:t>
            </a:r>
            <a:r>
              <a:rPr lang="en-US" dirty="0" smtClean="0"/>
              <a:t>), 2007, </a:t>
            </a:r>
            <a:r>
              <a:rPr lang="en-US" dirty="0"/>
              <a:t>544-545. </a:t>
            </a:r>
            <a:endParaRPr lang="en-US" i="1" dirty="0"/>
          </a:p>
        </p:txBody>
      </p:sp>
    </p:spTree>
    <p:extLst>
      <p:ext uri="{BB962C8B-B14F-4D97-AF65-F5344CB8AC3E}">
        <p14:creationId xmlns:p14="http://schemas.microsoft.com/office/powerpoint/2010/main" val="274979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Phase a Voltage Collapses to zero for t=10s to t=15s </a:t>
            </a:r>
            <a:endParaRPr lang="en-US" dirty="0"/>
          </a:p>
        </p:txBody>
      </p:sp>
      <p:pic>
        <p:nvPicPr>
          <p:cNvPr id="7" name="Content Placeholder 6"/>
          <p:cNvPicPr>
            <a:picLocks noGrp="1" noChangeAspect="1"/>
          </p:cNvPicPr>
          <p:nvPr>
            <p:ph idx="1"/>
          </p:nvPr>
        </p:nvPicPr>
        <p:blipFill>
          <a:blip r:embed="rId2"/>
          <a:stretch>
            <a:fillRect/>
          </a:stretch>
        </p:blipFill>
        <p:spPr>
          <a:xfrm>
            <a:off x="304800" y="1950316"/>
            <a:ext cx="5583382" cy="4351338"/>
          </a:xfrm>
          <a:prstGeom prst="rect">
            <a:avLst/>
          </a:prstGeom>
        </p:spPr>
      </p:pic>
      <p:pic>
        <p:nvPicPr>
          <p:cNvPr id="8" name="Content Placeholder 5"/>
          <p:cNvPicPr>
            <a:picLocks noChangeAspect="1"/>
          </p:cNvPicPr>
          <p:nvPr/>
        </p:nvPicPr>
        <p:blipFill>
          <a:blip r:embed="rId3"/>
          <a:stretch>
            <a:fillRect/>
          </a:stretch>
        </p:blipFill>
        <p:spPr>
          <a:xfrm>
            <a:off x="6442365" y="1950316"/>
            <a:ext cx="5541818" cy="4351338"/>
          </a:xfrm>
          <a:prstGeom prst="rect">
            <a:avLst/>
          </a:prstGeom>
        </p:spPr>
      </p:pic>
    </p:spTree>
    <p:extLst>
      <p:ext uri="{BB962C8B-B14F-4D97-AF65-F5344CB8AC3E}">
        <p14:creationId xmlns:p14="http://schemas.microsoft.com/office/powerpoint/2010/main" val="76658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DFIG Simulation Model</a:t>
            </a:r>
            <a:endParaRPr lang="en-US" dirty="0"/>
          </a:p>
        </p:txBody>
      </p:sp>
      <p:pic>
        <p:nvPicPr>
          <p:cNvPr id="4" name="Content Placeholder 3"/>
          <p:cNvPicPr>
            <a:picLocks noGrp="1"/>
          </p:cNvPicPr>
          <p:nvPr>
            <p:ph idx="1"/>
          </p:nvPr>
        </p:nvPicPr>
        <p:blipFill rotWithShape="1">
          <a:blip r:embed="rId2"/>
          <a:srcRect l="17641" t="19246" r="1107" b="3373"/>
          <a:stretch/>
        </p:blipFill>
        <p:spPr bwMode="auto">
          <a:xfrm>
            <a:off x="1809410" y="1825625"/>
            <a:ext cx="857317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279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Induction Machine </a:t>
            </a:r>
            <a:r>
              <a:rPr lang="en-US" dirty="0" smtClean="0"/>
              <a:t>dq0-axis </a:t>
            </a:r>
            <a:r>
              <a:rPr lang="en-US" dirty="0"/>
              <a:t>Model</a:t>
            </a:r>
            <a:br>
              <a:rPr lang="en-US" dirty="0"/>
            </a:b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438912" y="1496440"/>
                <a:ext cx="11268179" cy="5178680"/>
              </a:xfrm>
            </p:spPr>
            <p:txBody>
              <a:bodyPr>
                <a:noAutofit/>
              </a:bodyPr>
              <a:lstStyle/>
              <a:p>
                <a:pPr marL="0" indent="0">
                  <a:buNone/>
                </a:pPr>
                <a:r>
                  <a:rPr lang="en-US" sz="1800" u="sng" dirty="0" smtClean="0"/>
                  <a:t>Voltage and Current Equations</a:t>
                </a:r>
              </a:p>
              <a:p>
                <a:pPr marL="0" indent="0">
                  <a:buNone/>
                </a:pPr>
                <a:endParaRPr lang="en-US" sz="1800" i="1" dirty="0" smtClean="0"/>
              </a:p>
              <a:p>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𝑑𝑠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0</m:t>
                                        </m:r>
                                        <m:r>
                                          <a:rPr lang="en-US" sz="1800" i="1">
                                            <a:latin typeface="Cambria Math" panose="02040503050406030204" pitchFamily="18" charset="0"/>
                                          </a:rPr>
                                          <m:t>𝑠</m:t>
                                        </m:r>
                                      </m:sub>
                                    </m:sSub>
                                  </m:e>
                                </m:mr>
                              </m:m>
                            </m:e>
                          </m:m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0</m:t>
                                        </m:r>
                                        <m:r>
                                          <a:rPr lang="en-US" sz="1800" i="1">
                                            <a:latin typeface="Cambria Math" panose="02040503050406030204" pitchFamily="18" charset="0"/>
                                          </a:rPr>
                                          <m:t>𝑟</m:t>
                                        </m:r>
                                      </m:sub>
                                    </m:sSub>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3"/>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𝑙𝑠</m:t>
                                        </m:r>
                                      </m:sub>
                                    </m:sSub>
                                  </m:e>
                                </m:mr>
                              </m:m>
                            </m:e>
                            <m:e>
                              <m:m>
                                <m:mPr>
                                  <m:mcs>
                                    <m:mc>
                                      <m:mcPr>
                                        <m:count m:val="3"/>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0        </m:t>
                                    </m:r>
                                  </m:e>
                                  <m:e>
                                    <m:r>
                                      <a:rPr lang="en-US" sz="1800" i="1">
                                        <a:latin typeface="Cambria Math" panose="02040503050406030204" pitchFamily="18" charset="0"/>
                                      </a:rPr>
                                      <m:t>0                    </m:t>
                                    </m:r>
                                  </m:e>
                                  <m:e>
                                    <m:r>
                                      <a:rPr lang="en-US" sz="1800" i="1">
                                        <a:latin typeface="Cambria Math" panose="02040503050406030204" pitchFamily="18" charset="0"/>
                                      </a:rPr>
                                      <m:t>0</m:t>
                                    </m:r>
                                  </m:e>
                                </m:mr>
                              </m:m>
                            </m:e>
                          </m:mr>
                          <m:mr>
                            <m:e>
                              <m:m>
                                <m:mPr>
                                  <m:mcs>
                                    <m:mc>
                                      <m:mcPr>
                                        <m:count m:val="3"/>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3"/>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𝑙𝑟</m:t>
                                        </m:r>
                                      </m:sub>
                                    </m:sSub>
                                  </m:e>
                                </m:mr>
                              </m:m>
                            </m:e>
                          </m:mr>
                        </m:m>
                      </m:e>
                    </m:d>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0</m:t>
                                        </m:r>
                                        <m:r>
                                          <a:rPr lang="en-US" sz="1800" i="1">
                                            <a:latin typeface="Cambria Math" panose="02040503050406030204" pitchFamily="18" charset="0"/>
                                          </a:rPr>
                                          <m:t>𝑠</m:t>
                                        </m:r>
                                      </m:sub>
                                    </m:sSub>
                                  </m:e>
                                </m:mr>
                              </m:m>
                            </m:e>
                          </m:m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0</m:t>
                                        </m:r>
                                        <m:r>
                                          <a:rPr lang="en-US" sz="1800" i="1">
                                            <a:latin typeface="Cambria Math" panose="02040503050406030204" pitchFamily="18" charset="0"/>
                                          </a:rPr>
                                          <m:t>𝑟</m:t>
                                        </m:r>
                                      </m:sub>
                                    </m:sSub>
                                  </m:e>
                                </m:mr>
                              </m:m>
                            </m:e>
                          </m:mr>
                        </m:m>
                      </m:e>
                    </m:d>
                  </m:oMath>
                </a14:m>
                <a:endParaRPr lang="en-US" sz="1800" dirty="0" smtClean="0"/>
              </a:p>
              <a:p>
                <a:pPr marL="0" indent="0">
                  <a:buNone/>
                </a:pPr>
                <a:endParaRPr lang="en-US" sz="1800" dirty="0" smtClean="0"/>
              </a:p>
              <a:p>
                <a:pPr marL="0" indent="0">
                  <a:buNone/>
                </a:pPr>
                <a:r>
                  <a:rPr lang="en-US" sz="1800" u="sng" dirty="0" smtClean="0"/>
                  <a:t>Motion and Torque Equations</a:t>
                </a:r>
              </a:p>
              <a:p>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r>
                          <a:rPr lang="en-US" sz="1800" i="1">
                            <a:latin typeface="Cambria Math" panose="02040503050406030204" pitchFamily="18" charset="0"/>
                          </a:rPr>
                          <m:t>𝐻𝑆</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𝑒</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𝑚</m:t>
                        </m:r>
                      </m:sub>
                    </m:sSub>
                    <m:r>
                      <a:rPr lang="en-US" sz="1800" i="1">
                        <a:latin typeface="Cambria Math" panose="02040503050406030204" pitchFamily="18" charset="0"/>
                      </a:rPr>
                      <m:t>)</m:t>
                    </m:r>
                  </m:oMath>
                </a14:m>
                <a:endParaRPr lang="en-US" sz="1800" dirty="0"/>
              </a:p>
              <a:p>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𝑒</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𝑞𝑠</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𝑑𝑟</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𝑑𝑠</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𝑞𝑟</m:t>
                        </m:r>
                      </m:sub>
                    </m:sSub>
                    <m:r>
                      <a:rPr lang="en-US" sz="1800" i="1">
                        <a:latin typeface="Cambria Math" panose="02040503050406030204" pitchFamily="18" charset="0"/>
                      </a:rPr>
                      <m:t>)</m:t>
                    </m:r>
                  </m:oMath>
                </a14:m>
                <a:endParaRPr lang="en-US" sz="1800" dirty="0"/>
              </a:p>
              <a:p>
                <a:endParaRPr lang="en-US" sz="1800" dirty="0"/>
              </a:p>
              <a:p>
                <a:endParaRPr lang="en-US" sz="1800"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38912" y="1496440"/>
                <a:ext cx="11268179" cy="5178680"/>
              </a:xfrm>
              <a:blipFill>
                <a:blip r:embed="rId2"/>
                <a:stretch>
                  <a:fillRect l="-433" t="-1059"/>
                </a:stretch>
              </a:blipFill>
            </p:spPr>
            <p:txBody>
              <a:bodyPr/>
              <a:lstStyle/>
              <a:p>
                <a:r>
                  <a:rPr lang="en-US">
                    <a:noFill/>
                  </a:rPr>
                  <a:t> </a:t>
                </a:r>
              </a:p>
            </p:txBody>
          </p:sp>
        </mc:Fallback>
      </mc:AlternateContent>
    </p:spTree>
    <p:extLst>
      <p:ext uri="{BB962C8B-B14F-4D97-AF65-F5344CB8AC3E}">
        <p14:creationId xmlns:p14="http://schemas.microsoft.com/office/powerpoint/2010/main" val="368095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Induction Machine Model</a:t>
            </a:r>
            <a:endParaRPr lang="en-US" dirty="0"/>
          </a:p>
        </p:txBody>
      </p:sp>
      <p:pic>
        <p:nvPicPr>
          <p:cNvPr id="4" name="Content Placeholder 3"/>
          <p:cNvPicPr>
            <a:picLocks noGrp="1"/>
          </p:cNvPicPr>
          <p:nvPr>
            <p:ph idx="1"/>
          </p:nvPr>
        </p:nvPicPr>
        <p:blipFill rotWithShape="1">
          <a:blip r:embed="rId2"/>
          <a:srcRect r="555" b="17805"/>
          <a:stretch/>
        </p:blipFill>
        <p:spPr bwMode="auto">
          <a:xfrm>
            <a:off x="1303163" y="1825625"/>
            <a:ext cx="9585673"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48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Rotor Side Converter </a:t>
            </a:r>
            <a:r>
              <a:rPr lang="en-US" dirty="0" smtClean="0"/>
              <a:t>Positive Sequence Control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a:t>
                </a:r>
                <a:r>
                  <a:rPr lang="en-US" dirty="0"/>
                  <a:t>output real and reactive power from the stator circuit can be controlled via iqr and idr respectively. </a:t>
                </a:r>
                <a:endParaRPr lang="en-US"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𝑇</m:t>
                          </m:r>
                        </m:e>
                        <m:sub>
                          <m:r>
                            <a:rPr lang="en-US" i="1">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num>
                        <m:den>
                          <m:r>
                            <a:rPr lang="en-US" i="1">
                              <a:latin typeface="Cambria Math" panose="02040503050406030204" pitchFamily="18" charset="0"/>
                            </a:rPr>
                            <m:t>4</m:t>
                          </m:r>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oMath>
                  </m:oMathPara>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8461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RSC </a:t>
            </a:r>
            <a:endParaRPr lang="en-US" dirty="0"/>
          </a:p>
        </p:txBody>
      </p:sp>
      <p:pic>
        <p:nvPicPr>
          <p:cNvPr id="4" name="Content Placeholder 3"/>
          <p:cNvPicPr>
            <a:picLocks noGrp="1"/>
          </p:cNvPicPr>
          <p:nvPr>
            <p:ph idx="1"/>
          </p:nvPr>
        </p:nvPicPr>
        <p:blipFill rotWithShape="1">
          <a:blip r:embed="rId2"/>
          <a:srcRect l="18157" t="20227" r="1831" b="4443"/>
          <a:stretch/>
        </p:blipFill>
        <p:spPr bwMode="auto">
          <a:xfrm>
            <a:off x="1759900" y="1825625"/>
            <a:ext cx="867219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477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RSC Control of Stator Power Qs</a:t>
            </a:r>
            <a:endParaRPr lang="en-US" dirty="0"/>
          </a:p>
        </p:txBody>
      </p:sp>
      <p:pic>
        <p:nvPicPr>
          <p:cNvPr id="5" name="Content Placeholder 4"/>
          <p:cNvPicPr>
            <a:picLocks noGrp="1" noChangeAspect="1"/>
          </p:cNvPicPr>
          <p:nvPr>
            <p:ph idx="1"/>
          </p:nvPr>
        </p:nvPicPr>
        <p:blipFill>
          <a:blip r:embed="rId2"/>
          <a:stretch>
            <a:fillRect/>
          </a:stretch>
        </p:blipFill>
        <p:spPr>
          <a:xfrm>
            <a:off x="1509636" y="1825625"/>
            <a:ext cx="9172727" cy="4351338"/>
          </a:xfrm>
          <a:prstGeom prst="rect">
            <a:avLst/>
          </a:prstGeom>
        </p:spPr>
      </p:pic>
    </p:spTree>
    <p:extLst>
      <p:ext uri="{BB962C8B-B14F-4D97-AF65-F5344CB8AC3E}">
        <p14:creationId xmlns:p14="http://schemas.microsoft.com/office/powerpoint/2010/main" val="245426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487</Words>
  <Application>Microsoft Office PowerPoint</Application>
  <PresentationFormat>Widescreen</PresentationFormat>
  <Paragraphs>63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Negative Sequence Compensation via GSC and RSC to mitigate Stator Voltage Unbalance in DFIG</vt:lpstr>
      <vt:lpstr>Stator Voltage Unbalance and Negative Sequence Components </vt:lpstr>
      <vt:lpstr>Stator Phase a Voltage Collapses to zero for t=10s to t=15s </vt:lpstr>
      <vt:lpstr>Complete DFIG Simulation Model</vt:lpstr>
      <vt:lpstr>Induction Machine dq0-axis Model </vt:lpstr>
      <vt:lpstr>Induction Machine Model</vt:lpstr>
      <vt:lpstr>DFIG Rotor Side Converter Positive Sequence Control</vt:lpstr>
      <vt:lpstr>Positive Sequence Controller in RSC </vt:lpstr>
      <vt:lpstr>Positive Sequence RSC Control of Stator Power Qs</vt:lpstr>
      <vt:lpstr>Positive Sequence RSC Control of Stator Power Ps</vt:lpstr>
      <vt:lpstr>DFIG Rotor Side Converter Negative Sequence Control</vt:lpstr>
      <vt:lpstr>Negative Sequence Controller in RSC </vt:lpstr>
      <vt:lpstr>Negative Sequence Compensation via RSC</vt:lpstr>
      <vt:lpstr>Torque Response</vt:lpstr>
      <vt:lpstr>DFIG Grid Side Converter Positive Sequence Control</vt:lpstr>
      <vt:lpstr>Positive Sequence Controller in GSC </vt:lpstr>
      <vt:lpstr>Positive Sequence GSC Control of GSC Power Q_GSC</vt:lpstr>
      <vt:lpstr>Positive Sequence GSC Control of DC Link Voltage VDC</vt:lpstr>
      <vt:lpstr>DFIG Grid Side Converter Negative Sequence Control</vt:lpstr>
      <vt:lpstr>Negative Sequence Controller in GSC </vt:lpstr>
      <vt:lpstr>Negative Sequence Compensation via GSC</vt:lpstr>
      <vt:lpstr>Stator Currents</vt:lpstr>
      <vt:lpstr>Rotor Currents</vt:lpstr>
      <vt:lpstr>Rotor Voltages</vt:lpstr>
      <vt:lpstr>GSC Currents</vt:lpstr>
      <vt:lpstr>Grid Currents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Negative Sequence Compensation via GSC and RSC to mitigate Stator Voltage Unbalance in DFIG</dc:title>
  <dc:creator>Muhammad Amaar</dc:creator>
  <cp:lastModifiedBy>Muhammad Amaar</cp:lastModifiedBy>
  <cp:revision>51</cp:revision>
  <dcterms:created xsi:type="dcterms:W3CDTF">2019-12-16T23:49:18Z</dcterms:created>
  <dcterms:modified xsi:type="dcterms:W3CDTF">2019-12-17T22:55:41Z</dcterms:modified>
</cp:coreProperties>
</file>